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56" r:id="rId2"/>
    <p:sldId id="262" r:id="rId3"/>
    <p:sldId id="263" r:id="rId4"/>
    <p:sldId id="261" r:id="rId5"/>
    <p:sldId id="258" r:id="rId6"/>
    <p:sldId id="259" r:id="rId7"/>
    <p:sldId id="260" r:id="rId8"/>
  </p:sldIdLst>
  <p:sldSz cx="12192000" cy="6858000"/>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A7B45D-BD73-40F9-88B5-5D351F0A9512}" type="datetimeFigureOut">
              <a:rPr lang="en-US" smtClean="0"/>
              <a:t>10/19/2016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EB29486-FF31-4DD9-8DEA-66E2159C8AED}" type="slidenum">
              <a:rPr lang="en-US" smtClean="0"/>
              <a:t>‹#›</a:t>
            </a:fld>
            <a:endParaRPr lang="en-US"/>
          </a:p>
        </p:txBody>
      </p:sp>
    </p:spTree>
    <p:extLst>
      <p:ext uri="{BB962C8B-B14F-4D97-AF65-F5344CB8AC3E}">
        <p14:creationId xmlns:p14="http://schemas.microsoft.com/office/powerpoint/2010/main" val="556949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BD779F-D993-45F9-857F-5A9364A3041E}" type="datetimeFigureOut">
              <a:rPr lang="en-US" smtClean="0"/>
              <a:t>10/19/2016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AAD79-EAEA-40E1-ABB4-619661B533CD}" type="slidenum">
              <a:rPr lang="en-US" smtClean="0"/>
              <a:t>‹#›</a:t>
            </a:fld>
            <a:endParaRPr lang="en-US"/>
          </a:p>
        </p:txBody>
      </p:sp>
    </p:spTree>
    <p:extLst>
      <p:ext uri="{BB962C8B-B14F-4D97-AF65-F5344CB8AC3E}">
        <p14:creationId xmlns:p14="http://schemas.microsoft.com/office/powerpoint/2010/main" val="3712957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8940800" y="4206240"/>
            <a:ext cx="1280160" cy="457200"/>
          </a:xfrm>
        </p:spPr>
        <p:txBody>
          <a:bodyPr/>
          <a:lstStyle/>
          <a:p>
            <a:fld id="{E4A7127D-B335-4254-A419-78334BF5BA38}" type="datetime1">
              <a:rPr lang="en-US" smtClean="0"/>
              <a:t>10/19/2016</a:t>
            </a:fld>
            <a:endParaRPr lang="en-US"/>
          </a:p>
        </p:txBody>
      </p:sp>
      <p:sp>
        <p:nvSpPr>
          <p:cNvPr id="17" name="Footer Placeholder 16"/>
          <p:cNvSpPr>
            <a:spLocks noGrp="1"/>
          </p:cNvSpPr>
          <p:nvPr>
            <p:ph type="ftr" sz="quarter" idx="11"/>
          </p:nvPr>
        </p:nvSpPr>
        <p:spPr>
          <a:xfrm>
            <a:off x="7213600" y="4205288"/>
            <a:ext cx="1727200" cy="457200"/>
          </a:xfrm>
        </p:spPr>
        <p:txBody>
          <a:bodyPr/>
          <a:lstStyle/>
          <a:p>
            <a:endParaRPr lang="en-US"/>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88461791-25D0-42D9-A432-23EC24C81D43}" type="slidenum">
              <a:rPr lang="en-US" smtClean="0"/>
              <a:t>‹#›</a:t>
            </a:fld>
            <a:endParaRPr lang="en-US"/>
          </a:p>
        </p:txBody>
      </p:sp>
    </p:spTree>
    <p:extLst>
      <p:ext uri="{BB962C8B-B14F-4D97-AF65-F5344CB8AC3E}">
        <p14:creationId xmlns:p14="http://schemas.microsoft.com/office/powerpoint/2010/main" val="3097755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9DB67F6-762A-4025-AE9F-3EB710DBFAA0}"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4265747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E5D1081-221E-4E06-82A2-7EA8A863FA6F}"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4264490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685800"/>
          </a:xfrm>
        </p:spPr>
        <p:txBody>
          <a:bodyPr/>
          <a:lstStyle/>
          <a:p>
            <a:r>
              <a:rPr lang="en-US"/>
              <a:t>Click to edit Master title style</a:t>
            </a:r>
          </a:p>
        </p:txBody>
      </p:sp>
      <p:sp>
        <p:nvSpPr>
          <p:cNvPr id="3" name="Text Placeholder 2"/>
          <p:cNvSpPr>
            <a:spLocks noGrp="1"/>
          </p:cNvSpPr>
          <p:nvPr>
            <p:ph type="body" sz="half" idx="1"/>
          </p:nvPr>
        </p:nvSpPr>
        <p:spPr>
          <a:xfrm>
            <a:off x="609600" y="960439"/>
            <a:ext cx="10972800" cy="26050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3717926"/>
            <a:ext cx="10972800" cy="26066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5225"/>
            <a:ext cx="2844800" cy="476250"/>
          </a:xfrm>
        </p:spPr>
        <p:txBody>
          <a:bodyPr/>
          <a:lstStyle>
            <a:lvl1pPr>
              <a:defRPr/>
            </a:lvl1pPr>
          </a:lstStyle>
          <a:p>
            <a:fld id="{907D3D47-FFA8-4E74-AB69-08A68FE305B9}" type="datetime1">
              <a:rPr lang="en-US" smtClean="0"/>
              <a:t>10/19/2016</a:t>
            </a:fld>
            <a:endParaRPr lang="en-US"/>
          </a:p>
        </p:txBody>
      </p:sp>
      <p:sp>
        <p:nvSpPr>
          <p:cNvPr id="6" name="Footer Placeholder 5"/>
          <p:cNvSpPr>
            <a:spLocks noGrp="1"/>
          </p:cNvSpPr>
          <p:nvPr>
            <p:ph type="ftr" sz="quarter" idx="11"/>
          </p:nvPr>
        </p:nvSpPr>
        <p:spPr>
          <a:xfrm>
            <a:off x="4165600" y="6245225"/>
            <a:ext cx="38608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8839200" y="6457950"/>
            <a:ext cx="2844800" cy="476250"/>
          </a:xfrm>
        </p:spPr>
        <p:txBody>
          <a:bodyPr/>
          <a:lstStyle>
            <a:lvl1pPr>
              <a:defRPr/>
            </a:lvl1pPr>
          </a:lstStyle>
          <a:p>
            <a:fld id="{88461791-25D0-42D9-A432-23EC24C81D43}" type="slidenum">
              <a:rPr lang="en-US" smtClean="0"/>
              <a:t>‹#›</a:t>
            </a:fld>
            <a:endParaRPr lang="en-US"/>
          </a:p>
        </p:txBody>
      </p:sp>
    </p:spTree>
    <p:extLst>
      <p:ext uri="{BB962C8B-B14F-4D97-AF65-F5344CB8AC3E}">
        <p14:creationId xmlns:p14="http://schemas.microsoft.com/office/powerpoint/2010/main" val="41104752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685800"/>
          </a:xfrm>
        </p:spPr>
        <p:txBody>
          <a:bodyPr/>
          <a:lstStyle/>
          <a:p>
            <a:r>
              <a:rPr lang="en-US"/>
              <a:t>Click to edit Master title style</a:t>
            </a:r>
          </a:p>
        </p:txBody>
      </p:sp>
      <p:sp>
        <p:nvSpPr>
          <p:cNvPr id="3" name="Table Placeholder 2"/>
          <p:cNvSpPr>
            <a:spLocks noGrp="1"/>
          </p:cNvSpPr>
          <p:nvPr>
            <p:ph type="tbl" idx="1"/>
          </p:nvPr>
        </p:nvSpPr>
        <p:spPr>
          <a:xfrm>
            <a:off x="609600" y="960438"/>
            <a:ext cx="10972800" cy="5364162"/>
          </a:xfrm>
        </p:spPr>
        <p:txBody>
          <a:bodyPr/>
          <a:lstStyle/>
          <a:p>
            <a:r>
              <a:rPr lang="en-US"/>
              <a:t>Click icon to add table</a:t>
            </a:r>
          </a:p>
        </p:txBody>
      </p:sp>
      <p:sp>
        <p:nvSpPr>
          <p:cNvPr id="4" name="Date Placeholder 3"/>
          <p:cNvSpPr>
            <a:spLocks noGrp="1"/>
          </p:cNvSpPr>
          <p:nvPr>
            <p:ph type="dt" sz="half" idx="10"/>
          </p:nvPr>
        </p:nvSpPr>
        <p:spPr>
          <a:xfrm>
            <a:off x="609600" y="6245225"/>
            <a:ext cx="2844800" cy="476250"/>
          </a:xfrm>
        </p:spPr>
        <p:txBody>
          <a:bodyPr/>
          <a:lstStyle>
            <a:lvl1pPr>
              <a:defRPr/>
            </a:lvl1pPr>
          </a:lstStyle>
          <a:p>
            <a:fld id="{63EB3B49-55B7-450C-AC5C-13E44BC0E4F5}" type="datetime1">
              <a:rPr lang="en-US" smtClean="0"/>
              <a:t>10/19/2016</a:t>
            </a:fld>
            <a:endParaRPr lang="en-US"/>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8839200" y="6457950"/>
            <a:ext cx="2844800" cy="476250"/>
          </a:xfrm>
        </p:spPr>
        <p:txBody>
          <a:bodyPr/>
          <a:lstStyle>
            <a:lvl1pPr>
              <a:defRPr/>
            </a:lvl1pPr>
          </a:lstStyle>
          <a:p>
            <a:fld id="{88461791-25D0-42D9-A432-23EC24C81D43}" type="slidenum">
              <a:rPr lang="en-US" smtClean="0"/>
              <a:t>‹#›</a:t>
            </a:fld>
            <a:endParaRPr lang="en-US"/>
          </a:p>
        </p:txBody>
      </p:sp>
    </p:spTree>
    <p:extLst>
      <p:ext uri="{BB962C8B-B14F-4D97-AF65-F5344CB8AC3E}">
        <p14:creationId xmlns:p14="http://schemas.microsoft.com/office/powerpoint/2010/main" val="23602285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381001"/>
            <a:ext cx="10972800" cy="57451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p:spPr>
        <p:txBody>
          <a:bodyPr/>
          <a:lstStyle>
            <a:lvl1pPr>
              <a:defRPr/>
            </a:lvl1pPr>
          </a:lstStyle>
          <a:p>
            <a:fld id="{5AF156FD-C295-430D-A82A-28CE256ACA1E}" type="datetime1">
              <a:rPr lang="en-US" smtClean="0"/>
              <a:t>10/19/2016</a:t>
            </a:fld>
            <a:endParaRPr lang="en-US"/>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88461791-25D0-42D9-A432-23EC24C81D43}" type="slidenum">
              <a:rPr lang="en-US" smtClean="0"/>
              <a:t>‹#›</a:t>
            </a:fld>
            <a:endParaRPr lang="en-US"/>
          </a:p>
        </p:txBody>
      </p:sp>
    </p:spTree>
    <p:extLst>
      <p:ext uri="{BB962C8B-B14F-4D97-AF65-F5344CB8AC3E}">
        <p14:creationId xmlns:p14="http://schemas.microsoft.com/office/powerpoint/2010/main" val="1085934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C31FE81-7ED8-4E15-968F-89B726C966E2}"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3375620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FBD56427-7A38-4522-8A20-1317FAAB2EB5}" type="datetime1">
              <a:rPr lang="en-US" smtClean="0"/>
              <a:t>10/19/2016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2666409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1109429-E86E-4993-B984-B0487E1C871E}" type="datetime1">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3691654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14EF3782-48E7-4271-9165-78A7BEDB5D0A}" type="datetime1">
              <a:rPr lang="en-US" smtClean="0"/>
              <a:t>10/19/2016</a:t>
            </a:fld>
            <a:endParaRPr lang="en-US"/>
          </a:p>
        </p:txBody>
      </p:sp>
      <p:sp>
        <p:nvSpPr>
          <p:cNvPr id="27" name="Slide Number Placeholder 26"/>
          <p:cNvSpPr>
            <a:spLocks noGrp="1"/>
          </p:cNvSpPr>
          <p:nvPr>
            <p:ph type="sldNum" sz="quarter" idx="11"/>
          </p:nvPr>
        </p:nvSpPr>
        <p:spPr/>
        <p:txBody>
          <a:bodyPr rtlCol="0"/>
          <a:lstStyle/>
          <a:p>
            <a:fld id="{88461791-25D0-42D9-A432-23EC24C81D43}"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extLst>
      <p:ext uri="{BB962C8B-B14F-4D97-AF65-F5344CB8AC3E}">
        <p14:creationId xmlns:p14="http://schemas.microsoft.com/office/powerpoint/2010/main" val="1169340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8778240" y="612648"/>
            <a:ext cx="1276352" cy="457200"/>
          </a:xfrm>
        </p:spPr>
        <p:txBody>
          <a:bodyPr/>
          <a:lstStyle/>
          <a:p>
            <a:fld id="{6022F5D4-460E-477F-B200-E9401FDBAD71}" type="datetime1">
              <a:rPr lang="en-US" smtClean="0"/>
              <a:t>10/19/2016</a:t>
            </a:fld>
            <a:endParaRPr lang="en-US"/>
          </a:p>
        </p:txBody>
      </p:sp>
      <p:sp>
        <p:nvSpPr>
          <p:cNvPr id="4" name="Footer Placeholder 3"/>
          <p:cNvSpPr>
            <a:spLocks noGrp="1"/>
          </p:cNvSpPr>
          <p:nvPr>
            <p:ph type="ftr" sz="quarter" idx="11"/>
          </p:nvPr>
        </p:nvSpPr>
        <p:spPr>
          <a:xfrm>
            <a:off x="7010400" y="612648"/>
            <a:ext cx="1767840" cy="457200"/>
          </a:xfrm>
        </p:spPr>
        <p:txBody>
          <a:bodyPr/>
          <a:lstStyle/>
          <a:p>
            <a:endParaRPr lang="en-US"/>
          </a:p>
        </p:txBody>
      </p:sp>
      <p:sp>
        <p:nvSpPr>
          <p:cNvPr id="5" name="Slide Number Placeholder 4"/>
          <p:cNvSpPr>
            <a:spLocks noGrp="1"/>
          </p:cNvSpPr>
          <p:nvPr>
            <p:ph type="sldNum" sz="quarter" idx="12"/>
          </p:nvPr>
        </p:nvSpPr>
        <p:spPr>
          <a:xfrm>
            <a:off x="10899648" y="2272"/>
            <a:ext cx="1016000" cy="365760"/>
          </a:xfrm>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2023926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9C5048-A0D4-4C9D-8A64-72984EF0B577}" type="datetime1">
              <a:rPr lang="en-US" smtClean="0"/>
              <a:t>10/19/2016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60414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CFD858A-DE88-4EC8-8D23-10A52388D3C0}" type="datetime1">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396153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08A52046-7928-41D0-8343-85DB87784F6F}" type="datetime1">
              <a:rPr lang="en-US" smtClean="0"/>
              <a:t>10/19/2016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461791-25D0-42D9-A432-23EC24C81D43}" type="slidenum">
              <a:rPr lang="en-US" smtClean="0"/>
              <a:t>‹#›</a:t>
            </a:fld>
            <a:endParaRPr lang="en-US"/>
          </a:p>
        </p:txBody>
      </p:sp>
    </p:spTree>
    <p:extLst>
      <p:ext uri="{BB962C8B-B14F-4D97-AF65-F5344CB8AC3E}">
        <p14:creationId xmlns:p14="http://schemas.microsoft.com/office/powerpoint/2010/main" val="3706074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55B29534-ADDA-4C5B-B05B-E578A8B5E1CD}" type="datetime1">
              <a:rPr lang="en-US" smtClean="0"/>
              <a:t>10/19/2016</a:t>
            </a:fld>
            <a:endParaRPr lang="en-US"/>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88461791-25D0-42D9-A432-23EC24C81D43}" type="slidenum">
              <a:rPr lang="en-US" smtClean="0"/>
              <a:t>‹#›</a:t>
            </a:fld>
            <a:endParaRPr lang="en-US"/>
          </a:p>
        </p:txBody>
      </p:sp>
    </p:spTree>
    <p:extLst>
      <p:ext uri="{BB962C8B-B14F-4D97-AF65-F5344CB8AC3E}">
        <p14:creationId xmlns:p14="http://schemas.microsoft.com/office/powerpoint/2010/main" val="4086302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Social Power</a:t>
            </a:r>
          </a:p>
        </p:txBody>
      </p:sp>
      <p:sp>
        <p:nvSpPr>
          <p:cNvPr id="3" name="Subtitle 2"/>
          <p:cNvSpPr>
            <a:spLocks noGrp="1"/>
          </p:cNvSpPr>
          <p:nvPr>
            <p:ph type="subTitle" idx="1"/>
          </p:nvPr>
        </p:nvSpPr>
        <p:spPr>
          <a:xfrm>
            <a:off x="609600" y="3899938"/>
            <a:ext cx="6604000" cy="2620132"/>
          </a:xfrm>
        </p:spPr>
        <p:txBody>
          <a:bodyPr>
            <a:normAutofit/>
          </a:bodyPr>
          <a:lstStyle/>
          <a:p>
            <a:endParaRPr lang="en-US" dirty="0"/>
          </a:p>
          <a:p>
            <a:r>
              <a:rPr lang="en-US" dirty="0"/>
              <a:t>Garry Jacobs, Chief Executive Office</a:t>
            </a:r>
          </a:p>
          <a:p>
            <a:endParaRPr lang="en-US" b="1" dirty="0"/>
          </a:p>
          <a:p>
            <a:r>
              <a:rPr lang="en-US" b="1" dirty="0"/>
              <a:t>World Academy of Art &amp; Science</a:t>
            </a:r>
          </a:p>
          <a:p>
            <a:r>
              <a:rPr lang="en-US" b="1" dirty="0"/>
              <a:t>World University Consortium</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1895" y="358230"/>
            <a:ext cx="2351797" cy="2351797"/>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4999" y="378821"/>
            <a:ext cx="2371956" cy="2338070"/>
          </a:xfrm>
          <a:prstGeom prst="rect">
            <a:avLst/>
          </a:prstGeom>
        </p:spPr>
      </p:pic>
    </p:spTree>
    <p:extLst>
      <p:ext uri="{BB962C8B-B14F-4D97-AF65-F5344CB8AC3E}">
        <p14:creationId xmlns:p14="http://schemas.microsoft.com/office/powerpoint/2010/main" val="3832296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Multi-dimensional Global Challenges</a:t>
            </a:r>
          </a:p>
        </p:txBody>
      </p:sp>
      <p:sp>
        <p:nvSpPr>
          <p:cNvPr id="3" name="Content Placeholder 2"/>
          <p:cNvSpPr>
            <a:spLocks noGrp="1"/>
          </p:cNvSpPr>
          <p:nvPr>
            <p:ph idx="1"/>
          </p:nvPr>
        </p:nvSpPr>
        <p:spPr/>
        <p:txBody>
          <a:bodyPr/>
          <a:lstStyle/>
          <a:p>
            <a:r>
              <a:rPr lang="en-US" dirty="0"/>
              <a:t>Peace &amp; Security</a:t>
            </a:r>
          </a:p>
          <a:p>
            <a:r>
              <a:rPr lang="en-US" dirty="0"/>
              <a:t>Law &amp; Governance</a:t>
            </a:r>
          </a:p>
          <a:p>
            <a:r>
              <a:rPr lang="en-US" dirty="0"/>
              <a:t>Economy &amp; Employment</a:t>
            </a:r>
          </a:p>
          <a:p>
            <a:r>
              <a:rPr lang="en-US" dirty="0"/>
              <a:t>Education &amp; Healthcare</a:t>
            </a:r>
          </a:p>
          <a:p>
            <a:r>
              <a:rPr lang="en-US" dirty="0"/>
              <a:t>Energy &amp; Ecology</a:t>
            </a:r>
          </a:p>
        </p:txBody>
      </p:sp>
      <p:sp>
        <p:nvSpPr>
          <p:cNvPr id="4" name="Slide Number Placeholder 3"/>
          <p:cNvSpPr>
            <a:spLocks noGrp="1"/>
          </p:cNvSpPr>
          <p:nvPr>
            <p:ph type="sldNum" sz="quarter" idx="12"/>
          </p:nvPr>
        </p:nvSpPr>
        <p:spPr/>
        <p:txBody>
          <a:bodyPr/>
          <a:lstStyle/>
          <a:p>
            <a:fld id="{88461791-25D0-42D9-A432-23EC24C81D43}" type="slidenum">
              <a:rPr lang="en-US" smtClean="0"/>
              <a:t>2</a:t>
            </a:fld>
            <a:endParaRPr lang="en-US"/>
          </a:p>
        </p:txBody>
      </p:sp>
    </p:spTree>
    <p:extLst>
      <p:ext uri="{BB962C8B-B14F-4D97-AF65-F5344CB8AC3E}">
        <p14:creationId xmlns:p14="http://schemas.microsoft.com/office/powerpoint/2010/main" val="316998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Effective solutions require changes at the level of </a:t>
            </a:r>
          </a:p>
        </p:txBody>
      </p:sp>
      <p:sp>
        <p:nvSpPr>
          <p:cNvPr id="3" name="Content Placeholder 2"/>
          <p:cNvSpPr>
            <a:spLocks noGrp="1"/>
          </p:cNvSpPr>
          <p:nvPr>
            <p:ph idx="1"/>
          </p:nvPr>
        </p:nvSpPr>
        <p:spPr/>
        <p:txBody>
          <a:bodyPr/>
          <a:lstStyle/>
          <a:p>
            <a:r>
              <a:rPr lang="en-US" dirty="0"/>
              <a:t>Public policies and responsible private initiative</a:t>
            </a:r>
          </a:p>
          <a:p>
            <a:r>
              <a:rPr lang="en-US" dirty="0"/>
              <a:t>Institutions for global and national governance</a:t>
            </a:r>
          </a:p>
          <a:p>
            <a:r>
              <a:rPr lang="en-US" dirty="0"/>
              <a:t>Educational content and pedagogy </a:t>
            </a:r>
          </a:p>
          <a:p>
            <a:r>
              <a:rPr lang="en-US" dirty="0"/>
              <a:t>Theoretical understanding of society and its processes</a:t>
            </a:r>
          </a:p>
          <a:p>
            <a:r>
              <a:rPr lang="en-US" dirty="0"/>
              <a:t>Development of mind, thinking, creativity, values and individuality </a:t>
            </a:r>
          </a:p>
          <a:p>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88461791-25D0-42D9-A432-23EC24C81D43}" type="slidenum">
              <a:rPr lang="en-US" smtClean="0"/>
              <a:t>3</a:t>
            </a:fld>
            <a:endParaRPr lang="en-US"/>
          </a:p>
        </p:txBody>
      </p:sp>
    </p:spTree>
    <p:extLst>
      <p:ext uri="{BB962C8B-B14F-4D97-AF65-F5344CB8AC3E}">
        <p14:creationId xmlns:p14="http://schemas.microsoft.com/office/powerpoint/2010/main" val="4025789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811699"/>
            <a:ext cx="10972800" cy="1066800"/>
          </a:xfrm>
        </p:spPr>
        <p:txBody>
          <a:bodyPr/>
          <a:lstStyle/>
          <a:p>
            <a:pPr algn="ctr"/>
            <a:r>
              <a:rPr lang="en-US" dirty="0"/>
              <a:t>WAAS-WUC Transdisciplinary Courses </a:t>
            </a:r>
          </a:p>
        </p:txBody>
      </p:sp>
      <p:sp>
        <p:nvSpPr>
          <p:cNvPr id="3" name="Content Placeholder 2"/>
          <p:cNvSpPr>
            <a:spLocks noGrp="1"/>
          </p:cNvSpPr>
          <p:nvPr>
            <p:ph idx="1"/>
          </p:nvPr>
        </p:nvSpPr>
        <p:spPr>
          <a:xfrm>
            <a:off x="609600" y="1878499"/>
            <a:ext cx="10972800" cy="4696037"/>
          </a:xfrm>
        </p:spPr>
        <p:txBody>
          <a:bodyPr>
            <a:normAutofit/>
          </a:bodyPr>
          <a:lstStyle/>
          <a:p>
            <a:pPr marL="624078" indent="-514350">
              <a:spcBef>
                <a:spcPts val="1200"/>
              </a:spcBef>
              <a:buFont typeface="+mj-lt"/>
              <a:buAutoNum type="arabicPeriod"/>
            </a:pPr>
            <a:r>
              <a:rPr lang="en-US" dirty="0"/>
              <a:t>Individuality and Accomplishment – August 2014</a:t>
            </a:r>
          </a:p>
          <a:p>
            <a:pPr marL="624078" indent="-514350">
              <a:spcBef>
                <a:spcPts val="1200"/>
              </a:spcBef>
              <a:buFont typeface="+mj-lt"/>
              <a:buAutoNum type="arabicPeriod"/>
            </a:pPr>
            <a:r>
              <a:rPr lang="en-US" dirty="0"/>
              <a:t>Toward a Transdisciplinary Science of Society – September 2014</a:t>
            </a:r>
          </a:p>
          <a:p>
            <a:pPr marL="624078" indent="-514350">
              <a:spcBef>
                <a:spcPts val="1200"/>
              </a:spcBef>
              <a:buFont typeface="+mj-lt"/>
              <a:buAutoNum type="arabicPeriod"/>
            </a:pPr>
            <a:r>
              <a:rPr lang="en-US" dirty="0"/>
              <a:t>Transformational Leadership – March 2015</a:t>
            </a:r>
          </a:p>
          <a:p>
            <a:pPr marL="624078" indent="-514350">
              <a:spcBef>
                <a:spcPts val="1200"/>
              </a:spcBef>
              <a:buFont typeface="+mj-lt"/>
              <a:buAutoNum type="arabicPeriod"/>
            </a:pPr>
            <a:r>
              <a:rPr lang="en-US" dirty="0"/>
              <a:t>Education for the 21</a:t>
            </a:r>
            <a:r>
              <a:rPr lang="en-US" baseline="30000" dirty="0"/>
              <a:t>st</a:t>
            </a:r>
            <a:r>
              <a:rPr lang="en-US" dirty="0"/>
              <a:t> Century – September 2015</a:t>
            </a:r>
          </a:p>
          <a:p>
            <a:pPr marL="624078" indent="-514350">
              <a:spcBef>
                <a:spcPts val="1200"/>
              </a:spcBef>
              <a:buFont typeface="+mj-lt"/>
              <a:buAutoNum type="arabicPeriod"/>
            </a:pPr>
            <a:r>
              <a:rPr lang="en-US" dirty="0"/>
              <a:t>Mind, Thinking and Creativity – April 2016</a:t>
            </a:r>
          </a:p>
          <a:p>
            <a:pPr marL="624078" indent="-514350">
              <a:spcBef>
                <a:spcPts val="1200"/>
              </a:spcBef>
              <a:buFont typeface="+mj-lt"/>
              <a:buAutoNum type="arabicPeriod"/>
            </a:pPr>
            <a:r>
              <a:rPr lang="en-US" b="1" dirty="0">
                <a:solidFill>
                  <a:srgbClr val="C00000"/>
                </a:solidFill>
              </a:rPr>
              <a:t>Social Power – October 31 to Nov 2, 2016</a:t>
            </a:r>
          </a:p>
          <a:p>
            <a:pPr marL="624078" indent="-514350">
              <a:spcBef>
                <a:spcPts val="1200"/>
              </a:spcBef>
              <a:buFont typeface="+mj-lt"/>
              <a:buAutoNum type="arabicPeriod"/>
            </a:pPr>
            <a:r>
              <a:rPr lang="en-US" dirty="0"/>
              <a:t>New Economic Theory – February 2017</a:t>
            </a:r>
          </a:p>
          <a:p>
            <a:pPr marL="624078" indent="-514350">
              <a:spcBef>
                <a:spcPts val="1200"/>
              </a:spcBef>
              <a:buFont typeface="+mj-lt"/>
              <a:buAutoNum type="arabicPeriod"/>
            </a:pPr>
            <a:r>
              <a:rPr lang="en-US" dirty="0"/>
              <a:t>Creativity and Individuality – November 2017</a:t>
            </a:r>
          </a:p>
          <a:p>
            <a:endParaRPr lang="en-US" dirty="0"/>
          </a:p>
        </p:txBody>
      </p:sp>
      <p:sp>
        <p:nvSpPr>
          <p:cNvPr id="4" name="Slide Number Placeholder 3"/>
          <p:cNvSpPr>
            <a:spLocks noGrp="1"/>
          </p:cNvSpPr>
          <p:nvPr>
            <p:ph type="sldNum" sz="quarter" idx="12"/>
          </p:nvPr>
        </p:nvSpPr>
        <p:spPr/>
        <p:txBody>
          <a:bodyPr/>
          <a:lstStyle/>
          <a:p>
            <a:fld id="{88461791-25D0-42D9-A432-23EC24C81D43}" type="slidenum">
              <a:rPr lang="en-US" smtClean="0"/>
              <a:t>4</a:t>
            </a:fld>
            <a:endParaRPr lang="en-US"/>
          </a:p>
        </p:txBody>
      </p:sp>
    </p:spTree>
    <p:extLst>
      <p:ext uri="{BB962C8B-B14F-4D97-AF65-F5344CB8AC3E}">
        <p14:creationId xmlns:p14="http://schemas.microsoft.com/office/powerpoint/2010/main" val="368161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1127"/>
            <a:ext cx="10972800" cy="1066800"/>
          </a:xfrm>
        </p:spPr>
        <p:txBody>
          <a:bodyPr/>
          <a:lstStyle/>
          <a:p>
            <a:r>
              <a:rPr lang="en-US" dirty="0"/>
              <a:t>Society</a:t>
            </a:r>
          </a:p>
        </p:txBody>
      </p:sp>
      <p:sp>
        <p:nvSpPr>
          <p:cNvPr id="3" name="Content Placeholder 2"/>
          <p:cNvSpPr>
            <a:spLocks noGrp="1"/>
          </p:cNvSpPr>
          <p:nvPr>
            <p:ph idx="1"/>
          </p:nvPr>
        </p:nvSpPr>
        <p:spPr>
          <a:xfrm>
            <a:off x="450573" y="1205951"/>
            <a:ext cx="11396871" cy="5599042"/>
          </a:xfrm>
        </p:spPr>
        <p:txBody>
          <a:bodyPr>
            <a:normAutofit/>
          </a:bodyPr>
          <a:lstStyle/>
          <a:p>
            <a:pPr>
              <a:spcBef>
                <a:spcPts val="1200"/>
              </a:spcBef>
            </a:pPr>
            <a:r>
              <a:rPr lang="en-US" dirty="0"/>
              <a:t>The sum total of human </a:t>
            </a:r>
            <a:r>
              <a:rPr lang="en-US" b="1" dirty="0">
                <a:solidFill>
                  <a:srgbClr val="C00000"/>
                </a:solidFill>
              </a:rPr>
              <a:t>individuals</a:t>
            </a:r>
            <a:r>
              <a:rPr lang="en-US" dirty="0"/>
              <a:t> living and acting in families, groups, communities, national and international organizations.</a:t>
            </a:r>
          </a:p>
          <a:p>
            <a:pPr>
              <a:spcBef>
                <a:spcPts val="1200"/>
              </a:spcBef>
            </a:pPr>
            <a:r>
              <a:rPr lang="en-US" dirty="0"/>
              <a:t>The structures, systems, activities, values, customs, beliefs, knowledge, skills, laws and institutions that define the complex nexus of </a:t>
            </a:r>
            <a:r>
              <a:rPr lang="en-US" b="1" dirty="0">
                <a:solidFill>
                  <a:srgbClr val="C00000"/>
                </a:solidFill>
              </a:rPr>
              <a:t>relationships </a:t>
            </a:r>
            <a:r>
              <a:rPr lang="en-US" dirty="0"/>
              <a:t>between these individuals and groups. It develops by contact, interaction, communication, conflict, competition, exchange, association, cooperation, coordination and collective action.</a:t>
            </a:r>
          </a:p>
          <a:p>
            <a:pPr>
              <a:spcBef>
                <a:spcPts val="1200"/>
              </a:spcBef>
            </a:pPr>
            <a:r>
              <a:rPr lang="en-US" dirty="0"/>
              <a:t>A </a:t>
            </a:r>
            <a:r>
              <a:rPr lang="en-US" b="1" dirty="0">
                <a:solidFill>
                  <a:srgbClr val="C00000"/>
                </a:solidFill>
              </a:rPr>
              <a:t>living organism</a:t>
            </a:r>
            <a:r>
              <a:rPr lang="en-US" dirty="0"/>
              <a:t> that is greater than the sum of its parts – rather than a mechanical assemblage of parts, linkages, interactions and interrelationships. It grows, develops and evolves by increasing levels of integration between its geographic units, groups, institutions, functions, sectors of activity and levels of organization.</a:t>
            </a:r>
          </a:p>
          <a:p>
            <a:endParaRPr lang="en-US" dirty="0"/>
          </a:p>
        </p:txBody>
      </p:sp>
      <p:sp>
        <p:nvSpPr>
          <p:cNvPr id="4" name="Slide Number Placeholder 3"/>
          <p:cNvSpPr>
            <a:spLocks noGrp="1"/>
          </p:cNvSpPr>
          <p:nvPr>
            <p:ph type="sldNum" sz="quarter" idx="12"/>
          </p:nvPr>
        </p:nvSpPr>
        <p:spPr/>
        <p:txBody>
          <a:bodyPr/>
          <a:lstStyle/>
          <a:p>
            <a:fld id="{88461791-25D0-42D9-A432-23EC24C81D43}" type="slidenum">
              <a:rPr lang="en-US" smtClean="0"/>
              <a:t>5</a:t>
            </a:fld>
            <a:endParaRPr lang="en-US"/>
          </a:p>
        </p:txBody>
      </p:sp>
    </p:spTree>
    <p:extLst>
      <p:ext uri="{BB962C8B-B14F-4D97-AF65-F5344CB8AC3E}">
        <p14:creationId xmlns:p14="http://schemas.microsoft.com/office/powerpoint/2010/main" val="1228401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45" y="321364"/>
            <a:ext cx="11396867" cy="1066800"/>
          </a:xfrm>
        </p:spPr>
        <p:txBody>
          <a:bodyPr/>
          <a:lstStyle/>
          <a:p>
            <a:r>
              <a:rPr lang="en-US" dirty="0"/>
              <a:t>Social Power</a:t>
            </a:r>
          </a:p>
        </p:txBody>
      </p:sp>
      <p:sp>
        <p:nvSpPr>
          <p:cNvPr id="3" name="Content Placeholder 2"/>
          <p:cNvSpPr>
            <a:spLocks noGrp="1"/>
          </p:cNvSpPr>
          <p:nvPr>
            <p:ph idx="1"/>
          </p:nvPr>
        </p:nvSpPr>
        <p:spPr>
          <a:xfrm>
            <a:off x="185533" y="1258957"/>
            <a:ext cx="11198087" cy="5599043"/>
          </a:xfrm>
        </p:spPr>
        <p:txBody>
          <a:bodyPr>
            <a:normAutofit fontScale="92500" lnSpcReduction="10000"/>
          </a:bodyPr>
          <a:lstStyle/>
          <a:p>
            <a:r>
              <a:rPr lang="en-US" dirty="0"/>
              <a:t>The capacity of the society to generate, release, direct, organize, channel and express the physical, organizational, technological, emotional, mental and spiritual </a:t>
            </a:r>
            <a:r>
              <a:rPr lang="en-US" b="1" dirty="0">
                <a:solidFill>
                  <a:srgbClr val="C00000"/>
                </a:solidFill>
              </a:rPr>
              <a:t>energies and capacities </a:t>
            </a:r>
            <a:r>
              <a:rPr lang="en-US" dirty="0"/>
              <a:t>of its members to achieve the goals and aspirations of the social collective. </a:t>
            </a:r>
          </a:p>
          <a:p>
            <a:pPr>
              <a:spcBef>
                <a:spcPts val="1200"/>
              </a:spcBef>
            </a:pPr>
            <a:r>
              <a:rPr lang="en-US" dirty="0"/>
              <a:t>Social power exists in several forms</a:t>
            </a:r>
          </a:p>
          <a:p>
            <a:pPr lvl="1"/>
            <a:r>
              <a:rPr lang="en-US" sz="2800" b="1" dirty="0">
                <a:solidFill>
                  <a:srgbClr val="C00000"/>
                </a:solidFill>
              </a:rPr>
              <a:t>Social potential </a:t>
            </a:r>
            <a:r>
              <a:rPr lang="en-US" dirty="0">
                <a:solidFill>
                  <a:schemeClr val="tx1"/>
                </a:solidFill>
              </a:rPr>
              <a:t>of unorganized aspirations, energies, knowledge, skills, capacities and activities that are available to organize and draw upon by individuals and the collective. </a:t>
            </a:r>
            <a:endParaRPr lang="en-US" sz="2800" b="1" dirty="0">
              <a:solidFill>
                <a:schemeClr val="tx1"/>
              </a:solidFill>
            </a:endParaRPr>
          </a:p>
          <a:p>
            <a:pPr lvl="1"/>
            <a:r>
              <a:rPr lang="en-US" sz="2800" b="1" dirty="0">
                <a:solidFill>
                  <a:srgbClr val="C00000"/>
                </a:solidFill>
              </a:rPr>
              <a:t>Organized structures </a:t>
            </a:r>
            <a:r>
              <a:rPr lang="en-US" dirty="0">
                <a:solidFill>
                  <a:schemeClr val="tx1"/>
                </a:solidFill>
              </a:rPr>
              <a:t>of military, government, law, production, trade, transport, communication, media, education, healthcare, entertainment, etc.</a:t>
            </a:r>
          </a:p>
          <a:p>
            <a:pPr lvl="1"/>
            <a:r>
              <a:rPr lang="en-US" sz="2800" b="1" dirty="0">
                <a:solidFill>
                  <a:srgbClr val="C00000"/>
                </a:solidFill>
              </a:rPr>
              <a:t>Informal institutions </a:t>
            </a:r>
            <a:r>
              <a:rPr lang="en-US" dirty="0">
                <a:solidFill>
                  <a:schemeClr val="tx1"/>
                </a:solidFill>
              </a:rPr>
              <a:t>of values, beliefs, culture, class, custom and ways of life</a:t>
            </a:r>
            <a:r>
              <a:rPr lang="en-US" dirty="0"/>
              <a:t>.</a:t>
            </a:r>
          </a:p>
          <a:p>
            <a:pPr>
              <a:spcBef>
                <a:spcPts val="1200"/>
              </a:spcBef>
            </a:pPr>
            <a:r>
              <a:rPr lang="en-US" dirty="0"/>
              <a:t>The </a:t>
            </a:r>
            <a:r>
              <a:rPr lang="en-US" sz="3000" b="1" dirty="0">
                <a:solidFill>
                  <a:srgbClr val="C00000"/>
                </a:solidFill>
              </a:rPr>
              <a:t>distribution and utilization </a:t>
            </a:r>
            <a:r>
              <a:rPr lang="en-US" dirty="0"/>
              <a:t>of social power for individual and collective benefit is determined by both formal and informal institutions, legal and extra-legal factors, national values and culture. </a:t>
            </a:r>
          </a:p>
        </p:txBody>
      </p:sp>
      <p:sp>
        <p:nvSpPr>
          <p:cNvPr id="4" name="Slide Number Placeholder 3"/>
          <p:cNvSpPr>
            <a:spLocks noGrp="1"/>
          </p:cNvSpPr>
          <p:nvPr>
            <p:ph type="sldNum" sz="quarter" idx="12"/>
          </p:nvPr>
        </p:nvSpPr>
        <p:spPr/>
        <p:txBody>
          <a:bodyPr/>
          <a:lstStyle/>
          <a:p>
            <a:fld id="{88461791-25D0-42D9-A432-23EC24C81D43}" type="slidenum">
              <a:rPr lang="en-US" smtClean="0"/>
              <a:t>6</a:t>
            </a:fld>
            <a:endParaRPr lang="en-US"/>
          </a:p>
        </p:txBody>
      </p:sp>
    </p:spTree>
    <p:extLst>
      <p:ext uri="{BB962C8B-B14F-4D97-AF65-F5344CB8AC3E}">
        <p14:creationId xmlns:p14="http://schemas.microsoft.com/office/powerpoint/2010/main" val="363254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791" y="308112"/>
            <a:ext cx="11330609" cy="1066800"/>
          </a:xfrm>
        </p:spPr>
        <p:txBody>
          <a:bodyPr/>
          <a:lstStyle/>
          <a:p>
            <a:r>
              <a:rPr lang="en-US" dirty="0"/>
              <a:t>Themes for Discussion</a:t>
            </a:r>
          </a:p>
        </p:txBody>
      </p:sp>
      <p:sp>
        <p:nvSpPr>
          <p:cNvPr id="3" name="Content Placeholder 2"/>
          <p:cNvSpPr>
            <a:spLocks noGrp="1"/>
          </p:cNvSpPr>
          <p:nvPr>
            <p:ph idx="1"/>
          </p:nvPr>
        </p:nvSpPr>
        <p:spPr>
          <a:xfrm>
            <a:off x="145774" y="1166191"/>
            <a:ext cx="11769874" cy="5579165"/>
          </a:xfrm>
        </p:spPr>
        <p:txBody>
          <a:bodyPr>
            <a:normAutofit fontScale="92500" lnSpcReduction="10000"/>
          </a:bodyPr>
          <a:lstStyle/>
          <a:p>
            <a:pPr marL="624078" indent="-514350">
              <a:spcBef>
                <a:spcPts val="600"/>
              </a:spcBef>
              <a:buFont typeface="+mj-lt"/>
              <a:buAutoNum type="arabicPeriod"/>
            </a:pPr>
            <a:r>
              <a:rPr lang="en-US" dirty="0"/>
              <a:t>The social potential is the source of all the evolutionary achievements humanity has drawn up for its advancement over thousands of years.</a:t>
            </a:r>
          </a:p>
          <a:p>
            <a:pPr marL="624078" indent="-514350">
              <a:spcBef>
                <a:spcPts val="600"/>
              </a:spcBef>
              <a:buFont typeface="+mj-lt"/>
              <a:buAutoNum type="arabicPeriod"/>
            </a:pPr>
            <a:r>
              <a:rPr lang="en-US" dirty="0"/>
              <a:t>This potential is unlimited, since the more it is drawn upon and effectively organizations, the more it grows, develops and evolves.</a:t>
            </a:r>
          </a:p>
          <a:p>
            <a:pPr marL="624078" indent="-514350">
              <a:spcBef>
                <a:spcPts val="600"/>
              </a:spcBef>
              <a:buFont typeface="+mj-lt"/>
              <a:buAutoNum type="arabicPeriod"/>
            </a:pPr>
            <a:r>
              <a:rPr lang="en-US" dirty="0"/>
              <a:t>Societies differ widely in their capacity to draw upon and organize this social potential both spatially and temporally. </a:t>
            </a:r>
          </a:p>
          <a:p>
            <a:pPr marL="624078" indent="-514350">
              <a:spcBef>
                <a:spcPts val="600"/>
              </a:spcBef>
              <a:buFont typeface="+mj-lt"/>
              <a:buAutoNum type="arabicPeriod"/>
            </a:pPr>
            <a:r>
              <a:rPr lang="en-US" dirty="0"/>
              <a:t>The distribution of social power – both legally and illegally – has a profound impact on the overall power of society and its capacity for accomplishment.</a:t>
            </a:r>
          </a:p>
          <a:p>
            <a:pPr marL="624078" indent="-514350">
              <a:spcBef>
                <a:spcPts val="600"/>
              </a:spcBef>
              <a:buFont typeface="+mj-lt"/>
              <a:buAutoNum type="arabicPeriod"/>
            </a:pPr>
            <a:r>
              <a:rPr lang="en-US" dirty="0"/>
              <a:t>Every society has the potential to vastly increase its capacity to generate, release, direct and organize social potential for higher levels of accomplishment. </a:t>
            </a:r>
          </a:p>
          <a:p>
            <a:pPr marL="624078" indent="-514350">
              <a:spcBef>
                <a:spcPts val="600"/>
              </a:spcBef>
              <a:buFont typeface="+mj-lt"/>
              <a:buAutoNum type="arabicPeriod"/>
            </a:pPr>
            <a:r>
              <a:rPr lang="en-US" dirty="0"/>
              <a:t>The individual is the key and catalyst for conversion of social potential into effective power. </a:t>
            </a:r>
          </a:p>
          <a:p>
            <a:pPr marL="624078" indent="-514350">
              <a:spcBef>
                <a:spcPts val="600"/>
              </a:spcBef>
              <a:buFont typeface="+mj-lt"/>
              <a:buAutoNum type="arabicPeriod"/>
            </a:pPr>
            <a:r>
              <a:rPr lang="en-US" dirty="0"/>
              <a:t>Societies develop in the measure they are able to empower their members to access and utilize the available social power for individual and collective benefit.</a:t>
            </a:r>
          </a:p>
          <a:p>
            <a:endParaRPr lang="en-US" dirty="0"/>
          </a:p>
          <a:p>
            <a:endParaRPr lang="en-US" dirty="0"/>
          </a:p>
        </p:txBody>
      </p:sp>
      <p:sp>
        <p:nvSpPr>
          <p:cNvPr id="4" name="Slide Number Placeholder 3"/>
          <p:cNvSpPr>
            <a:spLocks noGrp="1"/>
          </p:cNvSpPr>
          <p:nvPr>
            <p:ph type="sldNum" sz="quarter" idx="12"/>
          </p:nvPr>
        </p:nvSpPr>
        <p:spPr/>
        <p:txBody>
          <a:bodyPr/>
          <a:lstStyle/>
          <a:p>
            <a:fld id="{88461791-25D0-42D9-A432-23EC24C81D43}" type="slidenum">
              <a:rPr lang="en-US" smtClean="0"/>
              <a:t>7</a:t>
            </a:fld>
            <a:endParaRPr lang="en-US"/>
          </a:p>
        </p:txBody>
      </p:sp>
    </p:spTree>
    <p:extLst>
      <p:ext uri="{BB962C8B-B14F-4D97-AF65-F5344CB8AC3E}">
        <p14:creationId xmlns:p14="http://schemas.microsoft.com/office/powerpoint/2010/main" val="8507723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es Training blue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Sales Training bluered</Template>
  <TotalTime>166</TotalTime>
  <Words>605</Words>
  <Application>Microsoft Office PowerPoint</Application>
  <PresentationFormat>Widescreen</PresentationFormat>
  <Paragraphs>53</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Georgia</vt:lpstr>
      <vt:lpstr>Wingdings 2</vt:lpstr>
      <vt:lpstr>Sales Training bluered</vt:lpstr>
      <vt:lpstr>Introduction to Social Power</vt:lpstr>
      <vt:lpstr>Multi-dimensional Global Challenges</vt:lpstr>
      <vt:lpstr>Effective solutions require changes at the level of </vt:lpstr>
      <vt:lpstr>WAAS-WUC Transdisciplinary Courses </vt:lpstr>
      <vt:lpstr>Society</vt:lpstr>
      <vt:lpstr>Social Power</vt:lpstr>
      <vt:lpstr>Themes for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Power</dc:title>
  <dc:creator>Garry Jacobs</dc:creator>
  <cp:lastModifiedBy>Garry Jacobs</cp:lastModifiedBy>
  <cp:revision>13</cp:revision>
  <dcterms:created xsi:type="dcterms:W3CDTF">2016-10-19T06:30:39Z</dcterms:created>
  <dcterms:modified xsi:type="dcterms:W3CDTF">2016-10-19T10:51:35Z</dcterms:modified>
</cp:coreProperties>
</file>