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1"/>
  </p:sldMasterIdLst>
  <p:handoutMasterIdLst>
    <p:handoutMasterId r:id="rId10"/>
  </p:handoutMasterIdLst>
  <p:sldIdLst>
    <p:sldId id="256" r:id="rId2"/>
    <p:sldId id="264" r:id="rId3"/>
    <p:sldId id="258" r:id="rId4"/>
    <p:sldId id="259" r:id="rId5"/>
    <p:sldId id="260" r:id="rId6"/>
    <p:sldId id="261" r:id="rId7"/>
    <p:sldId id="262" r:id="rId8"/>
    <p:sldId id="263" r:id="rId9"/>
  </p:sldIdLst>
  <p:sldSz cx="12192000" cy="6858000"/>
  <p:notesSz cx="9144000" cy="6858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1"/>
    <p:restoredTop sz="94718"/>
  </p:normalViewPr>
  <p:slideViewPr>
    <p:cSldViewPr snapToGrid="0" snapToObjects="1">
      <p:cViewPr varScale="1">
        <p:scale>
          <a:sx n="74" d="100"/>
          <a:sy n="74" d="100"/>
        </p:scale>
        <p:origin x="176"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646E3ECB-BEEB-C147-82AA-8E4C9C58C299}" type="datetimeFigureOut">
              <a:rPr lang="pt-BR" smtClean="0"/>
              <a:t>19/10/16</a:t>
            </a:fld>
            <a:endParaRPr lang="pt-BR"/>
          </a:p>
        </p:txBody>
      </p:sp>
      <p:sp>
        <p:nvSpPr>
          <p:cNvPr id="4" name="Espaço Reservado para Rodapé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A29D88FA-F9EC-304D-93E5-1B169D01AA01}" type="slidenum">
              <a:rPr lang="pt-BR" smtClean="0"/>
              <a:t>‹n.º›</a:t>
            </a:fld>
            <a:endParaRPr lang="pt-BR"/>
          </a:p>
        </p:txBody>
      </p:sp>
    </p:spTree>
    <p:extLst>
      <p:ext uri="{BB962C8B-B14F-4D97-AF65-F5344CB8AC3E}">
        <p14:creationId xmlns:p14="http://schemas.microsoft.com/office/powerpoint/2010/main" val="11859848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pt-BR" smtClean="0"/>
              <a:t>Clique para editar estilo do título mestre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0F2DA01C-88C6-204D-9F99-9DD23AAF1775}" type="datetimeFigureOut">
              <a:rPr lang="pt-BR" smtClean="0"/>
              <a:t>19/10/16</a:t>
            </a:fld>
            <a:endParaRPr lang="pt-BR"/>
          </a:p>
        </p:txBody>
      </p:sp>
      <p:sp>
        <p:nvSpPr>
          <p:cNvPr id="5" name="Footer Placeholder 4"/>
          <p:cNvSpPr>
            <a:spLocks noGrp="1"/>
          </p:cNvSpPr>
          <p:nvPr>
            <p:ph type="ftr" sz="quarter" idx="11"/>
          </p:nvPr>
        </p:nvSpPr>
        <p:spPr>
          <a:xfrm>
            <a:off x="2416500" y="329307"/>
            <a:ext cx="4973915" cy="309201"/>
          </a:xfrm>
        </p:spPr>
        <p:txBody>
          <a:bodyPr/>
          <a:lstStyle/>
          <a:p>
            <a:endParaRPr lang="pt-BR"/>
          </a:p>
        </p:txBody>
      </p:sp>
      <p:sp>
        <p:nvSpPr>
          <p:cNvPr id="6" name="Slide Number Placeholder 5"/>
          <p:cNvSpPr>
            <a:spLocks noGrp="1"/>
          </p:cNvSpPr>
          <p:nvPr>
            <p:ph type="sldNum" sz="quarter" idx="12"/>
          </p:nvPr>
        </p:nvSpPr>
        <p:spPr>
          <a:xfrm>
            <a:off x="1437664" y="798973"/>
            <a:ext cx="811019" cy="503578"/>
          </a:xfrm>
        </p:spPr>
        <p:txBody>
          <a:bodyPr/>
          <a:lstStyle/>
          <a:p>
            <a:fld id="{5D7CA6D6-A677-FB41-9018-438A38016B35}" type="slidenum">
              <a:rPr lang="pt-BR" smtClean="0"/>
              <a:t>‹n.º›</a:t>
            </a:fld>
            <a:endParaRPr lang="pt-B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estilo do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0F2DA01C-88C6-204D-9F99-9DD23AAF1775}" type="datetimeFigureOut">
              <a:rPr lang="pt-BR" smtClean="0"/>
              <a:t>19/10/16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D7CA6D6-A677-FB41-9018-438A38016B35}" type="slidenum">
              <a:rPr lang="pt-BR" smtClean="0"/>
              <a:t>‹n.º›</a:t>
            </a:fld>
            <a:endParaRPr lang="pt-B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pt-BR" smtClean="0"/>
              <a:t>Clique para editar estilo do título mestre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0F2DA01C-88C6-204D-9F99-9DD23AAF1775}" type="datetimeFigureOut">
              <a:rPr lang="pt-BR" smtClean="0"/>
              <a:t>19/10/16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D7CA6D6-A677-FB41-9018-438A38016B35}" type="slidenum">
              <a:rPr lang="pt-BR" smtClean="0"/>
              <a:t>‹n.º›</a:t>
            </a:fld>
            <a:endParaRPr lang="pt-B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estilo do título mestre</a:t>
            </a:r>
            <a:endParaRPr lang="en-US" dirty="0"/>
          </a:p>
        </p:txBody>
      </p:sp>
      <p:sp>
        <p:nvSpPr>
          <p:cNvPr id="3" name="Content Placeholder 2"/>
          <p:cNvSpPr>
            <a:spLocks noGrp="1"/>
          </p:cNvSpPr>
          <p:nvPr>
            <p:ph idx="1"/>
          </p:nvPr>
        </p:nvSpPr>
        <p:spPr/>
        <p:txBody>
          <a:bodyPr anchor="t"/>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0F2DA01C-88C6-204D-9F99-9DD23AAF1775}" type="datetimeFigureOut">
              <a:rPr lang="pt-BR" smtClean="0"/>
              <a:t>19/10/16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D7CA6D6-A677-FB41-9018-438A38016B35}" type="slidenum">
              <a:rPr lang="pt-BR" smtClean="0"/>
              <a:t>‹n.º›</a:t>
            </a:fld>
            <a:endParaRPr lang="pt-B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pt-BR" smtClean="0"/>
              <a:t>Clique para editar estilo do título mestre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os estilos de texto mestres</a:t>
            </a:r>
          </a:p>
        </p:txBody>
      </p:sp>
      <p:sp>
        <p:nvSpPr>
          <p:cNvPr id="4" name="Date Placeholder 3"/>
          <p:cNvSpPr>
            <a:spLocks noGrp="1"/>
          </p:cNvSpPr>
          <p:nvPr>
            <p:ph type="dt" sz="half" idx="10"/>
          </p:nvPr>
        </p:nvSpPr>
        <p:spPr/>
        <p:txBody>
          <a:bodyPr/>
          <a:lstStyle/>
          <a:p>
            <a:fld id="{0F2DA01C-88C6-204D-9F99-9DD23AAF1775}" type="datetimeFigureOut">
              <a:rPr lang="pt-BR" smtClean="0"/>
              <a:t>19/10/16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D7CA6D6-A677-FB41-9018-438A38016B35}" type="slidenum">
              <a:rPr lang="pt-BR" smtClean="0"/>
              <a:t>‹n.º›</a:t>
            </a:fld>
            <a:endParaRPr lang="pt-B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pt-BR" smtClean="0"/>
              <a:t>Clique para editar estilo do título mestre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0F2DA01C-88C6-204D-9F99-9DD23AAF1775}" type="datetimeFigureOut">
              <a:rPr lang="pt-BR" smtClean="0"/>
              <a:t>19/10/16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D7CA6D6-A677-FB41-9018-438A38016B35}" type="slidenum">
              <a:rPr lang="pt-BR" smtClean="0"/>
              <a:t>‹n.º›</a:t>
            </a:fld>
            <a:endParaRPr lang="pt-B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pt-BR" smtClean="0"/>
              <a:t>Clique para editar estilo do título mestre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de texto mestres</a:t>
            </a:r>
          </a:p>
        </p:txBody>
      </p:sp>
      <p:sp>
        <p:nvSpPr>
          <p:cNvPr id="4" name="Content Placeholder 3"/>
          <p:cNvSpPr>
            <a:spLocks noGrp="1"/>
          </p:cNvSpPr>
          <p:nvPr>
            <p:ph sz="half" idx="2"/>
          </p:nvPr>
        </p:nvSpPr>
        <p:spPr>
          <a:xfrm>
            <a:off x="1447191" y="2824269"/>
            <a:ext cx="4645152" cy="2644457"/>
          </a:xfrm>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de texto mestres</a:t>
            </a:r>
          </a:p>
        </p:txBody>
      </p:sp>
      <p:sp>
        <p:nvSpPr>
          <p:cNvPr id="6" name="Content Placeholder 5"/>
          <p:cNvSpPr>
            <a:spLocks noGrp="1"/>
          </p:cNvSpPr>
          <p:nvPr>
            <p:ph sz="quarter" idx="4"/>
          </p:nvPr>
        </p:nvSpPr>
        <p:spPr>
          <a:xfrm>
            <a:off x="6412362" y="2821491"/>
            <a:ext cx="4645152" cy="2637371"/>
          </a:xfrm>
        </p:spPr>
        <p:txBody>
          <a:bodyP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0F2DA01C-88C6-204D-9F99-9DD23AAF1775}" type="datetimeFigureOut">
              <a:rPr lang="pt-BR" smtClean="0"/>
              <a:t>19/10/16</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5D7CA6D6-A677-FB41-9018-438A38016B35}" type="slidenum">
              <a:rPr lang="pt-BR" smtClean="0"/>
              <a:t>‹n.º›</a:t>
            </a:fld>
            <a:endParaRPr lang="pt-B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estilo do título mestre</a:t>
            </a:r>
            <a:endParaRPr lang="en-US" dirty="0"/>
          </a:p>
        </p:txBody>
      </p:sp>
      <p:sp>
        <p:nvSpPr>
          <p:cNvPr id="3" name="Date Placeholder 2"/>
          <p:cNvSpPr>
            <a:spLocks noGrp="1"/>
          </p:cNvSpPr>
          <p:nvPr>
            <p:ph type="dt" sz="half" idx="10"/>
          </p:nvPr>
        </p:nvSpPr>
        <p:spPr/>
        <p:txBody>
          <a:bodyPr/>
          <a:lstStyle/>
          <a:p>
            <a:fld id="{0F2DA01C-88C6-204D-9F99-9DD23AAF1775}" type="datetimeFigureOut">
              <a:rPr lang="pt-BR" smtClean="0"/>
              <a:t>19/10/16</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5D7CA6D6-A677-FB41-9018-438A38016B35}" type="slidenum">
              <a:rPr lang="pt-BR" smtClean="0"/>
              <a:t>‹n.º›</a:t>
            </a:fld>
            <a:endParaRPr lang="pt-B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2DA01C-88C6-204D-9F99-9DD23AAF1775}" type="datetimeFigureOut">
              <a:rPr lang="pt-BR" smtClean="0"/>
              <a:t>19/10/16</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5D7CA6D6-A677-FB41-9018-438A38016B35}" type="slidenum">
              <a:rPr lang="pt-BR" smtClean="0"/>
              <a:t>‹n.º›</a:t>
            </a:fld>
            <a:endParaRPr lang="pt-BR"/>
          </a:p>
        </p:txBody>
      </p:sp>
    </p:spTree>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pt-BR" smtClean="0"/>
              <a:t>Clique para editar estilo do título mestre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os estilos de texto mestres</a:t>
            </a:r>
          </a:p>
        </p:txBody>
      </p:sp>
      <p:sp>
        <p:nvSpPr>
          <p:cNvPr id="5" name="Date Placeholder 4"/>
          <p:cNvSpPr>
            <a:spLocks noGrp="1"/>
          </p:cNvSpPr>
          <p:nvPr>
            <p:ph type="dt" sz="half" idx="10"/>
          </p:nvPr>
        </p:nvSpPr>
        <p:spPr/>
        <p:txBody>
          <a:bodyPr/>
          <a:lstStyle/>
          <a:p>
            <a:fld id="{0F2DA01C-88C6-204D-9F99-9DD23AAF1775}" type="datetimeFigureOut">
              <a:rPr lang="pt-BR" smtClean="0"/>
              <a:t>19/10/16</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D7CA6D6-A677-FB41-9018-438A38016B35}" type="slidenum">
              <a:rPr lang="pt-BR" smtClean="0"/>
              <a:t>‹n.º›</a:t>
            </a:fld>
            <a:endParaRPr lang="pt-B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pt-BR" smtClean="0"/>
              <a:t>Clique para editar estilo do título mestre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Arraste a imagem para o espaço reservado ou clique no ícone para adicionar</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os estilos de texto mestres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0F2DA01C-88C6-204D-9F99-9DD23AAF1775}" type="datetimeFigureOut">
              <a:rPr lang="pt-BR" smtClean="0"/>
              <a:t>19/10/16</a:t>
            </a:fld>
            <a:endParaRPr lang="pt-BR"/>
          </a:p>
        </p:txBody>
      </p:sp>
      <p:sp>
        <p:nvSpPr>
          <p:cNvPr id="6" name="Footer Placeholder 5"/>
          <p:cNvSpPr>
            <a:spLocks noGrp="1"/>
          </p:cNvSpPr>
          <p:nvPr>
            <p:ph type="ftr" sz="quarter" idx="11"/>
          </p:nvPr>
        </p:nvSpPr>
        <p:spPr>
          <a:xfrm>
            <a:off x="1447382" y="318640"/>
            <a:ext cx="5541004" cy="320931"/>
          </a:xfrm>
        </p:spPr>
        <p:txBody>
          <a:bodyPr/>
          <a:lstStyle/>
          <a:p>
            <a:endParaRPr lang="pt-BR"/>
          </a:p>
        </p:txBody>
      </p:sp>
      <p:sp>
        <p:nvSpPr>
          <p:cNvPr id="7" name="Slide Number Placeholder 6"/>
          <p:cNvSpPr>
            <a:spLocks noGrp="1"/>
          </p:cNvSpPr>
          <p:nvPr>
            <p:ph type="sldNum" sz="quarter" idx="12"/>
          </p:nvPr>
        </p:nvSpPr>
        <p:spPr/>
        <p:txBody>
          <a:bodyPr/>
          <a:lstStyle/>
          <a:p>
            <a:fld id="{5D7CA6D6-A677-FB41-9018-438A38016B35}" type="slidenum">
              <a:rPr lang="pt-BR" smtClean="0"/>
              <a:t>‹n.º›</a:t>
            </a:fld>
            <a:endParaRPr lang="pt-B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pt-BR" smtClean="0"/>
              <a:t>Clique para editar estilo do título mestre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F2DA01C-88C6-204D-9F99-9DD23AAF1775}" type="datetimeFigureOut">
              <a:rPr lang="pt-BR" smtClean="0"/>
              <a:t>19/10/16</a:t>
            </a:fld>
            <a:endParaRPr lang="pt-B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D7CA6D6-A677-FB41-9018-438A38016B35}" type="slidenum">
              <a:rPr lang="pt-BR" smtClean="0"/>
              <a:t>‹n.º›</a:t>
            </a:fld>
            <a:endParaRPr lang="pt-B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689027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tiff"/><Relationship Id="rId3" Type="http://schemas.openxmlformats.org/officeDocument/2006/relationships/image" Target="../media/image3.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4212" y="1121433"/>
            <a:ext cx="8511546" cy="4019910"/>
          </a:xfrm>
        </p:spPr>
        <p:txBody>
          <a:bodyPr>
            <a:normAutofit fontScale="90000"/>
          </a:bodyPr>
          <a:lstStyle/>
          <a:p>
            <a:r>
              <a:rPr lang="pt-BR" b="1" dirty="0" smtClean="0"/>
              <a:t/>
            </a:r>
            <a:br>
              <a:rPr lang="pt-BR" b="1" dirty="0" smtClean="0"/>
            </a:br>
            <a:r>
              <a:rPr lang="pt-BR" b="1" dirty="0"/>
              <a:t/>
            </a:r>
            <a:br>
              <a:rPr lang="pt-BR" b="1" dirty="0"/>
            </a:br>
            <a:r>
              <a:rPr lang="pt-BR" b="1" dirty="0" smtClean="0"/>
              <a:t/>
            </a:r>
            <a:br>
              <a:rPr lang="pt-BR" b="1" dirty="0" smtClean="0"/>
            </a:br>
            <a:r>
              <a:rPr lang="pt-BR" b="1" dirty="0" smtClean="0"/>
              <a:t/>
            </a:r>
            <a:br>
              <a:rPr lang="pt-BR" b="1" dirty="0" smtClean="0"/>
            </a:br>
            <a:r>
              <a:rPr lang="pt-BR" b="1" dirty="0" smtClean="0"/>
              <a:t/>
            </a:r>
            <a:br>
              <a:rPr lang="pt-BR" b="1" dirty="0" smtClean="0"/>
            </a:br>
            <a:r>
              <a:rPr lang="pt-BR" b="1" dirty="0"/>
              <a:t/>
            </a:r>
            <a:br>
              <a:rPr lang="pt-BR" b="1" dirty="0"/>
            </a:br>
            <a:r>
              <a:rPr lang="pt-BR" b="1" dirty="0" smtClean="0"/>
              <a:t/>
            </a:r>
            <a:br>
              <a:rPr lang="pt-BR" b="1" dirty="0" smtClean="0"/>
            </a:br>
            <a:r>
              <a:rPr lang="pt-BR" b="1" dirty="0"/>
              <a:t/>
            </a:r>
            <a:br>
              <a:rPr lang="pt-BR" b="1" dirty="0"/>
            </a:br>
            <a:r>
              <a:rPr lang="pt-BR" b="1" dirty="0" smtClean="0"/>
              <a:t/>
            </a:r>
            <a:br>
              <a:rPr lang="pt-BR" b="1" dirty="0" smtClean="0"/>
            </a:br>
            <a:r>
              <a:rPr lang="pt-BR" b="1" dirty="0"/>
              <a:t/>
            </a:r>
            <a:br>
              <a:rPr lang="pt-BR" b="1" dirty="0"/>
            </a:br>
            <a:r>
              <a:rPr lang="pt-BR" b="1" dirty="0" smtClean="0"/>
              <a:t/>
            </a:r>
            <a:br>
              <a:rPr lang="pt-BR" b="1" dirty="0" smtClean="0"/>
            </a:br>
            <a:r>
              <a:rPr lang="pt-BR" b="1" dirty="0"/>
              <a:t/>
            </a:r>
            <a:br>
              <a:rPr lang="pt-BR" b="1" dirty="0"/>
            </a:br>
            <a:r>
              <a:rPr lang="pt-BR" b="1" dirty="0" smtClean="0"/>
              <a:t/>
            </a:r>
            <a:br>
              <a:rPr lang="pt-BR" b="1" dirty="0" smtClean="0"/>
            </a:br>
            <a:r>
              <a:rPr lang="pt-BR" b="1" dirty="0"/>
              <a:t/>
            </a:r>
            <a:br>
              <a:rPr lang="pt-BR" b="1" dirty="0"/>
            </a:br>
            <a:r>
              <a:rPr lang="pt-BR" b="1" dirty="0" smtClean="0"/>
              <a:t/>
            </a:r>
            <a:br>
              <a:rPr lang="pt-BR" b="1" dirty="0" smtClean="0"/>
            </a:br>
            <a:r>
              <a:rPr lang="pt-BR" b="1" dirty="0"/>
              <a:t/>
            </a:r>
            <a:br>
              <a:rPr lang="pt-BR" b="1" dirty="0"/>
            </a:br>
            <a:r>
              <a:rPr lang="pt-BR" b="1" dirty="0" smtClean="0"/>
              <a:t/>
            </a:r>
            <a:br>
              <a:rPr lang="pt-BR" b="1" dirty="0" smtClean="0"/>
            </a:br>
            <a:r>
              <a:rPr lang="pt-BR" sz="6700" b="1" dirty="0" smtClean="0"/>
              <a:t>FORMAL CENTERS OF </a:t>
            </a:r>
            <a:r>
              <a:rPr lang="pt-BR" sz="6700" b="1" dirty="0" smtClean="0">
                <a:solidFill>
                  <a:srgbClr val="FF0000"/>
                </a:solidFill>
              </a:rPr>
              <a:t>SOCIAL POWER</a:t>
            </a:r>
            <a:br>
              <a:rPr lang="pt-BR" sz="6700" b="1" dirty="0" smtClean="0">
                <a:solidFill>
                  <a:srgbClr val="FF0000"/>
                </a:solidFill>
              </a:rPr>
            </a:br>
            <a:r>
              <a:rPr lang="pt-BR" sz="3100" b="1" dirty="0" smtClean="0"/>
              <a:t>(</a:t>
            </a:r>
            <a:r>
              <a:rPr lang="pt-BR" sz="3600" b="1" dirty="0" smtClean="0">
                <a:solidFill>
                  <a:srgbClr val="FF0000"/>
                </a:solidFill>
              </a:rPr>
              <a:t>SOCIAL POWER, LAW AND SOCIETY</a:t>
            </a:r>
            <a:r>
              <a:rPr lang="pt-BR" sz="3100" b="1" dirty="0" smtClean="0"/>
              <a:t>)</a:t>
            </a:r>
            <a:r>
              <a:rPr lang="pt-BR" sz="6700" b="1" dirty="0" smtClean="0">
                <a:solidFill>
                  <a:srgbClr val="FF0000"/>
                </a:solidFill>
              </a:rPr>
              <a:t/>
            </a:r>
            <a:br>
              <a:rPr lang="pt-BR" sz="6700" b="1" dirty="0" smtClean="0">
                <a:solidFill>
                  <a:srgbClr val="FF0000"/>
                </a:solidFill>
              </a:rPr>
            </a:br>
            <a:r>
              <a:rPr lang="pt-BR" sz="6700" b="1" dirty="0" smtClean="0">
                <a:solidFill>
                  <a:srgbClr val="FF0000"/>
                </a:solidFill>
              </a:rPr>
              <a:t>               </a:t>
            </a:r>
            <a:r>
              <a:rPr lang="pt-BR" sz="4400" b="1" cap="none" dirty="0" err="1" smtClean="0"/>
              <a:t>by</a:t>
            </a:r>
            <a:r>
              <a:rPr lang="pt-BR" sz="4400" b="1" cap="none" dirty="0" smtClean="0"/>
              <a:t> Saulo Casali Bahia</a:t>
            </a:r>
            <a:r>
              <a:rPr lang="pt-BR" b="1" dirty="0" smtClean="0"/>
              <a:t/>
            </a:r>
            <a:br>
              <a:rPr lang="pt-BR" b="1" dirty="0" smtClean="0"/>
            </a:br>
            <a:r>
              <a:rPr lang="pt-BR" b="1" dirty="0" smtClean="0">
                <a:solidFill>
                  <a:srgbClr val="FF0000"/>
                </a:solidFill>
              </a:rPr>
              <a:t> </a:t>
            </a:r>
            <a:r>
              <a:rPr lang="pt-BR" dirty="0" smtClean="0"/>
              <a:t/>
            </a:r>
            <a:br>
              <a:rPr lang="pt-BR" dirty="0" smtClean="0"/>
            </a:br>
            <a:endParaRPr lang="pt-BR" dirty="0"/>
          </a:p>
        </p:txBody>
      </p:sp>
      <p:sp>
        <p:nvSpPr>
          <p:cNvPr id="3" name="Subtítulo 2"/>
          <p:cNvSpPr>
            <a:spLocks noGrp="1"/>
          </p:cNvSpPr>
          <p:nvPr>
            <p:ph type="subTitle" idx="1"/>
          </p:nvPr>
        </p:nvSpPr>
        <p:spPr>
          <a:xfrm>
            <a:off x="684212" y="4011560"/>
            <a:ext cx="11143994" cy="2005782"/>
          </a:xfrm>
        </p:spPr>
        <p:txBody>
          <a:bodyPr>
            <a:normAutofit/>
          </a:bodyPr>
          <a:lstStyle/>
          <a:p>
            <a:r>
              <a:rPr lang="pt-BR" b="1" dirty="0" smtClean="0"/>
              <a:t>Post-</a:t>
            </a:r>
            <a:r>
              <a:rPr lang="pt-BR" b="1" dirty="0" err="1" smtClean="0"/>
              <a:t>Graduate</a:t>
            </a:r>
            <a:r>
              <a:rPr lang="pt-BR" b="1" dirty="0" smtClean="0"/>
              <a:t> </a:t>
            </a:r>
            <a:r>
              <a:rPr lang="pt-BR" b="1" dirty="0" err="1" smtClean="0"/>
              <a:t>Certificate</a:t>
            </a:r>
            <a:r>
              <a:rPr lang="pt-BR" b="1" dirty="0" smtClean="0"/>
              <a:t> </a:t>
            </a:r>
            <a:r>
              <a:rPr lang="pt-BR" b="1" dirty="0" err="1" smtClean="0"/>
              <a:t>Course</a:t>
            </a:r>
            <a:r>
              <a:rPr lang="pt-BR" b="1" dirty="0" smtClean="0"/>
              <a:t> in </a:t>
            </a:r>
            <a:r>
              <a:rPr lang="pt-BR" b="1" dirty="0" smtClean="0">
                <a:solidFill>
                  <a:srgbClr val="FF0000"/>
                </a:solidFill>
              </a:rPr>
              <a:t>Social Power</a:t>
            </a:r>
          </a:p>
          <a:p>
            <a:r>
              <a:rPr lang="pt-BR" b="1" dirty="0" err="1" smtClean="0"/>
              <a:t>October</a:t>
            </a:r>
            <a:r>
              <a:rPr lang="pt-BR" b="1" dirty="0" smtClean="0"/>
              <a:t> 31, 2016, Inter- </a:t>
            </a:r>
            <a:r>
              <a:rPr lang="pt-BR" b="1" dirty="0" err="1" smtClean="0"/>
              <a:t>University</a:t>
            </a:r>
            <a:r>
              <a:rPr lang="pt-BR" b="1" dirty="0" smtClean="0"/>
              <a:t> Centre, </a:t>
            </a:r>
            <a:r>
              <a:rPr lang="pt-BR" b="1" dirty="0" err="1" smtClean="0"/>
              <a:t>Dubrovnik</a:t>
            </a:r>
            <a:r>
              <a:rPr lang="pt-BR" b="1" dirty="0" smtClean="0"/>
              <a:t>, </a:t>
            </a:r>
            <a:r>
              <a:rPr lang="pt-BR" b="1" dirty="0" err="1" smtClean="0"/>
              <a:t>Croatia</a:t>
            </a:r>
            <a:r>
              <a:rPr lang="pt-BR" b="1" dirty="0" smtClean="0"/>
              <a:t> </a:t>
            </a:r>
            <a:r>
              <a:rPr lang="pt-BR" dirty="0" smtClean="0"/>
              <a:t/>
            </a:r>
            <a:br>
              <a:rPr lang="pt-BR" dirty="0" smtClean="0"/>
            </a:br>
            <a:endParaRPr lang="pt-BR" dirty="0"/>
          </a:p>
        </p:txBody>
      </p:sp>
      <p:pic>
        <p:nvPicPr>
          <p:cNvPr id="4" name="Imagem 3"/>
          <p:cNvPicPr>
            <a:picLocks noChangeAspect="1"/>
          </p:cNvPicPr>
          <p:nvPr/>
        </p:nvPicPr>
        <p:blipFill>
          <a:blip r:embed="rId2"/>
          <a:stretch>
            <a:fillRect/>
          </a:stretch>
        </p:blipFill>
        <p:spPr>
          <a:xfrm>
            <a:off x="9811558" y="1977322"/>
            <a:ext cx="1422400" cy="1422400"/>
          </a:xfrm>
          <a:prstGeom prst="rect">
            <a:avLst/>
          </a:prstGeom>
        </p:spPr>
      </p:pic>
      <p:pic>
        <p:nvPicPr>
          <p:cNvPr id="5" name="Espaço Reservado para Conteúdo 8"/>
          <p:cNvPicPr>
            <a:picLocks noChangeAspect="1"/>
          </p:cNvPicPr>
          <p:nvPr/>
        </p:nvPicPr>
        <p:blipFill>
          <a:blip r:embed="rId3"/>
          <a:stretch>
            <a:fillRect/>
          </a:stretch>
        </p:blipFill>
        <p:spPr>
          <a:xfrm>
            <a:off x="9786158" y="554922"/>
            <a:ext cx="1473200" cy="1422400"/>
          </a:xfrm>
          <a:prstGeom prst="rect">
            <a:avLst/>
          </a:prstGeom>
        </p:spPr>
      </p:pic>
    </p:spTree>
    <p:extLst>
      <p:ext uri="{BB962C8B-B14F-4D97-AF65-F5344CB8AC3E}">
        <p14:creationId xmlns:p14="http://schemas.microsoft.com/office/powerpoint/2010/main" val="17050073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293298" y="621102"/>
            <a:ext cx="11214339" cy="4845243"/>
          </a:xfrm>
        </p:spPr>
        <p:txBody>
          <a:bodyPr>
            <a:noAutofit/>
          </a:bodyPr>
          <a:lstStyle/>
          <a:p>
            <a:pPr marL="457200" indent="-457200">
              <a:buFont typeface="+mj-lt"/>
              <a:buAutoNum type="arabicPeriod"/>
            </a:pPr>
            <a:r>
              <a:rPr lang="pt-BR" sz="2400" b="1" dirty="0" err="1"/>
              <a:t>H</a:t>
            </a:r>
            <a:r>
              <a:rPr lang="pt-BR" sz="2400" b="1" dirty="0" err="1" smtClean="0"/>
              <a:t>ow</a:t>
            </a:r>
            <a:r>
              <a:rPr lang="pt-BR" sz="2400" b="1" dirty="0" smtClean="0"/>
              <a:t> does </a:t>
            </a:r>
            <a:r>
              <a:rPr lang="pt-BR" sz="2400" b="1" dirty="0" err="1" smtClean="0"/>
              <a:t>power</a:t>
            </a:r>
            <a:r>
              <a:rPr lang="pt-BR" sz="2400" b="1" dirty="0" smtClean="0"/>
              <a:t> </a:t>
            </a:r>
            <a:r>
              <a:rPr lang="pt-BR" sz="2400" b="1" dirty="0" err="1" smtClean="0"/>
              <a:t>become</a:t>
            </a:r>
            <a:r>
              <a:rPr lang="pt-BR" sz="2400" b="1" dirty="0" smtClean="0"/>
              <a:t> </a:t>
            </a:r>
            <a:r>
              <a:rPr lang="pt-BR" sz="2400" b="1" dirty="0" err="1" smtClean="0"/>
              <a:t>institutionalized</a:t>
            </a:r>
            <a:r>
              <a:rPr lang="pt-BR" sz="2400" b="1" dirty="0" smtClean="0"/>
              <a:t> in formal social </a:t>
            </a:r>
            <a:r>
              <a:rPr lang="pt-BR" sz="2400" b="1" dirty="0" err="1" smtClean="0"/>
              <a:t>organizations</a:t>
            </a:r>
            <a:r>
              <a:rPr lang="pt-BR" sz="2400" b="1" dirty="0" smtClean="0"/>
              <a:t>?</a:t>
            </a:r>
          </a:p>
          <a:p>
            <a:pPr marL="457200" indent="-457200">
              <a:buFont typeface="+mj-lt"/>
              <a:buAutoNum type="arabicPeriod"/>
            </a:pPr>
            <a:r>
              <a:rPr lang="pt-BR" sz="2400" b="1" dirty="0" err="1"/>
              <a:t>W</a:t>
            </a:r>
            <a:r>
              <a:rPr lang="pt-BR" sz="2400" b="1" dirty="0" err="1" smtClean="0"/>
              <a:t>hat</a:t>
            </a:r>
            <a:r>
              <a:rPr lang="pt-BR" sz="2400" b="1" dirty="0" smtClean="0"/>
              <a:t> </a:t>
            </a:r>
            <a:r>
              <a:rPr lang="pt-BR" sz="2400" b="1" dirty="0" err="1" smtClean="0"/>
              <a:t>is</a:t>
            </a:r>
            <a:r>
              <a:rPr lang="pt-BR" sz="2400" b="1" dirty="0" smtClean="0"/>
              <a:t> </a:t>
            </a:r>
            <a:r>
              <a:rPr lang="pt-BR" sz="2400" b="1" dirty="0" err="1" smtClean="0"/>
              <a:t>the</a:t>
            </a:r>
            <a:r>
              <a:rPr lang="pt-BR" sz="2400" b="1" dirty="0" smtClean="0"/>
              <a:t> </a:t>
            </a:r>
            <a:r>
              <a:rPr lang="pt-BR" sz="2400" b="1" dirty="0" err="1" smtClean="0"/>
              <a:t>source</a:t>
            </a:r>
            <a:r>
              <a:rPr lang="pt-BR" sz="2400" b="1" dirty="0" smtClean="0"/>
              <a:t> </a:t>
            </a:r>
            <a:r>
              <a:rPr lang="pt-BR" sz="2400" b="1" dirty="0" err="1" smtClean="0"/>
              <a:t>of</a:t>
            </a:r>
            <a:r>
              <a:rPr lang="pt-BR" sz="2400" b="1" dirty="0" smtClean="0"/>
              <a:t> </a:t>
            </a:r>
            <a:r>
              <a:rPr lang="pt-BR" sz="2400" b="1" dirty="0" err="1" smtClean="0"/>
              <a:t>political</a:t>
            </a:r>
            <a:r>
              <a:rPr lang="pt-BR" sz="2400" b="1" dirty="0" smtClean="0"/>
              <a:t> </a:t>
            </a:r>
            <a:r>
              <a:rPr lang="pt-BR" sz="2400" b="1" dirty="0" err="1" smtClean="0"/>
              <a:t>power</a:t>
            </a:r>
            <a:r>
              <a:rPr lang="pt-BR" sz="2400" b="1" dirty="0" smtClean="0"/>
              <a:t> </a:t>
            </a:r>
            <a:r>
              <a:rPr lang="pt-BR" sz="2400" b="1" dirty="0" err="1" smtClean="0"/>
              <a:t>and</a:t>
            </a:r>
            <a:r>
              <a:rPr lang="pt-BR" sz="2400" b="1" dirty="0" smtClean="0"/>
              <a:t> </a:t>
            </a:r>
            <a:r>
              <a:rPr lang="pt-BR" sz="2400" b="1" dirty="0" err="1" smtClean="0"/>
              <a:t>how</a:t>
            </a:r>
            <a:r>
              <a:rPr lang="pt-BR" sz="2400" b="1" dirty="0" smtClean="0"/>
              <a:t> </a:t>
            </a:r>
            <a:r>
              <a:rPr lang="pt-BR" sz="2400" b="1" dirty="0" err="1" smtClean="0"/>
              <a:t>is</a:t>
            </a:r>
            <a:r>
              <a:rPr lang="pt-BR" sz="2400" b="1" dirty="0" smtClean="0"/>
              <a:t> it </a:t>
            </a:r>
            <a:r>
              <a:rPr lang="pt-BR" sz="2400" b="1" dirty="0" err="1" smtClean="0"/>
              <a:t>converted</a:t>
            </a:r>
            <a:r>
              <a:rPr lang="pt-BR" sz="2400" b="1" dirty="0" smtClean="0"/>
              <a:t> </a:t>
            </a:r>
            <a:r>
              <a:rPr lang="pt-BR" sz="2400" b="1" dirty="0" err="1" smtClean="0"/>
              <a:t>into</a:t>
            </a:r>
            <a:r>
              <a:rPr lang="pt-BR" sz="2400" b="1" dirty="0" smtClean="0"/>
              <a:t> </a:t>
            </a:r>
            <a:r>
              <a:rPr lang="pt-BR" sz="2400" b="1" dirty="0" err="1" smtClean="0"/>
              <a:t>institutions</a:t>
            </a:r>
            <a:r>
              <a:rPr lang="pt-BR" sz="2400" b="1" dirty="0" smtClean="0"/>
              <a:t> </a:t>
            </a:r>
            <a:r>
              <a:rPr lang="pt-BR" sz="2400" b="1" dirty="0" err="1" smtClean="0"/>
              <a:t>of</a:t>
            </a:r>
            <a:r>
              <a:rPr lang="pt-BR" sz="2400" b="1" dirty="0" smtClean="0"/>
              <a:t> </a:t>
            </a:r>
            <a:r>
              <a:rPr lang="pt-BR" sz="2400" b="1" dirty="0" err="1" smtClean="0"/>
              <a:t>governance</a:t>
            </a:r>
            <a:r>
              <a:rPr lang="pt-BR" sz="2400" b="1" dirty="0" smtClean="0"/>
              <a:t>?</a:t>
            </a:r>
          </a:p>
          <a:p>
            <a:pPr marL="457200" indent="-457200">
              <a:buFont typeface="+mj-lt"/>
              <a:buAutoNum type="arabicPeriod"/>
            </a:pPr>
            <a:r>
              <a:rPr lang="pt-BR" sz="2400" b="1" dirty="0" err="1"/>
              <a:t>H</a:t>
            </a:r>
            <a:r>
              <a:rPr lang="pt-BR" sz="2400" b="1" dirty="0" err="1" smtClean="0"/>
              <a:t>ow</a:t>
            </a:r>
            <a:r>
              <a:rPr lang="pt-BR" sz="2400" b="1" dirty="0" smtClean="0"/>
              <a:t> </a:t>
            </a:r>
            <a:r>
              <a:rPr lang="pt-BR" sz="2400" b="1" dirty="0" err="1" smtClean="0"/>
              <a:t>is</a:t>
            </a:r>
            <a:r>
              <a:rPr lang="pt-BR" sz="2400" b="1" dirty="0" smtClean="0"/>
              <a:t> legal </a:t>
            </a:r>
            <a:r>
              <a:rPr lang="pt-BR" sz="2400" b="1" dirty="0" err="1" smtClean="0"/>
              <a:t>power</a:t>
            </a:r>
            <a:r>
              <a:rPr lang="pt-BR" sz="2400" b="1" dirty="0" smtClean="0"/>
              <a:t> </a:t>
            </a:r>
            <a:r>
              <a:rPr lang="pt-BR" sz="2400" b="1" dirty="0" err="1" smtClean="0"/>
              <a:t>generated</a:t>
            </a:r>
            <a:r>
              <a:rPr lang="pt-BR" sz="2400" b="1" dirty="0" smtClean="0"/>
              <a:t> </a:t>
            </a:r>
            <a:r>
              <a:rPr lang="pt-BR" sz="2400" b="1" dirty="0" err="1" smtClean="0"/>
              <a:t>by</a:t>
            </a:r>
            <a:r>
              <a:rPr lang="pt-BR" sz="2400" b="1" dirty="0" smtClean="0"/>
              <a:t> </a:t>
            </a:r>
            <a:r>
              <a:rPr lang="pt-BR" sz="2400" b="1" dirty="0" err="1" smtClean="0"/>
              <a:t>society</a:t>
            </a:r>
            <a:r>
              <a:rPr lang="pt-BR" sz="2400" b="1" dirty="0" smtClean="0"/>
              <a:t> </a:t>
            </a:r>
            <a:r>
              <a:rPr lang="pt-BR" sz="2400" b="1" dirty="0" err="1" smtClean="0"/>
              <a:t>and</a:t>
            </a:r>
            <a:r>
              <a:rPr lang="pt-BR" sz="2400" b="1" dirty="0" smtClean="0"/>
              <a:t> </a:t>
            </a:r>
            <a:r>
              <a:rPr lang="pt-BR" sz="2400" b="1" dirty="0" err="1" smtClean="0"/>
              <a:t>how</a:t>
            </a:r>
            <a:r>
              <a:rPr lang="pt-BR" sz="2400" b="1" dirty="0" smtClean="0"/>
              <a:t> does it </a:t>
            </a:r>
            <a:r>
              <a:rPr lang="pt-BR" sz="2400" b="1" dirty="0" err="1" smtClean="0"/>
              <a:t>grow</a:t>
            </a:r>
            <a:r>
              <a:rPr lang="pt-BR" sz="2400" b="1" dirty="0" smtClean="0"/>
              <a:t>?</a:t>
            </a:r>
          </a:p>
          <a:p>
            <a:pPr marL="457200" indent="-457200">
              <a:buFont typeface="+mj-lt"/>
              <a:buAutoNum type="arabicPeriod"/>
            </a:pPr>
            <a:r>
              <a:rPr lang="pt-BR" sz="2400" b="1" dirty="0" err="1"/>
              <a:t>W</a:t>
            </a:r>
            <a:r>
              <a:rPr lang="pt-BR" sz="2400" b="1" dirty="0" err="1" smtClean="0"/>
              <a:t>hat</a:t>
            </a:r>
            <a:r>
              <a:rPr lang="pt-BR" sz="2400" b="1" dirty="0" smtClean="0"/>
              <a:t> </a:t>
            </a:r>
            <a:r>
              <a:rPr lang="pt-BR" sz="2400" b="1" dirty="0" err="1" smtClean="0"/>
              <a:t>is</a:t>
            </a:r>
            <a:r>
              <a:rPr lang="pt-BR" sz="2400" b="1" dirty="0" smtClean="0"/>
              <a:t> </a:t>
            </a:r>
            <a:r>
              <a:rPr lang="pt-BR" sz="2400" b="1" dirty="0" err="1" smtClean="0"/>
              <a:t>the</a:t>
            </a:r>
            <a:r>
              <a:rPr lang="pt-BR" sz="2400" b="1" dirty="0" smtClean="0"/>
              <a:t> </a:t>
            </a:r>
            <a:r>
              <a:rPr lang="pt-BR" sz="2400" b="1" dirty="0" err="1" smtClean="0"/>
              <a:t>relationship</a:t>
            </a:r>
            <a:r>
              <a:rPr lang="pt-BR" sz="2400" b="1" dirty="0" smtClean="0"/>
              <a:t> </a:t>
            </a:r>
            <a:r>
              <a:rPr lang="pt-BR" sz="2400" b="1" dirty="0" err="1" smtClean="0"/>
              <a:t>between</a:t>
            </a:r>
            <a:r>
              <a:rPr lang="pt-BR" sz="2400" b="1" dirty="0" smtClean="0"/>
              <a:t> legal </a:t>
            </a:r>
            <a:r>
              <a:rPr lang="pt-BR" sz="2400" b="1" dirty="0" err="1" smtClean="0"/>
              <a:t>power</a:t>
            </a:r>
            <a:r>
              <a:rPr lang="pt-BR" sz="2400" b="1" dirty="0" smtClean="0"/>
              <a:t> </a:t>
            </a:r>
            <a:r>
              <a:rPr lang="pt-BR" sz="2400" b="1" dirty="0" err="1" smtClean="0"/>
              <a:t>and</a:t>
            </a:r>
            <a:r>
              <a:rPr lang="pt-BR" sz="2400" b="1" dirty="0" smtClean="0"/>
              <a:t> </a:t>
            </a:r>
            <a:r>
              <a:rPr lang="pt-BR" sz="2400" b="1" dirty="0" err="1" smtClean="0"/>
              <a:t>the</a:t>
            </a:r>
            <a:r>
              <a:rPr lang="pt-BR" sz="2400" b="1" dirty="0" smtClean="0"/>
              <a:t> </a:t>
            </a:r>
            <a:r>
              <a:rPr lang="pt-BR" sz="2400" b="1" dirty="0" err="1" smtClean="0"/>
              <a:t>consent</a:t>
            </a:r>
            <a:r>
              <a:rPr lang="pt-BR" sz="2400" b="1" dirty="0" smtClean="0"/>
              <a:t> </a:t>
            </a:r>
            <a:r>
              <a:rPr lang="pt-BR" sz="2400" b="1" dirty="0" err="1" smtClean="0"/>
              <a:t>of</a:t>
            </a:r>
            <a:r>
              <a:rPr lang="pt-BR" sz="2400" b="1" dirty="0" smtClean="0"/>
              <a:t> </a:t>
            </a:r>
            <a:r>
              <a:rPr lang="pt-BR" sz="2400" b="1" dirty="0" err="1" smtClean="0"/>
              <a:t>the</a:t>
            </a:r>
            <a:r>
              <a:rPr lang="pt-BR" sz="2400" b="1" dirty="0" smtClean="0"/>
              <a:t> </a:t>
            </a:r>
            <a:r>
              <a:rPr lang="pt-BR" sz="2400" b="1" dirty="0" err="1" smtClean="0"/>
              <a:t>governed</a:t>
            </a:r>
            <a:r>
              <a:rPr lang="pt-BR" sz="2400" b="1" dirty="0" smtClean="0"/>
              <a:t>?</a:t>
            </a:r>
          </a:p>
          <a:p>
            <a:pPr marL="457200" indent="-457200">
              <a:buFont typeface="+mj-lt"/>
              <a:buAutoNum type="arabicPeriod"/>
            </a:pPr>
            <a:r>
              <a:rPr lang="pt-BR" sz="2400" b="1" dirty="0" smtClean="0"/>
              <a:t> </a:t>
            </a:r>
            <a:r>
              <a:rPr lang="pt-BR" sz="2400" b="1" dirty="0" err="1"/>
              <a:t>W</a:t>
            </a:r>
            <a:r>
              <a:rPr lang="pt-BR" sz="2400" b="1" dirty="0" err="1" smtClean="0"/>
              <a:t>hat</a:t>
            </a:r>
            <a:r>
              <a:rPr lang="pt-BR" sz="2400" b="1" dirty="0" smtClean="0"/>
              <a:t> </a:t>
            </a:r>
            <a:r>
              <a:rPr lang="pt-BR" sz="2400" b="1" dirty="0" err="1" smtClean="0"/>
              <a:t>is</a:t>
            </a:r>
            <a:r>
              <a:rPr lang="pt-BR" sz="2400" b="1" dirty="0" smtClean="0"/>
              <a:t> </a:t>
            </a:r>
            <a:r>
              <a:rPr lang="pt-BR" sz="2400" b="1" dirty="0" err="1" smtClean="0"/>
              <a:t>the</a:t>
            </a:r>
            <a:r>
              <a:rPr lang="pt-BR" sz="2400" b="1" dirty="0" smtClean="0"/>
              <a:t> role </a:t>
            </a:r>
            <a:r>
              <a:rPr lang="pt-BR" sz="2400" b="1" dirty="0" err="1" smtClean="0"/>
              <a:t>of</a:t>
            </a:r>
            <a:r>
              <a:rPr lang="pt-BR" sz="2400" b="1" dirty="0" smtClean="0"/>
              <a:t> </a:t>
            </a:r>
            <a:r>
              <a:rPr lang="pt-BR" sz="2400" b="1" dirty="0" err="1" smtClean="0"/>
              <a:t>human</a:t>
            </a:r>
            <a:r>
              <a:rPr lang="pt-BR" sz="2400" b="1" dirty="0" smtClean="0"/>
              <a:t> </a:t>
            </a:r>
            <a:r>
              <a:rPr lang="pt-BR" sz="2400" b="1" dirty="0" err="1" smtClean="0"/>
              <a:t>rights</a:t>
            </a:r>
            <a:r>
              <a:rPr lang="pt-BR" sz="2400" b="1" dirty="0" smtClean="0"/>
              <a:t> in </a:t>
            </a:r>
            <a:r>
              <a:rPr lang="pt-BR" sz="2400" b="1" dirty="0" err="1" smtClean="0"/>
              <a:t>fostering</a:t>
            </a:r>
            <a:r>
              <a:rPr lang="pt-BR" sz="2400" b="1" dirty="0" smtClean="0"/>
              <a:t> </a:t>
            </a:r>
            <a:r>
              <a:rPr lang="pt-BR" sz="2400" b="1" dirty="0" err="1" smtClean="0"/>
              <a:t>the</a:t>
            </a:r>
            <a:r>
              <a:rPr lang="pt-BR" sz="2400" b="1" dirty="0" smtClean="0"/>
              <a:t> </a:t>
            </a:r>
            <a:r>
              <a:rPr lang="pt-BR" sz="2400" b="1" dirty="0" err="1" smtClean="0"/>
              <a:t>distribution</a:t>
            </a:r>
            <a:r>
              <a:rPr lang="pt-BR" sz="2400" b="1" dirty="0" smtClean="0"/>
              <a:t> </a:t>
            </a:r>
            <a:r>
              <a:rPr lang="pt-BR" sz="2400" b="1" dirty="0" err="1" smtClean="0"/>
              <a:t>of</a:t>
            </a:r>
            <a:r>
              <a:rPr lang="pt-BR" sz="2400" b="1" dirty="0" smtClean="0"/>
              <a:t> social </a:t>
            </a:r>
            <a:r>
              <a:rPr lang="pt-BR" sz="2400" b="1" dirty="0" err="1" smtClean="0"/>
              <a:t>power</a:t>
            </a:r>
            <a:r>
              <a:rPr lang="pt-BR" sz="2400" b="1" dirty="0" smtClean="0"/>
              <a:t>?</a:t>
            </a:r>
          </a:p>
          <a:p>
            <a:pPr marL="457200" indent="-457200">
              <a:buFont typeface="+mj-lt"/>
              <a:buAutoNum type="arabicPeriod"/>
            </a:pPr>
            <a:r>
              <a:rPr lang="pt-BR" sz="2400" b="1" dirty="0" err="1"/>
              <a:t>H</a:t>
            </a:r>
            <a:r>
              <a:rPr lang="pt-BR" sz="2400" b="1" dirty="0" err="1" smtClean="0"/>
              <a:t>ow</a:t>
            </a:r>
            <a:r>
              <a:rPr lang="pt-BR" sz="2400" b="1" dirty="0" smtClean="0"/>
              <a:t> </a:t>
            </a:r>
            <a:r>
              <a:rPr lang="pt-BR" sz="2400" b="1" dirty="0" err="1" smtClean="0"/>
              <a:t>has</a:t>
            </a:r>
            <a:r>
              <a:rPr lang="pt-BR" sz="2400" b="1" dirty="0" smtClean="0"/>
              <a:t> </a:t>
            </a:r>
            <a:r>
              <a:rPr lang="pt-BR" sz="2400" b="1" dirty="0" err="1" smtClean="0"/>
              <a:t>society</a:t>
            </a:r>
            <a:r>
              <a:rPr lang="pt-BR" sz="2400" b="1" dirty="0" smtClean="0"/>
              <a:t> </a:t>
            </a:r>
            <a:r>
              <a:rPr lang="pt-BR" sz="2400" b="1" dirty="0" err="1" smtClean="0"/>
              <a:t>enhanced</a:t>
            </a:r>
            <a:r>
              <a:rPr lang="pt-BR" sz="2400" b="1" dirty="0" smtClean="0"/>
              <a:t> </a:t>
            </a:r>
            <a:r>
              <a:rPr lang="pt-BR" sz="2400" b="1" dirty="0" err="1" smtClean="0"/>
              <a:t>access</a:t>
            </a:r>
            <a:r>
              <a:rPr lang="pt-BR" sz="2400" b="1" dirty="0" smtClean="0"/>
              <a:t> </a:t>
            </a:r>
            <a:r>
              <a:rPr lang="pt-BR" sz="2400" b="1" dirty="0" err="1" smtClean="0"/>
              <a:t>and</a:t>
            </a:r>
            <a:r>
              <a:rPr lang="pt-BR" sz="2400" b="1" dirty="0" smtClean="0"/>
              <a:t> </a:t>
            </a:r>
            <a:r>
              <a:rPr lang="pt-BR" sz="2400" b="1" dirty="0" err="1" smtClean="0"/>
              <a:t>equitable</a:t>
            </a:r>
            <a:r>
              <a:rPr lang="pt-BR" sz="2400" b="1" dirty="0" smtClean="0"/>
              <a:t> </a:t>
            </a:r>
            <a:r>
              <a:rPr lang="pt-BR" sz="2400" b="1" dirty="0" err="1" smtClean="0"/>
              <a:t>distribution</a:t>
            </a:r>
            <a:r>
              <a:rPr lang="pt-BR" sz="2400" b="1" dirty="0" smtClean="0"/>
              <a:t> </a:t>
            </a:r>
            <a:r>
              <a:rPr lang="pt-BR" sz="2400" b="1" dirty="0" err="1" smtClean="0"/>
              <a:t>of</a:t>
            </a:r>
            <a:r>
              <a:rPr lang="pt-BR" sz="2400" b="1" dirty="0" smtClean="0"/>
              <a:t> </a:t>
            </a:r>
            <a:r>
              <a:rPr lang="pt-BR" sz="2400" b="1" dirty="0" err="1" smtClean="0"/>
              <a:t>power</a:t>
            </a:r>
            <a:r>
              <a:rPr lang="pt-BR" sz="2400" b="1" dirty="0" smtClean="0"/>
              <a:t> in </a:t>
            </a:r>
            <a:r>
              <a:rPr lang="pt-BR" sz="2400" b="1" dirty="0" err="1" smtClean="0"/>
              <a:t>recent</a:t>
            </a:r>
            <a:r>
              <a:rPr lang="pt-BR" sz="2400" b="1" dirty="0" smtClean="0"/>
              <a:t> </a:t>
            </a:r>
            <a:r>
              <a:rPr lang="pt-BR" sz="2400" b="1" dirty="0" err="1" smtClean="0"/>
              <a:t>centuries</a:t>
            </a:r>
            <a:r>
              <a:rPr lang="pt-BR" sz="2400" b="1" dirty="0" smtClean="0"/>
              <a:t>?</a:t>
            </a:r>
            <a:endParaRPr lang="pt-BR" sz="2400" b="1" dirty="0"/>
          </a:p>
        </p:txBody>
      </p:sp>
    </p:spTree>
    <p:extLst>
      <p:ext uri="{BB962C8B-B14F-4D97-AF65-F5344CB8AC3E}">
        <p14:creationId xmlns:p14="http://schemas.microsoft.com/office/powerpoint/2010/main" val="435857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The </a:t>
            </a:r>
            <a:r>
              <a:rPr lang="pt-BR" b="1" dirty="0" err="1" smtClean="0"/>
              <a:t>rise</a:t>
            </a:r>
            <a:r>
              <a:rPr lang="pt-BR" b="1" dirty="0" smtClean="0"/>
              <a:t> </a:t>
            </a:r>
            <a:r>
              <a:rPr lang="pt-BR" b="1" dirty="0" err="1" smtClean="0"/>
              <a:t>of</a:t>
            </a:r>
            <a:r>
              <a:rPr lang="pt-BR" b="1" dirty="0" smtClean="0"/>
              <a:t> </a:t>
            </a:r>
            <a:r>
              <a:rPr lang="pt-BR" b="1" dirty="0" err="1" smtClean="0"/>
              <a:t>institutions</a:t>
            </a:r>
            <a:endParaRPr lang="pt-BR" b="1" dirty="0"/>
          </a:p>
        </p:txBody>
      </p:sp>
      <p:sp>
        <p:nvSpPr>
          <p:cNvPr id="3" name="Espaço Reservado para Conteúdo 2"/>
          <p:cNvSpPr>
            <a:spLocks noGrp="1"/>
          </p:cNvSpPr>
          <p:nvPr>
            <p:ph idx="1"/>
          </p:nvPr>
        </p:nvSpPr>
        <p:spPr>
          <a:xfrm>
            <a:off x="1451579" y="2015732"/>
            <a:ext cx="10228587" cy="3450613"/>
          </a:xfrm>
        </p:spPr>
        <p:txBody>
          <a:bodyPr>
            <a:normAutofit/>
          </a:bodyPr>
          <a:lstStyle/>
          <a:p>
            <a:r>
              <a:rPr lang="pt-BR" sz="2800" b="1" dirty="0" smtClean="0"/>
              <a:t>ARISTOTLE: CITY-STATE AS A NATURAL GROWTH</a:t>
            </a:r>
          </a:p>
          <a:p>
            <a:r>
              <a:rPr lang="pt-BR" sz="2800" b="1" dirty="0" smtClean="0"/>
              <a:t>ORGANIZATION-LAW </a:t>
            </a:r>
            <a:r>
              <a:rPr lang="pt-BR" sz="2800" b="1" dirty="0" err="1" smtClean="0">
                <a:solidFill>
                  <a:srgbClr val="FF0000"/>
                </a:solidFill>
              </a:rPr>
              <a:t>X</a:t>
            </a:r>
            <a:r>
              <a:rPr lang="pt-BR" sz="2800" b="1" dirty="0" smtClean="0"/>
              <a:t> ANARCHY-RULES ABSENCE</a:t>
            </a:r>
          </a:p>
          <a:p>
            <a:r>
              <a:rPr lang="pt-BR" sz="2800" b="1" dirty="0" smtClean="0"/>
              <a:t>SYSTEM OF DUTIES AND RIGHTS: INSTITUTION</a:t>
            </a:r>
          </a:p>
          <a:p>
            <a:endParaRPr lang="pt-BR" sz="2800" b="1" dirty="0"/>
          </a:p>
          <a:p>
            <a:r>
              <a:rPr lang="pt-BR" sz="2800" b="1" dirty="0" smtClean="0"/>
              <a:t>FAMILY: NATURAL SELECTION</a:t>
            </a:r>
          </a:p>
          <a:p>
            <a:endParaRPr lang="pt-BR" sz="2800" b="1" dirty="0"/>
          </a:p>
        </p:txBody>
      </p:sp>
    </p:spTree>
    <p:extLst>
      <p:ext uri="{BB962C8B-B14F-4D97-AF65-F5344CB8AC3E}">
        <p14:creationId xmlns:p14="http://schemas.microsoft.com/office/powerpoint/2010/main" val="602638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STATE</a:t>
            </a:r>
            <a:endParaRPr lang="pt-BR" b="1" dirty="0"/>
          </a:p>
        </p:txBody>
      </p:sp>
      <p:sp>
        <p:nvSpPr>
          <p:cNvPr id="3" name="Espaço Reservado para Conteúdo 2"/>
          <p:cNvSpPr>
            <a:spLocks noGrp="1"/>
          </p:cNvSpPr>
          <p:nvPr>
            <p:ph idx="1"/>
          </p:nvPr>
        </p:nvSpPr>
        <p:spPr>
          <a:xfrm>
            <a:off x="1451579" y="1853754"/>
            <a:ext cx="9603275" cy="2942534"/>
          </a:xfrm>
        </p:spPr>
        <p:txBody>
          <a:bodyPr>
            <a:noAutofit/>
          </a:bodyPr>
          <a:lstStyle/>
          <a:p>
            <a:r>
              <a:rPr lang="pt-BR" sz="2700" b="1" dirty="0" smtClean="0"/>
              <a:t>ORGANIZATION </a:t>
            </a:r>
            <a:r>
              <a:rPr lang="pt-BR" sz="2700" b="1" dirty="0"/>
              <a:t>OF SCARCE </a:t>
            </a:r>
            <a:r>
              <a:rPr lang="pt-BR" sz="2700" b="1" dirty="0" smtClean="0"/>
              <a:t>RESOURCES</a:t>
            </a:r>
          </a:p>
          <a:p>
            <a:r>
              <a:rPr lang="pt-BR" sz="2700" b="1" dirty="0" smtClean="0"/>
              <a:t>PROTECTION AGAINST ENEMIES</a:t>
            </a:r>
          </a:p>
          <a:p>
            <a:endParaRPr lang="pt-BR" sz="2800" b="1" dirty="0"/>
          </a:p>
          <a:p>
            <a:r>
              <a:rPr lang="pt-BR" sz="2700" b="1" dirty="0" smtClean="0"/>
              <a:t>HIERARCHY, SPECIALIZATION, COORDINATION, INTEGRATION</a:t>
            </a:r>
            <a:endParaRPr lang="pt-BR" sz="2700" dirty="0"/>
          </a:p>
        </p:txBody>
      </p:sp>
    </p:spTree>
    <p:extLst>
      <p:ext uri="{BB962C8B-B14F-4D97-AF65-F5344CB8AC3E}">
        <p14:creationId xmlns:p14="http://schemas.microsoft.com/office/powerpoint/2010/main" val="1017516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LAW AND INSTITUTIONS</a:t>
            </a:r>
            <a:endParaRPr lang="pt-BR" b="1" dirty="0"/>
          </a:p>
        </p:txBody>
      </p:sp>
      <p:sp>
        <p:nvSpPr>
          <p:cNvPr id="3" name="Espaço Reservado para Conteúdo 2"/>
          <p:cNvSpPr>
            <a:spLocks noGrp="1"/>
          </p:cNvSpPr>
          <p:nvPr>
            <p:ph idx="1"/>
          </p:nvPr>
        </p:nvSpPr>
        <p:spPr>
          <a:xfrm>
            <a:off x="224287" y="1853755"/>
            <a:ext cx="11800936" cy="3716108"/>
          </a:xfrm>
        </p:spPr>
        <p:txBody>
          <a:bodyPr>
            <a:noAutofit/>
          </a:bodyPr>
          <a:lstStyle/>
          <a:p>
            <a:r>
              <a:rPr lang="pt-BR" sz="2800" b="1" dirty="0" smtClean="0"/>
              <a:t>LAW IS POWER</a:t>
            </a:r>
          </a:p>
          <a:p>
            <a:r>
              <a:rPr lang="pt-BR" sz="2800" b="1" dirty="0" smtClean="0"/>
              <a:t>RETAIN THE PERMANENCE/STABLITY OF RELATIONSHIPS</a:t>
            </a:r>
          </a:p>
          <a:p>
            <a:r>
              <a:rPr lang="pt-BR" sz="2800" b="1" dirty="0" smtClean="0"/>
              <a:t>HIERARCHY ALLOWS ENFORCEMENT: SANCTIONS</a:t>
            </a:r>
          </a:p>
          <a:p>
            <a:r>
              <a:rPr lang="pt-BR" sz="2800" b="1" dirty="0" smtClean="0"/>
              <a:t>LAW AS INTERINSTITUTIONAL POLICE</a:t>
            </a:r>
          </a:p>
          <a:p>
            <a:r>
              <a:rPr lang="pt-BR" sz="2800" b="1" dirty="0" smtClean="0"/>
              <a:t>POWER BECOMES INSTITUTIONALIZED IN SOCIETY BY LAW</a:t>
            </a:r>
            <a:endParaRPr lang="pt-BR" sz="2800" b="1" dirty="0"/>
          </a:p>
        </p:txBody>
      </p:sp>
    </p:spTree>
    <p:extLst>
      <p:ext uri="{BB962C8B-B14F-4D97-AF65-F5344CB8AC3E}">
        <p14:creationId xmlns:p14="http://schemas.microsoft.com/office/powerpoint/2010/main" val="985568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CONSENT OF THE GOVERNED</a:t>
            </a:r>
            <a:endParaRPr lang="pt-BR" b="1" dirty="0"/>
          </a:p>
        </p:txBody>
      </p:sp>
      <p:sp>
        <p:nvSpPr>
          <p:cNvPr id="3" name="Espaço Reservado para Conteúdo 2"/>
          <p:cNvSpPr>
            <a:spLocks noGrp="1"/>
          </p:cNvSpPr>
          <p:nvPr>
            <p:ph idx="1"/>
          </p:nvPr>
        </p:nvSpPr>
        <p:spPr>
          <a:xfrm>
            <a:off x="971415" y="2015732"/>
            <a:ext cx="10563603" cy="3919242"/>
          </a:xfrm>
        </p:spPr>
        <p:txBody>
          <a:bodyPr>
            <a:normAutofit fontScale="92500" lnSpcReduction="10000"/>
          </a:bodyPr>
          <a:lstStyle/>
          <a:p>
            <a:r>
              <a:rPr lang="pt-BR" sz="2800" b="1" dirty="0" smtClean="0"/>
              <a:t>THE JURIDICAL RULES MUST GET THE ACCEPTANCE OF THE GOVERNED. CONSENSUS IS THE BASIS FOR LAW</a:t>
            </a:r>
          </a:p>
          <a:p>
            <a:pPr lvl="0"/>
            <a:r>
              <a:rPr lang="pt-BR" altLang="pt-BR" sz="2800" b="1" dirty="0">
                <a:latin typeface="Arial" charset="0"/>
              </a:rPr>
              <a:t>It </a:t>
            </a:r>
            <a:r>
              <a:rPr lang="pt-BR" altLang="pt-BR" sz="2800" b="1" dirty="0" err="1">
                <a:latin typeface="Arial" charset="0"/>
              </a:rPr>
              <a:t>is</a:t>
            </a:r>
            <a:r>
              <a:rPr lang="pt-BR" altLang="pt-BR" sz="2800" b="1" dirty="0">
                <a:latin typeface="Arial" charset="0"/>
              </a:rPr>
              <a:t> </a:t>
            </a:r>
            <a:r>
              <a:rPr lang="pt-BR" altLang="pt-BR" sz="2800" b="1" dirty="0" err="1">
                <a:latin typeface="Arial" charset="0"/>
              </a:rPr>
              <a:t>possible</a:t>
            </a:r>
            <a:r>
              <a:rPr lang="pt-BR" altLang="pt-BR" sz="2800" b="1" dirty="0">
                <a:latin typeface="Arial" charset="0"/>
              </a:rPr>
              <a:t> </a:t>
            </a:r>
            <a:r>
              <a:rPr lang="pt-BR" altLang="pt-BR" sz="2800" b="1" dirty="0" err="1">
                <a:latin typeface="Arial" charset="0"/>
              </a:rPr>
              <a:t>to</a:t>
            </a:r>
            <a:r>
              <a:rPr lang="pt-BR" altLang="pt-BR" sz="2800" b="1" dirty="0">
                <a:latin typeface="Arial" charset="0"/>
              </a:rPr>
              <a:t> </a:t>
            </a:r>
            <a:r>
              <a:rPr lang="pt-BR" altLang="pt-BR" sz="2800" b="1" dirty="0" err="1">
                <a:latin typeface="Arial" charset="0"/>
              </a:rPr>
              <a:t>impose</a:t>
            </a:r>
            <a:r>
              <a:rPr lang="pt-BR" altLang="pt-BR" sz="2800" b="1" dirty="0">
                <a:latin typeface="Arial" charset="0"/>
              </a:rPr>
              <a:t> </a:t>
            </a:r>
            <a:r>
              <a:rPr lang="pt-BR" altLang="pt-BR" sz="2800" b="1" dirty="0" err="1">
                <a:latin typeface="Arial" charset="0"/>
              </a:rPr>
              <a:t>authoritarian</a:t>
            </a:r>
            <a:r>
              <a:rPr lang="pt-BR" altLang="pt-BR" sz="2800" b="1" dirty="0">
                <a:latin typeface="Arial" charset="0"/>
              </a:rPr>
              <a:t> </a:t>
            </a:r>
            <a:r>
              <a:rPr lang="pt-BR" altLang="pt-BR" sz="2800" b="1" dirty="0" err="1">
                <a:latin typeface="Arial" charset="0"/>
              </a:rPr>
              <a:t>rules</a:t>
            </a:r>
            <a:r>
              <a:rPr lang="pt-BR" altLang="pt-BR" sz="2800" b="1" dirty="0">
                <a:latin typeface="Arial" charset="0"/>
              </a:rPr>
              <a:t> </a:t>
            </a:r>
            <a:r>
              <a:rPr lang="pt-BR" altLang="pt-BR" sz="2800" b="1" dirty="0" err="1">
                <a:latin typeface="Arial" charset="0"/>
              </a:rPr>
              <a:t>on</a:t>
            </a:r>
            <a:r>
              <a:rPr lang="pt-BR" altLang="pt-BR" sz="2800" b="1" dirty="0">
                <a:latin typeface="Arial" charset="0"/>
              </a:rPr>
              <a:t> some </a:t>
            </a:r>
            <a:r>
              <a:rPr lang="pt-BR" altLang="pt-BR" sz="2800" b="1" dirty="0" err="1">
                <a:latin typeface="Arial" charset="0"/>
              </a:rPr>
              <a:t>individuals</a:t>
            </a:r>
            <a:r>
              <a:rPr lang="pt-BR" altLang="pt-BR" sz="2800" b="1" dirty="0">
                <a:latin typeface="Arial" charset="0"/>
              </a:rPr>
              <a:t> </a:t>
            </a:r>
            <a:r>
              <a:rPr lang="pt-BR" altLang="pt-BR" sz="2800" b="1" dirty="0" err="1">
                <a:latin typeface="Arial" charset="0"/>
              </a:rPr>
              <a:t>or</a:t>
            </a:r>
            <a:r>
              <a:rPr lang="pt-BR" altLang="pt-BR" sz="2800" b="1" dirty="0">
                <a:latin typeface="Arial" charset="0"/>
              </a:rPr>
              <a:t> a </a:t>
            </a:r>
            <a:r>
              <a:rPr lang="pt-BR" altLang="pt-BR" sz="2800" b="1" dirty="0" err="1">
                <a:latin typeface="Arial" charset="0"/>
              </a:rPr>
              <a:t>specific</a:t>
            </a:r>
            <a:r>
              <a:rPr lang="pt-BR" altLang="pt-BR" sz="2800" b="1" dirty="0">
                <a:latin typeface="Arial" charset="0"/>
              </a:rPr>
              <a:t> </a:t>
            </a:r>
            <a:r>
              <a:rPr lang="pt-BR" altLang="pt-BR" sz="2800" b="1" dirty="0" err="1">
                <a:latin typeface="Arial" charset="0"/>
              </a:rPr>
              <a:t>group</a:t>
            </a:r>
            <a:r>
              <a:rPr lang="pt-BR" altLang="pt-BR" sz="2800" b="1" dirty="0">
                <a:latin typeface="Arial" charset="0"/>
              </a:rPr>
              <a:t> </a:t>
            </a:r>
            <a:r>
              <a:rPr lang="pt-BR" altLang="pt-BR" sz="2800" b="1" dirty="0" err="1">
                <a:latin typeface="Arial" charset="0"/>
              </a:rPr>
              <a:t>all</a:t>
            </a:r>
            <a:r>
              <a:rPr lang="pt-BR" altLang="pt-BR" sz="2800" b="1" dirty="0">
                <a:latin typeface="Arial" charset="0"/>
              </a:rPr>
              <a:t> </a:t>
            </a:r>
            <a:r>
              <a:rPr lang="pt-BR" altLang="pt-BR" sz="2800" b="1" dirty="0" err="1">
                <a:latin typeface="Arial" charset="0"/>
              </a:rPr>
              <a:t>the</a:t>
            </a:r>
            <a:r>
              <a:rPr lang="pt-BR" altLang="pt-BR" sz="2800" b="1" dirty="0">
                <a:latin typeface="Arial" charset="0"/>
              </a:rPr>
              <a:t> time. It </a:t>
            </a:r>
            <a:r>
              <a:rPr lang="pt-BR" altLang="pt-BR" sz="2800" b="1" dirty="0" err="1">
                <a:latin typeface="Arial" charset="0"/>
              </a:rPr>
              <a:t>is</a:t>
            </a:r>
            <a:r>
              <a:rPr lang="pt-BR" altLang="pt-BR" sz="2800" b="1" dirty="0">
                <a:latin typeface="Arial" charset="0"/>
              </a:rPr>
              <a:t> </a:t>
            </a:r>
            <a:r>
              <a:rPr lang="pt-BR" altLang="pt-BR" sz="2800" b="1" dirty="0" err="1">
                <a:latin typeface="Arial" charset="0"/>
              </a:rPr>
              <a:t>possible</a:t>
            </a:r>
            <a:r>
              <a:rPr lang="pt-BR" altLang="pt-BR" sz="2800" b="1" dirty="0">
                <a:latin typeface="Arial" charset="0"/>
              </a:rPr>
              <a:t> </a:t>
            </a:r>
            <a:r>
              <a:rPr lang="pt-BR" altLang="pt-BR" sz="2800" b="1" dirty="0" err="1">
                <a:latin typeface="Arial" charset="0"/>
              </a:rPr>
              <a:t>to</a:t>
            </a:r>
            <a:r>
              <a:rPr lang="pt-BR" altLang="pt-BR" sz="2800" b="1" dirty="0">
                <a:latin typeface="Arial" charset="0"/>
              </a:rPr>
              <a:t> </a:t>
            </a:r>
            <a:r>
              <a:rPr lang="pt-BR" altLang="pt-BR" sz="2800" b="1" dirty="0" err="1">
                <a:latin typeface="Arial" charset="0"/>
              </a:rPr>
              <a:t>impose</a:t>
            </a:r>
            <a:r>
              <a:rPr lang="pt-BR" altLang="pt-BR" sz="2800" b="1" dirty="0">
                <a:latin typeface="Arial" charset="0"/>
              </a:rPr>
              <a:t> </a:t>
            </a:r>
            <a:r>
              <a:rPr lang="pt-BR" altLang="pt-BR" sz="2800" b="1" dirty="0" err="1">
                <a:latin typeface="Arial" charset="0"/>
              </a:rPr>
              <a:t>these</a:t>
            </a:r>
            <a:r>
              <a:rPr lang="pt-BR" altLang="pt-BR" sz="2800" b="1" dirty="0">
                <a:latin typeface="Arial" charset="0"/>
              </a:rPr>
              <a:t> </a:t>
            </a:r>
            <a:r>
              <a:rPr lang="pt-BR" altLang="pt-BR" sz="2800" b="1" dirty="0" err="1">
                <a:latin typeface="Arial" charset="0"/>
              </a:rPr>
              <a:t>rules</a:t>
            </a:r>
            <a:r>
              <a:rPr lang="pt-BR" altLang="pt-BR" sz="2800" b="1" dirty="0">
                <a:latin typeface="Arial" charset="0"/>
              </a:rPr>
              <a:t> </a:t>
            </a:r>
            <a:r>
              <a:rPr lang="pt-BR" altLang="pt-BR" sz="2800" b="1" dirty="0" err="1">
                <a:latin typeface="Arial" charset="0"/>
              </a:rPr>
              <a:t>on</a:t>
            </a:r>
            <a:r>
              <a:rPr lang="pt-BR" altLang="pt-BR" sz="2800" b="1" dirty="0">
                <a:latin typeface="Arial" charset="0"/>
              </a:rPr>
              <a:t> </a:t>
            </a:r>
            <a:r>
              <a:rPr lang="pt-BR" altLang="pt-BR" sz="2800" b="1" dirty="0" err="1">
                <a:latin typeface="Arial" charset="0"/>
              </a:rPr>
              <a:t>all</a:t>
            </a:r>
            <a:r>
              <a:rPr lang="pt-BR" altLang="pt-BR" sz="2800" b="1" dirty="0">
                <a:latin typeface="Arial" charset="0"/>
              </a:rPr>
              <a:t> </a:t>
            </a:r>
            <a:r>
              <a:rPr lang="pt-BR" altLang="pt-BR" sz="2800" b="1" dirty="0" err="1">
                <a:latin typeface="Arial" charset="0"/>
              </a:rPr>
              <a:t>the</a:t>
            </a:r>
            <a:r>
              <a:rPr lang="pt-BR" altLang="pt-BR" sz="2800" b="1" dirty="0">
                <a:latin typeface="Arial" charset="0"/>
              </a:rPr>
              <a:t> </a:t>
            </a:r>
            <a:r>
              <a:rPr lang="pt-BR" altLang="pt-BR" sz="2800" b="1" dirty="0" err="1" smtClean="0">
                <a:latin typeface="Arial" charset="0"/>
              </a:rPr>
              <a:t>individuals</a:t>
            </a:r>
            <a:r>
              <a:rPr lang="pt-BR" altLang="pt-BR" sz="2800" b="1" dirty="0" smtClean="0">
                <a:latin typeface="Arial" charset="0"/>
              </a:rPr>
              <a:t> </a:t>
            </a:r>
            <a:r>
              <a:rPr lang="pt-BR" altLang="pt-BR" sz="2800" b="1" dirty="0" err="1" smtClean="0">
                <a:latin typeface="Arial" charset="0"/>
              </a:rPr>
              <a:t>perhaps</a:t>
            </a:r>
            <a:r>
              <a:rPr lang="pt-BR" altLang="pt-BR" sz="2800" b="1" dirty="0" smtClean="0">
                <a:latin typeface="Arial" charset="0"/>
              </a:rPr>
              <a:t> </a:t>
            </a:r>
            <a:r>
              <a:rPr lang="pt-BR" altLang="pt-BR" sz="2800" b="1" dirty="0">
                <a:latin typeface="Arial" charset="0"/>
              </a:rPr>
              <a:t>a </a:t>
            </a:r>
            <a:r>
              <a:rPr lang="pt-BR" altLang="pt-BR" sz="2800" b="1" dirty="0" err="1">
                <a:latin typeface="Arial" charset="0"/>
              </a:rPr>
              <a:t>few</a:t>
            </a:r>
            <a:r>
              <a:rPr lang="pt-BR" altLang="pt-BR" sz="2800" b="1" dirty="0">
                <a:latin typeface="Arial" charset="0"/>
              </a:rPr>
              <a:t> times. </a:t>
            </a:r>
            <a:r>
              <a:rPr lang="pt-BR" altLang="pt-BR" sz="2800" b="1" dirty="0" err="1">
                <a:latin typeface="Arial" charset="0"/>
              </a:rPr>
              <a:t>But</a:t>
            </a:r>
            <a:r>
              <a:rPr lang="pt-BR" altLang="pt-BR" sz="2800" b="1" dirty="0">
                <a:latin typeface="Arial" charset="0"/>
              </a:rPr>
              <a:t> </a:t>
            </a:r>
            <a:r>
              <a:rPr lang="pt-BR" altLang="pt-BR" sz="2800" b="1" dirty="0" err="1">
                <a:latin typeface="Arial" charset="0"/>
              </a:rPr>
              <a:t>the</a:t>
            </a:r>
            <a:r>
              <a:rPr lang="pt-BR" altLang="pt-BR" sz="2800" b="1" dirty="0">
                <a:latin typeface="Arial" charset="0"/>
              </a:rPr>
              <a:t> </a:t>
            </a:r>
            <a:r>
              <a:rPr lang="pt-BR" altLang="pt-BR" sz="2800" b="1" dirty="0" err="1">
                <a:latin typeface="Arial" charset="0"/>
              </a:rPr>
              <a:t>history</a:t>
            </a:r>
            <a:r>
              <a:rPr lang="pt-BR" altLang="pt-BR" sz="2800" b="1" dirty="0">
                <a:latin typeface="Arial" charset="0"/>
              </a:rPr>
              <a:t> </a:t>
            </a:r>
            <a:r>
              <a:rPr lang="pt-BR" altLang="pt-BR" sz="2800" b="1" dirty="0" err="1">
                <a:latin typeface="Arial" charset="0"/>
              </a:rPr>
              <a:t>has</a:t>
            </a:r>
            <a:r>
              <a:rPr lang="pt-BR" altLang="pt-BR" sz="2800" b="1" dirty="0">
                <a:latin typeface="Arial" charset="0"/>
              </a:rPr>
              <a:t> </a:t>
            </a:r>
            <a:r>
              <a:rPr lang="pt-BR" altLang="pt-BR" sz="2800" b="1" dirty="0" err="1">
                <a:latin typeface="Arial" charset="0"/>
              </a:rPr>
              <a:t>not</a:t>
            </a:r>
            <a:r>
              <a:rPr lang="pt-BR" altLang="pt-BR" sz="2800" b="1" dirty="0">
                <a:latin typeface="Arial" charset="0"/>
              </a:rPr>
              <a:t> </a:t>
            </a:r>
            <a:r>
              <a:rPr lang="pt-BR" altLang="pt-BR" sz="2800" b="1" dirty="0" err="1" smtClean="0">
                <a:latin typeface="Arial" charset="0"/>
              </a:rPr>
              <a:t>registered</a:t>
            </a:r>
            <a:r>
              <a:rPr lang="pt-BR" altLang="pt-BR" sz="2800" b="1" dirty="0" smtClean="0">
                <a:latin typeface="Arial" charset="0"/>
              </a:rPr>
              <a:t> </a:t>
            </a:r>
            <a:r>
              <a:rPr lang="pt-BR" altLang="pt-BR" sz="2800" b="1" dirty="0" err="1" smtClean="0">
                <a:latin typeface="Arial" charset="0"/>
              </a:rPr>
              <a:t>any</a:t>
            </a:r>
            <a:r>
              <a:rPr lang="pt-BR" altLang="pt-BR" sz="2800" b="1" dirty="0" smtClean="0">
                <a:latin typeface="Arial" charset="0"/>
              </a:rPr>
              <a:t> </a:t>
            </a:r>
            <a:r>
              <a:rPr lang="pt-BR" altLang="pt-BR" sz="2800" b="1" dirty="0" err="1">
                <a:latin typeface="Arial" charset="0"/>
              </a:rPr>
              <a:t>instances</a:t>
            </a:r>
            <a:r>
              <a:rPr lang="pt-BR" altLang="pt-BR" sz="2800" b="1" dirty="0">
                <a:latin typeface="Arial" charset="0"/>
              </a:rPr>
              <a:t> </a:t>
            </a:r>
            <a:r>
              <a:rPr lang="pt-BR" altLang="pt-BR" sz="2800" b="1" dirty="0" err="1">
                <a:latin typeface="Arial" charset="0"/>
              </a:rPr>
              <a:t>of</a:t>
            </a:r>
            <a:r>
              <a:rPr lang="pt-BR" altLang="pt-BR" sz="2800" b="1" dirty="0">
                <a:latin typeface="Arial" charset="0"/>
              </a:rPr>
              <a:t> </a:t>
            </a:r>
            <a:r>
              <a:rPr lang="pt-BR" altLang="pt-BR" sz="2800" b="1" dirty="0" err="1">
                <a:latin typeface="Arial" charset="0"/>
              </a:rPr>
              <a:t>imposition</a:t>
            </a:r>
            <a:r>
              <a:rPr lang="pt-BR" altLang="pt-BR" sz="2800" b="1" dirty="0">
                <a:latin typeface="Arial" charset="0"/>
              </a:rPr>
              <a:t> </a:t>
            </a:r>
            <a:r>
              <a:rPr lang="pt-BR" altLang="pt-BR" sz="2800" b="1" dirty="0" err="1">
                <a:latin typeface="Arial" charset="0"/>
              </a:rPr>
              <a:t>of</a:t>
            </a:r>
            <a:r>
              <a:rPr lang="pt-BR" altLang="pt-BR" sz="2800" b="1" dirty="0">
                <a:latin typeface="Arial" charset="0"/>
              </a:rPr>
              <a:t> </a:t>
            </a:r>
            <a:r>
              <a:rPr lang="pt-BR" altLang="pt-BR" sz="2800" b="1" dirty="0" err="1">
                <a:latin typeface="Arial" charset="0"/>
              </a:rPr>
              <a:t>laws</a:t>
            </a:r>
            <a:r>
              <a:rPr lang="pt-BR" altLang="pt-BR" sz="2800" b="1" dirty="0">
                <a:latin typeface="Arial" charset="0"/>
              </a:rPr>
              <a:t> </a:t>
            </a:r>
            <a:r>
              <a:rPr lang="pt-BR" altLang="pt-BR" sz="2800" b="1" dirty="0" err="1">
                <a:latin typeface="Arial" charset="0"/>
              </a:rPr>
              <a:t>by</a:t>
            </a:r>
            <a:r>
              <a:rPr lang="pt-BR" altLang="pt-BR" sz="2800" b="1" dirty="0">
                <a:latin typeface="Arial" charset="0"/>
              </a:rPr>
              <a:t> </a:t>
            </a:r>
            <a:r>
              <a:rPr lang="pt-BR" altLang="pt-BR" sz="2800" b="1" dirty="0" err="1">
                <a:latin typeface="Arial" charset="0"/>
              </a:rPr>
              <a:t>authority</a:t>
            </a:r>
            <a:r>
              <a:rPr lang="pt-BR" altLang="pt-BR" sz="2800" b="1" dirty="0">
                <a:latin typeface="Arial" charset="0"/>
              </a:rPr>
              <a:t> </a:t>
            </a:r>
            <a:r>
              <a:rPr lang="pt-BR" altLang="pt-BR" sz="2800" b="1" dirty="0" err="1">
                <a:latin typeface="Arial" charset="0"/>
              </a:rPr>
              <a:t>on</a:t>
            </a:r>
            <a:r>
              <a:rPr lang="pt-BR" altLang="pt-BR" sz="2800" b="1" dirty="0">
                <a:latin typeface="Arial" charset="0"/>
              </a:rPr>
              <a:t> </a:t>
            </a:r>
            <a:r>
              <a:rPr lang="pt-BR" altLang="pt-BR" sz="2800" b="1" dirty="0" err="1">
                <a:latin typeface="Arial" charset="0"/>
              </a:rPr>
              <a:t>all</a:t>
            </a:r>
            <a:r>
              <a:rPr lang="pt-BR" altLang="pt-BR" sz="2800" b="1" dirty="0">
                <a:latin typeface="Arial" charset="0"/>
              </a:rPr>
              <a:t> </a:t>
            </a:r>
            <a:r>
              <a:rPr lang="pt-BR" altLang="pt-BR" sz="2800" b="1" dirty="0" err="1">
                <a:latin typeface="Arial" charset="0"/>
              </a:rPr>
              <a:t>the</a:t>
            </a:r>
            <a:r>
              <a:rPr lang="pt-BR" altLang="pt-BR" sz="2800" b="1" dirty="0">
                <a:latin typeface="Arial" charset="0"/>
              </a:rPr>
              <a:t> </a:t>
            </a:r>
            <a:r>
              <a:rPr lang="pt-BR" altLang="pt-BR" sz="2800" b="1" dirty="0" err="1">
                <a:latin typeface="Arial" charset="0"/>
              </a:rPr>
              <a:t>people</a:t>
            </a:r>
            <a:r>
              <a:rPr lang="pt-BR" altLang="pt-BR" sz="2800" b="1" dirty="0">
                <a:latin typeface="Arial" charset="0"/>
              </a:rPr>
              <a:t> </a:t>
            </a:r>
            <a:r>
              <a:rPr lang="pt-BR" altLang="pt-BR" sz="2800" b="1" dirty="0" err="1">
                <a:latin typeface="Arial" charset="0"/>
              </a:rPr>
              <a:t>all</a:t>
            </a:r>
            <a:r>
              <a:rPr lang="pt-BR" altLang="pt-BR" sz="2800" b="1" dirty="0">
                <a:latin typeface="Arial" charset="0"/>
              </a:rPr>
              <a:t> </a:t>
            </a:r>
            <a:r>
              <a:rPr lang="pt-BR" altLang="pt-BR" sz="2800" b="1" dirty="0" err="1">
                <a:latin typeface="Arial" charset="0"/>
              </a:rPr>
              <a:t>the</a:t>
            </a:r>
            <a:r>
              <a:rPr lang="pt-BR" altLang="pt-BR" sz="2800" b="1" dirty="0">
                <a:latin typeface="Arial" charset="0"/>
              </a:rPr>
              <a:t> time (</a:t>
            </a:r>
            <a:r>
              <a:rPr lang="pt-BR" altLang="pt-BR" sz="2800" b="1" dirty="0" err="1">
                <a:latin typeface="Arial" charset="0"/>
              </a:rPr>
              <a:t>or</a:t>
            </a:r>
            <a:r>
              <a:rPr lang="pt-BR" altLang="pt-BR" sz="2800" b="1" dirty="0">
                <a:latin typeface="Arial" charset="0"/>
              </a:rPr>
              <a:t> </a:t>
            </a:r>
            <a:r>
              <a:rPr lang="pt-BR" altLang="pt-BR" sz="2800" b="1" dirty="0" err="1" smtClean="0">
                <a:latin typeface="Arial" charset="0"/>
              </a:rPr>
              <a:t>most</a:t>
            </a:r>
            <a:r>
              <a:rPr lang="pt-BR" altLang="pt-BR" sz="2800" b="1" dirty="0" smtClean="0">
                <a:latin typeface="Arial" charset="0"/>
              </a:rPr>
              <a:t> </a:t>
            </a:r>
            <a:r>
              <a:rPr lang="pt-BR" altLang="pt-BR" sz="2800" b="1" dirty="0" err="1">
                <a:latin typeface="Arial" charset="0"/>
              </a:rPr>
              <a:t>of</a:t>
            </a:r>
            <a:r>
              <a:rPr lang="pt-BR" altLang="pt-BR" sz="2800" b="1" dirty="0">
                <a:latin typeface="Arial" charset="0"/>
              </a:rPr>
              <a:t> </a:t>
            </a:r>
            <a:r>
              <a:rPr lang="pt-BR" altLang="pt-BR" sz="2800" b="1" dirty="0" err="1">
                <a:latin typeface="Arial" charset="0"/>
              </a:rPr>
              <a:t>the</a:t>
            </a:r>
            <a:r>
              <a:rPr lang="pt-BR" altLang="pt-BR" sz="2800" b="1" dirty="0">
                <a:latin typeface="Arial" charset="0"/>
              </a:rPr>
              <a:t> times) </a:t>
            </a:r>
            <a:r>
              <a:rPr lang="pt-BR" altLang="pt-BR" sz="2800" b="1" dirty="0" err="1">
                <a:latin typeface="Arial" charset="0"/>
              </a:rPr>
              <a:t>without</a:t>
            </a:r>
            <a:r>
              <a:rPr lang="pt-BR" altLang="pt-BR" sz="2800" b="1" dirty="0">
                <a:latin typeface="Arial" charset="0"/>
              </a:rPr>
              <a:t> a </a:t>
            </a:r>
            <a:r>
              <a:rPr lang="pt-BR" altLang="pt-BR" sz="2800" b="1" dirty="0" err="1">
                <a:latin typeface="Arial" charset="0"/>
              </a:rPr>
              <a:t>minimum</a:t>
            </a:r>
            <a:r>
              <a:rPr lang="pt-BR" altLang="pt-BR" sz="2800" b="1" dirty="0">
                <a:latin typeface="Arial" charset="0"/>
              </a:rPr>
              <a:t> </a:t>
            </a:r>
            <a:r>
              <a:rPr lang="pt-BR" altLang="pt-BR" sz="2800" b="1" dirty="0" err="1" smtClean="0">
                <a:latin typeface="Arial" charset="0"/>
              </a:rPr>
              <a:t>level</a:t>
            </a:r>
            <a:r>
              <a:rPr lang="pt-BR" altLang="pt-BR" sz="2800" b="1" dirty="0" smtClean="0">
                <a:latin typeface="Arial" charset="0"/>
              </a:rPr>
              <a:t> </a:t>
            </a:r>
            <a:r>
              <a:rPr lang="pt-BR" altLang="pt-BR" sz="2800" b="1" dirty="0" err="1">
                <a:latin typeface="Arial" charset="0"/>
              </a:rPr>
              <a:t>of</a:t>
            </a:r>
            <a:r>
              <a:rPr lang="pt-BR" altLang="pt-BR" sz="2800" b="1" dirty="0">
                <a:latin typeface="Arial" charset="0"/>
              </a:rPr>
              <a:t> </a:t>
            </a:r>
            <a:r>
              <a:rPr lang="pt-BR" altLang="pt-BR" sz="2800" b="1" dirty="0" err="1" smtClean="0">
                <a:latin typeface="Arial" charset="0"/>
              </a:rPr>
              <a:t>acceptance</a:t>
            </a:r>
            <a:r>
              <a:rPr lang="pt-BR" altLang="pt-BR" sz="2800" b="1" dirty="0" smtClean="0">
                <a:latin typeface="Arial" charset="0"/>
              </a:rPr>
              <a:t>.</a:t>
            </a:r>
            <a:endParaRPr lang="pt-BR" altLang="pt-BR" sz="2800" b="1" dirty="0">
              <a:latin typeface="Arial" charset="0"/>
            </a:endParaRPr>
          </a:p>
          <a:p>
            <a:endParaRPr lang="pt-BR" sz="2800" b="1" dirty="0" smtClean="0"/>
          </a:p>
          <a:p>
            <a:endParaRPr lang="pt-BR" sz="2800" b="1" dirty="0"/>
          </a:p>
        </p:txBody>
      </p:sp>
    </p:spTree>
    <p:extLst>
      <p:ext uri="{BB962C8B-B14F-4D97-AF65-F5344CB8AC3E}">
        <p14:creationId xmlns:p14="http://schemas.microsoft.com/office/powerpoint/2010/main" val="1663761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724619" y="552092"/>
            <a:ext cx="10852030" cy="5400134"/>
          </a:xfrm>
        </p:spPr>
        <p:txBody>
          <a:bodyPr>
            <a:noAutofit/>
          </a:bodyPr>
          <a:lstStyle/>
          <a:p>
            <a:r>
              <a:rPr lang="pt-BR" b="1" dirty="0" smtClean="0"/>
              <a:t>DEMOCRACY HAS THE ADVANTAGE OF FACILITATING THE PERMANENT AND CONTEMPORANEOUS CONTROL OF THE CREATION AND MODIFICATION OF JURIDICAL RULES</a:t>
            </a:r>
          </a:p>
          <a:p>
            <a:r>
              <a:rPr lang="pt-BR" b="1" dirty="0" smtClean="0"/>
              <a:t>LEGAL RULES, WHEN ESTABLISHED WITHOUT LINK WITH THE TRUE ASPIRATIONS AND VALUES OF THE SOCIETY, TEND TO BE DEPRIVED OF THEIR LEGITIMACY AND TREAD TOWARD THE LACK OF APPLICABILITY TO THE REAL WORLD. FORMAL AND INFORMAL INSURRECTIONS WILL COME OUT, OFFICIAL CLASHES WILL TAKE PLACE, GOVERNMENT SUPPORT WILL BECOME INCREASINGLY FRAGILE, AND IN THE COURSE OF TIME IT WILL HAVE NECESSARILY OPENED NEW PATHS OF MODELS FOR THE POLITICAL GOVERNANCE</a:t>
            </a:r>
          </a:p>
          <a:p>
            <a:r>
              <a:rPr lang="pt-BR" b="1" dirty="0" smtClean="0"/>
              <a:t>SOCIAL POWER LIKE THE CONSTITUENT POWER IS ALWAYS POTENTIAL AND BELONGS TO THE PEOPLE</a:t>
            </a:r>
          </a:p>
        </p:txBody>
      </p:sp>
    </p:spTree>
    <p:extLst>
      <p:ext uri="{BB962C8B-B14F-4D97-AF65-F5344CB8AC3E}">
        <p14:creationId xmlns:p14="http://schemas.microsoft.com/office/powerpoint/2010/main" val="451769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HUMAN RIGHTS AND DISTRIBUTION OF SOCIAL POWER</a:t>
            </a:r>
            <a:endParaRPr lang="pt-BR" b="1" dirty="0"/>
          </a:p>
        </p:txBody>
      </p:sp>
      <p:sp>
        <p:nvSpPr>
          <p:cNvPr id="3" name="Espaço Reservado para Conteúdo 2"/>
          <p:cNvSpPr>
            <a:spLocks noGrp="1"/>
          </p:cNvSpPr>
          <p:nvPr>
            <p:ph idx="1"/>
          </p:nvPr>
        </p:nvSpPr>
        <p:spPr/>
        <p:txBody>
          <a:bodyPr>
            <a:noAutofit/>
          </a:bodyPr>
          <a:lstStyle/>
          <a:p>
            <a:r>
              <a:rPr lang="pt-BR" b="1" dirty="0" smtClean="0"/>
              <a:t>ONLY HR CONSENTED BY THE PEOPLE MUST BE ADOPTED BY LAW</a:t>
            </a:r>
          </a:p>
          <a:p>
            <a:r>
              <a:rPr lang="pt-BR" b="1" dirty="0" smtClean="0"/>
              <a:t>HR ARE HISTORICAL, EVOLUTIONARY AND VARIABLE</a:t>
            </a:r>
          </a:p>
          <a:p>
            <a:r>
              <a:rPr lang="pt-BR" b="1" dirty="0" smtClean="0"/>
              <a:t>JUSTICE IS CONSENSUS</a:t>
            </a:r>
          </a:p>
          <a:p>
            <a:r>
              <a:rPr lang="pt-BR" b="1" dirty="0" smtClean="0"/>
              <a:t>ADVANCEMENT IN HR: INCREASE OF SOLIDARITY AND EQUALITY</a:t>
            </a:r>
          </a:p>
          <a:p>
            <a:r>
              <a:rPr lang="pt-BR" b="1" dirty="0" smtClean="0"/>
              <a:t>ALTRUISM ARISES FROM THE IDENTITY OF INDIVIDUALS</a:t>
            </a:r>
          </a:p>
          <a:p>
            <a:r>
              <a:rPr lang="pt-BR" b="1" dirty="0" smtClean="0"/>
              <a:t>IT IS NECESSARY TO IDENTIFY THE COMMON TRAITS OF COMMON MANKIND (COMMON CORE VALUES)</a:t>
            </a:r>
          </a:p>
          <a:p>
            <a:r>
              <a:rPr lang="pt-BR" b="1" dirty="0" smtClean="0"/>
              <a:t>ESSENCE AND GOAL OF THE SOCIAL POWER</a:t>
            </a:r>
            <a:endParaRPr lang="pt-BR" b="1" dirty="0"/>
          </a:p>
        </p:txBody>
      </p:sp>
    </p:spTree>
    <p:extLst>
      <p:ext uri="{BB962C8B-B14F-4D97-AF65-F5344CB8AC3E}">
        <p14:creationId xmlns:p14="http://schemas.microsoft.com/office/powerpoint/2010/main" val="1536689336"/>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eria">
  <a:themeElements>
    <a:clrScheme name="Galeri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88</TotalTime>
  <Words>436</Words>
  <Application>Microsoft Macintosh PowerPoint</Application>
  <PresentationFormat>Widescreen</PresentationFormat>
  <Paragraphs>40</Paragraphs>
  <Slides>8</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8</vt:i4>
      </vt:variant>
    </vt:vector>
  </HeadingPairs>
  <TitlesOfParts>
    <vt:vector size="12" baseType="lpstr">
      <vt:lpstr>Calibri</vt:lpstr>
      <vt:lpstr>Gill Sans MT</vt:lpstr>
      <vt:lpstr>Arial</vt:lpstr>
      <vt:lpstr>Galeria</vt:lpstr>
      <vt:lpstr>                 FORMAL CENTERS OF SOCIAL POWER (SOCIAL POWER, LAW AND SOCIETY)                by Saulo Casali Bahia   </vt:lpstr>
      <vt:lpstr>Apresentação do PowerPoint</vt:lpstr>
      <vt:lpstr>The rise of institutions</vt:lpstr>
      <vt:lpstr>STATE</vt:lpstr>
      <vt:lpstr>LAW AND INSTITUTIONS</vt:lpstr>
      <vt:lpstr>CONSENT OF THE GOVERNED</vt:lpstr>
      <vt:lpstr>Apresentação do PowerPoint</vt:lpstr>
      <vt:lpstr>HUMAN RIGHTS AND DISTRIBUTION OF SOCIAL POWER</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Saulo Bahia</dc:creator>
  <cp:lastModifiedBy>Saulo Bahia</cp:lastModifiedBy>
  <cp:revision>10</cp:revision>
  <cp:lastPrinted>2016-10-19T13:03:29Z</cp:lastPrinted>
  <dcterms:created xsi:type="dcterms:W3CDTF">2016-10-19T11:35:12Z</dcterms:created>
  <dcterms:modified xsi:type="dcterms:W3CDTF">2016-10-19T13:03:33Z</dcterms:modified>
</cp:coreProperties>
</file>