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57" r:id="rId2"/>
    <p:sldId id="256" r:id="rId3"/>
    <p:sldId id="263" r:id="rId4"/>
    <p:sldId id="271" r:id="rId5"/>
    <p:sldId id="267" r:id="rId6"/>
    <p:sldId id="274" r:id="rId7"/>
    <p:sldId id="265" r:id="rId8"/>
    <p:sldId id="266" r:id="rId9"/>
    <p:sldId id="258" r:id="rId10"/>
    <p:sldId id="260" r:id="rId11"/>
    <p:sldId id="261" r:id="rId12"/>
    <p:sldId id="262" r:id="rId13"/>
    <p:sldId id="276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1F330-9E33-44AA-8FDF-E0E20148FE8E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48185-FE7A-4AD1-BC6B-31B25DD41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15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48185-FE7A-4AD1-BC6B-31B25DD419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831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61606A-ED90-424A-AA72-B3C49612BBF1}" type="slidenum">
              <a:rPr lang="en-GB" altLang="de-DE" sz="1200" smtClean="0"/>
              <a:pPr/>
              <a:t>10</a:t>
            </a:fld>
            <a:endParaRPr lang="en-GB" altLang="de-DE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fr-FR" altLang="de-DE" smtClean="0"/>
          </a:p>
        </p:txBody>
      </p:sp>
    </p:spTree>
    <p:extLst>
      <p:ext uri="{BB962C8B-B14F-4D97-AF65-F5344CB8AC3E}">
        <p14:creationId xmlns:p14="http://schemas.microsoft.com/office/powerpoint/2010/main" val="301764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53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4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5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0266" y="968008"/>
            <a:ext cx="11322753" cy="685800"/>
          </a:xfrm>
        </p:spPr>
        <p:txBody>
          <a:bodyPr lIns="0" tIns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spc="-100" baseline="0">
                <a:solidFill>
                  <a:srgbClr val="BD0E2B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noProof="0" dirty="0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40968" y="1672303"/>
            <a:ext cx="11322051" cy="279401"/>
          </a:xfrm>
        </p:spPr>
        <p:txBody>
          <a:bodyPr lIns="0" tIns="0" rIns="0" bIns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baseline="0">
                <a:latin typeface="Verdana"/>
                <a:cs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40968" y="1951703"/>
            <a:ext cx="11323465" cy="3124200"/>
          </a:xfrm>
        </p:spPr>
        <p:txBody>
          <a:bodyPr lIns="0" rIns="0">
            <a:noAutofit/>
          </a:bodyPr>
          <a:lstStyle>
            <a:lvl1pPr marL="268288" indent="-268288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0" i="0">
                <a:latin typeface="Verdana"/>
                <a:cs typeface="Verdana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798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2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40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34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98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0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3BB02F9-17C6-49F3-A871-F2270B9CA04D}" type="datetimeFigureOut">
              <a:rPr lang="en-GB" smtClean="0"/>
              <a:t>23/10/2016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91AD732-A610-4CC9-B883-BB51D5A543D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91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3901" y="374970"/>
            <a:ext cx="5050485" cy="58477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de-CH" sz="3200" b="1" dirty="0" smtClean="0">
                <a:solidFill>
                  <a:srgbClr val="009900"/>
                </a:solidFill>
              </a:rPr>
              <a:t>Knowledge </a:t>
            </a:r>
            <a:r>
              <a:rPr lang="de-CH" sz="3200" b="1" dirty="0" err="1" smtClean="0">
                <a:solidFill>
                  <a:srgbClr val="009900"/>
                </a:solidFill>
              </a:rPr>
              <a:t>and</a:t>
            </a:r>
            <a:r>
              <a:rPr lang="de-CH" sz="3200" b="1" dirty="0" smtClean="0">
                <a:solidFill>
                  <a:srgbClr val="009900"/>
                </a:solidFill>
              </a:rPr>
              <a:t> </a:t>
            </a:r>
            <a:r>
              <a:rPr lang="de-CH" sz="3200" b="1" dirty="0" err="1" smtClean="0">
                <a:solidFill>
                  <a:srgbClr val="009900"/>
                </a:solidFill>
              </a:rPr>
              <a:t>social</a:t>
            </a:r>
            <a:r>
              <a:rPr lang="de-CH" sz="3200" b="1" dirty="0" smtClean="0">
                <a:solidFill>
                  <a:srgbClr val="009900"/>
                </a:solidFill>
              </a:rPr>
              <a:t> power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1514474" y="1117938"/>
            <a:ext cx="862012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 err="1" smtClean="0"/>
              <a:t>During</a:t>
            </a:r>
            <a:r>
              <a:rPr lang="de-CH" sz="2400" b="1" dirty="0" smtClean="0"/>
              <a:t> last 200 </a:t>
            </a:r>
            <a:r>
              <a:rPr lang="de-CH" sz="2400" b="1" dirty="0" err="1" smtClean="0"/>
              <a:t>years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most</a:t>
            </a:r>
            <a:r>
              <a:rPr lang="de-CH" sz="2400" b="1" dirty="0" smtClean="0"/>
              <a:t> of </a:t>
            </a:r>
            <a:r>
              <a:rPr lang="de-CH" sz="2400" b="1" dirty="0" err="1" smtClean="0"/>
              <a:t>new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knowledge</a:t>
            </a:r>
            <a:r>
              <a:rPr lang="de-CH" sz="2400" b="1" dirty="0" smtClean="0"/>
              <a:t> was </a:t>
            </a:r>
            <a:r>
              <a:rPr lang="de-CH" sz="2400" b="1" dirty="0" err="1" smtClean="0"/>
              <a:t>produced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by</a:t>
            </a:r>
            <a:r>
              <a:rPr lang="de-CH" sz="2400" b="1" dirty="0" smtClean="0"/>
              <a:t> </a:t>
            </a:r>
            <a:r>
              <a:rPr lang="de-CH" sz="3200" b="1" dirty="0" err="1" smtClean="0">
                <a:solidFill>
                  <a:srgbClr val="FF0000"/>
                </a:solidFill>
              </a:rPr>
              <a:t>natural</a:t>
            </a:r>
            <a:r>
              <a:rPr lang="de-CH" sz="3200" b="1" dirty="0" smtClean="0">
                <a:solidFill>
                  <a:srgbClr val="FF0000"/>
                </a:solidFill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</a:rPr>
              <a:t>sciences</a:t>
            </a:r>
            <a:r>
              <a:rPr lang="de-CH" sz="32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smtClean="0"/>
              <a:t>(</a:t>
            </a:r>
            <a:r>
              <a:rPr lang="de-CH" sz="2400" b="1" dirty="0" err="1" smtClean="0"/>
              <a:t>physics</a:t>
            </a:r>
            <a:r>
              <a:rPr lang="de-CH" sz="2400" b="1" dirty="0" smtClean="0"/>
              <a:t>, </a:t>
            </a:r>
            <a:r>
              <a:rPr lang="de-CH" sz="2400" b="1" dirty="0" err="1" smtClean="0"/>
              <a:t>chemistry</a:t>
            </a:r>
            <a:r>
              <a:rPr lang="de-CH" sz="2400" b="1" dirty="0" smtClean="0"/>
              <a:t>, </a:t>
            </a:r>
            <a:r>
              <a:rPr lang="de-CH" sz="2400" b="1" dirty="0" err="1" smtClean="0"/>
              <a:t>biology</a:t>
            </a:r>
            <a:r>
              <a:rPr lang="de-CH" sz="2400" b="1" dirty="0" smtClean="0"/>
              <a:t>, ….)</a:t>
            </a:r>
          </a:p>
          <a:p>
            <a:r>
              <a:rPr lang="de-CH" sz="2400" b="1" i="1" dirty="0" err="1" smtClean="0">
                <a:solidFill>
                  <a:srgbClr val="C00000"/>
                </a:solidFill>
              </a:rPr>
              <a:t>provocative</a:t>
            </a:r>
            <a:r>
              <a:rPr lang="de-CH" sz="2400" b="1" i="1" dirty="0" smtClean="0">
                <a:solidFill>
                  <a:srgbClr val="C00000"/>
                </a:solidFill>
              </a:rPr>
              <a:t> </a:t>
            </a:r>
            <a:r>
              <a:rPr lang="de-CH" sz="2400" b="1" i="1" dirty="0" err="1" smtClean="0">
                <a:solidFill>
                  <a:srgbClr val="C00000"/>
                </a:solidFill>
              </a:rPr>
              <a:t>statement</a:t>
            </a:r>
            <a:r>
              <a:rPr lang="de-CH" sz="2400" b="1" i="1" dirty="0" smtClean="0">
                <a:solidFill>
                  <a:srgbClr val="C00000"/>
                </a:solidFill>
              </a:rPr>
              <a:t> </a:t>
            </a:r>
            <a:r>
              <a:rPr lang="de-CH" sz="2400" b="1" i="1" dirty="0" err="1" smtClean="0">
                <a:solidFill>
                  <a:srgbClr val="C00000"/>
                </a:solidFill>
              </a:rPr>
              <a:t>by</a:t>
            </a:r>
            <a:r>
              <a:rPr lang="de-CH" sz="2400" b="1" i="1" dirty="0" smtClean="0">
                <a:solidFill>
                  <a:srgbClr val="C00000"/>
                </a:solidFill>
              </a:rPr>
              <a:t> </a:t>
            </a:r>
            <a:r>
              <a:rPr lang="de-CH" sz="2400" b="1" i="1" dirty="0" err="1" smtClean="0">
                <a:solidFill>
                  <a:srgbClr val="C00000"/>
                </a:solidFill>
              </a:rPr>
              <a:t>me</a:t>
            </a:r>
            <a:r>
              <a:rPr lang="de-CH" sz="2400" b="1" i="1" dirty="0" smtClean="0">
                <a:solidFill>
                  <a:srgbClr val="C00000"/>
                </a:solidFill>
              </a:rPr>
              <a:t> </a:t>
            </a:r>
            <a:r>
              <a:rPr lang="de-CH" sz="2400" b="1" i="1" dirty="0" err="1" smtClean="0">
                <a:solidFill>
                  <a:srgbClr val="C00000"/>
                </a:solidFill>
              </a:rPr>
              <a:t>as</a:t>
            </a:r>
            <a:r>
              <a:rPr lang="de-CH" sz="2400" b="1" i="1" dirty="0" smtClean="0">
                <a:solidFill>
                  <a:srgbClr val="C00000"/>
                </a:solidFill>
              </a:rPr>
              <a:t> </a:t>
            </a:r>
            <a:r>
              <a:rPr lang="de-CH" sz="2400" b="1" i="1" dirty="0" err="1" smtClean="0">
                <a:solidFill>
                  <a:srgbClr val="C00000"/>
                </a:solidFill>
              </a:rPr>
              <a:t>physicist</a:t>
            </a:r>
            <a:endParaRPr lang="de-CH" sz="2400" b="1" i="1" dirty="0" smtClean="0">
              <a:solidFill>
                <a:srgbClr val="C00000"/>
              </a:solidFill>
            </a:endParaRPr>
          </a:p>
          <a:p>
            <a:endParaRPr lang="de-CH" sz="2400" b="1" i="1" dirty="0">
              <a:solidFill>
                <a:srgbClr val="C00000"/>
              </a:solidFill>
            </a:endParaRPr>
          </a:p>
          <a:p>
            <a:r>
              <a:rPr lang="de-CH" sz="2400" b="1" dirty="0" err="1" smtClean="0">
                <a:solidFill>
                  <a:srgbClr val="0070C0"/>
                </a:solidFill>
              </a:rPr>
              <a:t>everybody</a:t>
            </a:r>
            <a:r>
              <a:rPr lang="de-CH" sz="2400" b="1" dirty="0" smtClean="0">
                <a:solidFill>
                  <a:srgbClr val="0070C0"/>
                </a:solidFill>
              </a:rPr>
              <a:t> will </a:t>
            </a:r>
            <a:r>
              <a:rPr lang="de-CH" sz="2400" b="1" dirty="0" err="1" smtClean="0">
                <a:solidFill>
                  <a:srgbClr val="0070C0"/>
                </a:solidFill>
              </a:rPr>
              <a:t>agree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that</a:t>
            </a:r>
            <a:r>
              <a:rPr lang="de-CH" sz="2400" b="1" dirty="0" smtClean="0">
                <a:solidFill>
                  <a:srgbClr val="0070C0"/>
                </a:solidFill>
              </a:rPr>
              <a:t> at least </a:t>
            </a:r>
            <a:r>
              <a:rPr lang="de-CH" sz="2400" b="1" dirty="0" err="1" smtClean="0">
                <a:solidFill>
                  <a:srgbClr val="0070C0"/>
                </a:solidFill>
              </a:rPr>
              <a:t>our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lives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have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been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changed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enormaouls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by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technologies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based</a:t>
            </a:r>
            <a:r>
              <a:rPr lang="de-CH" sz="2400" b="1" dirty="0" smtClean="0">
                <a:solidFill>
                  <a:srgbClr val="0070C0"/>
                </a:solidFill>
              </a:rPr>
              <a:t> on </a:t>
            </a:r>
            <a:r>
              <a:rPr lang="de-CH" sz="2400" b="1" dirty="0" err="1" smtClean="0">
                <a:solidFill>
                  <a:srgbClr val="0070C0"/>
                </a:solidFill>
              </a:rPr>
              <a:t>the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scientific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know-how</a:t>
            </a:r>
            <a:endParaRPr lang="de-CH" sz="2400" b="1" dirty="0" smtClean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57425" y="6356350"/>
            <a:ext cx="5895975" cy="365125"/>
          </a:xfrm>
        </p:spPr>
        <p:txBody>
          <a:bodyPr/>
          <a:lstStyle/>
          <a:p>
            <a:r>
              <a:rPr lang="en-GB" dirty="0" smtClean="0"/>
              <a:t>Panel ‘Types and Nature of Social Power’, Dubrovnik, 31 October 2016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0575" y="3835123"/>
            <a:ext cx="98583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>
                <a:solidFill>
                  <a:srgbClr val="009900"/>
                </a:solidFill>
              </a:rPr>
              <a:t>The </a:t>
            </a:r>
            <a:r>
              <a:rPr lang="de-CH" sz="2000" b="1" dirty="0" err="1" smtClean="0">
                <a:solidFill>
                  <a:srgbClr val="009900"/>
                </a:solidFill>
              </a:rPr>
              <a:t>general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relations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between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400" b="1" i="1" dirty="0" err="1" smtClean="0">
                <a:solidFill>
                  <a:srgbClr val="009900"/>
                </a:solidFill>
              </a:rPr>
              <a:t>scientific</a:t>
            </a:r>
            <a:r>
              <a:rPr lang="de-CH" sz="2400" b="1" i="1" dirty="0" smtClean="0">
                <a:solidFill>
                  <a:srgbClr val="009900"/>
                </a:solidFill>
              </a:rPr>
              <a:t> </a:t>
            </a:r>
            <a:r>
              <a:rPr lang="de-CH" sz="2400" b="1" i="1" dirty="0" err="1" smtClean="0">
                <a:solidFill>
                  <a:srgbClr val="009900"/>
                </a:solidFill>
              </a:rPr>
              <a:t>knowledge</a:t>
            </a:r>
            <a:r>
              <a:rPr lang="de-CH" sz="2400" b="1" i="1" dirty="0" smtClean="0">
                <a:solidFill>
                  <a:srgbClr val="009900"/>
                </a:solidFill>
              </a:rPr>
              <a:t> </a:t>
            </a:r>
            <a:r>
              <a:rPr lang="de-CH" sz="2400" b="1" i="1" dirty="0" err="1" smtClean="0">
                <a:solidFill>
                  <a:srgbClr val="009900"/>
                </a:solidFill>
              </a:rPr>
              <a:t>and</a:t>
            </a:r>
            <a:r>
              <a:rPr lang="de-CH" sz="2400" b="1" i="1" dirty="0" smtClean="0">
                <a:solidFill>
                  <a:srgbClr val="009900"/>
                </a:solidFill>
              </a:rPr>
              <a:t> </a:t>
            </a:r>
            <a:r>
              <a:rPr lang="de-CH" sz="2400" b="1" i="1" dirty="0" err="1" smtClean="0">
                <a:solidFill>
                  <a:srgbClr val="009900"/>
                </a:solidFill>
              </a:rPr>
              <a:t>social</a:t>
            </a:r>
            <a:r>
              <a:rPr lang="de-CH" sz="2400" b="1" i="1" dirty="0" smtClean="0">
                <a:solidFill>
                  <a:srgbClr val="009900"/>
                </a:solidFill>
              </a:rPr>
              <a:t> power </a:t>
            </a:r>
            <a:r>
              <a:rPr lang="de-CH" sz="2000" b="1" dirty="0" smtClean="0">
                <a:solidFill>
                  <a:srgbClr val="009900"/>
                </a:solidFill>
              </a:rPr>
              <a:t>will </a:t>
            </a:r>
            <a:r>
              <a:rPr lang="de-CH" sz="2000" b="1" dirty="0" err="1" smtClean="0">
                <a:solidFill>
                  <a:srgbClr val="009900"/>
                </a:solidFill>
              </a:rPr>
              <a:t>be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covered</a:t>
            </a:r>
            <a:r>
              <a:rPr lang="de-CH" sz="2000" b="1" dirty="0" smtClean="0">
                <a:solidFill>
                  <a:srgbClr val="009900"/>
                </a:solidFill>
              </a:rPr>
              <a:t> in </a:t>
            </a:r>
            <a:r>
              <a:rPr lang="de-CH" sz="2000" b="1" dirty="0" err="1" smtClean="0">
                <a:solidFill>
                  <a:srgbClr val="009900"/>
                </a:solidFill>
              </a:rPr>
              <a:t>more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general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terms</a:t>
            </a:r>
            <a:r>
              <a:rPr lang="de-CH" sz="2000" b="1" dirty="0" smtClean="0">
                <a:solidFill>
                  <a:srgbClr val="009900"/>
                </a:solidFill>
              </a:rPr>
              <a:t> in </a:t>
            </a:r>
            <a:r>
              <a:rPr lang="de-CH" sz="2000" b="1" dirty="0" err="1" smtClean="0">
                <a:solidFill>
                  <a:srgbClr val="009900"/>
                </a:solidFill>
              </a:rPr>
              <a:t>my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talk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smtClean="0">
                <a:solidFill>
                  <a:srgbClr val="0070C0"/>
                </a:solidFill>
              </a:rPr>
              <a:t>Scientific Knowledge </a:t>
            </a:r>
            <a:r>
              <a:rPr lang="de-CH" sz="2400" b="1" dirty="0" err="1" smtClean="0">
                <a:solidFill>
                  <a:srgbClr val="0070C0"/>
                </a:solidFill>
              </a:rPr>
              <a:t>and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the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Citizen</a:t>
            </a:r>
            <a:endParaRPr lang="de-CH" sz="2400" b="1" dirty="0" smtClean="0">
              <a:solidFill>
                <a:srgbClr val="0070C0"/>
              </a:solidFill>
            </a:endParaRPr>
          </a:p>
          <a:p>
            <a:r>
              <a:rPr lang="de-CH" sz="2400" b="1" dirty="0" err="1" smtClean="0">
                <a:solidFill>
                  <a:srgbClr val="0070C0"/>
                </a:solidFill>
              </a:rPr>
              <a:t>Here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only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one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specific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topic</a:t>
            </a:r>
            <a:r>
              <a:rPr lang="de-CH" sz="2400" b="1" dirty="0" smtClean="0">
                <a:solidFill>
                  <a:srgbClr val="0070C0"/>
                </a:solidFill>
              </a:rPr>
              <a:t> will </a:t>
            </a:r>
            <a:r>
              <a:rPr lang="de-CH" sz="2400" b="1" dirty="0" err="1" smtClean="0">
                <a:solidFill>
                  <a:srgbClr val="0070C0"/>
                </a:solidFill>
              </a:rPr>
              <a:t>be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considered</a:t>
            </a:r>
            <a:r>
              <a:rPr lang="de-CH" sz="2400" b="1" dirty="0" smtClean="0">
                <a:solidFill>
                  <a:srgbClr val="0070C0"/>
                </a:solidFill>
              </a:rPr>
              <a:t>:</a:t>
            </a:r>
            <a:endParaRPr lang="de-CH" sz="2400" b="1" dirty="0" smtClean="0">
              <a:solidFill>
                <a:srgbClr val="0070C0"/>
              </a:solidFill>
            </a:endParaRPr>
          </a:p>
          <a:p>
            <a:r>
              <a:rPr lang="de-CH" sz="3200" b="1" dirty="0" smtClean="0">
                <a:solidFill>
                  <a:srgbClr val="C00000"/>
                </a:solidFill>
              </a:rPr>
              <a:t>International </a:t>
            </a:r>
            <a:r>
              <a:rPr lang="de-CH" sz="3200" b="1" dirty="0" err="1" smtClean="0">
                <a:solidFill>
                  <a:srgbClr val="C00000"/>
                </a:solidFill>
              </a:rPr>
              <a:t>scientific</a:t>
            </a:r>
            <a:r>
              <a:rPr lang="de-CH" sz="3200" b="1" dirty="0" smtClean="0">
                <a:solidFill>
                  <a:srgbClr val="C00000"/>
                </a:solidFill>
              </a:rPr>
              <a:t> </a:t>
            </a:r>
            <a:r>
              <a:rPr lang="de-CH" sz="3200" b="1" dirty="0" err="1" smtClean="0">
                <a:solidFill>
                  <a:srgbClr val="C00000"/>
                </a:solidFill>
              </a:rPr>
              <a:t>cooperation</a:t>
            </a:r>
            <a:r>
              <a:rPr lang="de-CH" sz="3200" b="1" dirty="0" smtClean="0">
                <a:solidFill>
                  <a:srgbClr val="C00000"/>
                </a:solidFill>
              </a:rPr>
              <a:t> </a:t>
            </a:r>
            <a:r>
              <a:rPr lang="de-CH" sz="3200" b="1" dirty="0" err="1" smtClean="0">
                <a:solidFill>
                  <a:srgbClr val="C00000"/>
                </a:solidFill>
              </a:rPr>
              <a:t>and</a:t>
            </a:r>
            <a:r>
              <a:rPr lang="de-CH" sz="3200" b="1" dirty="0" smtClean="0">
                <a:solidFill>
                  <a:srgbClr val="C00000"/>
                </a:solidFill>
              </a:rPr>
              <a:t> </a:t>
            </a:r>
            <a:r>
              <a:rPr lang="de-CH" sz="3200" b="1" dirty="0" err="1" smtClean="0">
                <a:solidFill>
                  <a:srgbClr val="C00000"/>
                </a:solidFill>
              </a:rPr>
              <a:t>creation</a:t>
            </a:r>
            <a:r>
              <a:rPr lang="de-CH" sz="3200" b="1" dirty="0" smtClean="0">
                <a:solidFill>
                  <a:srgbClr val="C00000"/>
                </a:solidFill>
              </a:rPr>
              <a:t> of </a:t>
            </a:r>
            <a:r>
              <a:rPr lang="de-CH" sz="3200" b="1" dirty="0" err="1" smtClean="0">
                <a:solidFill>
                  <a:srgbClr val="C00000"/>
                </a:solidFill>
              </a:rPr>
              <a:t>trust</a:t>
            </a:r>
            <a:endParaRPr lang="en-GB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5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304800"/>
            <a:ext cx="7772400" cy="990600"/>
          </a:xfr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GB" altLang="de-DE" sz="4000" b="1">
                <a:solidFill>
                  <a:srgbClr val="0000FF"/>
                </a:solidFill>
              </a:rPr>
              <a:t>Scientific Programme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1724025" y="2705102"/>
            <a:ext cx="7989888" cy="3038474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0" indent="0"/>
            <a:r>
              <a:rPr lang="fr-CH" altLang="de-DE" sz="3600" b="1" dirty="0"/>
              <a:t> </a:t>
            </a:r>
            <a:r>
              <a:rPr lang="en-GB" altLang="de-DE" sz="3200" b="1" dirty="0">
                <a:solidFill>
                  <a:srgbClr val="009900"/>
                </a:solidFill>
              </a:rPr>
              <a:t>Research in the domains :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Physics (mainly condensed matter)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Material science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Nanotechnology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Molecular biology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Archaeology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Environmental studies</a:t>
            </a:r>
          </a:p>
          <a:p>
            <a:pPr marL="444500" lvl="1" indent="365125"/>
            <a:r>
              <a:rPr lang="en-GB" altLang="de-DE" sz="1800" b="1" dirty="0" smtClean="0">
                <a:solidFill>
                  <a:srgbClr val="009900"/>
                </a:solidFill>
              </a:rPr>
              <a:t>Medical research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884364" y="1461642"/>
            <a:ext cx="58324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e-DE" sz="2800" b="1" dirty="0" smtClean="0"/>
              <a:t>Very strong light source for Interdisciplinary </a:t>
            </a:r>
            <a:r>
              <a:rPr lang="en-US" altLang="de-DE" sz="2800" b="1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41304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018423"/>
              </p:ext>
            </p:extLst>
          </p:nvPr>
        </p:nvGraphicFramePr>
        <p:xfrm>
          <a:off x="3019425" y="248585"/>
          <a:ext cx="5372100" cy="3934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House" r:id="rId3" imgW="6400271" imgH="4687437" progId="CorelPhotoHouse.Document">
                  <p:embed/>
                </p:oleObj>
              </mc:Choice>
              <mc:Fallback>
                <p:oleObj name="PhotoHouse" r:id="rId3" imgW="6400271" imgH="4687437" progId="CorelPhotoHou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248585"/>
                        <a:ext cx="5372100" cy="3934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2019300" y="4286251"/>
            <a:ext cx="845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000" b="1" dirty="0" err="1"/>
              <a:t>H.M.King</a:t>
            </a:r>
            <a:r>
              <a:rPr lang="de-CH" altLang="de-DE" sz="2000" b="1" dirty="0"/>
              <a:t> Abdullah II </a:t>
            </a:r>
            <a:r>
              <a:rPr lang="de-CH" altLang="de-DE" sz="2000" b="1" dirty="0" err="1"/>
              <a:t>and</a:t>
            </a:r>
            <a:r>
              <a:rPr lang="de-CH" altLang="de-DE" sz="2000" b="1" dirty="0"/>
              <a:t> UNESCO DG </a:t>
            </a:r>
            <a:r>
              <a:rPr lang="de-CH" altLang="de-DE" sz="2000" b="1" dirty="0" err="1"/>
              <a:t>Matsuura</a:t>
            </a:r>
            <a:r>
              <a:rPr lang="de-CH" altLang="de-DE" sz="2000" b="1" dirty="0"/>
              <a:t> </a:t>
            </a:r>
            <a:r>
              <a:rPr lang="de-CH" altLang="de-DE" sz="2000" b="1" dirty="0" err="1"/>
              <a:t>unveiling</a:t>
            </a:r>
            <a:r>
              <a:rPr lang="de-CH" altLang="de-DE" sz="2000" b="1" dirty="0"/>
              <a:t> </a:t>
            </a:r>
            <a:r>
              <a:rPr lang="de-CH" altLang="de-DE" sz="2000" b="1" dirty="0" err="1"/>
              <a:t>marble</a:t>
            </a:r>
            <a:r>
              <a:rPr lang="de-CH" altLang="de-DE" sz="2000" b="1" dirty="0"/>
              <a:t> </a:t>
            </a:r>
            <a:r>
              <a:rPr lang="de-CH" altLang="de-DE" sz="2000" b="1" dirty="0" err="1"/>
              <a:t>plate</a:t>
            </a:r>
            <a:r>
              <a:rPr lang="de-CH" altLang="de-DE" sz="2000" b="1" dirty="0"/>
              <a:t>, </a:t>
            </a:r>
            <a:r>
              <a:rPr lang="de-CH" altLang="de-DE" sz="2000" b="1" dirty="0" err="1"/>
              <a:t>Groundbreaking</a:t>
            </a:r>
            <a:r>
              <a:rPr lang="de-CH" altLang="de-DE" sz="2000" b="1" dirty="0"/>
              <a:t> </a:t>
            </a:r>
            <a:r>
              <a:rPr lang="de-CH" altLang="de-DE" sz="2000" b="1" dirty="0" err="1"/>
              <a:t>January</a:t>
            </a:r>
            <a:r>
              <a:rPr lang="de-CH" altLang="de-DE" sz="2000" b="1" dirty="0"/>
              <a:t> 2003</a:t>
            </a:r>
            <a:endParaRPr lang="en-US" altLang="de-DE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09725" y="5419725"/>
            <a:ext cx="860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009900"/>
                </a:solidFill>
              </a:rPr>
              <a:t>SESAME will </a:t>
            </a:r>
            <a:r>
              <a:rPr lang="de-CH" sz="2800" b="1" dirty="0" err="1" smtClean="0">
                <a:solidFill>
                  <a:srgbClr val="009900"/>
                </a:solidFill>
              </a:rPr>
              <a:t>start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scientific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programme</a:t>
            </a:r>
            <a:r>
              <a:rPr lang="de-CH" sz="2800" b="1" dirty="0" smtClean="0">
                <a:solidFill>
                  <a:srgbClr val="009900"/>
                </a:solidFill>
              </a:rPr>
              <a:t> in spring 2017</a:t>
            </a:r>
            <a:endParaRPr lang="en-GB" sz="28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400"/>
              <a:t>H.Schopper, International Parliamentary Union 2016</a:t>
            </a:r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/>
        </p:nvGraphicFramePr>
        <p:xfrm>
          <a:off x="2743200" y="762000"/>
          <a:ext cx="6713538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House" r:id="rId3" imgW="7479174" imgH="5376228" progId="CorelPhotoHouse.Document">
                  <p:embed/>
                </p:oleObj>
              </mc:Choice>
              <mc:Fallback>
                <p:oleObj name="PhotoHouse" r:id="rId3" imgW="7479174" imgH="5376228" progId="CorelPhotoHou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762000"/>
                        <a:ext cx="6713538" cy="482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514600" y="58674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400"/>
              <a:t>First users‘meeting, January 2003 at Amman </a:t>
            </a:r>
            <a:br>
              <a:rPr lang="de-CH" altLang="de-DE" sz="2400"/>
            </a:br>
            <a:r>
              <a:rPr lang="de-CH" altLang="de-DE" sz="2000"/>
              <a:t>Financed mainly by Japan</a:t>
            </a:r>
            <a:endParaRPr lang="en-US" altLang="de-DE" sz="2000"/>
          </a:p>
        </p:txBody>
      </p:sp>
    </p:spTree>
    <p:extLst>
      <p:ext uri="{BB962C8B-B14F-4D97-AF65-F5344CB8AC3E}">
        <p14:creationId xmlns:p14="http://schemas.microsoft.com/office/powerpoint/2010/main" val="13304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085849" y="533401"/>
            <a:ext cx="9324975" cy="1815882"/>
          </a:xfrm>
          <a:prstGeom prst="rect">
            <a:avLst/>
          </a:prstGeom>
          <a:noFill/>
          <a:ln w="38100" cmpd="dbl">
            <a:solidFill>
              <a:srgbClr val="33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1" dirty="0"/>
              <a:t>In time where relations between some nations are characterised by </a:t>
            </a:r>
            <a:r>
              <a:rPr lang="en-GB" altLang="en-US" sz="2800" b="1" dirty="0" smtClean="0"/>
              <a:t> </a:t>
            </a:r>
            <a:r>
              <a:rPr lang="en-GB" altLang="en-US" sz="2800" b="1" dirty="0" smtClean="0">
                <a:solidFill>
                  <a:srgbClr val="FF9933"/>
                </a:solidFill>
              </a:rPr>
              <a:t>hatred </a:t>
            </a:r>
            <a:r>
              <a:rPr lang="en-GB" altLang="en-US" sz="2800" b="1" dirty="0">
                <a:solidFill>
                  <a:srgbClr val="FF9933"/>
                </a:solidFill>
              </a:rPr>
              <a:t>and </a:t>
            </a:r>
            <a:r>
              <a:rPr lang="en-GB" altLang="en-US" sz="2800" b="1" dirty="0" smtClean="0">
                <a:solidFill>
                  <a:srgbClr val="FF9933"/>
                </a:solidFill>
              </a:rPr>
              <a:t>violence</a:t>
            </a:r>
            <a:br>
              <a:rPr lang="en-GB" altLang="en-US" sz="2800" b="1" dirty="0" smtClean="0">
                <a:solidFill>
                  <a:srgbClr val="FF9933"/>
                </a:solidFill>
              </a:rPr>
            </a:br>
            <a:r>
              <a:rPr lang="en-GB" altLang="en-US" sz="2800" b="1" dirty="0" smtClean="0"/>
              <a:t>it </a:t>
            </a:r>
            <a:r>
              <a:rPr lang="en-GB" altLang="en-US" sz="2800" b="1" dirty="0"/>
              <a:t>is gratifying that </a:t>
            </a:r>
            <a:r>
              <a:rPr lang="en-GB" altLang="en-US" sz="2800" b="1" dirty="0" smtClean="0"/>
              <a:t>scientific cooperation can bring </a:t>
            </a:r>
            <a:r>
              <a:rPr lang="en-GB" altLang="en-US" sz="2800" b="1" dirty="0"/>
              <a:t>together politicians and scientists to work peacefully together</a:t>
            </a:r>
            <a:endParaRPr lang="en-GB" altLang="en-US" sz="3200" b="1" dirty="0">
              <a:solidFill>
                <a:srgbClr val="009900"/>
              </a:solidFill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135311" y="4692005"/>
            <a:ext cx="4470400" cy="579438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3200" b="1" dirty="0"/>
              <a:t>Small light in dark times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2549" y="2828925"/>
            <a:ext cx="8982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 smtClean="0">
                <a:solidFill>
                  <a:srgbClr val="0070C0"/>
                </a:solidFill>
              </a:rPr>
              <a:t>A </a:t>
            </a:r>
            <a:r>
              <a:rPr lang="de-CH" sz="3200" b="1" dirty="0" err="1" smtClean="0">
                <a:solidFill>
                  <a:srgbClr val="0070C0"/>
                </a:solidFill>
              </a:rPr>
              <a:t>concrete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way</a:t>
            </a:r>
            <a:r>
              <a:rPr lang="de-CH" sz="3200" b="1" dirty="0" smtClean="0">
                <a:solidFill>
                  <a:srgbClr val="0070C0"/>
                </a:solidFill>
              </a:rPr>
              <a:t> of </a:t>
            </a:r>
            <a:r>
              <a:rPr lang="de-CH" sz="3200" b="1" dirty="0" err="1" smtClean="0">
                <a:solidFill>
                  <a:srgbClr val="0070C0"/>
                </a:solidFill>
              </a:rPr>
              <a:t>transforming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knowledge</a:t>
            </a:r>
            <a:r>
              <a:rPr lang="de-CH" sz="3200" b="1" dirty="0" smtClean="0">
                <a:solidFill>
                  <a:srgbClr val="0070C0"/>
                </a:solidFill>
              </a:rPr>
              <a:t> power </a:t>
            </a:r>
            <a:r>
              <a:rPr lang="de-CH" sz="3200" b="1" dirty="0" err="1" smtClean="0">
                <a:solidFill>
                  <a:srgbClr val="0070C0"/>
                </a:solidFill>
              </a:rPr>
              <a:t>into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social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values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endParaRPr lang="en-GB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581275"/>
            <a:ext cx="445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 err="1" smtClean="0">
                <a:solidFill>
                  <a:srgbClr val="009900"/>
                </a:solidFill>
              </a:rPr>
              <a:t>Thank</a:t>
            </a:r>
            <a:r>
              <a:rPr lang="de-CH" sz="4800" b="1" dirty="0" smtClean="0">
                <a:solidFill>
                  <a:srgbClr val="009900"/>
                </a:solidFill>
              </a:rPr>
              <a:t> </a:t>
            </a:r>
            <a:r>
              <a:rPr lang="de-CH" sz="4800" b="1" dirty="0" err="1" smtClean="0">
                <a:solidFill>
                  <a:srgbClr val="009900"/>
                </a:solidFill>
              </a:rPr>
              <a:t>you</a:t>
            </a:r>
            <a:r>
              <a:rPr lang="de-CH" sz="4800" b="1" dirty="0" smtClean="0">
                <a:solidFill>
                  <a:srgbClr val="009900"/>
                </a:solidFill>
              </a:rPr>
              <a:t> </a:t>
            </a:r>
            <a:endParaRPr lang="en-GB" sz="48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504826"/>
            <a:ext cx="10369685" cy="2481566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GB" sz="32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GB" sz="3200" b="1" cap="none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ow can </a:t>
            </a:r>
            <a:r>
              <a:rPr lang="en-GB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Modern science </a:t>
            </a:r>
            <a:r>
              <a:rPr lang="en-GB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depending on</a:t>
            </a:r>
            <a:r>
              <a:rPr lang="en-GB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GB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GB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international collaboration </a:t>
            </a:r>
            <a:br>
              <a:rPr lang="en-GB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GB" sz="32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contribute to the </a:t>
            </a:r>
            <a:r>
              <a:rPr lang="en-GB" sz="3200" b="1" cap="none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creation of </a:t>
            </a:r>
            <a:r>
              <a:rPr lang="en-GB" sz="3200" b="1" cap="none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trust</a:t>
            </a:r>
            <a:r>
              <a:rPr lang="en-GB" sz="32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GB" sz="32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GB" sz="32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 two ways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48446" y="3145682"/>
            <a:ext cx="8943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- </a:t>
            </a:r>
            <a:r>
              <a:rPr lang="de-CH" sz="2800" b="1" dirty="0" smtClean="0">
                <a:solidFill>
                  <a:schemeClr val="accent1">
                    <a:lumMod val="75000"/>
                  </a:schemeClr>
                </a:solidFill>
              </a:rPr>
              <a:t>On individual </a:t>
            </a:r>
            <a:r>
              <a:rPr lang="de-CH" sz="2800" b="1" dirty="0" err="1" smtClean="0">
                <a:solidFill>
                  <a:schemeClr val="accent1">
                    <a:lumMod val="75000"/>
                  </a:schemeClr>
                </a:solidFill>
              </a:rPr>
              <a:t>level</a:t>
            </a:r>
            <a:r>
              <a:rPr lang="de-CH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CH" sz="2800" b="1" dirty="0" err="1">
                <a:solidFill>
                  <a:srgbClr val="0070C0"/>
                </a:solidFill>
              </a:rPr>
              <a:t>promoting</a:t>
            </a:r>
            <a:r>
              <a:rPr lang="de-CH" sz="2800" b="1" dirty="0">
                <a:solidFill>
                  <a:srgbClr val="0070C0"/>
                </a:solidFill>
              </a:rPr>
              <a:t> </a:t>
            </a:r>
            <a:r>
              <a:rPr lang="de-CH" sz="2800" b="1" dirty="0" err="1">
                <a:solidFill>
                  <a:srgbClr val="0070C0"/>
                </a:solidFill>
              </a:rPr>
              <a:t>better</a:t>
            </a:r>
            <a:r>
              <a:rPr lang="de-CH" sz="2800" b="1" dirty="0">
                <a:solidFill>
                  <a:srgbClr val="0070C0"/>
                </a:solidFill>
              </a:rPr>
              <a:t> </a:t>
            </a:r>
            <a:r>
              <a:rPr lang="de-CH" sz="2800" b="1" dirty="0" err="1">
                <a:solidFill>
                  <a:srgbClr val="0070C0"/>
                </a:solidFill>
              </a:rPr>
              <a:t>understanding</a:t>
            </a:r>
            <a:endParaRPr lang="de-CH" sz="2800" b="1" dirty="0">
              <a:solidFill>
                <a:srgbClr val="0070C0"/>
              </a:solidFill>
            </a:endParaRPr>
          </a:p>
          <a:p>
            <a:r>
              <a:rPr lang="de-CH" sz="2800" b="1" dirty="0" err="1" smtClean="0">
                <a:solidFill>
                  <a:srgbClr val="009900"/>
                </a:solidFill>
              </a:rPr>
              <a:t>b</a:t>
            </a:r>
            <a:r>
              <a:rPr lang="de-CH" sz="2800" b="1" dirty="0" err="1" smtClean="0">
                <a:solidFill>
                  <a:srgbClr val="009900"/>
                </a:solidFill>
              </a:rPr>
              <a:t>etween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scientists</a:t>
            </a:r>
            <a:r>
              <a:rPr lang="de-CH" sz="2800" b="1" dirty="0" smtClean="0">
                <a:solidFill>
                  <a:srgbClr val="009900"/>
                </a:solidFill>
              </a:rPr>
              <a:t> of different </a:t>
            </a:r>
            <a:r>
              <a:rPr lang="de-CH" sz="2800" b="1" dirty="0" err="1" smtClean="0">
                <a:solidFill>
                  <a:srgbClr val="009900"/>
                </a:solidFill>
              </a:rPr>
              <a:t>nations</a:t>
            </a:r>
            <a:r>
              <a:rPr lang="de-CH" sz="2800" b="1" dirty="0" smtClean="0">
                <a:solidFill>
                  <a:srgbClr val="009900"/>
                </a:solidFill>
              </a:rPr>
              <a:t>, </a:t>
            </a:r>
            <a:r>
              <a:rPr lang="de-CH" sz="2800" b="1" dirty="0" err="1" smtClean="0">
                <a:solidFill>
                  <a:srgbClr val="009900"/>
                </a:solidFill>
              </a:rPr>
              <a:t>mentalities</a:t>
            </a:r>
            <a:r>
              <a:rPr lang="de-CH" sz="2800" b="1" dirty="0" smtClean="0">
                <a:solidFill>
                  <a:srgbClr val="009900"/>
                </a:solidFill>
              </a:rPr>
              <a:t>, </a:t>
            </a:r>
            <a:r>
              <a:rPr lang="de-CH" sz="2800" b="1" dirty="0" err="1" smtClean="0">
                <a:solidFill>
                  <a:srgbClr val="009900"/>
                </a:solidFill>
              </a:rPr>
              <a:t>histories</a:t>
            </a:r>
            <a:r>
              <a:rPr lang="de-CH" sz="2800" b="1" dirty="0" smtClean="0">
                <a:solidFill>
                  <a:srgbClr val="009900"/>
                </a:solidFill>
              </a:rPr>
              <a:t>, </a:t>
            </a:r>
            <a:r>
              <a:rPr lang="de-CH" sz="2800" b="1" dirty="0" err="1" smtClean="0">
                <a:solidFill>
                  <a:srgbClr val="009900"/>
                </a:solidFill>
              </a:rPr>
              <a:t>faiths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endParaRPr lang="de-CH" sz="2800" b="1" dirty="0" smtClean="0">
              <a:solidFill>
                <a:srgbClr val="009900"/>
              </a:solidFill>
            </a:endParaRPr>
          </a:p>
          <a:p>
            <a:r>
              <a:rPr lang="de-CH" sz="2800" b="1" dirty="0" smtClean="0">
                <a:solidFill>
                  <a:srgbClr val="009900"/>
                </a:solidFill>
              </a:rPr>
              <a:t>- </a:t>
            </a:r>
            <a:r>
              <a:rPr lang="de-CH" sz="2800" b="1" dirty="0" err="1" smtClean="0">
                <a:solidFill>
                  <a:srgbClr val="C00000"/>
                </a:solidFill>
              </a:rPr>
              <a:t>Radiates</a:t>
            </a:r>
            <a:r>
              <a:rPr lang="de-CH" sz="2800" b="1" dirty="0" smtClean="0">
                <a:solidFill>
                  <a:srgbClr val="C00000"/>
                </a:solidFill>
              </a:rPr>
              <a:t> </a:t>
            </a:r>
            <a:r>
              <a:rPr lang="de-CH" sz="2800" b="1" dirty="0" err="1" smtClean="0">
                <a:solidFill>
                  <a:srgbClr val="C00000"/>
                </a:solidFill>
              </a:rPr>
              <a:t>into</a:t>
            </a:r>
            <a:r>
              <a:rPr lang="de-CH" sz="2800" b="1" dirty="0" smtClean="0">
                <a:solidFill>
                  <a:srgbClr val="C00000"/>
                </a:solidFill>
              </a:rPr>
              <a:t> </a:t>
            </a:r>
            <a:r>
              <a:rPr lang="de-CH" sz="2800" b="1" dirty="0" err="1" smtClean="0">
                <a:solidFill>
                  <a:srgbClr val="C00000"/>
                </a:solidFill>
              </a:rPr>
              <a:t>lower</a:t>
            </a:r>
            <a:r>
              <a:rPr lang="de-CH" sz="2800" b="1" dirty="0" smtClean="0">
                <a:solidFill>
                  <a:srgbClr val="C00000"/>
                </a:solidFill>
              </a:rPr>
              <a:t> </a:t>
            </a:r>
            <a:r>
              <a:rPr lang="de-CH" sz="2800" b="1" dirty="0" err="1" smtClean="0">
                <a:solidFill>
                  <a:srgbClr val="C00000"/>
                </a:solidFill>
              </a:rPr>
              <a:t>and</a:t>
            </a:r>
            <a:r>
              <a:rPr lang="de-CH" sz="2800" b="1" dirty="0" smtClean="0">
                <a:solidFill>
                  <a:srgbClr val="C00000"/>
                </a:solidFill>
              </a:rPr>
              <a:t> </a:t>
            </a:r>
            <a:r>
              <a:rPr lang="de-CH" sz="2800" b="1" dirty="0" err="1" smtClean="0">
                <a:solidFill>
                  <a:srgbClr val="C00000"/>
                </a:solidFill>
              </a:rPr>
              <a:t>higher</a:t>
            </a:r>
            <a:r>
              <a:rPr lang="de-CH" sz="2800" b="1" dirty="0" smtClean="0">
                <a:solidFill>
                  <a:srgbClr val="C00000"/>
                </a:solidFill>
              </a:rPr>
              <a:t> </a:t>
            </a:r>
            <a:r>
              <a:rPr lang="de-CH" sz="2800" b="1" dirty="0" err="1" smtClean="0">
                <a:solidFill>
                  <a:srgbClr val="C00000"/>
                </a:solidFill>
              </a:rPr>
              <a:t>politics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4"/>
          <p:cNvSpPr txBox="1">
            <a:spLocks noChangeArrowheads="1"/>
          </p:cNvSpPr>
          <p:nvPr/>
        </p:nvSpPr>
        <p:spPr bwMode="auto">
          <a:xfrm>
            <a:off x="1981200" y="115888"/>
            <a:ext cx="8077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e-DE" sz="2600" b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‘SCIENCE for PEACE’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e-DE" sz="2200" b="1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organisations created under the umbrella of UNESCO:</a:t>
            </a:r>
          </a:p>
        </p:txBody>
      </p:sp>
      <p:pic>
        <p:nvPicPr>
          <p:cNvPr id="64515" name="Picture 2" descr="viewwith 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052514"/>
            <a:ext cx="34575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 descr="Photo_SESAME_Building_No05_17_11_08_IMG_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789363"/>
            <a:ext cx="34528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3875" y="1028703"/>
            <a:ext cx="633095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GB" b="1" dirty="0" smtClean="0">
                <a:solidFill>
                  <a:srgbClr val="FF0000"/>
                </a:solidFill>
                <a:latin typeface="Calibri" pitchFamily="34" charset="0"/>
                <a:cs typeface="Verdana"/>
              </a:rPr>
              <a:t>CERN in Geneva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defRPr/>
            </a:pPr>
            <a:endParaRPr lang="en-GB" sz="200" b="1" dirty="0">
              <a:solidFill>
                <a:srgbClr val="BE232B"/>
              </a:solidFill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en-GB" sz="2000" b="1" dirty="0">
                <a:latin typeface="Calibri" pitchFamily="34" charset="0"/>
                <a:cs typeface="Verdana"/>
              </a:rPr>
              <a:t>Conceived late 1940s , after </a:t>
            </a:r>
            <a:r>
              <a:rPr lang="en-GB" sz="2000" b="1" dirty="0" smtClean="0">
                <a:latin typeface="Calibri" pitchFamily="34" charset="0"/>
                <a:cs typeface="Verdana"/>
              </a:rPr>
              <a:t>WW II </a:t>
            </a:r>
            <a:r>
              <a:rPr lang="en-GB" sz="2000" b="1" dirty="0">
                <a:latin typeface="Calibri" pitchFamily="34" charset="0"/>
                <a:cs typeface="Verdana"/>
              </a:rPr>
              <a:t>with two aims</a:t>
            </a:r>
            <a:r>
              <a:rPr lang="en-GB" sz="2000" b="1" dirty="0" smtClean="0">
                <a:latin typeface="Calibri" pitchFamily="34" charset="0"/>
                <a:cs typeface="Verdana"/>
              </a:rPr>
              <a:t>:</a:t>
            </a:r>
            <a:endParaRPr lang="en-GB" sz="300" b="1" dirty="0">
              <a:latin typeface="Calibri" pitchFamily="34" charset="0"/>
              <a:cs typeface="Verdana"/>
            </a:endParaRPr>
          </a:p>
          <a:p>
            <a:pPr marL="266700" indent="-266700" defTabSz="457200">
              <a:spcAft>
                <a:spcPts val="600"/>
              </a:spcAft>
              <a:buClr>
                <a:srgbClr val="BE232B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latin typeface="Calibri" pitchFamily="34" charset="0"/>
                <a:cs typeface="Verdana"/>
              </a:rPr>
              <a:t>Enable construction of a facility beyond means of individual </a:t>
            </a:r>
            <a:r>
              <a:rPr lang="en-GB" sz="2000" b="1" dirty="0" smtClean="0">
                <a:latin typeface="Calibri" pitchFamily="34" charset="0"/>
                <a:cs typeface="Verdana"/>
              </a:rPr>
              <a:t>states </a:t>
            </a:r>
            <a:endParaRPr lang="en-GB" sz="2000" b="1" dirty="0">
              <a:latin typeface="Calibri" pitchFamily="34" charset="0"/>
              <a:cs typeface="Verdana"/>
            </a:endParaRPr>
          </a:p>
          <a:p>
            <a:pPr marL="285750" indent="-285750" defTabSz="457200">
              <a:spcAft>
                <a:spcPts val="600"/>
              </a:spcAft>
              <a:buClr>
                <a:srgbClr val="BE232B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9900"/>
                </a:solidFill>
                <a:latin typeface="Calibri" pitchFamily="34" charset="0"/>
                <a:cs typeface="Verdana"/>
              </a:rPr>
              <a:t>Foster cooperation between peoples recently in </a:t>
            </a:r>
            <a:r>
              <a:rPr lang="en-GB" sz="2000" b="1" dirty="0" smtClean="0">
                <a:solidFill>
                  <a:srgbClr val="009900"/>
                </a:solidFill>
                <a:latin typeface="Calibri" pitchFamily="34" charset="0"/>
                <a:cs typeface="Verdana"/>
              </a:rPr>
              <a:t>conflict in Europe</a:t>
            </a:r>
            <a:br>
              <a:rPr lang="en-GB" sz="2000" b="1" dirty="0" smtClean="0">
                <a:solidFill>
                  <a:srgbClr val="009900"/>
                </a:solidFill>
                <a:latin typeface="Calibri" pitchFamily="34" charset="0"/>
                <a:cs typeface="Verdana"/>
              </a:rPr>
            </a:br>
            <a:r>
              <a:rPr lang="de-CH" sz="2000" b="1" dirty="0" err="1" smtClean="0">
                <a:latin typeface="Calibri" pitchFamily="34" charset="0"/>
                <a:cs typeface="Verdana"/>
              </a:rPr>
              <a:t>Presently</a:t>
            </a:r>
            <a:r>
              <a:rPr lang="de-CH" sz="2000" b="1" dirty="0" smtClean="0">
                <a:latin typeface="Calibri" pitchFamily="34" charset="0"/>
                <a:cs typeface="Verdana"/>
              </a:rPr>
              <a:t> 22 Member States</a:t>
            </a:r>
            <a:endParaRPr lang="en-GB" sz="2000" b="1" dirty="0"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buClr>
                <a:srgbClr val="BE232B"/>
              </a:buClr>
              <a:defRPr/>
            </a:pPr>
            <a:endParaRPr lang="en-GB" sz="400" b="1" dirty="0">
              <a:solidFill>
                <a:srgbClr val="00B0F0"/>
              </a:solidFill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Calibri" pitchFamily="34" charset="0"/>
                <a:cs typeface="Verdana"/>
              </a:rPr>
              <a:t>SESAME</a:t>
            </a:r>
            <a:r>
              <a:rPr lang="tr-TR" b="1" dirty="0">
                <a:solidFill>
                  <a:srgbClr val="BE232B"/>
                </a:solidFill>
                <a:latin typeface="Calibri" pitchFamily="34" charset="0"/>
                <a:cs typeface="Verdana"/>
              </a:rPr>
              <a:t> </a:t>
            </a:r>
            <a:r>
              <a:rPr lang="de-CH" b="1" dirty="0" smtClean="0">
                <a:solidFill>
                  <a:srgbClr val="BE232B"/>
                </a:solidFill>
                <a:latin typeface="Calibri" pitchFamily="34" charset="0"/>
                <a:cs typeface="Verdana"/>
              </a:rPr>
              <a:t> in Jordan </a:t>
            </a:r>
            <a:r>
              <a:rPr lang="de-CH" b="1" dirty="0" smtClean="0">
                <a:solidFill>
                  <a:srgbClr val="00B050"/>
                </a:solidFill>
                <a:latin typeface="Calibri" pitchFamily="34" charset="0"/>
                <a:cs typeface="Verdana"/>
              </a:rPr>
              <a:t>(</a:t>
            </a:r>
            <a:r>
              <a:rPr lang="de-CH" b="1" dirty="0" err="1" smtClean="0">
                <a:solidFill>
                  <a:srgbClr val="00B050"/>
                </a:solidFill>
                <a:latin typeface="Calibri" pitchFamily="34" charset="0"/>
                <a:cs typeface="Verdana"/>
              </a:rPr>
              <a:t>child</a:t>
            </a:r>
            <a:r>
              <a:rPr lang="de-CH" b="1" dirty="0" smtClean="0">
                <a:solidFill>
                  <a:srgbClr val="00B050"/>
                </a:solidFill>
                <a:latin typeface="Calibri" pitchFamily="34" charset="0"/>
                <a:cs typeface="Verdana"/>
              </a:rPr>
              <a:t> of CERN)</a:t>
            </a:r>
            <a:endParaRPr lang="en-GB" b="1" dirty="0">
              <a:solidFill>
                <a:srgbClr val="00B050"/>
              </a:solidFill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defRPr/>
            </a:pPr>
            <a:endParaRPr lang="en-GB" sz="200" b="1" dirty="0">
              <a:solidFill>
                <a:srgbClr val="BE232B"/>
              </a:solidFill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en-GB" sz="2000" b="1" dirty="0">
                <a:latin typeface="Calibri" pitchFamily="34" charset="0"/>
                <a:cs typeface="Verdana"/>
              </a:rPr>
              <a:t>Conceived late 1990s with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Verdana"/>
              </a:rPr>
              <a:t>the same </a:t>
            </a: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Verdana"/>
              </a:rPr>
              <a:t>two aims for MENA</a:t>
            </a:r>
            <a:r>
              <a:rPr lang="en-GB" sz="2000" b="1" dirty="0" smtClean="0">
                <a:latin typeface="Calibri" pitchFamily="34" charset="0"/>
                <a:cs typeface="Verdana"/>
              </a:rPr>
              <a:t>:</a:t>
            </a:r>
            <a:endParaRPr lang="en-GB" sz="2000" b="1" dirty="0">
              <a:latin typeface="Calibri" pitchFamily="34" charset="0"/>
              <a:cs typeface="Verdana"/>
            </a:endParaRPr>
          </a:p>
          <a:p>
            <a:pPr defTabSz="457200">
              <a:spcAft>
                <a:spcPts val="600"/>
              </a:spcAft>
              <a:defRPr/>
            </a:pPr>
            <a:endParaRPr lang="en-GB" sz="300" b="1" dirty="0">
              <a:latin typeface="Calibri" pitchFamily="34" charset="0"/>
              <a:cs typeface="Verdana"/>
            </a:endParaRPr>
          </a:p>
          <a:p>
            <a:pPr marL="342900" indent="-342900" defTabSz="457200">
              <a:spcAft>
                <a:spcPts val="600"/>
              </a:spcAft>
              <a:buClr>
                <a:srgbClr val="BE232B"/>
              </a:buClr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Calibri" pitchFamily="34" charset="0"/>
                <a:cs typeface="Verdana"/>
              </a:rPr>
              <a:t>Members: </a:t>
            </a:r>
            <a:r>
              <a:rPr lang="en-GB" sz="2000" b="1" dirty="0">
                <a:solidFill>
                  <a:srgbClr val="009900"/>
                </a:solidFill>
                <a:latin typeface="Calibri" pitchFamily="34" charset="0"/>
                <a:cs typeface="Verdana"/>
              </a:rPr>
              <a:t>Bahrain, Cyprus, Egypt, Iran, Israel, Jordan, Pakistan, Palestinian Authority, Turkey </a:t>
            </a:r>
            <a:endParaRPr lang="en-GB" sz="2000" b="1" dirty="0" smtClean="0">
              <a:solidFill>
                <a:srgbClr val="009900"/>
              </a:solidFill>
              <a:latin typeface="Calibri" pitchFamily="34" charset="0"/>
              <a:cs typeface="Verdana"/>
            </a:endParaRPr>
          </a:p>
          <a:p>
            <a:pPr marL="342900" indent="-342900" defTabSz="457200">
              <a:spcAft>
                <a:spcPts val="600"/>
              </a:spcAft>
              <a:buClr>
                <a:srgbClr val="BE232B"/>
              </a:buClr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latin typeface="Calibri" pitchFamily="34" charset="0"/>
                <a:cs typeface="Verdana"/>
              </a:rPr>
              <a:t>Scientific programme will start in 2017</a:t>
            </a:r>
            <a:endParaRPr lang="en-GB" sz="2000" b="1" dirty="0">
              <a:latin typeface="Calibri" pitchFamily="34" charset="0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5817677"/>
            <a:ext cx="581025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In </a:t>
            </a:r>
            <a:r>
              <a:rPr lang="de-CH" sz="2000" b="1" dirty="0" err="1" smtClean="0"/>
              <a:t>both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organisations</a:t>
            </a:r>
            <a:r>
              <a:rPr lang="de-CH" sz="2000" b="1" dirty="0" smtClean="0"/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government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representatives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are</a:t>
            </a:r>
            <a:r>
              <a:rPr lang="de-CH" sz="2000" b="1" dirty="0" smtClean="0"/>
              <a:t> in Council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58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ern.ch\dfs\Users\h\heuer\Desktop\TALKS\Talks2012\World_users_by_Nat_2012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816977"/>
            <a:ext cx="8640960" cy="60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152401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 Science is getting more and more global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00">
            <a:off x="2120695" y="1953391"/>
            <a:ext cx="824230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9" y="1418492"/>
            <a:ext cx="26963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About</a:t>
            </a:r>
            <a:r>
              <a:rPr lang="de-CH" sz="2400" b="1" dirty="0" smtClean="0"/>
              <a:t> 12000 </a:t>
            </a:r>
            <a:r>
              <a:rPr lang="de-CH" sz="2400" b="1" dirty="0" err="1" smtClean="0"/>
              <a:t>users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954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2250" y="550812"/>
            <a:ext cx="5272391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altLang="en-US" sz="3200" b="1" i="1" dirty="0" smtClean="0">
                <a:solidFill>
                  <a:srgbClr val="0070C0"/>
                </a:solidFill>
              </a:rPr>
              <a:t>CERN large </a:t>
            </a:r>
            <a:r>
              <a:rPr lang="en-GB" altLang="en-US" sz="3200" b="1" dirty="0" smtClean="0">
                <a:solidFill>
                  <a:srgbClr val="0070C0"/>
                </a:solidFill>
              </a:rPr>
              <a:t>‘Experiments’</a:t>
            </a:r>
            <a:r>
              <a:rPr lang="en-GB" altLang="en-US" sz="3200" b="1" i="1" dirty="0">
                <a:solidFill>
                  <a:srgbClr val="0070C0"/>
                </a:solidFill>
              </a:rPr>
              <a:t> Model </a:t>
            </a:r>
            <a:r>
              <a:rPr lang="en-GB" altLang="en-US" sz="3200" b="1" dirty="0">
                <a:solidFill>
                  <a:srgbClr val="0070C0"/>
                </a:solidFill>
              </a:rPr>
              <a:t>for </a:t>
            </a:r>
            <a:r>
              <a:rPr lang="en-GB" altLang="en-US" sz="3200" b="1" dirty="0" smtClean="0">
                <a:solidFill>
                  <a:srgbClr val="0070C0"/>
                </a:solidFill>
              </a:rPr>
              <a:t>global cooperation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9548" y="1872372"/>
            <a:ext cx="85797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C00000"/>
                </a:solidFill>
              </a:rPr>
              <a:t>Large Projects at LHC </a:t>
            </a:r>
            <a:r>
              <a:rPr lang="de-CH" sz="2400" dirty="0" err="1" smtClean="0"/>
              <a:t>each</a:t>
            </a:r>
            <a:r>
              <a:rPr lang="de-CH" sz="2800" b="1" dirty="0" smtClean="0">
                <a:solidFill>
                  <a:srgbClr val="C00000"/>
                </a:solidFill>
              </a:rPr>
              <a:t> </a:t>
            </a:r>
            <a:r>
              <a:rPr lang="de-CH" sz="2400" dirty="0" err="1" smtClean="0"/>
              <a:t>involving</a:t>
            </a:r>
            <a:r>
              <a:rPr lang="de-CH" sz="2400" dirty="0" smtClean="0"/>
              <a:t> </a:t>
            </a:r>
            <a:r>
              <a:rPr lang="de-CH" sz="2400" dirty="0" err="1" smtClean="0"/>
              <a:t>about</a:t>
            </a:r>
            <a:r>
              <a:rPr lang="de-CH" sz="2400" dirty="0" smtClean="0"/>
              <a:t> 3000 </a:t>
            </a:r>
            <a:r>
              <a:rPr lang="de-CH" sz="2400" dirty="0" err="1" smtClean="0"/>
              <a:t>scientists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smtClean="0"/>
              <a:t>		 </a:t>
            </a:r>
            <a:r>
              <a:rPr lang="de-CH" sz="2400" dirty="0" err="1" smtClean="0"/>
              <a:t>from</a:t>
            </a:r>
            <a:r>
              <a:rPr lang="de-CH" sz="2400" dirty="0" smtClean="0"/>
              <a:t> </a:t>
            </a:r>
            <a:r>
              <a:rPr lang="de-CH" sz="2400" dirty="0" err="1" smtClean="0"/>
              <a:t>many</a:t>
            </a:r>
            <a:r>
              <a:rPr lang="de-CH" sz="2400" dirty="0" smtClean="0"/>
              <a:t> countries </a:t>
            </a:r>
            <a:r>
              <a:rPr lang="de-CH" sz="2400" dirty="0" err="1" smtClean="0"/>
              <a:t>and</a:t>
            </a:r>
            <a:r>
              <a:rPr lang="de-CH" sz="2400" dirty="0" smtClean="0"/>
              <a:t> </a:t>
            </a:r>
            <a:r>
              <a:rPr lang="de-CH" sz="2400" dirty="0" err="1" smtClean="0"/>
              <a:t>universities</a:t>
            </a:r>
            <a:endParaRPr lang="de-CH" sz="2400" dirty="0" smtClean="0"/>
          </a:p>
          <a:p>
            <a:r>
              <a:rPr lang="de-CH" sz="2400" b="1" dirty="0" smtClean="0">
                <a:solidFill>
                  <a:srgbClr val="0070C0"/>
                </a:solidFill>
              </a:rPr>
              <a:t>Independent Budgets</a:t>
            </a:r>
            <a:r>
              <a:rPr lang="de-CH" sz="2400" dirty="0" smtClean="0"/>
              <a:t> of </a:t>
            </a:r>
            <a:r>
              <a:rPr lang="de-CH" sz="2400" dirty="0" err="1" smtClean="0"/>
              <a:t>several</a:t>
            </a:r>
            <a:r>
              <a:rPr lang="de-CH" sz="2400" dirty="0" smtClean="0"/>
              <a:t> </a:t>
            </a:r>
            <a:r>
              <a:rPr lang="de-CH" sz="2400" dirty="0" err="1" smtClean="0"/>
              <a:t>billion</a:t>
            </a:r>
            <a:r>
              <a:rPr lang="de-CH" sz="2400" dirty="0" smtClean="0"/>
              <a:t> $ </a:t>
            </a:r>
            <a:r>
              <a:rPr lang="de-CH" sz="2400" dirty="0" err="1" smtClean="0"/>
              <a:t>independent</a:t>
            </a:r>
            <a:r>
              <a:rPr lang="de-CH" sz="2400" dirty="0" smtClean="0"/>
              <a:t> of CERN</a:t>
            </a:r>
          </a:p>
          <a:p>
            <a:r>
              <a:rPr lang="de-CH" sz="2400" b="1" dirty="0" smtClean="0">
                <a:solidFill>
                  <a:srgbClr val="FF0000"/>
                </a:solidFill>
              </a:rPr>
              <a:t>Democratic </a:t>
            </a:r>
            <a:r>
              <a:rPr lang="de-CH" sz="2400" b="1" dirty="0" err="1" smtClean="0">
                <a:solidFill>
                  <a:srgbClr val="FF0000"/>
                </a:solidFill>
              </a:rPr>
              <a:t>leadership</a:t>
            </a:r>
            <a:r>
              <a:rPr lang="de-CH" sz="2400" dirty="0" smtClean="0"/>
              <a:t>: </a:t>
            </a:r>
            <a:r>
              <a:rPr lang="de-CH" sz="2400" dirty="0" err="1" smtClean="0"/>
              <a:t>cooperation</a:t>
            </a:r>
            <a:r>
              <a:rPr lang="de-CH" sz="2400" dirty="0" smtClean="0"/>
              <a:t> </a:t>
            </a:r>
            <a:r>
              <a:rPr lang="de-CH" sz="2400" dirty="0" err="1" smtClean="0"/>
              <a:t>committee</a:t>
            </a:r>
            <a:r>
              <a:rPr lang="de-CH" sz="2400" dirty="0" smtClean="0"/>
              <a:t> </a:t>
            </a:r>
            <a:r>
              <a:rPr lang="de-CH" sz="2400" dirty="0" err="1" smtClean="0"/>
              <a:t>decides</a:t>
            </a:r>
            <a:r>
              <a:rPr lang="de-CH" sz="2400" dirty="0" smtClean="0"/>
              <a:t>, </a:t>
            </a:r>
            <a:br>
              <a:rPr lang="de-CH" sz="2400" dirty="0" smtClean="0"/>
            </a:br>
            <a:r>
              <a:rPr lang="de-CH" sz="2400" dirty="0" smtClean="0"/>
              <a:t>		</a:t>
            </a:r>
            <a:r>
              <a:rPr lang="de-CH" sz="2400" dirty="0" err="1" smtClean="0"/>
              <a:t>elects</a:t>
            </a:r>
            <a:r>
              <a:rPr lang="de-CH" sz="2400" dirty="0" smtClean="0"/>
              <a:t> </a:t>
            </a:r>
            <a:r>
              <a:rPr lang="de-CH" sz="2400" dirty="0" err="1" smtClean="0"/>
              <a:t>spokesperson</a:t>
            </a:r>
            <a:r>
              <a:rPr lang="de-CH" sz="2400" dirty="0" smtClean="0"/>
              <a:t>, </a:t>
            </a:r>
            <a:r>
              <a:rPr lang="de-CH" sz="2400" dirty="0" err="1" smtClean="0"/>
              <a:t>no</a:t>
            </a:r>
            <a:r>
              <a:rPr lang="de-CH" sz="2400" dirty="0" smtClean="0"/>
              <a:t> legal CEO</a:t>
            </a:r>
          </a:p>
          <a:p>
            <a:endParaRPr lang="de-CH" sz="2400" dirty="0"/>
          </a:p>
          <a:p>
            <a:r>
              <a:rPr lang="de-CH" sz="2800" b="1" dirty="0" smtClean="0">
                <a:solidFill>
                  <a:srgbClr val="FF0000"/>
                </a:solidFill>
              </a:rPr>
              <a:t>Can </a:t>
            </a:r>
            <a:r>
              <a:rPr lang="de-CH" sz="2800" b="1" dirty="0" err="1" smtClean="0">
                <a:solidFill>
                  <a:srgbClr val="FF0000"/>
                </a:solidFill>
              </a:rPr>
              <a:t>it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be</a:t>
            </a:r>
            <a:r>
              <a:rPr lang="de-CH" sz="2800" b="1" dirty="0" smtClean="0">
                <a:solidFill>
                  <a:srgbClr val="FF0000"/>
                </a:solidFill>
              </a:rPr>
              <a:t> a </a:t>
            </a:r>
            <a:r>
              <a:rPr lang="de-CH" sz="2800" b="1" dirty="0" err="1" smtClean="0">
                <a:solidFill>
                  <a:srgbClr val="FF0000"/>
                </a:solidFill>
              </a:rPr>
              <a:t>model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for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other</a:t>
            </a:r>
            <a:r>
              <a:rPr lang="de-CH" sz="2800" b="1" dirty="0" smtClean="0">
                <a:solidFill>
                  <a:srgbClr val="FF0000"/>
                </a:solidFill>
              </a:rPr>
              <a:t> global </a:t>
            </a:r>
            <a:r>
              <a:rPr lang="de-CH" sz="2800" b="1" dirty="0" err="1" smtClean="0">
                <a:solidFill>
                  <a:srgbClr val="FF0000"/>
                </a:solidFill>
              </a:rPr>
              <a:t>projects</a:t>
            </a:r>
            <a:r>
              <a:rPr lang="de-CH" sz="2800" b="1" dirty="0" smtClean="0">
                <a:solidFill>
                  <a:srgbClr val="FF0000"/>
                </a:solidFill>
              </a:rPr>
              <a:t>??</a:t>
            </a:r>
          </a:p>
          <a:p>
            <a:endParaRPr lang="de-CH" sz="2800" b="1" dirty="0" smtClean="0">
              <a:solidFill>
                <a:srgbClr val="FF0000"/>
              </a:solidFill>
            </a:endParaRPr>
          </a:p>
          <a:p>
            <a:r>
              <a:rPr lang="de-CH" sz="2400" b="1" dirty="0" err="1" smtClean="0"/>
              <a:t>Discussion</a:t>
            </a:r>
            <a:r>
              <a:rPr lang="de-CH" sz="2400" b="1" dirty="0" smtClean="0"/>
              <a:t> at UN </a:t>
            </a:r>
            <a:r>
              <a:rPr lang="de-CH" sz="2400" b="1" dirty="0" err="1" smtClean="0"/>
              <a:t>Geneva</a:t>
            </a:r>
            <a:r>
              <a:rPr lang="de-CH" sz="2400" b="1" dirty="0" smtClean="0"/>
              <a:t> in </a:t>
            </a:r>
            <a:r>
              <a:rPr lang="de-CH" sz="2400" b="1" dirty="0" err="1" smtClean="0"/>
              <a:t>cooperation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with</a:t>
            </a:r>
            <a:r>
              <a:rPr lang="de-CH" sz="2400" b="1" dirty="0" smtClean="0"/>
              <a:t> WAAS in 2015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6150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5" y="281379"/>
            <a:ext cx="7868376" cy="5900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01125" y="1114336"/>
            <a:ext cx="26193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9900"/>
                </a:solidFill>
              </a:rPr>
              <a:t>The CMS experiment </a:t>
            </a:r>
            <a:r>
              <a:rPr lang="en-GB" sz="2000" b="1" dirty="0" smtClean="0">
                <a:solidFill>
                  <a:srgbClr val="009900"/>
                </a:solidFill>
              </a:rPr>
              <a:t>at CERN is </a:t>
            </a:r>
            <a:r>
              <a:rPr lang="en-GB" sz="2000" b="1" dirty="0">
                <a:solidFill>
                  <a:srgbClr val="009900"/>
                </a:solidFill>
              </a:rPr>
              <a:t>one of the largest international scientific collaborations in history, involving more than 3500 scientists, engineers, and students from 194 institutes in 43 countries</a:t>
            </a:r>
          </a:p>
        </p:txBody>
      </p:sp>
    </p:spTree>
    <p:extLst>
      <p:ext uri="{BB962C8B-B14F-4D97-AF65-F5344CB8AC3E}">
        <p14:creationId xmlns:p14="http://schemas.microsoft.com/office/powerpoint/2010/main" val="36146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731525" y="765243"/>
            <a:ext cx="8920262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 smtClean="0"/>
              <a:t>Scientific cooperation</a:t>
            </a:r>
            <a:r>
              <a:rPr lang="en-GB" altLang="en-US" b="1" dirty="0" smtClean="0">
                <a:solidFill>
                  <a:schemeClr val="accent2"/>
                </a:solidFill>
              </a:rPr>
              <a:t/>
            </a:r>
            <a:br>
              <a:rPr lang="en-GB" altLang="en-US" b="1" dirty="0" smtClean="0">
                <a:solidFill>
                  <a:schemeClr val="accent2"/>
                </a:solidFill>
              </a:rPr>
            </a:br>
            <a:r>
              <a:rPr lang="en-GB" altLang="en-US" sz="2800" b="1" dirty="0" smtClean="0">
                <a:solidFill>
                  <a:schemeClr val="accent2"/>
                </a:solidFill>
              </a:rPr>
              <a:t>Brings </a:t>
            </a:r>
            <a:r>
              <a:rPr lang="en-GB" altLang="en-US" sz="2800" b="1" dirty="0">
                <a:solidFill>
                  <a:schemeClr val="accent2"/>
                </a:solidFill>
              </a:rPr>
              <a:t>people together </a:t>
            </a:r>
            <a:r>
              <a:rPr lang="en-GB" altLang="en-US" b="1" dirty="0" smtClean="0">
                <a:solidFill>
                  <a:schemeClr val="accent2"/>
                </a:solidFill>
              </a:rPr>
              <a:t/>
            </a:r>
            <a:br>
              <a:rPr lang="en-GB" altLang="en-US" b="1" dirty="0" smtClean="0">
                <a:solidFill>
                  <a:schemeClr val="accent2"/>
                </a:solidFill>
              </a:rPr>
            </a:br>
            <a:r>
              <a:rPr lang="en-GB" altLang="en-US" sz="2800" b="1" dirty="0" smtClean="0">
                <a:solidFill>
                  <a:schemeClr val="accent2"/>
                </a:solidFill>
              </a:rPr>
              <a:t>with different </a:t>
            </a:r>
            <a:r>
              <a:rPr lang="en-GB" altLang="en-US" sz="2800" b="1" dirty="0" smtClean="0">
                <a:solidFill>
                  <a:srgbClr val="92D050"/>
                </a:solidFill>
              </a:rPr>
              <a:t>traditions</a:t>
            </a:r>
            <a:r>
              <a:rPr lang="en-GB" altLang="en-US" sz="2800" b="1" dirty="0" smtClean="0">
                <a:solidFill>
                  <a:schemeClr val="accent2"/>
                </a:solidFill>
              </a:rPr>
              <a:t>, mentality, </a:t>
            </a:r>
            <a:r>
              <a:rPr lang="en-GB" sz="2800" b="1" dirty="0" smtClean="0">
                <a:solidFill>
                  <a:srgbClr val="00B050"/>
                </a:solidFill>
              </a:rPr>
              <a:t>political </a:t>
            </a:r>
            <a:r>
              <a:rPr lang="en-GB" sz="2800" b="1" dirty="0">
                <a:solidFill>
                  <a:srgbClr val="00B050"/>
                </a:solidFill>
              </a:rPr>
              <a:t>systems</a:t>
            </a:r>
            <a:r>
              <a:rPr lang="en-GB" altLang="en-US" sz="2800" b="1" dirty="0" smtClean="0">
                <a:solidFill>
                  <a:schemeClr val="accent2"/>
                </a:solidFill>
              </a:rPr>
              <a:t> and </a:t>
            </a:r>
            <a:r>
              <a:rPr lang="en-GB" altLang="en-US" sz="2800" b="1" dirty="0" smtClean="0">
                <a:solidFill>
                  <a:srgbClr val="0070C0"/>
                </a:solidFill>
              </a:rPr>
              <a:t>religion</a:t>
            </a:r>
            <a:r>
              <a:rPr lang="en-GB" altLang="en-US" sz="2800" b="1" dirty="0">
                <a:solidFill>
                  <a:schemeClr val="accent2"/>
                </a:solidFill>
              </a:rPr>
              <a:t> </a:t>
            </a:r>
            <a:r>
              <a:rPr lang="en-GB" altLang="en-US" sz="2800" b="1" dirty="0" smtClean="0">
                <a:solidFill>
                  <a:schemeClr val="accent2"/>
                </a:solidFill>
              </a:rPr>
              <a:t>for </a:t>
            </a:r>
            <a:r>
              <a:rPr lang="en-GB" altLang="en-US" sz="2800" b="1" dirty="0">
                <a:solidFill>
                  <a:schemeClr val="accent2"/>
                </a:solidFill>
              </a:rPr>
              <a:t>better </a:t>
            </a:r>
            <a:r>
              <a:rPr lang="en-GB" altLang="en-US" sz="2800" b="1" dirty="0" smtClean="0">
                <a:solidFill>
                  <a:schemeClr val="accent2"/>
                </a:solidFill>
              </a:rPr>
              <a:t>understanding</a:t>
            </a:r>
            <a:br>
              <a:rPr lang="en-GB" altLang="en-US" sz="2800" b="1" dirty="0" smtClean="0">
                <a:solidFill>
                  <a:schemeClr val="accent2"/>
                </a:solidFill>
              </a:rPr>
            </a:br>
            <a:r>
              <a:rPr lang="en-GB" altLang="en-US" b="1" i="1" dirty="0" smtClean="0">
                <a:solidFill>
                  <a:srgbClr val="C00000"/>
                </a:solidFill>
              </a:rPr>
              <a:t>Promotion </a:t>
            </a:r>
            <a:r>
              <a:rPr lang="en-GB" altLang="en-US" b="1" i="1" dirty="0">
                <a:solidFill>
                  <a:srgbClr val="C00000"/>
                </a:solidFill>
              </a:rPr>
              <a:t>of human values </a:t>
            </a:r>
            <a:r>
              <a:rPr lang="en-GB" altLang="en-US" b="1" i="1" dirty="0" smtClean="0">
                <a:solidFill>
                  <a:srgbClr val="C00000"/>
                </a:solidFill>
              </a:rPr>
              <a:t>like </a:t>
            </a:r>
            <a:r>
              <a:rPr lang="en-GB" altLang="en-US" b="1" i="1" dirty="0" smtClean="0">
                <a:solidFill>
                  <a:srgbClr val="0070C0"/>
                </a:solidFill>
              </a:rPr>
              <a:t>rationality</a:t>
            </a:r>
            <a:r>
              <a:rPr lang="en-GB" altLang="en-US" b="1" i="1" dirty="0">
                <a:solidFill>
                  <a:srgbClr val="0070C0"/>
                </a:solidFill>
              </a:rPr>
              <a:t>, honesty and </a:t>
            </a:r>
            <a:r>
              <a:rPr lang="en-GB" altLang="en-US" b="1" i="1" dirty="0" smtClean="0">
                <a:solidFill>
                  <a:srgbClr val="0070C0"/>
                </a:solidFill>
              </a:rPr>
              <a:t>tolerance</a:t>
            </a:r>
            <a:r>
              <a:rPr lang="en-GB" altLang="en-US" sz="2800" b="1" dirty="0" smtClean="0">
                <a:solidFill>
                  <a:schemeClr val="accent2"/>
                </a:solidFill>
              </a:rPr>
              <a:t/>
            </a:r>
            <a:br>
              <a:rPr lang="en-GB" altLang="en-US" sz="2800" b="1" dirty="0" smtClean="0">
                <a:solidFill>
                  <a:schemeClr val="accent2"/>
                </a:solidFill>
              </a:rPr>
            </a:br>
            <a:endParaRPr lang="en-GB" altLang="en-US" sz="2800" b="1" dirty="0" smtClean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 sz="2800" b="1" dirty="0" smtClean="0"/>
              <a:t>e.g. </a:t>
            </a:r>
            <a:r>
              <a:rPr lang="en-GB" altLang="en-US" sz="2000" b="1" dirty="0" smtClean="0"/>
              <a:t>Chinese physicists from PR China </a:t>
            </a:r>
            <a:r>
              <a:rPr lang="en-GB" altLang="en-US" sz="2000" b="1" dirty="0"/>
              <a:t>and </a:t>
            </a:r>
            <a:r>
              <a:rPr lang="en-GB" altLang="en-US" sz="2000" b="1" dirty="0" smtClean="0"/>
              <a:t>Taiwan first time </a:t>
            </a:r>
            <a:br>
              <a:rPr lang="en-GB" altLang="en-US" sz="2000" b="1" dirty="0" smtClean="0"/>
            </a:br>
            <a:r>
              <a:rPr lang="en-GB" altLang="en-US" sz="2000" b="1" dirty="0" smtClean="0"/>
              <a:t>	in same LEP experiment (1990ies)</a:t>
            </a:r>
            <a:endParaRPr lang="en-GB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366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455038" y="2545127"/>
            <a:ext cx="832713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en-US" b="1" dirty="0" smtClean="0"/>
              <a:t>CERN </a:t>
            </a:r>
            <a:r>
              <a:rPr lang="en-GB" altLang="en-US" b="1" dirty="0"/>
              <a:t>– IHEP </a:t>
            </a:r>
            <a:r>
              <a:rPr lang="en-GB" altLang="en-US" b="1" dirty="0" smtClean="0"/>
              <a:t>(Soviet Union) </a:t>
            </a:r>
            <a:r>
              <a:rPr lang="en-GB" altLang="en-US" b="1" dirty="0"/>
              <a:t>agreement in 1968</a:t>
            </a:r>
            <a:br>
              <a:rPr lang="en-GB" altLang="en-US" b="1" dirty="0"/>
            </a:br>
            <a:r>
              <a:rPr lang="en-GB" altLang="en-US" sz="1600" b="1" i="1" dirty="0" smtClean="0"/>
              <a:t>only scientific agreement during hot cold war</a:t>
            </a:r>
            <a:br>
              <a:rPr lang="en-GB" altLang="en-US" sz="1600" b="1" i="1" dirty="0" smtClean="0"/>
            </a:br>
            <a:r>
              <a:rPr lang="en-GB" altLang="en-US" sz="1800" b="1" dirty="0" smtClean="0">
                <a:solidFill>
                  <a:srgbClr val="009900"/>
                </a:solidFill>
              </a:rPr>
              <a:t>became </a:t>
            </a:r>
            <a:r>
              <a:rPr lang="en-GB" altLang="en-US" sz="1800" b="1" dirty="0">
                <a:solidFill>
                  <a:srgbClr val="009900"/>
                </a:solidFill>
              </a:rPr>
              <a:t>model for </a:t>
            </a:r>
            <a:r>
              <a:rPr lang="en-GB" altLang="en-US" sz="1800" b="1" dirty="0" smtClean="0">
                <a:solidFill>
                  <a:srgbClr val="009900"/>
                </a:solidFill>
              </a:rPr>
              <a:t>IHEP- Stanford (USA) </a:t>
            </a:r>
            <a:r>
              <a:rPr lang="en-GB" altLang="en-US" sz="1800" b="1" dirty="0">
                <a:solidFill>
                  <a:srgbClr val="009900"/>
                </a:solidFill>
              </a:rPr>
              <a:t>agreement</a:t>
            </a:r>
            <a:br>
              <a:rPr lang="en-GB" altLang="en-US" sz="1800" b="1" dirty="0">
                <a:solidFill>
                  <a:srgbClr val="009900"/>
                </a:solidFill>
              </a:rPr>
            </a:br>
            <a:r>
              <a:rPr lang="en-GB" altLang="en-US" sz="1800" b="1" dirty="0">
                <a:solidFill>
                  <a:srgbClr val="009900"/>
                </a:solidFill>
              </a:rPr>
              <a:t>and later for model for USA- </a:t>
            </a:r>
            <a:r>
              <a:rPr lang="en-GB" altLang="en-US" sz="1800" b="1" dirty="0" smtClean="0">
                <a:solidFill>
                  <a:srgbClr val="009900"/>
                </a:solidFill>
              </a:rPr>
              <a:t>Soviet Union </a:t>
            </a:r>
            <a:r>
              <a:rPr lang="en-GB" altLang="en-US" sz="1800" b="1" dirty="0">
                <a:solidFill>
                  <a:srgbClr val="009900"/>
                </a:solidFill>
              </a:rPr>
              <a:t>agreement</a:t>
            </a:r>
            <a:r>
              <a:rPr lang="en-GB" altLang="en-US" sz="1800" b="1" dirty="0"/>
              <a:t> </a:t>
            </a:r>
            <a:r>
              <a:rPr lang="en-GB" altLang="en-US" sz="1600" b="1" i="1" dirty="0"/>
              <a:t>(</a:t>
            </a:r>
            <a:r>
              <a:rPr lang="en-GB" altLang="en-US" sz="1600" b="1" i="1" dirty="0" err="1"/>
              <a:t>Breshnev</a:t>
            </a:r>
            <a:r>
              <a:rPr lang="en-GB" altLang="en-US" sz="1600" b="1" i="1" dirty="0"/>
              <a:t>-Ford)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en-US" b="1" dirty="0"/>
              <a:t>Disarmament meeting at Geneva in 1980ies</a:t>
            </a:r>
            <a:br>
              <a:rPr lang="en-GB" altLang="en-US" b="1" dirty="0"/>
            </a:br>
            <a:r>
              <a:rPr lang="en-GB" altLang="en-US" sz="1800" b="1" dirty="0">
                <a:solidFill>
                  <a:srgbClr val="009900"/>
                </a:solidFill>
              </a:rPr>
              <a:t>when in deadlock private meeting at CERN unblocked it</a:t>
            </a:r>
            <a:br>
              <a:rPr lang="en-GB" altLang="en-US" sz="1800" b="1" dirty="0">
                <a:solidFill>
                  <a:srgbClr val="009900"/>
                </a:solidFill>
              </a:rPr>
            </a:br>
            <a:r>
              <a:rPr lang="en-GB" altLang="en-US" sz="1800" b="1" dirty="0"/>
              <a:t>	</a:t>
            </a:r>
            <a:r>
              <a:rPr lang="en-GB" altLang="en-US" sz="1800" b="1" i="1" dirty="0" smtClean="0"/>
              <a:t>(Director of DOE </a:t>
            </a:r>
            <a:r>
              <a:rPr lang="en-GB" altLang="en-US" sz="1800" b="1" i="1" dirty="0" err="1" smtClean="0"/>
              <a:t>Trivelpiece</a:t>
            </a:r>
            <a:r>
              <a:rPr lang="en-GB" altLang="en-US" sz="1800" b="1" i="1" dirty="0" smtClean="0"/>
              <a:t> </a:t>
            </a:r>
            <a:r>
              <a:rPr lang="en-GB" altLang="en-US" sz="1800" b="1" i="1" dirty="0"/>
              <a:t>asked for </a:t>
            </a:r>
            <a:r>
              <a:rPr lang="en-GB" altLang="en-US" sz="1800" b="1" i="1" dirty="0" smtClean="0"/>
              <a:t>dinner)</a:t>
            </a:r>
            <a:endParaRPr lang="en-GB" altLang="en-US" sz="1800" b="1" i="1" dirty="0"/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en-US" b="1" dirty="0" smtClean="0">
                <a:solidFill>
                  <a:srgbClr val="FF0000"/>
                </a:solidFill>
              </a:rPr>
              <a:t>SESAME : </a:t>
            </a:r>
            <a:r>
              <a:rPr lang="en-GB" altLang="en-US" b="1" dirty="0" smtClean="0"/>
              <a:t>Peaceful cooperation Israel-Palestine, Iran-Israel, Cyprus-Turkey including politicians</a:t>
            </a:r>
            <a:endParaRPr lang="en-GB" alt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455038" y="517493"/>
            <a:ext cx="7164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/>
              <a:t>Cooperation </a:t>
            </a:r>
            <a:r>
              <a:rPr lang="en-GB" altLang="en-US" sz="2800" b="1" dirty="0" smtClean="0"/>
              <a:t>in </a:t>
            </a:r>
            <a:r>
              <a:rPr lang="en-GB" altLang="en-US" sz="2800" b="1" dirty="0">
                <a:solidFill>
                  <a:srgbClr val="FF0000"/>
                </a:solidFill>
              </a:rPr>
              <a:t>large </a:t>
            </a:r>
            <a:r>
              <a:rPr lang="en-GB" altLang="en-US" sz="2800" b="1" dirty="0" smtClean="0">
                <a:solidFill>
                  <a:srgbClr val="FF0000"/>
                </a:solidFill>
              </a:rPr>
              <a:t>scientific projects </a:t>
            </a:r>
            <a:r>
              <a:rPr lang="en-GB" altLang="en-US" sz="2800" b="1" dirty="0"/>
              <a:t>requires </a:t>
            </a:r>
            <a:r>
              <a:rPr lang="en-GB" altLang="en-US" sz="2800" b="1" dirty="0" smtClean="0"/>
              <a:t/>
            </a:r>
            <a:br>
              <a:rPr lang="en-GB" altLang="en-US" sz="2800" b="1" dirty="0" smtClean="0"/>
            </a:br>
            <a:r>
              <a:rPr lang="en-GB" altLang="en-US" sz="2800" b="1" dirty="0" smtClean="0"/>
              <a:t>also </a:t>
            </a:r>
            <a:r>
              <a:rPr lang="en-GB" altLang="en-US" sz="2800" b="1" dirty="0">
                <a:solidFill>
                  <a:srgbClr val="00B050"/>
                </a:solidFill>
              </a:rPr>
              <a:t>administrative and political </a:t>
            </a:r>
            <a:r>
              <a:rPr lang="en-GB" altLang="en-US" sz="2800" b="1" dirty="0"/>
              <a:t>efforts </a:t>
            </a:r>
            <a:r>
              <a:rPr lang="en-GB" altLang="en-US" sz="2800" b="1" dirty="0" smtClean="0"/>
              <a:t/>
            </a:r>
            <a:br>
              <a:rPr lang="en-GB" altLang="en-US" sz="2800" b="1" dirty="0" smtClean="0"/>
            </a:br>
            <a:r>
              <a:rPr lang="en-GB" altLang="en-US" sz="2800" b="1" dirty="0" smtClean="0"/>
              <a:t>on </a:t>
            </a:r>
            <a:r>
              <a:rPr lang="en-GB" altLang="en-US" sz="2800" b="1" dirty="0"/>
              <a:t>“lower level” which irradiate into different and </a:t>
            </a:r>
            <a:r>
              <a:rPr lang="en-GB" altLang="en-US" sz="2800" b="1" dirty="0">
                <a:solidFill>
                  <a:srgbClr val="0070C0"/>
                </a:solidFill>
              </a:rPr>
              <a:t>even highest </a:t>
            </a:r>
            <a:r>
              <a:rPr lang="en-GB" altLang="en-US" sz="2800" b="1" dirty="0" smtClean="0">
                <a:solidFill>
                  <a:srgbClr val="0070C0"/>
                </a:solidFill>
              </a:rPr>
              <a:t>political </a:t>
            </a:r>
            <a:r>
              <a:rPr lang="en-GB" altLang="en-US" sz="2800" b="1" dirty="0">
                <a:solidFill>
                  <a:srgbClr val="0070C0"/>
                </a:solidFill>
              </a:rPr>
              <a:t>levels</a:t>
            </a:r>
            <a:r>
              <a:rPr lang="en-GB" altLang="en-US" sz="2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5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400"/>
              <a:t>H.Schopper, International Parliamentary Union 2016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524000" y="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de-DE" sz="2400">
              <a:cs typeface="Times New Roman" panose="02020603050405020304" pitchFamily="18" charset="0"/>
            </a:endParaRPr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2351089" y="1773238"/>
            <a:ext cx="2447925" cy="3524250"/>
          </a:xfrm>
          <a:prstGeom prst="rect">
            <a:avLst/>
          </a:prstGeom>
          <a:solidFill>
            <a:srgbClr val="FFFFCC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BAHRAIN	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CYPRUS </a:t>
            </a:r>
            <a:endParaRPr lang="fr-FR" altLang="de-DE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EGYPT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 IRAN</a:t>
            </a:r>
            <a:endParaRPr lang="fr-FR" altLang="de-DE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JORDAN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PAKISTAN</a:t>
            </a:r>
            <a:endParaRPr lang="fr-FR" altLang="de-DE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PALESTINIAN AUTHORITY</a:t>
            </a:r>
            <a:endParaRPr lang="fr-FR" altLang="de-DE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de-DE" sz="1600" b="1"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en-GB" altLang="de-DE" sz="16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1774826" y="1268414"/>
            <a:ext cx="3089275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1">
                <a:solidFill>
                  <a:srgbClr val="009900"/>
                </a:solidFill>
              </a:rPr>
              <a:t>Members of SESAME</a:t>
            </a:r>
            <a:endParaRPr lang="en-GB" altLang="de-DE" sz="2400" b="1">
              <a:solidFill>
                <a:srgbClr val="009900"/>
              </a:solidFill>
            </a:endParaRPr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5159375" y="1844676"/>
            <a:ext cx="1728788" cy="3148013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2000" b="1" dirty="0">
                <a:latin typeface="Arial" panose="020B0604020202020204" pitchFamily="34" charset="0"/>
              </a:rPr>
              <a:t/>
            </a:r>
            <a:br>
              <a:rPr lang="de-CH" altLang="de-DE" sz="2000" b="1" dirty="0">
                <a:latin typeface="Arial" panose="020B0604020202020204" pitchFamily="34" charset="0"/>
              </a:rPr>
            </a:br>
            <a:r>
              <a:rPr lang="de-CH" altLang="de-DE" sz="1800" b="1" dirty="0">
                <a:solidFill>
                  <a:srgbClr val="CC0066"/>
                </a:solidFill>
                <a:latin typeface="Arial" panose="020B0604020202020204" pitchFamily="34" charset="0"/>
              </a:rPr>
              <a:t>France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1800" b="1" dirty="0">
                <a:solidFill>
                  <a:srgbClr val="CC0066"/>
                </a:solidFill>
                <a:latin typeface="Arial" panose="020B0604020202020204" pitchFamily="34" charset="0"/>
              </a:rPr>
              <a:t>Germany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1800" b="1" dirty="0" err="1">
                <a:solidFill>
                  <a:srgbClr val="CC0066"/>
                </a:solidFill>
                <a:latin typeface="Arial" panose="020B0604020202020204" pitchFamily="34" charset="0"/>
              </a:rPr>
              <a:t>Greece</a:t>
            </a:r>
            <a:endParaRPr lang="de-CH" altLang="de-DE" sz="1800" b="1" dirty="0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1800" b="1" dirty="0" err="1">
                <a:solidFill>
                  <a:srgbClr val="CC0066"/>
                </a:solidFill>
                <a:latin typeface="Arial" panose="020B0604020202020204" pitchFamily="34" charset="0"/>
              </a:rPr>
              <a:t>Italy</a:t>
            </a:r>
            <a:endParaRPr lang="de-CH" altLang="de-DE" sz="1800" b="1" dirty="0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1800" b="1" dirty="0" smtClean="0">
                <a:solidFill>
                  <a:srgbClr val="CC0066"/>
                </a:solidFill>
                <a:latin typeface="Arial" panose="020B0604020202020204" pitchFamily="34" charset="0"/>
              </a:rPr>
              <a:t>Japan</a:t>
            </a:r>
            <a:endParaRPr lang="de-CH" altLang="de-DE" sz="1800" b="1" dirty="0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1800" b="1" dirty="0">
                <a:solidFill>
                  <a:srgbClr val="CC0066"/>
                </a:solidFill>
                <a:latin typeface="Arial" panose="020B0604020202020204" pitchFamily="34" charset="0"/>
              </a:rPr>
              <a:t>Kuwait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CH" altLang="de-DE" sz="1800" b="1" dirty="0">
                <a:solidFill>
                  <a:srgbClr val="CC0066"/>
                </a:solidFill>
                <a:latin typeface="Arial" panose="020B0604020202020204" pitchFamily="34" charset="0"/>
              </a:rPr>
              <a:t>Portugal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b="1" dirty="0" err="1">
                <a:solidFill>
                  <a:srgbClr val="CC0066"/>
                </a:solidFill>
                <a:latin typeface="Arial" panose="020B0604020202020204" pitchFamily="34" charset="0"/>
              </a:rPr>
              <a:t>Russia</a:t>
            </a:r>
            <a:endParaRPr lang="de-CH" altLang="de-DE" sz="1800" b="1" dirty="0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b="1" dirty="0" err="1">
                <a:solidFill>
                  <a:srgbClr val="CC0066"/>
                </a:solidFill>
                <a:latin typeface="Arial" panose="020B0604020202020204" pitchFamily="34" charset="0"/>
              </a:rPr>
              <a:t>Sweden</a:t>
            </a:r>
            <a:endParaRPr lang="de-CH" altLang="de-DE" sz="1800" b="1" dirty="0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b="1" dirty="0">
                <a:solidFill>
                  <a:srgbClr val="CC0066"/>
                </a:solidFill>
                <a:latin typeface="Arial" panose="020B0604020202020204" pitchFamily="34" charset="0"/>
              </a:rPr>
              <a:t>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b="1" dirty="0">
                <a:solidFill>
                  <a:srgbClr val="CC0066"/>
                </a:solidFill>
                <a:latin typeface="Arial" panose="020B0604020202020204" pitchFamily="34" charset="0"/>
              </a:rPr>
              <a:t>USA</a:t>
            </a:r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5159375" y="1268413"/>
            <a:ext cx="1657350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000" b="1">
                <a:solidFill>
                  <a:schemeClr val="accent2"/>
                </a:solidFill>
              </a:rPr>
              <a:t>Observers</a:t>
            </a:r>
            <a:endParaRPr lang="en-GB" altLang="de-DE" sz="2000" b="1">
              <a:solidFill>
                <a:schemeClr val="accent2"/>
              </a:solidFill>
            </a:endParaRPr>
          </a:p>
        </p:txBody>
      </p:sp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7104063" y="1125539"/>
            <a:ext cx="3313112" cy="2263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400" b="1">
                <a:solidFill>
                  <a:schemeClr val="accent2"/>
                </a:solidFill>
              </a:rPr>
              <a:t>Governing Body</a:t>
            </a:r>
            <a:br>
              <a:rPr lang="en-GB" altLang="de-DE" sz="2400" b="1">
                <a:solidFill>
                  <a:schemeClr val="accent2"/>
                </a:solidFill>
              </a:rPr>
            </a:br>
            <a:r>
              <a:rPr lang="en-GB" altLang="de-DE" b="1">
                <a:solidFill>
                  <a:schemeClr val="accent2"/>
                </a:solidFill>
              </a:rPr>
              <a:t>Council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400" b="1">
                <a:solidFill>
                  <a:schemeClr val="accent2"/>
                </a:solidFill>
              </a:rPr>
              <a:t>Each Member one vote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000" b="1"/>
              <a:t>SESAME Statutes are</a:t>
            </a:r>
            <a:br>
              <a:rPr lang="en-GB" altLang="de-DE" sz="2000" b="1"/>
            </a:br>
            <a:r>
              <a:rPr lang="en-GB" altLang="de-DE" sz="2000" b="1"/>
              <a:t>‘copy’ of CERN </a:t>
            </a:r>
            <a:r>
              <a:rPr lang="de-CH" altLang="de-DE" sz="2000" b="1"/>
              <a:t>Convention</a:t>
            </a:r>
            <a:endParaRPr lang="en-GB" altLang="de-DE" sz="2000" b="1"/>
          </a:p>
        </p:txBody>
      </p:sp>
      <p:sp>
        <p:nvSpPr>
          <p:cNvPr id="49162" name="Text Box 9"/>
          <p:cNvSpPr txBox="1">
            <a:spLocks noChangeArrowheads="1"/>
          </p:cNvSpPr>
          <p:nvPr/>
        </p:nvSpPr>
        <p:spPr bwMode="auto">
          <a:xfrm>
            <a:off x="1992313" y="260350"/>
            <a:ext cx="8424862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e-DE" sz="2800" b="1" dirty="0" smtClean="0"/>
              <a:t>SESAME </a:t>
            </a:r>
            <a:r>
              <a:rPr lang="en-US" altLang="de-DE" sz="2800" b="1" dirty="0"/>
              <a:t>intergovernmental </a:t>
            </a:r>
            <a:r>
              <a:rPr lang="en-US" altLang="de-DE" sz="2800" b="1" dirty="0" smtClean="0"/>
              <a:t>organization in Jordan</a:t>
            </a:r>
            <a:endParaRPr lang="en-US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1985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</TotalTime>
  <Words>379</Words>
  <Application>Microsoft Office PowerPoint</Application>
  <PresentationFormat>Widescreen</PresentationFormat>
  <Paragraphs>92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Times New Roman</vt:lpstr>
      <vt:lpstr>Tw Cen MT</vt:lpstr>
      <vt:lpstr>Tw Cen MT Condensed</vt:lpstr>
      <vt:lpstr>Verdana</vt:lpstr>
      <vt:lpstr>Wingdings</vt:lpstr>
      <vt:lpstr>Wingdings 3</vt:lpstr>
      <vt:lpstr>Integral</vt:lpstr>
      <vt:lpstr>PhotoHouse</vt:lpstr>
      <vt:lpstr>PowerPoint Presentation</vt:lpstr>
      <vt:lpstr>  How can Modern science depending on  international collaboration   contribute to the creation of trust?  in two 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Programme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science is mainly based on cooperation.  A model for peaceful international ollaboration? CERN, SESAME (sometimes several or even thousands scientists) (problem with prizes!)</dc:title>
  <dc:creator>Herwig Schopper</dc:creator>
  <cp:lastModifiedBy>Herwig Schopper</cp:lastModifiedBy>
  <cp:revision>18</cp:revision>
  <dcterms:created xsi:type="dcterms:W3CDTF">2016-10-21T17:00:27Z</dcterms:created>
  <dcterms:modified xsi:type="dcterms:W3CDTF">2016-10-23T07:46:09Z</dcterms:modified>
</cp:coreProperties>
</file>