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102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C297-5069-43D9-AB6E-20414DC6D4E8}" type="datetimeFigureOut">
              <a:rPr lang="sr-Latn-ME" smtClean="0"/>
              <a:t>8.11.2016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3EF4-AD0E-4230-BAAB-9B17070F3EC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68759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C297-5069-43D9-AB6E-20414DC6D4E8}" type="datetimeFigureOut">
              <a:rPr lang="sr-Latn-ME" smtClean="0"/>
              <a:t>8.11.2016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3EF4-AD0E-4230-BAAB-9B17070F3EC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91997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C297-5069-43D9-AB6E-20414DC6D4E8}" type="datetimeFigureOut">
              <a:rPr lang="sr-Latn-ME" smtClean="0"/>
              <a:t>8.11.2016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3EF4-AD0E-4230-BAAB-9B17070F3EC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7192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C297-5069-43D9-AB6E-20414DC6D4E8}" type="datetimeFigureOut">
              <a:rPr lang="sr-Latn-ME" smtClean="0"/>
              <a:t>8.11.2016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3EF4-AD0E-4230-BAAB-9B17070F3EC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14438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C297-5069-43D9-AB6E-20414DC6D4E8}" type="datetimeFigureOut">
              <a:rPr lang="sr-Latn-ME" smtClean="0"/>
              <a:t>8.11.2016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3EF4-AD0E-4230-BAAB-9B17070F3EC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0618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C297-5069-43D9-AB6E-20414DC6D4E8}" type="datetimeFigureOut">
              <a:rPr lang="sr-Latn-ME" smtClean="0"/>
              <a:t>8.11.2016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3EF4-AD0E-4230-BAAB-9B17070F3EC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6585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C297-5069-43D9-AB6E-20414DC6D4E8}" type="datetimeFigureOut">
              <a:rPr lang="sr-Latn-ME" smtClean="0"/>
              <a:t>8.11.2016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3EF4-AD0E-4230-BAAB-9B17070F3EC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1480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C297-5069-43D9-AB6E-20414DC6D4E8}" type="datetimeFigureOut">
              <a:rPr lang="sr-Latn-ME" smtClean="0"/>
              <a:t>8.11.2016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3EF4-AD0E-4230-BAAB-9B17070F3EC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7618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C297-5069-43D9-AB6E-20414DC6D4E8}" type="datetimeFigureOut">
              <a:rPr lang="sr-Latn-ME" smtClean="0"/>
              <a:t>8.11.2016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3EF4-AD0E-4230-BAAB-9B17070F3EC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84456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C297-5069-43D9-AB6E-20414DC6D4E8}" type="datetimeFigureOut">
              <a:rPr lang="sr-Latn-ME" smtClean="0"/>
              <a:t>8.11.2016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3EF4-AD0E-4230-BAAB-9B17070F3EC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5176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C297-5069-43D9-AB6E-20414DC6D4E8}" type="datetimeFigureOut">
              <a:rPr lang="sr-Latn-ME" smtClean="0"/>
              <a:t>8.11.2016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3EF4-AD0E-4230-BAAB-9B17070F3EC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848410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2C297-5069-43D9-AB6E-20414DC6D4E8}" type="datetimeFigureOut">
              <a:rPr lang="sr-Latn-ME" smtClean="0"/>
              <a:t>8.11.2016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43EF4-AD0E-4230-BAAB-9B17070F3ECD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27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Power</a:t>
            </a:r>
            <a:br>
              <a:rPr lang="en-US" dirty="0" smtClean="0"/>
            </a:br>
            <a:r>
              <a:rPr lang="en-US" dirty="0" smtClean="0"/>
              <a:t>IUC 31Oct.-2Nov.</a:t>
            </a:r>
            <a:endParaRPr lang="sr-Latn-M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95179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048526"/>
            <a:ext cx="6096000" cy="276094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ME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sr-Latn-ME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 is defined as a possibility to influence others.</a:t>
            </a:r>
            <a:r>
              <a:rPr lang="sr-Latn-ME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M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can differentiate between (game theory):</a:t>
            </a:r>
            <a:endParaRPr lang="sr-Latn-ME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r-Latn-ME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outcome power</a:t>
            </a:r>
            <a:r>
              <a:rPr lang="sr-Latn-M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the ability of an actor to bring about or help bring about outcomes;</a:t>
            </a:r>
            <a:endParaRPr lang="sr-Latn-ME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sr-Latn-ME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 power</a:t>
            </a:r>
            <a:r>
              <a:rPr lang="sr-Latn-M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the ability of an actor to change the incentive structures of other actors in order to bring about outcomes.</a:t>
            </a:r>
            <a:endParaRPr lang="sr-Latn-ME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950"/>
              </a:lnSpc>
              <a:spcAft>
                <a:spcPts val="1950"/>
              </a:spcAft>
            </a:pPr>
            <a:r>
              <a:rPr lang="sr-Latn-ME" sz="2000" b="1" dirty="0" smtClean="0">
                <a:effectLst/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put it simply, we found the essence of power in a capacity-to-produce-effects. </a:t>
            </a:r>
            <a:endParaRPr lang="sr-Latn-M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973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64828"/>
            <a:ext cx="6096000" cy="61283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950"/>
              </a:lnSpc>
              <a:spcAft>
                <a:spcPts val="1950"/>
              </a:spcAft>
            </a:pPr>
            <a:r>
              <a:rPr lang="sr-Latn-ME" sz="12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sr-Latn-ME" sz="1600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ccording to </a:t>
            </a:r>
            <a:r>
              <a:rPr lang="sr-Latn-ME" sz="1600" b="1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French and Raven</a:t>
            </a:r>
            <a:r>
              <a:rPr lang="sr-Latn-ME" sz="1600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(1959), and later </a:t>
            </a:r>
            <a:r>
              <a:rPr lang="sr-Latn-ME" sz="1600" b="1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Raven </a:t>
            </a:r>
            <a:r>
              <a:rPr lang="sr-Latn-ME" sz="1600" dirty="0" smtClean="0">
                <a:solidFill>
                  <a:srgbClr val="222222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(1974), there are six bases of social power:</a:t>
            </a:r>
            <a:endParaRPr lang="sr-Latn-M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95"/>
              </a:lnSpc>
              <a:spcAft>
                <a:spcPts val="995"/>
              </a:spcAft>
              <a:buFont typeface="+mj-lt"/>
              <a:buAutoNum type="arabicPeriod"/>
              <a:tabLst>
                <a:tab pos="318770" algn="l"/>
              </a:tabLst>
            </a:pPr>
            <a:r>
              <a:rPr lang="sr-Latn-ME" b="1" dirty="0" smtClean="0">
                <a:solidFill>
                  <a:srgbClr val="333333"/>
                </a:solidFill>
                <a:effectLst/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Legitimate </a:t>
            </a:r>
            <a:r>
              <a:rPr lang="sr-Latn-ME" dirty="0" smtClean="0">
                <a:solidFill>
                  <a:srgbClr val="333333"/>
                </a:solidFill>
                <a:effectLst/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– This comes from the belief that a person has the formal right to make demands, and to expect others to be compliant and obedient.</a:t>
            </a:r>
            <a:endParaRPr lang="sr-Latn-M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95"/>
              </a:lnSpc>
              <a:spcAft>
                <a:spcPts val="995"/>
              </a:spcAft>
              <a:buFont typeface="+mj-lt"/>
              <a:buAutoNum type="arabicPeriod"/>
              <a:tabLst>
                <a:tab pos="318770" algn="l"/>
              </a:tabLst>
            </a:pPr>
            <a:r>
              <a:rPr lang="sr-Latn-ME" b="1" dirty="0" smtClean="0">
                <a:solidFill>
                  <a:srgbClr val="333333"/>
                </a:solidFill>
                <a:effectLst/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Reward</a:t>
            </a:r>
            <a:r>
              <a:rPr lang="sr-Latn-ME" dirty="0" smtClean="0">
                <a:solidFill>
                  <a:srgbClr val="333333"/>
                </a:solidFill>
                <a:effectLst/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 – This results from one person's ability to compensate another for compliance.</a:t>
            </a:r>
            <a:endParaRPr lang="sr-Latn-M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95"/>
              </a:lnSpc>
              <a:spcAft>
                <a:spcPts val="995"/>
              </a:spcAft>
              <a:buFont typeface="+mj-lt"/>
              <a:buAutoNum type="arabicPeriod"/>
              <a:tabLst>
                <a:tab pos="318770" algn="l"/>
              </a:tabLst>
            </a:pPr>
            <a:r>
              <a:rPr lang="sr-Latn-ME" b="1" dirty="0" smtClean="0">
                <a:solidFill>
                  <a:srgbClr val="333333"/>
                </a:solidFill>
                <a:effectLst/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Expert </a:t>
            </a:r>
            <a:r>
              <a:rPr lang="sr-Latn-ME" dirty="0" smtClean="0">
                <a:solidFill>
                  <a:srgbClr val="333333"/>
                </a:solidFill>
                <a:effectLst/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– This is based on a person's high levels of skill and knowledge.</a:t>
            </a:r>
            <a:endParaRPr lang="sr-Latn-M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95"/>
              </a:lnSpc>
              <a:spcAft>
                <a:spcPts val="995"/>
              </a:spcAft>
              <a:buFont typeface="+mj-lt"/>
              <a:buAutoNum type="arabicPeriod"/>
              <a:tabLst>
                <a:tab pos="318770" algn="l"/>
              </a:tabLst>
            </a:pPr>
            <a:r>
              <a:rPr lang="sr-Latn-ME" b="1" dirty="0" smtClean="0">
                <a:solidFill>
                  <a:srgbClr val="333333"/>
                </a:solidFill>
                <a:effectLst/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Referent</a:t>
            </a:r>
            <a:r>
              <a:rPr lang="sr-Latn-ME" dirty="0" smtClean="0">
                <a:solidFill>
                  <a:srgbClr val="333333"/>
                </a:solidFill>
                <a:effectLst/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 – This is the result of a person's perceived attractiveness, worthiness and right to others' respect.</a:t>
            </a:r>
            <a:endParaRPr lang="sr-Latn-M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95"/>
              </a:lnSpc>
              <a:spcAft>
                <a:spcPts val="995"/>
              </a:spcAft>
              <a:buFont typeface="+mj-lt"/>
              <a:buAutoNum type="arabicPeriod"/>
              <a:tabLst>
                <a:tab pos="318770" algn="l"/>
              </a:tabLst>
            </a:pPr>
            <a:r>
              <a:rPr lang="sr-Latn-ME" b="1" dirty="0" smtClean="0">
                <a:solidFill>
                  <a:srgbClr val="333333"/>
                </a:solidFill>
                <a:effectLst/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Coercive</a:t>
            </a:r>
            <a:r>
              <a:rPr lang="sr-Latn-ME" dirty="0" smtClean="0">
                <a:solidFill>
                  <a:srgbClr val="333333"/>
                </a:solidFill>
                <a:effectLst/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 – This comes from the belief that a person can punish others for noncompliance.</a:t>
            </a:r>
            <a:endParaRPr lang="sr-Latn-M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1330"/>
              </a:spcAft>
            </a:pPr>
            <a:r>
              <a:rPr lang="sr-Latn-ME" dirty="0" smtClean="0">
                <a:solidFill>
                  <a:srgbClr val="333333"/>
                </a:solidFill>
                <a:effectLst/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Six years later, Raven added an extra power base:</a:t>
            </a:r>
            <a:endParaRPr lang="sr-Latn-M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95"/>
              </a:lnSpc>
              <a:spcAft>
                <a:spcPts val="995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sr-Latn-ME" b="1" dirty="0" smtClean="0">
                <a:solidFill>
                  <a:srgbClr val="333333"/>
                </a:solidFill>
                <a:effectLst/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Informational</a:t>
            </a:r>
            <a:r>
              <a:rPr lang="sr-Latn-ME" dirty="0" smtClean="0">
                <a:solidFill>
                  <a:srgbClr val="333333"/>
                </a:solidFill>
                <a:effectLst/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 – This results from a person's ability to control the information that others need to accomplish something.</a:t>
            </a:r>
            <a:endParaRPr lang="sr-Latn-M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65"/>
              </a:lnSpc>
              <a:spcAft>
                <a:spcPts val="1330"/>
              </a:spcAft>
            </a:pPr>
            <a:r>
              <a:rPr lang="sr-Latn-ME" dirty="0" smtClean="0">
                <a:solidFill>
                  <a:srgbClr val="333333"/>
                </a:solidFill>
                <a:effectLst/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By understanding these different forms of power, one can learn to use the positive ones to full effect, while avoiding the negative power bases that managers can instinctively rely on.</a:t>
            </a:r>
            <a:endParaRPr lang="sr-Latn-M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ME" sz="2000" b="1" dirty="0" smtClean="0">
                <a:solidFill>
                  <a:srgbClr val="333333"/>
                </a:solidFill>
                <a:effectLst/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M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94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5474" y="-83956"/>
            <a:ext cx="6096000" cy="71967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Latn-ME" sz="135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FORMS OF SOCIAL POWER</a:t>
            </a:r>
            <a:r>
              <a:rPr lang="sr-Latn-ME" sz="9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r-Latn-ME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r-Latn-ME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.   Economic power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 or productive power to control production, resources and labor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power to buy or control things with money or credit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 power to influence consumption, production, prices, wages or other market conditions. 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Latn-ME" sz="1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Governmental power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Legislative power to make the rules governing the acquisition, distribution and use of social power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 power to enforce laws or the interests of powerholders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Judicial power to make judgments about the use and balance of social power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Regulatory power to supervise economic and political activities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Bureaucratic power to enable or resist the implementation of policies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Latn-ME" sz="1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power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force, violence and the threat of violence to coerce the behavior of others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Latn-ME" sz="1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Political power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Organizational power to coordinate the actions of many people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Propaganda power to influence public opinion, motivation and experience of reality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Latn-ME" sz="1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 power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 power to influence or control information and communication and people's ability to give and receive them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Latn-ME" sz="1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 power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 to comprehend circumstances, to predict and plan, and to create effects - particularly by knowing how to use other forms of power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72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4520"/>
            <a:ext cx="6096000" cy="69896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Latn-ME" sz="1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 power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 to comprehend circumstances, to predict and plan, and to create effects - particularly by knowing how to use other forms of power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Latn-ME" sz="1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power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Leadership to motivate and coordinate other people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Persuasion to mobilize people's awareness and opinions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Energy and initiative to begin and carry out activities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Intelligence to comprehend meaning and solve problems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skill to manipulate physical resources and barriers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 to encourage people to drop their defenses, to respond and grow 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Integrity to inspire reciprocal honesty, loyalty and support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Ambition to motivate the accumulation and use of social power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 and tactical skill to create and utilize situations to best advantage 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Inspirational ability to motivate people and bring out their best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Latn-ME" sz="1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Situational power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Security to give bargaining power &amp; freedom to maneuver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Advantageous position from which to use other forms of power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Invisibility and secrecy to limit others' ability to interfere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Latn-ME" sz="1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Cultural and institutional power</a:t>
            </a: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(can be used but not possessed)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institutions and traditions define the context in which power is exercised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Laws and constitutions define the limits and channels of power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Ideas provide a focus around which to mobilize people, and a direction to go</a:t>
            </a:r>
            <a:endParaRPr lang="sr-Latn-ME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sr-Latn-M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opinion constitutes the extent of popular support or opposition</a:t>
            </a:r>
            <a:endParaRPr lang="sr-Latn-M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966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657</Words>
  <Application>Microsoft Office PowerPoint</Application>
  <PresentationFormat>Custom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Social Power IUC 31Oct.-2Nov.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Power IUC 31Oct.-2Nov.</dc:title>
  <dc:creator>Dell</dc:creator>
  <cp:lastModifiedBy>VS</cp:lastModifiedBy>
  <cp:revision>1</cp:revision>
  <dcterms:created xsi:type="dcterms:W3CDTF">2016-10-26T06:56:30Z</dcterms:created>
  <dcterms:modified xsi:type="dcterms:W3CDTF">2016-11-08T17:39:28Z</dcterms:modified>
</cp:coreProperties>
</file>