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7" r:id="rId2"/>
    <p:sldId id="256" r:id="rId3"/>
    <p:sldId id="311" r:id="rId4"/>
    <p:sldId id="285" r:id="rId5"/>
    <p:sldId id="280" r:id="rId6"/>
    <p:sldId id="297" r:id="rId7"/>
    <p:sldId id="281" r:id="rId8"/>
    <p:sldId id="284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336" r:id="rId17"/>
    <p:sldId id="312" r:id="rId18"/>
    <p:sldId id="335" r:id="rId19"/>
    <p:sldId id="314" r:id="rId20"/>
    <p:sldId id="315" r:id="rId21"/>
    <p:sldId id="316" r:id="rId22"/>
    <p:sldId id="307" r:id="rId23"/>
    <p:sldId id="317" r:id="rId24"/>
    <p:sldId id="325" r:id="rId25"/>
    <p:sldId id="333" r:id="rId26"/>
    <p:sldId id="319" r:id="rId27"/>
    <p:sldId id="320" r:id="rId28"/>
    <p:sldId id="304" r:id="rId29"/>
    <p:sldId id="321" r:id="rId30"/>
    <p:sldId id="322" r:id="rId31"/>
    <p:sldId id="326" r:id="rId32"/>
    <p:sldId id="323" r:id="rId33"/>
    <p:sldId id="310" r:id="rId34"/>
    <p:sldId id="329" r:id="rId35"/>
    <p:sldId id="327" r:id="rId36"/>
    <p:sldId id="328" r:id="rId37"/>
    <p:sldId id="331" r:id="rId38"/>
    <p:sldId id="332" r:id="rId39"/>
    <p:sldId id="33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A40482"/>
    <a:srgbClr val="FF33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3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43939-6A82-41AF-9B2C-2CEDC15B5226}" type="doc">
      <dgm:prSet loTypeId="urn:microsoft.com/office/officeart/2005/8/layout/process1" loCatId="process" qsTypeId="urn:microsoft.com/office/officeart/2005/8/quickstyle/simple3" qsCatId="simple" csTypeId="urn:microsoft.com/office/officeart/2005/8/colors/accent6_4" csCatId="accent6"/>
      <dgm:spPr/>
      <dgm:t>
        <a:bodyPr/>
        <a:lstStyle/>
        <a:p>
          <a:endParaRPr lang="en-IN"/>
        </a:p>
      </dgm:t>
    </dgm:pt>
    <dgm:pt modelId="{537F34E9-702F-44EB-B0E6-806B19572518}">
      <dgm:prSet/>
      <dgm:spPr/>
      <dgm:t>
        <a:bodyPr/>
        <a:lstStyle/>
        <a:p>
          <a:pPr rtl="0"/>
          <a:r>
            <a:rPr lang="en-IN" b="1" dirty="0" smtClean="0">
              <a:solidFill>
                <a:srgbClr val="C00000"/>
              </a:solidFill>
            </a:rPr>
            <a:t>Is Accomplishment a Science?</a:t>
          </a:r>
          <a:endParaRPr lang="en-IN" b="1" dirty="0">
            <a:solidFill>
              <a:srgbClr val="C00000"/>
            </a:solidFill>
          </a:endParaRPr>
        </a:p>
      </dgm:t>
    </dgm:pt>
    <dgm:pt modelId="{145E9FE5-AD15-408D-B041-F13C725F5EBA}" type="parTrans" cxnId="{7149556E-FEAF-4E22-81AE-EB90B7AE5450}">
      <dgm:prSet/>
      <dgm:spPr/>
      <dgm:t>
        <a:bodyPr/>
        <a:lstStyle/>
        <a:p>
          <a:endParaRPr lang="en-IN"/>
        </a:p>
      </dgm:t>
    </dgm:pt>
    <dgm:pt modelId="{CEAB092D-9A78-4C19-912B-6759C8CD8F8B}" type="sibTrans" cxnId="{7149556E-FEAF-4E22-81AE-EB90B7AE5450}">
      <dgm:prSet/>
      <dgm:spPr/>
      <dgm:t>
        <a:bodyPr/>
        <a:lstStyle/>
        <a:p>
          <a:endParaRPr lang="en-IN"/>
        </a:p>
      </dgm:t>
    </dgm:pt>
    <dgm:pt modelId="{C2A79698-41F4-4DA6-B494-39E1925B48BA}" type="pres">
      <dgm:prSet presAssocID="{0A743939-6A82-41AF-9B2C-2CEDC15B52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0BB17D7-FE54-4CF2-81AE-69C4FA43E0DF}" type="pres">
      <dgm:prSet presAssocID="{537F34E9-702F-44EB-B0E6-806B1957251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CD541C2-3A93-4EEC-948A-1748E99DD091}" type="presOf" srcId="{537F34E9-702F-44EB-B0E6-806B19572518}" destId="{20BB17D7-FE54-4CF2-81AE-69C4FA43E0DF}" srcOrd="0" destOrd="0" presId="urn:microsoft.com/office/officeart/2005/8/layout/process1"/>
    <dgm:cxn modelId="{7149556E-FEAF-4E22-81AE-EB90B7AE5450}" srcId="{0A743939-6A82-41AF-9B2C-2CEDC15B5226}" destId="{537F34E9-702F-44EB-B0E6-806B19572518}" srcOrd="0" destOrd="0" parTransId="{145E9FE5-AD15-408D-B041-F13C725F5EBA}" sibTransId="{CEAB092D-9A78-4C19-912B-6759C8CD8F8B}"/>
    <dgm:cxn modelId="{9E263B78-CB6A-48F7-B525-5E00CDF84F68}" type="presOf" srcId="{0A743939-6A82-41AF-9B2C-2CEDC15B5226}" destId="{C2A79698-41F4-4DA6-B494-39E1925B48BA}" srcOrd="0" destOrd="0" presId="urn:microsoft.com/office/officeart/2005/8/layout/process1"/>
    <dgm:cxn modelId="{8FBF35FC-4C37-44A6-A5F3-2592C9B4CA20}" type="presParOf" srcId="{C2A79698-41F4-4DA6-B494-39E1925B48BA}" destId="{20BB17D7-FE54-4CF2-81AE-69C4FA43E0D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206A6-5749-49F2-BE8D-0B1E42368D6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2ECDC90-742D-48C8-9F99-74C7D000C905}">
      <dgm:prSet custT="1"/>
      <dgm:spPr>
        <a:solidFill>
          <a:srgbClr val="00B050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n-IN" sz="2800" b="1" dirty="0" smtClean="0">
              <a:solidFill>
                <a:schemeClr val="bg1"/>
              </a:solidFill>
            </a:rPr>
            <a:t>Are their common underlying principles applicable to accomplishment in all fields?</a:t>
          </a:r>
        </a:p>
      </dgm:t>
    </dgm:pt>
    <dgm:pt modelId="{EA7B7327-D44E-4B7C-9F76-C43ABA849FED}" type="parTrans" cxnId="{B70760FB-1C4D-4C2F-A002-8FC1CA0EB63B}">
      <dgm:prSet/>
      <dgm:spPr/>
      <dgm:t>
        <a:bodyPr/>
        <a:lstStyle/>
        <a:p>
          <a:endParaRPr lang="en-IN"/>
        </a:p>
      </dgm:t>
    </dgm:pt>
    <dgm:pt modelId="{98D58072-9C9D-46F4-8DBA-59DBFD59D99E}" type="sibTrans" cxnId="{B70760FB-1C4D-4C2F-A002-8FC1CA0EB63B}">
      <dgm:prSet/>
      <dgm:spPr/>
      <dgm:t>
        <a:bodyPr/>
        <a:lstStyle/>
        <a:p>
          <a:endParaRPr lang="en-IN"/>
        </a:p>
      </dgm:t>
    </dgm:pt>
    <dgm:pt modelId="{BDA3F736-3BBA-4820-B099-C4A5D53AF35E}">
      <dgm:prSet custT="1"/>
      <dgm:spPr>
        <a:solidFill>
          <a:schemeClr val="accent2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IN" sz="2800" b="1" dirty="0" smtClean="0">
              <a:solidFill>
                <a:schemeClr val="bg1"/>
              </a:solidFill>
            </a:rPr>
            <a:t>Is all human accomplishment the expression of common processes?</a:t>
          </a:r>
        </a:p>
      </dgm:t>
    </dgm:pt>
    <dgm:pt modelId="{CF3AC50F-6872-4A51-BAA9-7477661D6B4B}" type="parTrans" cxnId="{708E75F4-FC23-4D6D-8A04-B19D335810E2}">
      <dgm:prSet/>
      <dgm:spPr/>
      <dgm:t>
        <a:bodyPr/>
        <a:lstStyle/>
        <a:p>
          <a:endParaRPr lang="en-IN"/>
        </a:p>
      </dgm:t>
    </dgm:pt>
    <dgm:pt modelId="{BD9BF8FB-6918-4050-95C5-967B1FE372E1}" type="sibTrans" cxnId="{708E75F4-FC23-4D6D-8A04-B19D335810E2}">
      <dgm:prSet/>
      <dgm:spPr/>
      <dgm:t>
        <a:bodyPr/>
        <a:lstStyle/>
        <a:p>
          <a:endParaRPr lang="en-IN"/>
        </a:p>
      </dgm:t>
    </dgm:pt>
    <dgm:pt modelId="{501824AF-5FD1-49DE-8D5F-A65C43AC936F}">
      <dgm:prSet custT="1"/>
      <dgm:spPr>
        <a:solidFill>
          <a:schemeClr val="accent1">
            <a:lumMod val="75000"/>
            <a:alpha val="9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IN" sz="2800" b="1" dirty="0" smtClean="0">
              <a:solidFill>
                <a:schemeClr val="bg1"/>
              </a:solidFill>
            </a:rPr>
            <a:t>What is the relationship between accomplishment at the level of the individual, the organization and society?</a:t>
          </a:r>
        </a:p>
      </dgm:t>
    </dgm:pt>
    <dgm:pt modelId="{2AA78312-0F1B-40D7-B71A-7D122A293311}" type="parTrans" cxnId="{AE16D0F9-7327-4F5A-BC7B-C2AB7C1B2DFA}">
      <dgm:prSet/>
      <dgm:spPr/>
      <dgm:t>
        <a:bodyPr/>
        <a:lstStyle/>
        <a:p>
          <a:endParaRPr lang="en-IN"/>
        </a:p>
      </dgm:t>
    </dgm:pt>
    <dgm:pt modelId="{23ACC9F6-91E4-4A00-843A-F0367CBEEB54}" type="sibTrans" cxnId="{AE16D0F9-7327-4F5A-BC7B-C2AB7C1B2DFA}">
      <dgm:prSet/>
      <dgm:spPr/>
      <dgm:t>
        <a:bodyPr/>
        <a:lstStyle/>
        <a:p>
          <a:endParaRPr lang="en-IN"/>
        </a:p>
      </dgm:t>
    </dgm:pt>
    <dgm:pt modelId="{31F36ADB-BFAC-460C-8F2A-5509F789EE62}" type="pres">
      <dgm:prSet presAssocID="{558206A6-5749-49F2-BE8D-0B1E42368D6A}" presName="compositeShape" presStyleCnt="0">
        <dgm:presLayoutVars>
          <dgm:dir/>
          <dgm:resizeHandles/>
        </dgm:presLayoutVars>
      </dgm:prSet>
      <dgm:spPr/>
    </dgm:pt>
    <dgm:pt modelId="{DCAF3BEA-AC4F-441E-9ADD-11525B60C7F1}" type="pres">
      <dgm:prSet presAssocID="{558206A6-5749-49F2-BE8D-0B1E42368D6A}" presName="pyramid" presStyleLbl="node1" presStyleIdx="0" presStyleCnt="1" custLinFactNeighborX="-19648"/>
      <dgm:spPr>
        <a:solidFill>
          <a:schemeClr val="bg1"/>
        </a:solidFill>
      </dgm:spPr>
    </dgm:pt>
    <dgm:pt modelId="{3A68C4EE-FD0C-44FB-89EF-F1F6FD576E03}" type="pres">
      <dgm:prSet presAssocID="{558206A6-5749-49F2-BE8D-0B1E42368D6A}" presName="theList" presStyleCnt="0"/>
      <dgm:spPr/>
    </dgm:pt>
    <dgm:pt modelId="{D458DDE3-73D5-4191-B50F-C8E3693FB400}" type="pres">
      <dgm:prSet presAssocID="{42ECDC90-742D-48C8-9F99-74C7D000C905}" presName="aNode" presStyleLbl="fgAcc1" presStyleIdx="0" presStyleCnt="3" custScaleX="202885" custScaleY="450239" custLinFactY="-33108" custLinFactNeighborX="39423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2313CC-882E-4BF5-A3EB-57DAE9E21769}" type="pres">
      <dgm:prSet presAssocID="{42ECDC90-742D-48C8-9F99-74C7D000C905}" presName="aSpace" presStyleCnt="0"/>
      <dgm:spPr/>
    </dgm:pt>
    <dgm:pt modelId="{08D4B6FC-EC58-461C-8376-01660FD186C9}" type="pres">
      <dgm:prSet presAssocID="{BDA3F736-3BBA-4820-B099-C4A5D53AF35E}" presName="aNode" presStyleLbl="fgAcc1" presStyleIdx="1" presStyleCnt="3" custScaleX="202404" custScaleY="334375" custLinFactNeighborX="38702" custLinFactNeighborY="5182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D60520F-1FD7-4FEE-955B-450A90E24E9F}" type="pres">
      <dgm:prSet presAssocID="{BDA3F736-3BBA-4820-B099-C4A5D53AF35E}" presName="aSpace" presStyleCnt="0"/>
      <dgm:spPr/>
    </dgm:pt>
    <dgm:pt modelId="{DF86631B-27C5-498D-903F-39D97D7F1BD4}" type="pres">
      <dgm:prSet presAssocID="{501824AF-5FD1-49DE-8D5F-A65C43AC936F}" presName="aNode" presStyleLbl="fgAcc1" presStyleIdx="2" presStyleCnt="3" custScaleX="268510" custScaleY="480120" custLinFactY="50385" custLinFactNeighborX="5890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EE1464-7C8A-4800-AB8A-E43B3E6187C3}" type="pres">
      <dgm:prSet presAssocID="{501824AF-5FD1-49DE-8D5F-A65C43AC936F}" presName="aSpace" presStyleCnt="0"/>
      <dgm:spPr/>
    </dgm:pt>
  </dgm:ptLst>
  <dgm:cxnLst>
    <dgm:cxn modelId="{87DACB01-6DE7-4A3E-9A02-9FEDFA995C8E}" type="presOf" srcId="{42ECDC90-742D-48C8-9F99-74C7D000C905}" destId="{D458DDE3-73D5-4191-B50F-C8E3693FB400}" srcOrd="0" destOrd="0" presId="urn:microsoft.com/office/officeart/2005/8/layout/pyramid2"/>
    <dgm:cxn modelId="{27E12EB3-5C8E-4BAA-BB4E-2BCE752D049D}" type="presOf" srcId="{558206A6-5749-49F2-BE8D-0B1E42368D6A}" destId="{31F36ADB-BFAC-460C-8F2A-5509F789EE62}" srcOrd="0" destOrd="0" presId="urn:microsoft.com/office/officeart/2005/8/layout/pyramid2"/>
    <dgm:cxn modelId="{B70760FB-1C4D-4C2F-A002-8FC1CA0EB63B}" srcId="{558206A6-5749-49F2-BE8D-0B1E42368D6A}" destId="{42ECDC90-742D-48C8-9F99-74C7D000C905}" srcOrd="0" destOrd="0" parTransId="{EA7B7327-D44E-4B7C-9F76-C43ABA849FED}" sibTransId="{98D58072-9C9D-46F4-8DBA-59DBFD59D99E}"/>
    <dgm:cxn modelId="{F3C2F040-0779-473C-98F1-C9FF28B16CD1}" type="presOf" srcId="{501824AF-5FD1-49DE-8D5F-A65C43AC936F}" destId="{DF86631B-27C5-498D-903F-39D97D7F1BD4}" srcOrd="0" destOrd="0" presId="urn:microsoft.com/office/officeart/2005/8/layout/pyramid2"/>
    <dgm:cxn modelId="{6696E2CA-8EE6-442B-A788-05E1C1B2AAA6}" type="presOf" srcId="{BDA3F736-3BBA-4820-B099-C4A5D53AF35E}" destId="{08D4B6FC-EC58-461C-8376-01660FD186C9}" srcOrd="0" destOrd="0" presId="urn:microsoft.com/office/officeart/2005/8/layout/pyramid2"/>
    <dgm:cxn modelId="{AE16D0F9-7327-4F5A-BC7B-C2AB7C1B2DFA}" srcId="{558206A6-5749-49F2-BE8D-0B1E42368D6A}" destId="{501824AF-5FD1-49DE-8D5F-A65C43AC936F}" srcOrd="2" destOrd="0" parTransId="{2AA78312-0F1B-40D7-B71A-7D122A293311}" sibTransId="{23ACC9F6-91E4-4A00-843A-F0367CBEEB54}"/>
    <dgm:cxn modelId="{708E75F4-FC23-4D6D-8A04-B19D335810E2}" srcId="{558206A6-5749-49F2-BE8D-0B1E42368D6A}" destId="{BDA3F736-3BBA-4820-B099-C4A5D53AF35E}" srcOrd="1" destOrd="0" parTransId="{CF3AC50F-6872-4A51-BAA9-7477661D6B4B}" sibTransId="{BD9BF8FB-6918-4050-95C5-967B1FE372E1}"/>
    <dgm:cxn modelId="{00298D4D-10A4-4226-AC53-96317D83E866}" type="presParOf" srcId="{31F36ADB-BFAC-460C-8F2A-5509F789EE62}" destId="{DCAF3BEA-AC4F-441E-9ADD-11525B60C7F1}" srcOrd="0" destOrd="0" presId="urn:microsoft.com/office/officeart/2005/8/layout/pyramid2"/>
    <dgm:cxn modelId="{399FBBE7-AD17-4951-A237-1D76391B2B9C}" type="presParOf" srcId="{31F36ADB-BFAC-460C-8F2A-5509F789EE62}" destId="{3A68C4EE-FD0C-44FB-89EF-F1F6FD576E03}" srcOrd="1" destOrd="0" presId="urn:microsoft.com/office/officeart/2005/8/layout/pyramid2"/>
    <dgm:cxn modelId="{1404DCCD-C947-479E-86FA-B14F60604F95}" type="presParOf" srcId="{3A68C4EE-FD0C-44FB-89EF-F1F6FD576E03}" destId="{D458DDE3-73D5-4191-B50F-C8E3693FB400}" srcOrd="0" destOrd="0" presId="urn:microsoft.com/office/officeart/2005/8/layout/pyramid2"/>
    <dgm:cxn modelId="{8F062A10-8869-4F6E-BD29-F34047B2953D}" type="presParOf" srcId="{3A68C4EE-FD0C-44FB-89EF-F1F6FD576E03}" destId="{CF2313CC-882E-4BF5-A3EB-57DAE9E21769}" srcOrd="1" destOrd="0" presId="urn:microsoft.com/office/officeart/2005/8/layout/pyramid2"/>
    <dgm:cxn modelId="{69D65400-B3DA-4A28-95FA-BE6E2A99781C}" type="presParOf" srcId="{3A68C4EE-FD0C-44FB-89EF-F1F6FD576E03}" destId="{08D4B6FC-EC58-461C-8376-01660FD186C9}" srcOrd="2" destOrd="0" presId="urn:microsoft.com/office/officeart/2005/8/layout/pyramid2"/>
    <dgm:cxn modelId="{1A017669-4D05-411D-8757-94FB2EA1B6FE}" type="presParOf" srcId="{3A68C4EE-FD0C-44FB-89EF-F1F6FD576E03}" destId="{1D60520F-1FD7-4FEE-955B-450A90E24E9F}" srcOrd="3" destOrd="0" presId="urn:microsoft.com/office/officeart/2005/8/layout/pyramid2"/>
    <dgm:cxn modelId="{A5291FDC-7600-4BD3-9586-250F43F002EC}" type="presParOf" srcId="{3A68C4EE-FD0C-44FB-89EF-F1F6FD576E03}" destId="{DF86631B-27C5-498D-903F-39D97D7F1BD4}" srcOrd="4" destOrd="0" presId="urn:microsoft.com/office/officeart/2005/8/layout/pyramid2"/>
    <dgm:cxn modelId="{3609F8ED-76E0-4A38-9114-A99CFCB415F7}" type="presParOf" srcId="{3A68C4EE-FD0C-44FB-89EF-F1F6FD576E03}" destId="{FBEE1464-7C8A-4800-AB8A-E43B3E6187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849538-8B7B-45B1-B741-2E6729F1CBB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878FB8C-1FFE-4785-A642-3C9B821E2A15}">
      <dgm:prSet phldrT="[Text]"/>
      <dgm:spPr>
        <a:solidFill>
          <a:srgbClr val="00602B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l"/>
          <a:r>
            <a:rPr lang="en-IN" b="1" dirty="0" smtClean="0">
              <a:solidFill>
                <a:schemeClr val="bg1"/>
              </a:solidFill>
            </a:rPr>
            <a:t>We achieve first, then we understand how</a:t>
          </a:r>
        </a:p>
        <a:p>
          <a:pPr algn="l"/>
          <a:r>
            <a:rPr lang="en-IN" b="1" dirty="0" smtClean="0">
              <a:solidFill>
                <a:srgbClr val="FFFF00"/>
              </a:solidFill>
            </a:rPr>
            <a:t>We learn largely by doing</a:t>
          </a:r>
          <a:endParaRPr lang="en-US" b="1" dirty="0" smtClean="0">
            <a:solidFill>
              <a:srgbClr val="FFFF00"/>
            </a:solidFill>
          </a:endParaRPr>
        </a:p>
        <a:p>
          <a:pPr algn="l"/>
          <a:r>
            <a:rPr 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We accumulate our learning and codify it </a:t>
          </a:r>
          <a:endParaRPr lang="en-IN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85DEC9B8-1C93-4699-AEFF-1B2011085318}" type="parTrans" cxnId="{37299CD0-739D-4190-92EE-99832C8CE530}">
      <dgm:prSet/>
      <dgm:spPr/>
      <dgm:t>
        <a:bodyPr/>
        <a:lstStyle/>
        <a:p>
          <a:endParaRPr lang="en-IN"/>
        </a:p>
      </dgm:t>
    </dgm:pt>
    <dgm:pt modelId="{FF7ACFF1-B6C5-47EE-A702-F0B39C39D3B7}" type="sibTrans" cxnId="{37299CD0-739D-4190-92EE-99832C8CE530}">
      <dgm:prSet/>
      <dgm:spPr/>
      <dgm:t>
        <a:bodyPr/>
        <a:lstStyle/>
        <a:p>
          <a:endParaRPr lang="en-IN"/>
        </a:p>
      </dgm:t>
    </dgm:pt>
    <dgm:pt modelId="{1F947905-E16A-4B3D-8112-69D3CD548B03}">
      <dgm:prSet phldrT="[Text]"/>
      <dgm:spPr>
        <a:solidFill>
          <a:srgbClr val="993366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</a:rPr>
            <a:t>Later consciously transmit it to others as education, so they can learn before they act</a:t>
          </a:r>
          <a:endParaRPr lang="en-IN" b="1" dirty="0">
            <a:solidFill>
              <a:schemeClr val="bg1"/>
            </a:solidFill>
          </a:endParaRPr>
        </a:p>
      </dgm:t>
    </dgm:pt>
    <dgm:pt modelId="{354C1818-F980-4347-BD36-341F5FB4ECAF}" type="sibTrans" cxnId="{486291DE-9C84-4028-8670-1C340DE2A216}">
      <dgm:prSet/>
      <dgm:spPr/>
      <dgm:t>
        <a:bodyPr/>
        <a:lstStyle/>
        <a:p>
          <a:endParaRPr lang="en-IN"/>
        </a:p>
      </dgm:t>
    </dgm:pt>
    <dgm:pt modelId="{F085D6F4-028A-4313-9BDA-8CE5FC9F2E5F}" type="parTrans" cxnId="{486291DE-9C84-4028-8670-1C340DE2A216}">
      <dgm:prSet/>
      <dgm:spPr/>
      <dgm:t>
        <a:bodyPr/>
        <a:lstStyle/>
        <a:p>
          <a:endParaRPr lang="en-IN"/>
        </a:p>
      </dgm:t>
    </dgm:pt>
    <dgm:pt modelId="{5892F788-B7FA-4BA4-8BFD-6283572ADEA4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Knowledge First, Then Accomplishment </a:t>
          </a:r>
          <a:endParaRPr lang="en-IN" b="1" dirty="0"/>
        </a:p>
      </dgm:t>
    </dgm:pt>
    <dgm:pt modelId="{077E4323-64B8-4A19-86EA-6A64EE3C345B}" type="sibTrans" cxnId="{09B5D93E-0746-483E-826E-6828F6C3460B}">
      <dgm:prSet/>
      <dgm:spPr/>
      <dgm:t>
        <a:bodyPr/>
        <a:lstStyle/>
        <a:p>
          <a:endParaRPr lang="en-IN"/>
        </a:p>
      </dgm:t>
    </dgm:pt>
    <dgm:pt modelId="{6257BEED-C0B6-49C9-936D-132824A2E77E}" type="parTrans" cxnId="{09B5D93E-0746-483E-826E-6828F6C3460B}">
      <dgm:prSet/>
      <dgm:spPr/>
      <dgm:t>
        <a:bodyPr/>
        <a:lstStyle/>
        <a:p>
          <a:endParaRPr lang="en-IN"/>
        </a:p>
      </dgm:t>
    </dgm:pt>
    <dgm:pt modelId="{FA300D62-6B68-4AA9-9566-BAC82214ED8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600" b="1" dirty="0" smtClean="0"/>
            <a:t>Accomplishment First, Then Knowledge</a:t>
          </a:r>
          <a:endParaRPr lang="en-IN" sz="2600" b="1" dirty="0"/>
        </a:p>
      </dgm:t>
    </dgm:pt>
    <dgm:pt modelId="{DB167923-A383-48BB-92CB-730B3CD00009}" type="sibTrans" cxnId="{73A370CC-8B44-4EDB-B4A1-76D369E6AAAC}">
      <dgm:prSet/>
      <dgm:spPr/>
      <dgm:t>
        <a:bodyPr/>
        <a:lstStyle/>
        <a:p>
          <a:endParaRPr lang="en-IN"/>
        </a:p>
      </dgm:t>
    </dgm:pt>
    <dgm:pt modelId="{5EFA6AEF-516D-4420-8916-10C3B4E80E3C}" type="parTrans" cxnId="{73A370CC-8B44-4EDB-B4A1-76D369E6AAAC}">
      <dgm:prSet/>
      <dgm:spPr/>
      <dgm:t>
        <a:bodyPr/>
        <a:lstStyle/>
        <a:p>
          <a:endParaRPr lang="en-IN"/>
        </a:p>
      </dgm:t>
    </dgm:pt>
    <dgm:pt modelId="{FEBA6C6A-7019-4BAE-87B0-161308DBBD23}" type="pres">
      <dgm:prSet presAssocID="{9A849538-8B7B-45B1-B741-2E6729F1CB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4898C45C-8F78-4199-8DCA-FCFEE23E6DCC}" type="pres">
      <dgm:prSet presAssocID="{FA300D62-6B68-4AA9-9566-BAC82214ED8A}" presName="root" presStyleCnt="0"/>
      <dgm:spPr/>
    </dgm:pt>
    <dgm:pt modelId="{CFFDA037-4020-4A3F-8098-DACBB77257AC}" type="pres">
      <dgm:prSet presAssocID="{FA300D62-6B68-4AA9-9566-BAC82214ED8A}" presName="rootComposite" presStyleCnt="0"/>
      <dgm:spPr/>
    </dgm:pt>
    <dgm:pt modelId="{4BED4065-4B70-47D2-ACE8-8D4B03FD781E}" type="pres">
      <dgm:prSet presAssocID="{FA300D62-6B68-4AA9-9566-BAC82214ED8A}" presName="rootText" presStyleLbl="node1" presStyleIdx="0" presStyleCnt="2" custScaleX="206669" custScaleY="124926"/>
      <dgm:spPr/>
      <dgm:t>
        <a:bodyPr/>
        <a:lstStyle/>
        <a:p>
          <a:endParaRPr lang="en-IN"/>
        </a:p>
      </dgm:t>
    </dgm:pt>
    <dgm:pt modelId="{0BACCC82-E419-442E-AF8B-19509076218A}" type="pres">
      <dgm:prSet presAssocID="{FA300D62-6B68-4AA9-9566-BAC82214ED8A}" presName="rootConnector" presStyleLbl="node1" presStyleIdx="0" presStyleCnt="2"/>
      <dgm:spPr/>
      <dgm:t>
        <a:bodyPr/>
        <a:lstStyle/>
        <a:p>
          <a:endParaRPr lang="en-IN"/>
        </a:p>
      </dgm:t>
    </dgm:pt>
    <dgm:pt modelId="{C8A0A464-E09A-4812-BC74-29D59D14F344}" type="pres">
      <dgm:prSet presAssocID="{FA300D62-6B68-4AA9-9566-BAC82214ED8A}" presName="childShape" presStyleCnt="0"/>
      <dgm:spPr/>
    </dgm:pt>
    <dgm:pt modelId="{31222F3A-D7A2-4E36-AA58-812FE152E41B}" type="pres">
      <dgm:prSet presAssocID="{85DEC9B8-1C93-4699-AEFF-1B2011085318}" presName="Name13" presStyleLbl="parChTrans1D2" presStyleIdx="0" presStyleCnt="2"/>
      <dgm:spPr/>
      <dgm:t>
        <a:bodyPr/>
        <a:lstStyle/>
        <a:p>
          <a:endParaRPr lang="en-IN"/>
        </a:p>
      </dgm:t>
    </dgm:pt>
    <dgm:pt modelId="{E5580EC9-D4BE-4856-88C1-CB6459F89F10}" type="pres">
      <dgm:prSet presAssocID="{7878FB8C-1FFE-4785-A642-3C9B821E2A15}" presName="childText" presStyleLbl="bgAcc1" presStyleIdx="0" presStyleCnt="2" custScaleX="230466" custScaleY="319453" custLinFactNeighborY="-1230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051BE93-A317-4EE3-A73F-98423D112C42}" type="pres">
      <dgm:prSet presAssocID="{5892F788-B7FA-4BA4-8BFD-6283572ADEA4}" presName="root" presStyleCnt="0"/>
      <dgm:spPr/>
    </dgm:pt>
    <dgm:pt modelId="{C3BF1916-9E28-4F9F-B825-D666D641A5DE}" type="pres">
      <dgm:prSet presAssocID="{5892F788-B7FA-4BA4-8BFD-6283572ADEA4}" presName="rootComposite" presStyleCnt="0"/>
      <dgm:spPr/>
    </dgm:pt>
    <dgm:pt modelId="{712AFD9F-DCE4-48D3-A1CE-2EE8915D8B27}" type="pres">
      <dgm:prSet presAssocID="{5892F788-B7FA-4BA4-8BFD-6283572ADEA4}" presName="rootText" presStyleLbl="node1" presStyleIdx="1" presStyleCnt="2" custScaleX="202489" custScaleY="131412"/>
      <dgm:spPr/>
      <dgm:t>
        <a:bodyPr/>
        <a:lstStyle/>
        <a:p>
          <a:endParaRPr lang="en-IN"/>
        </a:p>
      </dgm:t>
    </dgm:pt>
    <dgm:pt modelId="{F41CA7C1-36FA-4E81-9A61-D4954EF66C8B}" type="pres">
      <dgm:prSet presAssocID="{5892F788-B7FA-4BA4-8BFD-6283572ADEA4}" presName="rootConnector" presStyleLbl="node1" presStyleIdx="1" presStyleCnt="2"/>
      <dgm:spPr/>
      <dgm:t>
        <a:bodyPr/>
        <a:lstStyle/>
        <a:p>
          <a:endParaRPr lang="en-IN"/>
        </a:p>
      </dgm:t>
    </dgm:pt>
    <dgm:pt modelId="{0A3EAD58-618A-42EA-A362-A31F1BE5D6A0}" type="pres">
      <dgm:prSet presAssocID="{5892F788-B7FA-4BA4-8BFD-6283572ADEA4}" presName="childShape" presStyleCnt="0"/>
      <dgm:spPr/>
    </dgm:pt>
    <dgm:pt modelId="{D0D048AB-74D6-4375-A853-41CF9F0A5023}" type="pres">
      <dgm:prSet presAssocID="{F085D6F4-028A-4313-9BDA-8CE5FC9F2E5F}" presName="Name13" presStyleLbl="parChTrans1D2" presStyleIdx="1" presStyleCnt="2"/>
      <dgm:spPr/>
      <dgm:t>
        <a:bodyPr/>
        <a:lstStyle/>
        <a:p>
          <a:endParaRPr lang="en-IN"/>
        </a:p>
      </dgm:t>
    </dgm:pt>
    <dgm:pt modelId="{A8886370-574B-438C-90D5-AE0C5B58A936}" type="pres">
      <dgm:prSet presAssocID="{1F947905-E16A-4B3D-8112-69D3CD548B03}" presName="childText" presStyleLbl="bgAcc1" presStyleIdx="1" presStyleCnt="2" custScaleX="231896" custScaleY="323944" custLinFactNeighborY="-169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64F8014-901A-441A-B389-C42922362285}" type="presOf" srcId="{5892F788-B7FA-4BA4-8BFD-6283572ADEA4}" destId="{712AFD9F-DCE4-48D3-A1CE-2EE8915D8B27}" srcOrd="0" destOrd="0" presId="urn:microsoft.com/office/officeart/2005/8/layout/hierarchy3"/>
    <dgm:cxn modelId="{F9EDEA8D-AA43-473A-B914-B14AFBC0ABAB}" type="presOf" srcId="{85DEC9B8-1C93-4699-AEFF-1B2011085318}" destId="{31222F3A-D7A2-4E36-AA58-812FE152E41B}" srcOrd="0" destOrd="0" presId="urn:microsoft.com/office/officeart/2005/8/layout/hierarchy3"/>
    <dgm:cxn modelId="{486291DE-9C84-4028-8670-1C340DE2A216}" srcId="{5892F788-B7FA-4BA4-8BFD-6283572ADEA4}" destId="{1F947905-E16A-4B3D-8112-69D3CD548B03}" srcOrd="0" destOrd="0" parTransId="{F085D6F4-028A-4313-9BDA-8CE5FC9F2E5F}" sibTransId="{354C1818-F980-4347-BD36-341F5FB4ECAF}"/>
    <dgm:cxn modelId="{37299CD0-739D-4190-92EE-99832C8CE530}" srcId="{FA300D62-6B68-4AA9-9566-BAC82214ED8A}" destId="{7878FB8C-1FFE-4785-A642-3C9B821E2A15}" srcOrd="0" destOrd="0" parTransId="{85DEC9B8-1C93-4699-AEFF-1B2011085318}" sibTransId="{FF7ACFF1-B6C5-47EE-A702-F0B39C39D3B7}"/>
    <dgm:cxn modelId="{73A370CC-8B44-4EDB-B4A1-76D369E6AAAC}" srcId="{9A849538-8B7B-45B1-B741-2E6729F1CBBC}" destId="{FA300D62-6B68-4AA9-9566-BAC82214ED8A}" srcOrd="0" destOrd="0" parTransId="{5EFA6AEF-516D-4420-8916-10C3B4E80E3C}" sibTransId="{DB167923-A383-48BB-92CB-730B3CD00009}"/>
    <dgm:cxn modelId="{09B5D93E-0746-483E-826E-6828F6C3460B}" srcId="{9A849538-8B7B-45B1-B741-2E6729F1CBBC}" destId="{5892F788-B7FA-4BA4-8BFD-6283572ADEA4}" srcOrd="1" destOrd="0" parTransId="{6257BEED-C0B6-49C9-936D-132824A2E77E}" sibTransId="{077E4323-64B8-4A19-86EA-6A64EE3C345B}"/>
    <dgm:cxn modelId="{8B5A3C24-C19B-4A0D-A38B-19694D0D2B7F}" type="presOf" srcId="{7878FB8C-1FFE-4785-A642-3C9B821E2A15}" destId="{E5580EC9-D4BE-4856-88C1-CB6459F89F10}" srcOrd="0" destOrd="0" presId="urn:microsoft.com/office/officeart/2005/8/layout/hierarchy3"/>
    <dgm:cxn modelId="{1233D385-45DE-4D28-9ACA-20DB3C1F66AA}" type="presOf" srcId="{5892F788-B7FA-4BA4-8BFD-6283572ADEA4}" destId="{F41CA7C1-36FA-4E81-9A61-D4954EF66C8B}" srcOrd="1" destOrd="0" presId="urn:microsoft.com/office/officeart/2005/8/layout/hierarchy3"/>
    <dgm:cxn modelId="{D2409928-FD76-4C85-A772-828B7B92F98A}" type="presOf" srcId="{FA300D62-6B68-4AA9-9566-BAC82214ED8A}" destId="{4BED4065-4B70-47D2-ACE8-8D4B03FD781E}" srcOrd="0" destOrd="0" presId="urn:microsoft.com/office/officeart/2005/8/layout/hierarchy3"/>
    <dgm:cxn modelId="{EFACB87B-798A-4796-9977-C12B803DC623}" type="presOf" srcId="{9A849538-8B7B-45B1-B741-2E6729F1CBBC}" destId="{FEBA6C6A-7019-4BAE-87B0-161308DBBD23}" srcOrd="0" destOrd="0" presId="urn:microsoft.com/office/officeart/2005/8/layout/hierarchy3"/>
    <dgm:cxn modelId="{9E63B7EE-E1E5-43B8-B75E-08EA263E4231}" type="presOf" srcId="{FA300D62-6B68-4AA9-9566-BAC82214ED8A}" destId="{0BACCC82-E419-442E-AF8B-19509076218A}" srcOrd="1" destOrd="0" presId="urn:microsoft.com/office/officeart/2005/8/layout/hierarchy3"/>
    <dgm:cxn modelId="{0DED1A13-566E-4C06-A515-37E7211917D5}" type="presOf" srcId="{1F947905-E16A-4B3D-8112-69D3CD548B03}" destId="{A8886370-574B-438C-90D5-AE0C5B58A936}" srcOrd="0" destOrd="0" presId="urn:microsoft.com/office/officeart/2005/8/layout/hierarchy3"/>
    <dgm:cxn modelId="{171C4DB4-C8C0-4FAF-AADE-5B114262ED71}" type="presOf" srcId="{F085D6F4-028A-4313-9BDA-8CE5FC9F2E5F}" destId="{D0D048AB-74D6-4375-A853-41CF9F0A5023}" srcOrd="0" destOrd="0" presId="urn:microsoft.com/office/officeart/2005/8/layout/hierarchy3"/>
    <dgm:cxn modelId="{D20D7AE3-C79E-4632-B705-0EAF8097F987}" type="presParOf" srcId="{FEBA6C6A-7019-4BAE-87B0-161308DBBD23}" destId="{4898C45C-8F78-4199-8DCA-FCFEE23E6DCC}" srcOrd="0" destOrd="0" presId="urn:microsoft.com/office/officeart/2005/8/layout/hierarchy3"/>
    <dgm:cxn modelId="{5F280A7E-1C73-44C7-93ED-21B72EE284DD}" type="presParOf" srcId="{4898C45C-8F78-4199-8DCA-FCFEE23E6DCC}" destId="{CFFDA037-4020-4A3F-8098-DACBB77257AC}" srcOrd="0" destOrd="0" presId="urn:microsoft.com/office/officeart/2005/8/layout/hierarchy3"/>
    <dgm:cxn modelId="{0B17961C-5727-483F-90D9-EC089B1E0433}" type="presParOf" srcId="{CFFDA037-4020-4A3F-8098-DACBB77257AC}" destId="{4BED4065-4B70-47D2-ACE8-8D4B03FD781E}" srcOrd="0" destOrd="0" presId="urn:microsoft.com/office/officeart/2005/8/layout/hierarchy3"/>
    <dgm:cxn modelId="{902D84C1-289F-4DF9-9B52-A00490C31DE4}" type="presParOf" srcId="{CFFDA037-4020-4A3F-8098-DACBB77257AC}" destId="{0BACCC82-E419-442E-AF8B-19509076218A}" srcOrd="1" destOrd="0" presId="urn:microsoft.com/office/officeart/2005/8/layout/hierarchy3"/>
    <dgm:cxn modelId="{9EF6B750-9584-42DB-BB38-6A463EB41733}" type="presParOf" srcId="{4898C45C-8F78-4199-8DCA-FCFEE23E6DCC}" destId="{C8A0A464-E09A-4812-BC74-29D59D14F344}" srcOrd="1" destOrd="0" presId="urn:microsoft.com/office/officeart/2005/8/layout/hierarchy3"/>
    <dgm:cxn modelId="{9BC964A7-F265-4333-9165-6EFF592BFD2C}" type="presParOf" srcId="{C8A0A464-E09A-4812-BC74-29D59D14F344}" destId="{31222F3A-D7A2-4E36-AA58-812FE152E41B}" srcOrd="0" destOrd="0" presId="urn:microsoft.com/office/officeart/2005/8/layout/hierarchy3"/>
    <dgm:cxn modelId="{A1FB1613-8B7E-4850-A16D-2437114765E4}" type="presParOf" srcId="{C8A0A464-E09A-4812-BC74-29D59D14F344}" destId="{E5580EC9-D4BE-4856-88C1-CB6459F89F10}" srcOrd="1" destOrd="0" presId="urn:microsoft.com/office/officeart/2005/8/layout/hierarchy3"/>
    <dgm:cxn modelId="{CA7967B4-F9C6-4148-B795-7B571BFD9DD3}" type="presParOf" srcId="{FEBA6C6A-7019-4BAE-87B0-161308DBBD23}" destId="{3051BE93-A317-4EE3-A73F-98423D112C42}" srcOrd="1" destOrd="0" presId="urn:microsoft.com/office/officeart/2005/8/layout/hierarchy3"/>
    <dgm:cxn modelId="{DC0FBA43-0443-4689-99EE-E0143B335C18}" type="presParOf" srcId="{3051BE93-A317-4EE3-A73F-98423D112C42}" destId="{C3BF1916-9E28-4F9F-B825-D666D641A5DE}" srcOrd="0" destOrd="0" presId="urn:microsoft.com/office/officeart/2005/8/layout/hierarchy3"/>
    <dgm:cxn modelId="{D2E36B45-258B-405C-B2F1-6B40A1331306}" type="presParOf" srcId="{C3BF1916-9E28-4F9F-B825-D666D641A5DE}" destId="{712AFD9F-DCE4-48D3-A1CE-2EE8915D8B27}" srcOrd="0" destOrd="0" presId="urn:microsoft.com/office/officeart/2005/8/layout/hierarchy3"/>
    <dgm:cxn modelId="{797AFB3D-47CB-4260-B5C8-E60672D623CF}" type="presParOf" srcId="{C3BF1916-9E28-4F9F-B825-D666D641A5DE}" destId="{F41CA7C1-36FA-4E81-9A61-D4954EF66C8B}" srcOrd="1" destOrd="0" presId="urn:microsoft.com/office/officeart/2005/8/layout/hierarchy3"/>
    <dgm:cxn modelId="{028B988C-A78D-447F-9305-37FBE2F9C358}" type="presParOf" srcId="{3051BE93-A317-4EE3-A73F-98423D112C42}" destId="{0A3EAD58-618A-42EA-A362-A31F1BE5D6A0}" srcOrd="1" destOrd="0" presId="urn:microsoft.com/office/officeart/2005/8/layout/hierarchy3"/>
    <dgm:cxn modelId="{1E748444-DA00-4B4F-90F6-32427A13462C}" type="presParOf" srcId="{0A3EAD58-618A-42EA-A362-A31F1BE5D6A0}" destId="{D0D048AB-74D6-4375-A853-41CF9F0A5023}" srcOrd="0" destOrd="0" presId="urn:microsoft.com/office/officeart/2005/8/layout/hierarchy3"/>
    <dgm:cxn modelId="{4B742EA3-DB7B-448C-BBD0-09560515E1E2}" type="presParOf" srcId="{0A3EAD58-618A-42EA-A362-A31F1BE5D6A0}" destId="{A8886370-574B-438C-90D5-AE0C5B58A93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3A62B9-A8E1-4492-A899-C20D68986C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3FDFFB8-3918-4C65-A7FF-9A8669B633E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500" b="1" dirty="0" smtClean="0"/>
            <a:t>INDIVIDUALS</a:t>
          </a:r>
        </a:p>
        <a:p>
          <a:r>
            <a:rPr lang="en-US" sz="2500" b="1" dirty="0" smtClean="0"/>
            <a:t>Capacities, Intentions</a:t>
          </a:r>
          <a:br>
            <a:rPr lang="en-US" sz="2500" b="1" dirty="0" smtClean="0"/>
          </a:br>
          <a:r>
            <a:rPr lang="en-US" sz="2500" b="1" dirty="0" smtClean="0"/>
            <a:t>&amp; Actions</a:t>
          </a:r>
          <a:endParaRPr lang="en-IN" sz="2500" b="1" dirty="0"/>
        </a:p>
      </dgm:t>
    </dgm:pt>
    <dgm:pt modelId="{36AD82A0-E379-4845-8144-C863587437A3}" type="parTrans" cxnId="{551A0E3B-3F2B-45E9-A228-0CDD51A7918B}">
      <dgm:prSet/>
      <dgm:spPr/>
      <dgm:t>
        <a:bodyPr/>
        <a:lstStyle/>
        <a:p>
          <a:endParaRPr lang="en-IN"/>
        </a:p>
      </dgm:t>
    </dgm:pt>
    <dgm:pt modelId="{289B374D-B7F1-4601-A8D1-0B87DFEAF90D}" type="sibTrans" cxnId="{551A0E3B-3F2B-45E9-A228-0CDD51A7918B}">
      <dgm:prSet/>
      <dgm:spPr/>
      <dgm:t>
        <a:bodyPr/>
        <a:lstStyle/>
        <a:p>
          <a:endParaRPr lang="en-IN"/>
        </a:p>
      </dgm:t>
    </dgm:pt>
    <dgm:pt modelId="{0B870812-03CA-4003-8EAA-A13FB63C82A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500" b="1" dirty="0" smtClean="0"/>
            <a:t>ORGANIZATIONS &amp; GROUPS</a:t>
          </a:r>
        </a:p>
        <a:p>
          <a:r>
            <a:rPr lang="en-US" sz="2400" b="1" dirty="0" smtClean="0"/>
            <a:t>Formal &amp; Informal</a:t>
          </a:r>
          <a:endParaRPr lang="en-IN" sz="2400" b="1" dirty="0"/>
        </a:p>
      </dgm:t>
    </dgm:pt>
    <dgm:pt modelId="{0EA8DC7B-E0A9-4008-B305-F249175F5AFF}" type="parTrans" cxnId="{229AE027-883A-497A-8FB0-CC28C1A7925D}">
      <dgm:prSet/>
      <dgm:spPr/>
      <dgm:t>
        <a:bodyPr/>
        <a:lstStyle/>
        <a:p>
          <a:endParaRPr lang="en-IN"/>
        </a:p>
      </dgm:t>
    </dgm:pt>
    <dgm:pt modelId="{BCA270AB-BEA2-4A13-BB99-2AC865A0DDB7}" type="sibTrans" cxnId="{229AE027-883A-497A-8FB0-CC28C1A7925D}">
      <dgm:prSet/>
      <dgm:spPr/>
      <dgm:t>
        <a:bodyPr/>
        <a:lstStyle/>
        <a:p>
          <a:endParaRPr lang="en-IN"/>
        </a:p>
      </dgm:t>
    </dgm:pt>
    <dgm:pt modelId="{98836B93-8748-42A9-9F72-525864FA2BCD}">
      <dgm:prSet phldrT="[Text]" custT="1"/>
      <dgm:spPr>
        <a:solidFill>
          <a:schemeClr val="accent4">
            <a:lumMod val="75000"/>
          </a:schemeClr>
        </a:solidFill>
      </dgm:spPr>
      <dgm:t>
        <a:bodyPr anchor="t" anchorCtr="0"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2500" b="1" dirty="0" smtClean="0"/>
            <a:t>ENVIRONMENT</a:t>
          </a:r>
        </a:p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dirty="0" smtClean="0"/>
            <a:t>Geography &amp; Spatial Relationships</a:t>
          </a:r>
          <a:br>
            <a:rPr lang="en-US" sz="2500" b="1" dirty="0" smtClean="0"/>
          </a:br>
          <a:endParaRPr lang="en-IN" sz="2500" b="1" dirty="0"/>
        </a:p>
      </dgm:t>
    </dgm:pt>
    <dgm:pt modelId="{31CE7290-77A3-405F-9D7E-E58FA435C1E8}" type="parTrans" cxnId="{441ED9A9-178D-421C-AA6F-46652209E2E8}">
      <dgm:prSet/>
      <dgm:spPr/>
      <dgm:t>
        <a:bodyPr/>
        <a:lstStyle/>
        <a:p>
          <a:endParaRPr lang="en-IN"/>
        </a:p>
      </dgm:t>
    </dgm:pt>
    <dgm:pt modelId="{193A448B-FF00-41A0-B11A-FB7B6C546DEA}" type="sibTrans" cxnId="{441ED9A9-178D-421C-AA6F-46652209E2E8}">
      <dgm:prSet/>
      <dgm:spPr/>
      <dgm:t>
        <a:bodyPr/>
        <a:lstStyle/>
        <a:p>
          <a:endParaRPr lang="en-IN"/>
        </a:p>
      </dgm:t>
    </dgm:pt>
    <dgm:pt modelId="{65DAFC1F-4450-420F-A952-12A3F3EC2DE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500" b="1" dirty="0" smtClean="0"/>
            <a:t>SOCIAL &amp; CULTURE MILIEU</a:t>
          </a:r>
        </a:p>
        <a:p>
          <a:r>
            <a:rPr lang="en-US" sz="2500" b="1" dirty="0" smtClean="0"/>
            <a:t>Ideas, Beliefs, Values,</a:t>
          </a:r>
          <a:br>
            <a:rPr lang="en-US" sz="2500" b="1" dirty="0" smtClean="0"/>
          </a:br>
          <a:r>
            <a:rPr lang="en-US" sz="2500" b="1" dirty="0" smtClean="0"/>
            <a:t>Attitudes &amp; Ideals</a:t>
          </a:r>
          <a:endParaRPr lang="en-IN" sz="2500" b="1" dirty="0"/>
        </a:p>
      </dgm:t>
    </dgm:pt>
    <dgm:pt modelId="{578D188B-9D0D-42FA-9CCB-832DD3220BC8}" type="sibTrans" cxnId="{5730A2C3-E81F-46FD-A407-63E73A988516}">
      <dgm:prSet/>
      <dgm:spPr/>
      <dgm:t>
        <a:bodyPr/>
        <a:lstStyle/>
        <a:p>
          <a:endParaRPr lang="en-IN"/>
        </a:p>
      </dgm:t>
    </dgm:pt>
    <dgm:pt modelId="{670A4D54-B5A4-4E4A-BB2C-D1ED8DC140E5}" type="parTrans" cxnId="{5730A2C3-E81F-46FD-A407-63E73A988516}">
      <dgm:prSet/>
      <dgm:spPr/>
      <dgm:t>
        <a:bodyPr/>
        <a:lstStyle/>
        <a:p>
          <a:endParaRPr lang="en-IN"/>
        </a:p>
      </dgm:t>
    </dgm:pt>
    <dgm:pt modelId="{544AE253-EA46-4776-8951-D0D9E013DE83}" type="pres">
      <dgm:prSet presAssocID="{423A62B9-A8E1-4492-A899-C20D68986C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C739911-43BD-464E-9732-F65977EEA820}" type="pres">
      <dgm:prSet presAssocID="{65DAFC1F-4450-420F-A952-12A3F3EC2DE4}" presName="node" presStyleLbl="node1" presStyleIdx="0" presStyleCnt="4" custScaleX="142969" custScaleY="136188" custLinFactY="56328" custLinFactNeighborX="-22296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11FE07-DFFA-4BDD-9CE4-12005E71D9C4}" type="pres">
      <dgm:prSet presAssocID="{578D188B-9D0D-42FA-9CCB-832DD3220BC8}" presName="sibTrans" presStyleCnt="0"/>
      <dgm:spPr/>
    </dgm:pt>
    <dgm:pt modelId="{2544A37C-88C2-404A-A315-09095AF6DF74}" type="pres">
      <dgm:prSet presAssocID="{A3FDFFB8-3918-4C65-A7FF-9A8669B633EF}" presName="node" presStyleLbl="node1" presStyleIdx="1" presStyleCnt="4" custScaleX="142074" custScaleY="138451" custLinFactX="-75363" custLinFactNeighborX="-100000" custLinFactNeighborY="-3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FA9DAB-043F-4C6F-A0CC-B84E533BF6D0}" type="pres">
      <dgm:prSet presAssocID="{289B374D-B7F1-4601-A8D1-0B87DFEAF90D}" presName="sibTrans" presStyleCnt="0"/>
      <dgm:spPr/>
    </dgm:pt>
    <dgm:pt modelId="{A62009F4-1137-4E13-A62C-A672439B3664}" type="pres">
      <dgm:prSet presAssocID="{98836B93-8748-42A9-9F72-525864FA2BCD}" presName="node" presStyleLbl="node1" presStyleIdx="2" presStyleCnt="4" custScaleX="141015" custScaleY="133767" custLinFactX="74587" custLinFactNeighborX="100000" custLinFactNeighborY="217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4D8E6B-7919-4026-9C80-9DFEF2D41EBE}" type="pres">
      <dgm:prSet presAssocID="{193A448B-FF00-41A0-B11A-FB7B6C546DEA}" presName="sibTrans" presStyleCnt="0"/>
      <dgm:spPr/>
    </dgm:pt>
    <dgm:pt modelId="{2879FEE2-2A29-4B35-859A-EF50E3614820}" type="pres">
      <dgm:prSet presAssocID="{0B870812-03CA-4003-8EAA-A13FB63C82A6}" presName="node" presStyleLbl="node1" presStyleIdx="3" presStyleCnt="4" custScaleX="140553" custScaleY="138945" custLinFactY="-55151" custLinFactNeighborX="24132" custLinFactNeighborY="-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41ED9A9-178D-421C-AA6F-46652209E2E8}" srcId="{423A62B9-A8E1-4492-A899-C20D68986CB1}" destId="{98836B93-8748-42A9-9F72-525864FA2BCD}" srcOrd="2" destOrd="0" parTransId="{31CE7290-77A3-405F-9D7E-E58FA435C1E8}" sibTransId="{193A448B-FF00-41A0-B11A-FB7B6C546DEA}"/>
    <dgm:cxn modelId="{5730A2C3-E81F-46FD-A407-63E73A988516}" srcId="{423A62B9-A8E1-4492-A899-C20D68986CB1}" destId="{65DAFC1F-4450-420F-A952-12A3F3EC2DE4}" srcOrd="0" destOrd="0" parTransId="{670A4D54-B5A4-4E4A-BB2C-D1ED8DC140E5}" sibTransId="{578D188B-9D0D-42FA-9CCB-832DD3220BC8}"/>
    <dgm:cxn modelId="{D5136ED2-0453-4636-9094-879B359C2BF5}" type="presOf" srcId="{98836B93-8748-42A9-9F72-525864FA2BCD}" destId="{A62009F4-1137-4E13-A62C-A672439B3664}" srcOrd="0" destOrd="0" presId="urn:microsoft.com/office/officeart/2005/8/layout/default"/>
    <dgm:cxn modelId="{F6384EB1-C708-42A6-A301-FC54F328E22B}" type="presOf" srcId="{65DAFC1F-4450-420F-A952-12A3F3EC2DE4}" destId="{CC739911-43BD-464E-9732-F65977EEA820}" srcOrd="0" destOrd="0" presId="urn:microsoft.com/office/officeart/2005/8/layout/default"/>
    <dgm:cxn modelId="{551A0E3B-3F2B-45E9-A228-0CDD51A7918B}" srcId="{423A62B9-A8E1-4492-A899-C20D68986CB1}" destId="{A3FDFFB8-3918-4C65-A7FF-9A8669B633EF}" srcOrd="1" destOrd="0" parTransId="{36AD82A0-E379-4845-8144-C863587437A3}" sibTransId="{289B374D-B7F1-4601-A8D1-0B87DFEAF90D}"/>
    <dgm:cxn modelId="{9DA808AE-98CB-4BE6-A429-BC8FA76C38C6}" type="presOf" srcId="{A3FDFFB8-3918-4C65-A7FF-9A8669B633EF}" destId="{2544A37C-88C2-404A-A315-09095AF6DF74}" srcOrd="0" destOrd="0" presId="urn:microsoft.com/office/officeart/2005/8/layout/default"/>
    <dgm:cxn modelId="{229AE027-883A-497A-8FB0-CC28C1A7925D}" srcId="{423A62B9-A8E1-4492-A899-C20D68986CB1}" destId="{0B870812-03CA-4003-8EAA-A13FB63C82A6}" srcOrd="3" destOrd="0" parTransId="{0EA8DC7B-E0A9-4008-B305-F249175F5AFF}" sibTransId="{BCA270AB-BEA2-4A13-BB99-2AC865A0DDB7}"/>
    <dgm:cxn modelId="{D049665B-311F-4C4B-9D92-BD715D7CAFE1}" type="presOf" srcId="{0B870812-03CA-4003-8EAA-A13FB63C82A6}" destId="{2879FEE2-2A29-4B35-859A-EF50E3614820}" srcOrd="0" destOrd="0" presId="urn:microsoft.com/office/officeart/2005/8/layout/default"/>
    <dgm:cxn modelId="{6DE90159-FF3C-46AC-9923-0F7DE47331ED}" type="presOf" srcId="{423A62B9-A8E1-4492-A899-C20D68986CB1}" destId="{544AE253-EA46-4776-8951-D0D9E013DE83}" srcOrd="0" destOrd="0" presId="urn:microsoft.com/office/officeart/2005/8/layout/default"/>
    <dgm:cxn modelId="{44AA8322-C525-41A9-80B9-54B28DE35A01}" type="presParOf" srcId="{544AE253-EA46-4776-8951-D0D9E013DE83}" destId="{CC739911-43BD-464E-9732-F65977EEA820}" srcOrd="0" destOrd="0" presId="urn:microsoft.com/office/officeart/2005/8/layout/default"/>
    <dgm:cxn modelId="{1235FB7D-4E4A-4C01-BBF4-4071D6FB16BB}" type="presParOf" srcId="{544AE253-EA46-4776-8951-D0D9E013DE83}" destId="{FE11FE07-DFFA-4BDD-9CE4-12005E71D9C4}" srcOrd="1" destOrd="0" presId="urn:microsoft.com/office/officeart/2005/8/layout/default"/>
    <dgm:cxn modelId="{BD34CD8C-4DEA-4A83-8D13-C4C08C740902}" type="presParOf" srcId="{544AE253-EA46-4776-8951-D0D9E013DE83}" destId="{2544A37C-88C2-404A-A315-09095AF6DF74}" srcOrd="2" destOrd="0" presId="urn:microsoft.com/office/officeart/2005/8/layout/default"/>
    <dgm:cxn modelId="{2B9F57DC-61B2-48B3-AA2F-870EF74EB56B}" type="presParOf" srcId="{544AE253-EA46-4776-8951-D0D9E013DE83}" destId="{54FA9DAB-043F-4C6F-A0CC-B84E533BF6D0}" srcOrd="3" destOrd="0" presId="urn:microsoft.com/office/officeart/2005/8/layout/default"/>
    <dgm:cxn modelId="{4420EECC-4E79-40EF-A974-5C2D8CCF3644}" type="presParOf" srcId="{544AE253-EA46-4776-8951-D0D9E013DE83}" destId="{A62009F4-1137-4E13-A62C-A672439B3664}" srcOrd="4" destOrd="0" presId="urn:microsoft.com/office/officeart/2005/8/layout/default"/>
    <dgm:cxn modelId="{5AF2E83C-D7B5-45AA-98B3-3280B37B3B5B}" type="presParOf" srcId="{544AE253-EA46-4776-8951-D0D9E013DE83}" destId="{EC4D8E6B-7919-4026-9C80-9DFEF2D41EBE}" srcOrd="5" destOrd="0" presId="urn:microsoft.com/office/officeart/2005/8/layout/default"/>
    <dgm:cxn modelId="{96402557-39B0-420E-8FDF-6E6AD308761A}" type="presParOf" srcId="{544AE253-EA46-4776-8951-D0D9E013DE83}" destId="{2879FEE2-2A29-4B35-859A-EF50E361482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E497D5-0BFB-4ED5-BF71-EA6F42C4019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4ABB586-A6C1-4FCD-B95C-47773E991784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Baby-boomers generation born after WWII</a:t>
          </a:r>
          <a:endParaRPr lang="en-IN" sz="2000" b="1" dirty="0">
            <a:solidFill>
              <a:schemeClr val="bg1"/>
            </a:solidFill>
          </a:endParaRPr>
        </a:p>
      </dgm:t>
    </dgm:pt>
    <dgm:pt modelId="{6DB943E0-1B8F-4DFF-8F17-1CBCD311554B}" type="parTrans" cxnId="{A5856CB9-B506-4DF8-AE5F-2393C24A2CE6}">
      <dgm:prSet/>
      <dgm:spPr/>
      <dgm:t>
        <a:bodyPr/>
        <a:lstStyle/>
        <a:p>
          <a:endParaRPr lang="en-IN"/>
        </a:p>
      </dgm:t>
    </dgm:pt>
    <dgm:pt modelId="{59F4817F-8EC8-47AB-AD6F-96210AFB1202}" type="sibTrans" cxnId="{A5856CB9-B506-4DF8-AE5F-2393C24A2CE6}">
      <dgm:prSet/>
      <dgm:spPr/>
      <dgm:t>
        <a:bodyPr/>
        <a:lstStyle/>
        <a:p>
          <a:endParaRPr lang="en-IN"/>
        </a:p>
      </dgm:t>
    </dgm:pt>
    <dgm:pt modelId="{6ACC850F-8AC8-4A9C-AF5E-F65BE8DD65F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 smtClean="0"/>
            <a:t>Abounding Social Energy made America prosperous</a:t>
          </a:r>
          <a:endParaRPr lang="en-IN" sz="2000" b="1" dirty="0"/>
        </a:p>
      </dgm:t>
    </dgm:pt>
    <dgm:pt modelId="{E95F6E55-5CD6-4CE8-8794-93B934D187CD}" type="parTrans" cxnId="{669694F7-62AB-4330-BD8B-05D4F2F713C4}">
      <dgm:prSet/>
      <dgm:spPr/>
      <dgm:t>
        <a:bodyPr/>
        <a:lstStyle/>
        <a:p>
          <a:endParaRPr lang="en-IN"/>
        </a:p>
      </dgm:t>
    </dgm:pt>
    <dgm:pt modelId="{E1C5F68E-169B-4440-B4F2-468C8495B9E7}" type="sibTrans" cxnId="{669694F7-62AB-4330-BD8B-05D4F2F713C4}">
      <dgm:prSet/>
      <dgm:spPr/>
      <dgm:t>
        <a:bodyPr/>
        <a:lstStyle/>
        <a:p>
          <a:endParaRPr lang="en-IN"/>
        </a:p>
      </dgm:t>
    </dgm:pt>
    <dgm:pt modelId="{231268A4-29F9-419C-B4E4-CD57F094E18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A period of high aspirations and faith in the future</a:t>
          </a:r>
          <a:endParaRPr lang="en-IN" sz="2000" b="1" dirty="0"/>
        </a:p>
      </dgm:t>
    </dgm:pt>
    <dgm:pt modelId="{CAEBE0F5-83B7-4594-9684-EFEB1D62F6AC}" type="parTrans" cxnId="{CE07F046-CAED-433C-86DC-AC44E70801F8}">
      <dgm:prSet/>
      <dgm:spPr/>
      <dgm:t>
        <a:bodyPr/>
        <a:lstStyle/>
        <a:p>
          <a:endParaRPr lang="en-IN"/>
        </a:p>
      </dgm:t>
    </dgm:pt>
    <dgm:pt modelId="{B6CE4D59-2CA7-4DDD-B06D-35A529AF263B}" type="sibTrans" cxnId="{CE07F046-CAED-433C-86DC-AC44E70801F8}">
      <dgm:prSet/>
      <dgm:spPr/>
      <dgm:t>
        <a:bodyPr/>
        <a:lstStyle/>
        <a:p>
          <a:endParaRPr lang="en-IN"/>
        </a:p>
      </dgm:t>
    </dgm:pt>
    <dgm:pt modelId="{E8AEDD29-0257-4D8A-8133-F485273CAAE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American self-confidence &amp; can-do attitude </a:t>
          </a:r>
          <a:endParaRPr lang="en-IN" sz="2000" b="1" dirty="0"/>
        </a:p>
      </dgm:t>
    </dgm:pt>
    <dgm:pt modelId="{0E8C3BF2-5329-4B84-AB8E-68A9195119E8}" type="parTrans" cxnId="{C2DBE4D1-3470-47E6-8BCF-80E171816B1E}">
      <dgm:prSet/>
      <dgm:spPr/>
      <dgm:t>
        <a:bodyPr/>
        <a:lstStyle/>
        <a:p>
          <a:endParaRPr lang="en-IN"/>
        </a:p>
      </dgm:t>
    </dgm:pt>
    <dgm:pt modelId="{0C6AE322-41F1-40C4-993C-0ABA5B1E1F08}" type="sibTrans" cxnId="{C2DBE4D1-3470-47E6-8BCF-80E171816B1E}">
      <dgm:prSet/>
      <dgm:spPr/>
      <dgm:t>
        <a:bodyPr/>
        <a:lstStyle/>
        <a:p>
          <a:endParaRPr lang="en-IN"/>
        </a:p>
      </dgm:t>
    </dgm:pt>
    <dgm:pt modelId="{CC12C666-6882-4759-B46B-914101F908D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Unprecedented Social Freedom</a:t>
          </a:r>
          <a:endParaRPr lang="en-IN" sz="2000" b="1" dirty="0"/>
        </a:p>
      </dgm:t>
    </dgm:pt>
    <dgm:pt modelId="{EFCA9F23-134F-40D6-9B9F-2B411CC467A0}" type="parTrans" cxnId="{39F17E77-96CA-4D6D-9D73-58F8D7DD731F}">
      <dgm:prSet/>
      <dgm:spPr/>
      <dgm:t>
        <a:bodyPr/>
        <a:lstStyle/>
        <a:p>
          <a:endParaRPr lang="en-IN"/>
        </a:p>
      </dgm:t>
    </dgm:pt>
    <dgm:pt modelId="{50AF2A29-7DC3-406C-8F2D-467211F86090}" type="sibTrans" cxnId="{39F17E77-96CA-4D6D-9D73-58F8D7DD731F}">
      <dgm:prSet/>
      <dgm:spPr/>
      <dgm:t>
        <a:bodyPr/>
        <a:lstStyle/>
        <a:p>
          <a:endParaRPr lang="en-IN"/>
        </a:p>
      </dgm:t>
    </dgm:pt>
    <dgm:pt modelId="{BCE70E1A-B2E6-459A-8443-1B1BF0EFDDDB}">
      <dgm:prSet custT="1"/>
      <dgm:spPr>
        <a:solidFill>
          <a:srgbClr val="C00000"/>
        </a:solidFill>
      </dgm:spPr>
      <dgm:t>
        <a:bodyPr/>
        <a:lstStyle/>
        <a:p>
          <a:r>
            <a:rPr lang="en-US" sz="2000" b="1" dirty="0" smtClean="0"/>
            <a:t>Physical &amp; Mechanical Proficiency is an American Tradition</a:t>
          </a:r>
          <a:endParaRPr lang="en-IN" sz="2000" b="1" dirty="0"/>
        </a:p>
      </dgm:t>
    </dgm:pt>
    <dgm:pt modelId="{02F9CB0C-ACE6-4B83-B4B7-89A1F6CA67C7}" type="parTrans" cxnId="{C2E5F4E0-9D1F-4ACC-9E52-6493090342BF}">
      <dgm:prSet/>
      <dgm:spPr/>
      <dgm:t>
        <a:bodyPr/>
        <a:lstStyle/>
        <a:p>
          <a:endParaRPr lang="en-IN"/>
        </a:p>
      </dgm:t>
    </dgm:pt>
    <dgm:pt modelId="{F7EC371D-5FD3-4898-8E57-F940477EA2CF}" type="sibTrans" cxnId="{C2E5F4E0-9D1F-4ACC-9E52-6493090342BF}">
      <dgm:prSet/>
      <dgm:spPr/>
      <dgm:t>
        <a:bodyPr/>
        <a:lstStyle/>
        <a:p>
          <a:endParaRPr lang="en-IN"/>
        </a:p>
      </dgm:t>
    </dgm:pt>
    <dgm:pt modelId="{5492DC01-3DEF-4796-9C09-EA7DC7FBDD0B}" type="pres">
      <dgm:prSet presAssocID="{0DE497D5-0BFB-4ED5-BF71-EA6F42C401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4300D22-DE46-4C10-B83A-EAB50662EB88}" type="pres">
      <dgm:prSet presAssocID="{A4ABB586-A6C1-4FCD-B95C-47773E991784}" presName="comp" presStyleCnt="0"/>
      <dgm:spPr/>
    </dgm:pt>
    <dgm:pt modelId="{1BD42315-17F3-4E28-8936-7F01B4AD4577}" type="pres">
      <dgm:prSet presAssocID="{A4ABB586-A6C1-4FCD-B95C-47773E991784}" presName="box" presStyleLbl="node1" presStyleIdx="0" presStyleCnt="6" custLinFactY="-80000" custLinFactNeighborX="-25000" custLinFactNeighborY="-100000"/>
      <dgm:spPr/>
      <dgm:t>
        <a:bodyPr/>
        <a:lstStyle/>
        <a:p>
          <a:endParaRPr lang="en-IN"/>
        </a:p>
      </dgm:t>
    </dgm:pt>
    <dgm:pt modelId="{8B8DCF1B-7EFD-492E-85CE-DD319A278329}" type="pres">
      <dgm:prSet presAssocID="{A4ABB586-A6C1-4FCD-B95C-47773E991784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0AD4C2-5917-409E-A3BB-32BF88BB9EF8}" type="pres">
      <dgm:prSet presAssocID="{A4ABB586-A6C1-4FCD-B95C-47773E991784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DED89F-F0EC-4D3D-9D26-EC3EDC7979BD}" type="pres">
      <dgm:prSet presAssocID="{59F4817F-8EC8-47AB-AD6F-96210AFB1202}" presName="spacer" presStyleCnt="0"/>
      <dgm:spPr/>
    </dgm:pt>
    <dgm:pt modelId="{705CD20A-10E5-4B18-B983-BE14BCB3EEBF}" type="pres">
      <dgm:prSet presAssocID="{6ACC850F-8AC8-4A9C-AF5E-F65BE8DD65F1}" presName="comp" presStyleCnt="0"/>
      <dgm:spPr/>
    </dgm:pt>
    <dgm:pt modelId="{ECBCDFF5-52BF-4991-BD21-5B27BAEF2050}" type="pres">
      <dgm:prSet presAssocID="{6ACC850F-8AC8-4A9C-AF5E-F65BE8DD65F1}" presName="box" presStyleLbl="node1" presStyleIdx="1" presStyleCnt="6"/>
      <dgm:spPr/>
      <dgm:t>
        <a:bodyPr/>
        <a:lstStyle/>
        <a:p>
          <a:endParaRPr lang="en-IN"/>
        </a:p>
      </dgm:t>
    </dgm:pt>
    <dgm:pt modelId="{46E96A89-9B78-4A47-8B89-BBC153294DE5}" type="pres">
      <dgm:prSet presAssocID="{6ACC850F-8AC8-4A9C-AF5E-F65BE8DD65F1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AA4215A-3BDF-44B1-8A4A-243F954D7231}" type="pres">
      <dgm:prSet presAssocID="{6ACC850F-8AC8-4A9C-AF5E-F65BE8DD65F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817C6D-0AF0-49ED-A3B8-E10D26C90501}" type="pres">
      <dgm:prSet presAssocID="{E1C5F68E-169B-4440-B4F2-468C8495B9E7}" presName="spacer" presStyleCnt="0"/>
      <dgm:spPr/>
    </dgm:pt>
    <dgm:pt modelId="{76BC4E22-3BF8-492C-AC45-56B91CD87D23}" type="pres">
      <dgm:prSet presAssocID="{231268A4-29F9-419C-B4E4-CD57F094E182}" presName="comp" presStyleCnt="0"/>
      <dgm:spPr/>
    </dgm:pt>
    <dgm:pt modelId="{70E574D4-FE50-491F-BA8D-095DA77802A0}" type="pres">
      <dgm:prSet presAssocID="{231268A4-29F9-419C-B4E4-CD57F094E182}" presName="box" presStyleLbl="node1" presStyleIdx="2" presStyleCnt="6"/>
      <dgm:spPr/>
      <dgm:t>
        <a:bodyPr/>
        <a:lstStyle/>
        <a:p>
          <a:endParaRPr lang="en-IN"/>
        </a:p>
      </dgm:t>
    </dgm:pt>
    <dgm:pt modelId="{69E36C30-5EEC-4EAB-8A6F-1D2B55F0EA49}" type="pres">
      <dgm:prSet presAssocID="{231268A4-29F9-419C-B4E4-CD57F094E182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8D029B4-5657-4A54-B3EE-12C61CDABA7A}" type="pres">
      <dgm:prSet presAssocID="{231268A4-29F9-419C-B4E4-CD57F094E18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9FB453-2699-438A-B07E-65B0B719E66C}" type="pres">
      <dgm:prSet presAssocID="{B6CE4D59-2CA7-4DDD-B06D-35A529AF263B}" presName="spacer" presStyleCnt="0"/>
      <dgm:spPr/>
    </dgm:pt>
    <dgm:pt modelId="{72C0A667-82CF-479F-8EED-DD7B72327093}" type="pres">
      <dgm:prSet presAssocID="{E8AEDD29-0257-4D8A-8133-F485273CAAE1}" presName="comp" presStyleCnt="0"/>
      <dgm:spPr/>
    </dgm:pt>
    <dgm:pt modelId="{AEB27D3C-A57C-4129-BA90-9512F2CC1B39}" type="pres">
      <dgm:prSet presAssocID="{E8AEDD29-0257-4D8A-8133-F485273CAAE1}" presName="box" presStyleLbl="node1" presStyleIdx="3" presStyleCnt="6"/>
      <dgm:spPr/>
      <dgm:t>
        <a:bodyPr/>
        <a:lstStyle/>
        <a:p>
          <a:endParaRPr lang="en-IN"/>
        </a:p>
      </dgm:t>
    </dgm:pt>
    <dgm:pt modelId="{C3F865D4-DBF4-4A53-96CB-2B63A851DC75}" type="pres">
      <dgm:prSet presAssocID="{E8AEDD29-0257-4D8A-8133-F485273CAAE1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822061E-AB36-405F-B06F-5B14E666800C}" type="pres">
      <dgm:prSet presAssocID="{E8AEDD29-0257-4D8A-8133-F485273CAAE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7449CA-05D1-43C0-B04A-B26B34B56284}" type="pres">
      <dgm:prSet presAssocID="{0C6AE322-41F1-40C4-993C-0ABA5B1E1F08}" presName="spacer" presStyleCnt="0"/>
      <dgm:spPr/>
    </dgm:pt>
    <dgm:pt modelId="{5DC46499-0C3F-4D17-987B-F230A3F42281}" type="pres">
      <dgm:prSet presAssocID="{CC12C666-6882-4759-B46B-914101F908D0}" presName="comp" presStyleCnt="0"/>
      <dgm:spPr/>
    </dgm:pt>
    <dgm:pt modelId="{AAAF6BC2-75AA-49C2-891D-665DB86D550A}" type="pres">
      <dgm:prSet presAssocID="{CC12C666-6882-4759-B46B-914101F908D0}" presName="box" presStyleLbl="node1" presStyleIdx="4" presStyleCnt="6"/>
      <dgm:spPr/>
      <dgm:t>
        <a:bodyPr/>
        <a:lstStyle/>
        <a:p>
          <a:endParaRPr lang="en-IN"/>
        </a:p>
      </dgm:t>
    </dgm:pt>
    <dgm:pt modelId="{5261C344-AF4D-4925-B1E7-CDE0C69BC287}" type="pres">
      <dgm:prSet presAssocID="{CC12C666-6882-4759-B46B-914101F908D0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2FB8636-E783-4433-8EE6-79A672E8B3B1}" type="pres">
      <dgm:prSet presAssocID="{CC12C666-6882-4759-B46B-914101F908D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C0DFD3-ADA3-4268-BF0C-88C695712A60}" type="pres">
      <dgm:prSet presAssocID="{50AF2A29-7DC3-406C-8F2D-467211F86090}" presName="spacer" presStyleCnt="0"/>
      <dgm:spPr/>
    </dgm:pt>
    <dgm:pt modelId="{26CDE205-41EA-4B2A-B912-BD893018C834}" type="pres">
      <dgm:prSet presAssocID="{BCE70E1A-B2E6-459A-8443-1B1BF0EFDDDB}" presName="comp" presStyleCnt="0"/>
      <dgm:spPr/>
    </dgm:pt>
    <dgm:pt modelId="{47921C2D-FB66-4815-9FD8-DD712F0ECF98}" type="pres">
      <dgm:prSet presAssocID="{BCE70E1A-B2E6-459A-8443-1B1BF0EFDDDB}" presName="box" presStyleLbl="node1" presStyleIdx="5" presStyleCnt="6"/>
      <dgm:spPr/>
      <dgm:t>
        <a:bodyPr/>
        <a:lstStyle/>
        <a:p>
          <a:endParaRPr lang="en-IN"/>
        </a:p>
      </dgm:t>
    </dgm:pt>
    <dgm:pt modelId="{E9D82684-83FC-47B3-B8AA-BCB84F0E54E2}" type="pres">
      <dgm:prSet presAssocID="{BCE70E1A-B2E6-459A-8443-1B1BF0EFDDDB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E4CCD81-2D5F-4C7F-B7FD-6DB4D2DFA53E}" type="pres">
      <dgm:prSet presAssocID="{BCE70E1A-B2E6-459A-8443-1B1BF0EFDDD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A677805-8566-46B9-8A03-1AA539FF3D40}" type="presOf" srcId="{A4ABB586-A6C1-4FCD-B95C-47773E991784}" destId="{1BD42315-17F3-4E28-8936-7F01B4AD4577}" srcOrd="0" destOrd="0" presId="urn:microsoft.com/office/officeart/2005/8/layout/vList4"/>
    <dgm:cxn modelId="{C2E5F4E0-9D1F-4ACC-9E52-6493090342BF}" srcId="{0DE497D5-0BFB-4ED5-BF71-EA6F42C40199}" destId="{BCE70E1A-B2E6-459A-8443-1B1BF0EFDDDB}" srcOrd="5" destOrd="0" parTransId="{02F9CB0C-ACE6-4B83-B4B7-89A1F6CA67C7}" sibTransId="{F7EC371D-5FD3-4898-8E57-F940477EA2CF}"/>
    <dgm:cxn modelId="{D2444D49-20D9-48E0-98FF-1E53C086DD0E}" type="presOf" srcId="{231268A4-29F9-419C-B4E4-CD57F094E182}" destId="{98D029B4-5657-4A54-B3EE-12C61CDABA7A}" srcOrd="1" destOrd="0" presId="urn:microsoft.com/office/officeart/2005/8/layout/vList4"/>
    <dgm:cxn modelId="{9B6B8B3D-CD34-4A17-841A-AE3AC1BB9FE3}" type="presOf" srcId="{E8AEDD29-0257-4D8A-8133-F485273CAAE1}" destId="{AEB27D3C-A57C-4129-BA90-9512F2CC1B39}" srcOrd="0" destOrd="0" presId="urn:microsoft.com/office/officeart/2005/8/layout/vList4"/>
    <dgm:cxn modelId="{910A4029-2FB7-4251-A3FA-6F9BD239C09E}" type="presOf" srcId="{6ACC850F-8AC8-4A9C-AF5E-F65BE8DD65F1}" destId="{5AA4215A-3BDF-44B1-8A4A-243F954D7231}" srcOrd="1" destOrd="0" presId="urn:microsoft.com/office/officeart/2005/8/layout/vList4"/>
    <dgm:cxn modelId="{0C479295-0EC5-4FCA-B4F6-AA8CFE697013}" type="presOf" srcId="{BCE70E1A-B2E6-459A-8443-1B1BF0EFDDDB}" destId="{47921C2D-FB66-4815-9FD8-DD712F0ECF98}" srcOrd="0" destOrd="0" presId="urn:microsoft.com/office/officeart/2005/8/layout/vList4"/>
    <dgm:cxn modelId="{A5856CB9-B506-4DF8-AE5F-2393C24A2CE6}" srcId="{0DE497D5-0BFB-4ED5-BF71-EA6F42C40199}" destId="{A4ABB586-A6C1-4FCD-B95C-47773E991784}" srcOrd="0" destOrd="0" parTransId="{6DB943E0-1B8F-4DFF-8F17-1CBCD311554B}" sibTransId="{59F4817F-8EC8-47AB-AD6F-96210AFB1202}"/>
    <dgm:cxn modelId="{BFE5232D-3A38-4268-8D82-CAA4A0D5D949}" type="presOf" srcId="{6ACC850F-8AC8-4A9C-AF5E-F65BE8DD65F1}" destId="{ECBCDFF5-52BF-4991-BD21-5B27BAEF2050}" srcOrd="0" destOrd="0" presId="urn:microsoft.com/office/officeart/2005/8/layout/vList4"/>
    <dgm:cxn modelId="{F8B66ADC-BCB7-4FF3-8D87-EF9FA18627F5}" type="presOf" srcId="{231268A4-29F9-419C-B4E4-CD57F094E182}" destId="{70E574D4-FE50-491F-BA8D-095DA77802A0}" srcOrd="0" destOrd="0" presId="urn:microsoft.com/office/officeart/2005/8/layout/vList4"/>
    <dgm:cxn modelId="{25A08479-9722-4768-864F-489E57DBA862}" type="presOf" srcId="{E8AEDD29-0257-4D8A-8133-F485273CAAE1}" destId="{0822061E-AB36-405F-B06F-5B14E666800C}" srcOrd="1" destOrd="0" presId="urn:microsoft.com/office/officeart/2005/8/layout/vList4"/>
    <dgm:cxn modelId="{39F17E77-96CA-4D6D-9D73-58F8D7DD731F}" srcId="{0DE497D5-0BFB-4ED5-BF71-EA6F42C40199}" destId="{CC12C666-6882-4759-B46B-914101F908D0}" srcOrd="4" destOrd="0" parTransId="{EFCA9F23-134F-40D6-9B9F-2B411CC467A0}" sibTransId="{50AF2A29-7DC3-406C-8F2D-467211F86090}"/>
    <dgm:cxn modelId="{C2DBE4D1-3470-47E6-8BCF-80E171816B1E}" srcId="{0DE497D5-0BFB-4ED5-BF71-EA6F42C40199}" destId="{E8AEDD29-0257-4D8A-8133-F485273CAAE1}" srcOrd="3" destOrd="0" parTransId="{0E8C3BF2-5329-4B84-AB8E-68A9195119E8}" sibTransId="{0C6AE322-41F1-40C4-993C-0ABA5B1E1F08}"/>
    <dgm:cxn modelId="{669694F7-62AB-4330-BD8B-05D4F2F713C4}" srcId="{0DE497D5-0BFB-4ED5-BF71-EA6F42C40199}" destId="{6ACC850F-8AC8-4A9C-AF5E-F65BE8DD65F1}" srcOrd="1" destOrd="0" parTransId="{E95F6E55-5CD6-4CE8-8794-93B934D187CD}" sibTransId="{E1C5F68E-169B-4440-B4F2-468C8495B9E7}"/>
    <dgm:cxn modelId="{8BAB62BE-7C2A-4931-ACBF-A7AEC750CD2B}" type="presOf" srcId="{A4ABB586-A6C1-4FCD-B95C-47773E991784}" destId="{DD0AD4C2-5917-409E-A3BB-32BF88BB9EF8}" srcOrd="1" destOrd="0" presId="urn:microsoft.com/office/officeart/2005/8/layout/vList4"/>
    <dgm:cxn modelId="{CE07F046-CAED-433C-86DC-AC44E70801F8}" srcId="{0DE497D5-0BFB-4ED5-BF71-EA6F42C40199}" destId="{231268A4-29F9-419C-B4E4-CD57F094E182}" srcOrd="2" destOrd="0" parTransId="{CAEBE0F5-83B7-4594-9684-EFEB1D62F6AC}" sibTransId="{B6CE4D59-2CA7-4DDD-B06D-35A529AF263B}"/>
    <dgm:cxn modelId="{220B3A27-7D76-4545-AFDD-D3CF32D76809}" type="presOf" srcId="{BCE70E1A-B2E6-459A-8443-1B1BF0EFDDDB}" destId="{3E4CCD81-2D5F-4C7F-B7FD-6DB4D2DFA53E}" srcOrd="1" destOrd="0" presId="urn:microsoft.com/office/officeart/2005/8/layout/vList4"/>
    <dgm:cxn modelId="{A614BE1C-8C55-4FAE-918A-2A1D6639FB24}" type="presOf" srcId="{CC12C666-6882-4759-B46B-914101F908D0}" destId="{A2FB8636-E783-4433-8EE6-79A672E8B3B1}" srcOrd="1" destOrd="0" presId="urn:microsoft.com/office/officeart/2005/8/layout/vList4"/>
    <dgm:cxn modelId="{E94DFF88-3390-4D8C-848C-C22D5CF2D283}" type="presOf" srcId="{0DE497D5-0BFB-4ED5-BF71-EA6F42C40199}" destId="{5492DC01-3DEF-4796-9C09-EA7DC7FBDD0B}" srcOrd="0" destOrd="0" presId="urn:microsoft.com/office/officeart/2005/8/layout/vList4"/>
    <dgm:cxn modelId="{A1D8BEA1-F672-4AD5-963B-170C733E1B3F}" type="presOf" srcId="{CC12C666-6882-4759-B46B-914101F908D0}" destId="{AAAF6BC2-75AA-49C2-891D-665DB86D550A}" srcOrd="0" destOrd="0" presId="urn:microsoft.com/office/officeart/2005/8/layout/vList4"/>
    <dgm:cxn modelId="{1952B647-0664-4325-A839-1A4A09E05E0B}" type="presParOf" srcId="{5492DC01-3DEF-4796-9C09-EA7DC7FBDD0B}" destId="{E4300D22-DE46-4C10-B83A-EAB50662EB88}" srcOrd="0" destOrd="0" presId="urn:microsoft.com/office/officeart/2005/8/layout/vList4"/>
    <dgm:cxn modelId="{B5D142DB-9A17-413C-BF05-56477178719B}" type="presParOf" srcId="{E4300D22-DE46-4C10-B83A-EAB50662EB88}" destId="{1BD42315-17F3-4E28-8936-7F01B4AD4577}" srcOrd="0" destOrd="0" presId="urn:microsoft.com/office/officeart/2005/8/layout/vList4"/>
    <dgm:cxn modelId="{5E329BC9-DF04-4033-B049-06B27E5A1EAA}" type="presParOf" srcId="{E4300D22-DE46-4C10-B83A-EAB50662EB88}" destId="{8B8DCF1B-7EFD-492E-85CE-DD319A278329}" srcOrd="1" destOrd="0" presId="urn:microsoft.com/office/officeart/2005/8/layout/vList4"/>
    <dgm:cxn modelId="{AD04B4C6-4CBE-4BC0-AE06-48550C0C385C}" type="presParOf" srcId="{E4300D22-DE46-4C10-B83A-EAB50662EB88}" destId="{DD0AD4C2-5917-409E-A3BB-32BF88BB9EF8}" srcOrd="2" destOrd="0" presId="urn:microsoft.com/office/officeart/2005/8/layout/vList4"/>
    <dgm:cxn modelId="{D54E920B-A8C4-4136-A4BE-D412BDC17C88}" type="presParOf" srcId="{5492DC01-3DEF-4796-9C09-EA7DC7FBDD0B}" destId="{A4DED89F-F0EC-4D3D-9D26-EC3EDC7979BD}" srcOrd="1" destOrd="0" presId="urn:microsoft.com/office/officeart/2005/8/layout/vList4"/>
    <dgm:cxn modelId="{B88777D6-BF60-4662-B5BB-BD22DB54599F}" type="presParOf" srcId="{5492DC01-3DEF-4796-9C09-EA7DC7FBDD0B}" destId="{705CD20A-10E5-4B18-B983-BE14BCB3EEBF}" srcOrd="2" destOrd="0" presId="urn:microsoft.com/office/officeart/2005/8/layout/vList4"/>
    <dgm:cxn modelId="{6903B2B9-9EDE-4233-90AC-A7F05F2EA30D}" type="presParOf" srcId="{705CD20A-10E5-4B18-B983-BE14BCB3EEBF}" destId="{ECBCDFF5-52BF-4991-BD21-5B27BAEF2050}" srcOrd="0" destOrd="0" presId="urn:microsoft.com/office/officeart/2005/8/layout/vList4"/>
    <dgm:cxn modelId="{658C2B60-9EB5-4A93-9967-4D25578ADEF2}" type="presParOf" srcId="{705CD20A-10E5-4B18-B983-BE14BCB3EEBF}" destId="{46E96A89-9B78-4A47-8B89-BBC153294DE5}" srcOrd="1" destOrd="0" presId="urn:microsoft.com/office/officeart/2005/8/layout/vList4"/>
    <dgm:cxn modelId="{EB2D8ACF-8ECD-424A-A40B-6182C89018A2}" type="presParOf" srcId="{705CD20A-10E5-4B18-B983-BE14BCB3EEBF}" destId="{5AA4215A-3BDF-44B1-8A4A-243F954D7231}" srcOrd="2" destOrd="0" presId="urn:microsoft.com/office/officeart/2005/8/layout/vList4"/>
    <dgm:cxn modelId="{FFD76DBB-AC65-4470-BF82-F0056516D938}" type="presParOf" srcId="{5492DC01-3DEF-4796-9C09-EA7DC7FBDD0B}" destId="{D1817C6D-0AF0-49ED-A3B8-E10D26C90501}" srcOrd="3" destOrd="0" presId="urn:microsoft.com/office/officeart/2005/8/layout/vList4"/>
    <dgm:cxn modelId="{1BCABDE2-45FD-4A9E-9E53-5A5992EE574E}" type="presParOf" srcId="{5492DC01-3DEF-4796-9C09-EA7DC7FBDD0B}" destId="{76BC4E22-3BF8-492C-AC45-56B91CD87D23}" srcOrd="4" destOrd="0" presId="urn:microsoft.com/office/officeart/2005/8/layout/vList4"/>
    <dgm:cxn modelId="{2402D825-9A84-4D58-83D7-7B3061088FE6}" type="presParOf" srcId="{76BC4E22-3BF8-492C-AC45-56B91CD87D23}" destId="{70E574D4-FE50-491F-BA8D-095DA77802A0}" srcOrd="0" destOrd="0" presId="urn:microsoft.com/office/officeart/2005/8/layout/vList4"/>
    <dgm:cxn modelId="{CACC4C2B-C13D-49BB-B660-68B5E3325ADD}" type="presParOf" srcId="{76BC4E22-3BF8-492C-AC45-56B91CD87D23}" destId="{69E36C30-5EEC-4EAB-8A6F-1D2B55F0EA49}" srcOrd="1" destOrd="0" presId="urn:microsoft.com/office/officeart/2005/8/layout/vList4"/>
    <dgm:cxn modelId="{7A2A2672-2199-407E-AFF6-F9DD2D571984}" type="presParOf" srcId="{76BC4E22-3BF8-492C-AC45-56B91CD87D23}" destId="{98D029B4-5657-4A54-B3EE-12C61CDABA7A}" srcOrd="2" destOrd="0" presId="urn:microsoft.com/office/officeart/2005/8/layout/vList4"/>
    <dgm:cxn modelId="{B2F18338-D88E-4DAF-8BD7-BA0735824040}" type="presParOf" srcId="{5492DC01-3DEF-4796-9C09-EA7DC7FBDD0B}" destId="{A39FB453-2699-438A-B07E-65B0B719E66C}" srcOrd="5" destOrd="0" presId="urn:microsoft.com/office/officeart/2005/8/layout/vList4"/>
    <dgm:cxn modelId="{E6F01FE6-DE1A-4D37-93D6-831CB29AA175}" type="presParOf" srcId="{5492DC01-3DEF-4796-9C09-EA7DC7FBDD0B}" destId="{72C0A667-82CF-479F-8EED-DD7B72327093}" srcOrd="6" destOrd="0" presId="urn:microsoft.com/office/officeart/2005/8/layout/vList4"/>
    <dgm:cxn modelId="{960D2782-4C5E-4FF0-B8F9-33FE3628B5D5}" type="presParOf" srcId="{72C0A667-82CF-479F-8EED-DD7B72327093}" destId="{AEB27D3C-A57C-4129-BA90-9512F2CC1B39}" srcOrd="0" destOrd="0" presId="urn:microsoft.com/office/officeart/2005/8/layout/vList4"/>
    <dgm:cxn modelId="{E2D1E543-CBB7-410A-9AE8-1CD5B2DB3BE7}" type="presParOf" srcId="{72C0A667-82CF-479F-8EED-DD7B72327093}" destId="{C3F865D4-DBF4-4A53-96CB-2B63A851DC75}" srcOrd="1" destOrd="0" presId="urn:microsoft.com/office/officeart/2005/8/layout/vList4"/>
    <dgm:cxn modelId="{150F5829-C0E7-4C73-8D07-C9447CC378F0}" type="presParOf" srcId="{72C0A667-82CF-479F-8EED-DD7B72327093}" destId="{0822061E-AB36-405F-B06F-5B14E666800C}" srcOrd="2" destOrd="0" presId="urn:microsoft.com/office/officeart/2005/8/layout/vList4"/>
    <dgm:cxn modelId="{7D7A2EB8-0193-413F-B8BB-0E4BCC120FB3}" type="presParOf" srcId="{5492DC01-3DEF-4796-9C09-EA7DC7FBDD0B}" destId="{F47449CA-05D1-43C0-B04A-B26B34B56284}" srcOrd="7" destOrd="0" presId="urn:microsoft.com/office/officeart/2005/8/layout/vList4"/>
    <dgm:cxn modelId="{78D35BBC-0982-4B02-916B-529957893256}" type="presParOf" srcId="{5492DC01-3DEF-4796-9C09-EA7DC7FBDD0B}" destId="{5DC46499-0C3F-4D17-987B-F230A3F42281}" srcOrd="8" destOrd="0" presId="urn:microsoft.com/office/officeart/2005/8/layout/vList4"/>
    <dgm:cxn modelId="{0646A367-0C4D-4788-8C8F-EAD0A61BDF3D}" type="presParOf" srcId="{5DC46499-0C3F-4D17-987B-F230A3F42281}" destId="{AAAF6BC2-75AA-49C2-891D-665DB86D550A}" srcOrd="0" destOrd="0" presId="urn:microsoft.com/office/officeart/2005/8/layout/vList4"/>
    <dgm:cxn modelId="{6000F160-7C52-42E5-9C46-ED1737C68B15}" type="presParOf" srcId="{5DC46499-0C3F-4D17-987B-F230A3F42281}" destId="{5261C344-AF4D-4925-B1E7-CDE0C69BC287}" srcOrd="1" destOrd="0" presId="urn:microsoft.com/office/officeart/2005/8/layout/vList4"/>
    <dgm:cxn modelId="{06E6E18E-D7F9-4208-A525-AAA3FAE4621B}" type="presParOf" srcId="{5DC46499-0C3F-4D17-987B-F230A3F42281}" destId="{A2FB8636-E783-4433-8EE6-79A672E8B3B1}" srcOrd="2" destOrd="0" presId="urn:microsoft.com/office/officeart/2005/8/layout/vList4"/>
    <dgm:cxn modelId="{031BF6EB-634B-48F3-9F71-91304416554B}" type="presParOf" srcId="{5492DC01-3DEF-4796-9C09-EA7DC7FBDD0B}" destId="{48C0DFD3-ADA3-4268-BF0C-88C695712A60}" srcOrd="9" destOrd="0" presId="urn:microsoft.com/office/officeart/2005/8/layout/vList4"/>
    <dgm:cxn modelId="{5DEBFD1B-5E75-4C23-A57B-8741DEC367C5}" type="presParOf" srcId="{5492DC01-3DEF-4796-9C09-EA7DC7FBDD0B}" destId="{26CDE205-41EA-4B2A-B912-BD893018C834}" srcOrd="10" destOrd="0" presId="urn:microsoft.com/office/officeart/2005/8/layout/vList4"/>
    <dgm:cxn modelId="{98F1EC6D-1C27-4C91-A4B4-120CE936F0EC}" type="presParOf" srcId="{26CDE205-41EA-4B2A-B912-BD893018C834}" destId="{47921C2D-FB66-4815-9FD8-DD712F0ECF98}" srcOrd="0" destOrd="0" presId="urn:microsoft.com/office/officeart/2005/8/layout/vList4"/>
    <dgm:cxn modelId="{3474BC34-D3ED-4AD4-A9E8-F5AAF7C798FE}" type="presParOf" srcId="{26CDE205-41EA-4B2A-B912-BD893018C834}" destId="{E9D82684-83FC-47B3-B8AA-BCB84F0E54E2}" srcOrd="1" destOrd="0" presId="urn:microsoft.com/office/officeart/2005/8/layout/vList4"/>
    <dgm:cxn modelId="{B661CC2A-05D5-4BE8-8A80-FB9AEED04A6A}" type="presParOf" srcId="{26CDE205-41EA-4B2A-B912-BD893018C834}" destId="{3E4CCD81-2D5F-4C7F-B7FD-6DB4D2DFA5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C073F7-24A2-4E3E-AFA7-0C527B703C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CF93189-C306-4E1A-950F-43387A34179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Failure is essential for greater success</a:t>
          </a:r>
          <a:endParaRPr lang="en-IN" sz="2800" b="1" dirty="0">
            <a:solidFill>
              <a:schemeClr val="bg1"/>
            </a:solidFill>
          </a:endParaRPr>
        </a:p>
      </dgm:t>
    </dgm:pt>
    <dgm:pt modelId="{14DDCE54-9844-4397-93DE-296CED19F994}" type="parTrans" cxnId="{D783860F-6128-49DF-85CB-14C3447BBFC6}">
      <dgm:prSet/>
      <dgm:spPr/>
      <dgm:t>
        <a:bodyPr/>
        <a:lstStyle/>
        <a:p>
          <a:endParaRPr lang="en-IN"/>
        </a:p>
      </dgm:t>
    </dgm:pt>
    <dgm:pt modelId="{4531949B-DC2A-48A5-B569-5DC5BF2A9779}" type="sibTrans" cxnId="{D783860F-6128-49DF-85CB-14C3447BBFC6}">
      <dgm:prSet/>
      <dgm:spPr/>
      <dgm:t>
        <a:bodyPr/>
        <a:lstStyle/>
        <a:p>
          <a:endParaRPr lang="en-IN"/>
        </a:p>
      </dgm:t>
    </dgm:pt>
    <dgm:pt modelId="{55492FDD-F1F2-4EF8-ABA9-336CABD547A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Organization is as necessary as inspiration</a:t>
          </a:r>
        </a:p>
      </dgm:t>
    </dgm:pt>
    <dgm:pt modelId="{00899819-A8CB-4D55-A6F0-93B1B37F0839}" type="parTrans" cxnId="{89E64FE6-B780-4D19-A7ED-EF326398879C}">
      <dgm:prSet/>
      <dgm:spPr/>
      <dgm:t>
        <a:bodyPr/>
        <a:lstStyle/>
        <a:p>
          <a:endParaRPr lang="en-IN"/>
        </a:p>
      </dgm:t>
    </dgm:pt>
    <dgm:pt modelId="{3865B877-1937-4E10-B896-0B0C32CD299E}" type="sibTrans" cxnId="{89E64FE6-B780-4D19-A7ED-EF326398879C}">
      <dgm:prSet/>
      <dgm:spPr/>
      <dgm:t>
        <a:bodyPr/>
        <a:lstStyle/>
        <a:p>
          <a:endParaRPr lang="en-IN"/>
        </a:p>
      </dgm:t>
    </dgm:pt>
    <dgm:pt modelId="{3A86072E-7422-4029-9CAF-79CCBE49882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800" b="1" dirty="0" smtClean="0"/>
            <a:t>Capacity to identify, motivate &amp; empower creative individuals</a:t>
          </a:r>
          <a:endParaRPr lang="en-IN" sz="2800" b="1" dirty="0"/>
        </a:p>
      </dgm:t>
    </dgm:pt>
    <dgm:pt modelId="{A45D29EB-E6AB-45B0-B3D3-84E1BC59AFEE}" type="parTrans" cxnId="{BE3BA909-06AE-4A06-85EE-3DF4F520026A}">
      <dgm:prSet/>
      <dgm:spPr/>
      <dgm:t>
        <a:bodyPr/>
        <a:lstStyle/>
        <a:p>
          <a:endParaRPr lang="en-IN"/>
        </a:p>
      </dgm:t>
    </dgm:pt>
    <dgm:pt modelId="{4A21E110-2515-421D-9FB1-60D9EE549D82}" type="sibTrans" cxnId="{BE3BA909-06AE-4A06-85EE-3DF4F520026A}">
      <dgm:prSet/>
      <dgm:spPr/>
      <dgm:t>
        <a:bodyPr/>
        <a:lstStyle/>
        <a:p>
          <a:endParaRPr lang="en-IN"/>
        </a:p>
      </dgm:t>
    </dgm:pt>
    <dgm:pt modelId="{AF6BAFFA-98E4-470F-9A04-6E632A84C115}" type="pres">
      <dgm:prSet presAssocID="{7AC073F7-24A2-4E3E-AFA7-0C527B703C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65FBCC9-D8B5-419F-90C6-DBD8668B9317}" type="pres">
      <dgm:prSet presAssocID="{7CF93189-C306-4E1A-950F-43387A341793}" presName="parentLin" presStyleCnt="0"/>
      <dgm:spPr/>
    </dgm:pt>
    <dgm:pt modelId="{A5FC6B21-5617-4C2D-9AA1-61AB92E97233}" type="pres">
      <dgm:prSet presAssocID="{7CF93189-C306-4E1A-950F-43387A341793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82E15778-3287-4D9D-9390-9E74AB36A876}" type="pres">
      <dgm:prSet presAssocID="{7CF93189-C306-4E1A-950F-43387A341793}" presName="parentText" presStyleLbl="node1" presStyleIdx="0" presStyleCnt="3" custScaleX="109535" custScaleY="26893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5A3AB5-F896-406C-A562-6C074D2A0599}" type="pres">
      <dgm:prSet presAssocID="{7CF93189-C306-4E1A-950F-43387A341793}" presName="negativeSpace" presStyleCnt="0"/>
      <dgm:spPr/>
    </dgm:pt>
    <dgm:pt modelId="{175B9EFD-A470-4A0F-B37F-93C74518188A}" type="pres">
      <dgm:prSet presAssocID="{7CF93189-C306-4E1A-950F-43387A341793}" presName="childText" presStyleLbl="conFgAcc1" presStyleIdx="0" presStyleCnt="3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878055B5-BD5E-4953-BF31-28288392F9CD}" type="pres">
      <dgm:prSet presAssocID="{4531949B-DC2A-48A5-B569-5DC5BF2A9779}" presName="spaceBetweenRectangles" presStyleCnt="0"/>
      <dgm:spPr/>
    </dgm:pt>
    <dgm:pt modelId="{A2F4F2E8-CE73-464C-828C-A8EFA9D9CCC4}" type="pres">
      <dgm:prSet presAssocID="{55492FDD-F1F2-4EF8-ABA9-336CABD547AF}" presName="parentLin" presStyleCnt="0"/>
      <dgm:spPr/>
    </dgm:pt>
    <dgm:pt modelId="{B040B975-C6D0-41D4-A1DD-8416AD4AB4BD}" type="pres">
      <dgm:prSet presAssocID="{55492FDD-F1F2-4EF8-ABA9-336CABD547AF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3752ECD8-0D46-429F-8A04-9A5B54A9143F}" type="pres">
      <dgm:prSet presAssocID="{55492FDD-F1F2-4EF8-ABA9-336CABD547AF}" presName="parentText" presStyleLbl="node1" presStyleIdx="1" presStyleCnt="3" custScaleX="115753" custScaleY="27206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A3A75F-FA05-4B02-8175-0C53F5D4B788}" type="pres">
      <dgm:prSet presAssocID="{55492FDD-F1F2-4EF8-ABA9-336CABD547AF}" presName="negativeSpace" presStyleCnt="0"/>
      <dgm:spPr/>
    </dgm:pt>
    <dgm:pt modelId="{10267FBC-2968-4ADB-B20D-01F0EFBDAFF8}" type="pres">
      <dgm:prSet presAssocID="{55492FDD-F1F2-4EF8-ABA9-336CABD547AF}" presName="childText" presStyleLbl="conFgAcc1" presStyleIdx="1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2CCEACB0-8A42-4ABC-B727-CAD7577F5870}" type="pres">
      <dgm:prSet presAssocID="{3865B877-1937-4E10-B896-0B0C32CD299E}" presName="spaceBetweenRectangles" presStyleCnt="0"/>
      <dgm:spPr/>
    </dgm:pt>
    <dgm:pt modelId="{575E14B2-EDF1-4ECD-BA7C-7B25264029D6}" type="pres">
      <dgm:prSet presAssocID="{3A86072E-7422-4029-9CAF-79CCBE49882A}" presName="parentLin" presStyleCnt="0"/>
      <dgm:spPr/>
    </dgm:pt>
    <dgm:pt modelId="{4D6649F2-EAE2-4617-90A6-57BBAE3526AA}" type="pres">
      <dgm:prSet presAssocID="{3A86072E-7422-4029-9CAF-79CCBE49882A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BE8A940A-0819-4D42-9226-1C301CD7D6BB}" type="pres">
      <dgm:prSet presAssocID="{3A86072E-7422-4029-9CAF-79CCBE49882A}" presName="parentText" presStyleLbl="node1" presStyleIdx="2" presStyleCnt="3" custScaleX="124786" custScaleY="30894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8F23D3-6DD2-4979-8249-E305C46B14CD}" type="pres">
      <dgm:prSet presAssocID="{3A86072E-7422-4029-9CAF-79CCBE49882A}" presName="negativeSpace" presStyleCnt="0"/>
      <dgm:spPr/>
    </dgm:pt>
    <dgm:pt modelId="{AC05DD5B-C400-4F55-A977-8EA510771666}" type="pres">
      <dgm:prSet presAssocID="{3A86072E-7422-4029-9CAF-79CCBE49882A}" presName="childText" presStyleLbl="conFgAcc1" presStyleIdx="2" presStyleCnt="3">
        <dgm:presLayoutVars>
          <dgm:bulletEnabled val="1"/>
        </dgm:presLayoutVars>
      </dgm:prSet>
      <dgm:spPr>
        <a:solidFill>
          <a:schemeClr val="accent5">
            <a:lumMod val="75000"/>
            <a:alpha val="90000"/>
          </a:schemeClr>
        </a:solidFill>
      </dgm:spPr>
    </dgm:pt>
  </dgm:ptLst>
  <dgm:cxnLst>
    <dgm:cxn modelId="{D46794A8-8237-4C25-B1C9-097E591BF4E0}" type="presOf" srcId="{7CF93189-C306-4E1A-950F-43387A341793}" destId="{A5FC6B21-5617-4C2D-9AA1-61AB92E97233}" srcOrd="0" destOrd="0" presId="urn:microsoft.com/office/officeart/2005/8/layout/list1"/>
    <dgm:cxn modelId="{D8CBC927-E552-400A-965D-5B0283A95184}" type="presOf" srcId="{7AC073F7-24A2-4E3E-AFA7-0C527B703CEB}" destId="{AF6BAFFA-98E4-470F-9A04-6E632A84C115}" srcOrd="0" destOrd="0" presId="urn:microsoft.com/office/officeart/2005/8/layout/list1"/>
    <dgm:cxn modelId="{D783860F-6128-49DF-85CB-14C3447BBFC6}" srcId="{7AC073F7-24A2-4E3E-AFA7-0C527B703CEB}" destId="{7CF93189-C306-4E1A-950F-43387A341793}" srcOrd="0" destOrd="0" parTransId="{14DDCE54-9844-4397-93DE-296CED19F994}" sibTransId="{4531949B-DC2A-48A5-B569-5DC5BF2A9779}"/>
    <dgm:cxn modelId="{25526791-85EC-4A6D-8AC1-133FF314C28A}" type="presOf" srcId="{55492FDD-F1F2-4EF8-ABA9-336CABD547AF}" destId="{B040B975-C6D0-41D4-A1DD-8416AD4AB4BD}" srcOrd="0" destOrd="0" presId="urn:microsoft.com/office/officeart/2005/8/layout/list1"/>
    <dgm:cxn modelId="{60931CD4-4753-4C5D-A1E7-799832B6A850}" type="presOf" srcId="{55492FDD-F1F2-4EF8-ABA9-336CABD547AF}" destId="{3752ECD8-0D46-429F-8A04-9A5B54A9143F}" srcOrd="1" destOrd="0" presId="urn:microsoft.com/office/officeart/2005/8/layout/list1"/>
    <dgm:cxn modelId="{BE3BA909-06AE-4A06-85EE-3DF4F520026A}" srcId="{7AC073F7-24A2-4E3E-AFA7-0C527B703CEB}" destId="{3A86072E-7422-4029-9CAF-79CCBE49882A}" srcOrd="2" destOrd="0" parTransId="{A45D29EB-E6AB-45B0-B3D3-84E1BC59AFEE}" sibTransId="{4A21E110-2515-421D-9FB1-60D9EE549D82}"/>
    <dgm:cxn modelId="{89E64FE6-B780-4D19-A7ED-EF326398879C}" srcId="{7AC073F7-24A2-4E3E-AFA7-0C527B703CEB}" destId="{55492FDD-F1F2-4EF8-ABA9-336CABD547AF}" srcOrd="1" destOrd="0" parTransId="{00899819-A8CB-4D55-A6F0-93B1B37F0839}" sibTransId="{3865B877-1937-4E10-B896-0B0C32CD299E}"/>
    <dgm:cxn modelId="{CFAD46BA-1DC9-4745-930C-BBCEB6903F6C}" type="presOf" srcId="{3A86072E-7422-4029-9CAF-79CCBE49882A}" destId="{BE8A940A-0819-4D42-9226-1C301CD7D6BB}" srcOrd="1" destOrd="0" presId="urn:microsoft.com/office/officeart/2005/8/layout/list1"/>
    <dgm:cxn modelId="{C401282A-01C8-4EC8-8594-191632B093DF}" type="presOf" srcId="{3A86072E-7422-4029-9CAF-79CCBE49882A}" destId="{4D6649F2-EAE2-4617-90A6-57BBAE3526AA}" srcOrd="0" destOrd="0" presId="urn:microsoft.com/office/officeart/2005/8/layout/list1"/>
    <dgm:cxn modelId="{66F9829F-3192-4590-82F0-5DCB60E7C48E}" type="presOf" srcId="{7CF93189-C306-4E1A-950F-43387A341793}" destId="{82E15778-3287-4D9D-9390-9E74AB36A876}" srcOrd="1" destOrd="0" presId="urn:microsoft.com/office/officeart/2005/8/layout/list1"/>
    <dgm:cxn modelId="{ACDBD994-E78C-44DD-995B-8A0D7C2658E2}" type="presParOf" srcId="{AF6BAFFA-98E4-470F-9A04-6E632A84C115}" destId="{565FBCC9-D8B5-419F-90C6-DBD8668B9317}" srcOrd="0" destOrd="0" presId="urn:microsoft.com/office/officeart/2005/8/layout/list1"/>
    <dgm:cxn modelId="{7742C335-F835-42D1-984F-BDF53657FEFC}" type="presParOf" srcId="{565FBCC9-D8B5-419F-90C6-DBD8668B9317}" destId="{A5FC6B21-5617-4C2D-9AA1-61AB92E97233}" srcOrd="0" destOrd="0" presId="urn:microsoft.com/office/officeart/2005/8/layout/list1"/>
    <dgm:cxn modelId="{EC8B72D9-9579-431F-8177-6CDDF8538FA9}" type="presParOf" srcId="{565FBCC9-D8B5-419F-90C6-DBD8668B9317}" destId="{82E15778-3287-4D9D-9390-9E74AB36A876}" srcOrd="1" destOrd="0" presId="urn:microsoft.com/office/officeart/2005/8/layout/list1"/>
    <dgm:cxn modelId="{C3B868F8-95D2-4AC6-B97D-80209E5B2F61}" type="presParOf" srcId="{AF6BAFFA-98E4-470F-9A04-6E632A84C115}" destId="{FC5A3AB5-F896-406C-A562-6C074D2A0599}" srcOrd="1" destOrd="0" presId="urn:microsoft.com/office/officeart/2005/8/layout/list1"/>
    <dgm:cxn modelId="{A2104660-18B1-479E-824A-7E714B436B24}" type="presParOf" srcId="{AF6BAFFA-98E4-470F-9A04-6E632A84C115}" destId="{175B9EFD-A470-4A0F-B37F-93C74518188A}" srcOrd="2" destOrd="0" presId="urn:microsoft.com/office/officeart/2005/8/layout/list1"/>
    <dgm:cxn modelId="{7CB6F27D-FF4E-4C77-8F88-520F47E8CD22}" type="presParOf" srcId="{AF6BAFFA-98E4-470F-9A04-6E632A84C115}" destId="{878055B5-BD5E-4953-BF31-28288392F9CD}" srcOrd="3" destOrd="0" presId="urn:microsoft.com/office/officeart/2005/8/layout/list1"/>
    <dgm:cxn modelId="{EF5EC7EA-CAD6-4FDA-BC70-829E884B9DF6}" type="presParOf" srcId="{AF6BAFFA-98E4-470F-9A04-6E632A84C115}" destId="{A2F4F2E8-CE73-464C-828C-A8EFA9D9CCC4}" srcOrd="4" destOrd="0" presId="urn:microsoft.com/office/officeart/2005/8/layout/list1"/>
    <dgm:cxn modelId="{324B9325-37D6-4964-BBA3-4283693596BB}" type="presParOf" srcId="{A2F4F2E8-CE73-464C-828C-A8EFA9D9CCC4}" destId="{B040B975-C6D0-41D4-A1DD-8416AD4AB4BD}" srcOrd="0" destOrd="0" presId="urn:microsoft.com/office/officeart/2005/8/layout/list1"/>
    <dgm:cxn modelId="{6A1C44C0-60CD-4189-A833-9DEC64C3A6A5}" type="presParOf" srcId="{A2F4F2E8-CE73-464C-828C-A8EFA9D9CCC4}" destId="{3752ECD8-0D46-429F-8A04-9A5B54A9143F}" srcOrd="1" destOrd="0" presId="urn:microsoft.com/office/officeart/2005/8/layout/list1"/>
    <dgm:cxn modelId="{A5AC2EE6-6F51-4FF2-88E4-AFD025BDF75D}" type="presParOf" srcId="{AF6BAFFA-98E4-470F-9A04-6E632A84C115}" destId="{1EA3A75F-FA05-4B02-8175-0C53F5D4B788}" srcOrd="5" destOrd="0" presId="urn:microsoft.com/office/officeart/2005/8/layout/list1"/>
    <dgm:cxn modelId="{7D4A4645-596C-4C26-9A97-96A35149C979}" type="presParOf" srcId="{AF6BAFFA-98E4-470F-9A04-6E632A84C115}" destId="{10267FBC-2968-4ADB-B20D-01F0EFBDAFF8}" srcOrd="6" destOrd="0" presId="urn:microsoft.com/office/officeart/2005/8/layout/list1"/>
    <dgm:cxn modelId="{5B0D204D-98E1-4FBE-9630-D380F543B8E6}" type="presParOf" srcId="{AF6BAFFA-98E4-470F-9A04-6E632A84C115}" destId="{2CCEACB0-8A42-4ABC-B727-CAD7577F5870}" srcOrd="7" destOrd="0" presId="urn:microsoft.com/office/officeart/2005/8/layout/list1"/>
    <dgm:cxn modelId="{78D3FCDA-1297-4A69-A739-796B91FCC57F}" type="presParOf" srcId="{AF6BAFFA-98E4-470F-9A04-6E632A84C115}" destId="{575E14B2-EDF1-4ECD-BA7C-7B25264029D6}" srcOrd="8" destOrd="0" presId="urn:microsoft.com/office/officeart/2005/8/layout/list1"/>
    <dgm:cxn modelId="{B4215E2D-D914-4FAA-B20E-3904A5EEECD4}" type="presParOf" srcId="{575E14B2-EDF1-4ECD-BA7C-7B25264029D6}" destId="{4D6649F2-EAE2-4617-90A6-57BBAE3526AA}" srcOrd="0" destOrd="0" presId="urn:microsoft.com/office/officeart/2005/8/layout/list1"/>
    <dgm:cxn modelId="{C0BF4D89-41ED-405A-9E59-A046BA180B52}" type="presParOf" srcId="{575E14B2-EDF1-4ECD-BA7C-7B25264029D6}" destId="{BE8A940A-0819-4D42-9226-1C301CD7D6BB}" srcOrd="1" destOrd="0" presId="urn:microsoft.com/office/officeart/2005/8/layout/list1"/>
    <dgm:cxn modelId="{36E19C83-0435-4B7B-9D0D-789F8530A5FC}" type="presParOf" srcId="{AF6BAFFA-98E4-470F-9A04-6E632A84C115}" destId="{BD8F23D3-6DD2-4979-8249-E305C46B14CD}" srcOrd="9" destOrd="0" presId="urn:microsoft.com/office/officeart/2005/8/layout/list1"/>
    <dgm:cxn modelId="{1285F524-D39E-4080-9D9E-A5CC38B5ED1E}" type="presParOf" srcId="{AF6BAFFA-98E4-470F-9A04-6E632A84C115}" destId="{AC05DD5B-C400-4F55-A977-8EA51077166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D4853-07C7-4EC9-A7E6-C9DEAD6C74E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C438-E9A1-4FA5-93B6-4EB59965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5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7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C438-E9A1-4FA5-93B6-4EB599655B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05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Family, village, cities, nation</a:t>
            </a:r>
            <a:r>
              <a:rPr lang="en-IN" baseline="0" dirty="0" smtClean="0"/>
              <a:t> states, farms, factories, markets, virtual networks</a:t>
            </a:r>
            <a:endParaRPr lang="en-IN" dirty="0" smtClean="0"/>
          </a:p>
          <a:p>
            <a:r>
              <a:rPr lang="en-IN" dirty="0" smtClean="0"/>
              <a:t>Constructing</a:t>
            </a:r>
            <a:r>
              <a:rPr lang="en-IN" baseline="0" dirty="0" smtClean="0"/>
              <a:t> houses, temples, skyscrapers</a:t>
            </a:r>
            <a:endParaRPr lang="en-IN" dirty="0" smtClean="0"/>
          </a:p>
          <a:p>
            <a:r>
              <a:rPr lang="en-IN" dirty="0" smtClean="0"/>
              <a:t>Cooking</a:t>
            </a:r>
            <a:r>
              <a:rPr lang="en-IN" baseline="0" dirty="0" smtClean="0"/>
              <a:t>, gardening to medicine and internet security specialists</a:t>
            </a:r>
          </a:p>
          <a:p>
            <a:r>
              <a:rPr lang="en-IN" baseline="0" dirty="0" smtClean="0"/>
              <a:t>Fly planes, write code, repair Rembrandt</a:t>
            </a:r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C438-E9A1-4FA5-93B6-4EB599655B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30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 has discovered</a:t>
            </a:r>
            <a:r>
              <a:rPr lang="en-US" baseline="0" dirty="0" smtClean="0"/>
              <a:t> the </a:t>
            </a:r>
            <a:r>
              <a:rPr lang="en-US" dirty="0" smtClean="0"/>
              <a:t>Complexity of Nature</a:t>
            </a:r>
            <a:r>
              <a:rPr lang="en-US" baseline="0" dirty="0" smtClean="0"/>
              <a:t> down to the infinitesimal unpredictability of subatomic participles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C438-E9A1-4FA5-93B6-4EB599655B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0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4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6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9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4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31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29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29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F077B-5C3E-47D6-998C-4AEA1C6C6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2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DA0-4054-43E9-81DA-CD02F5141456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269A-0C36-4D9A-A475-3214EDEDBB77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0B82-C90F-42BD-8F08-D708D8E46E5C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742950" indent="-285750">
              <a:buSzPct val="60000"/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8792-E7CF-4405-B8FA-A1274DA9E0B5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C8261930-F5CC-4285-A780-F722F3E05A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6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946A-0742-4B14-8DDC-8DB90B56356D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7DE5-D969-471C-AB71-AF7485AABDBD}" type="datetime1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3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4B59-22C4-4FDA-A02D-42082B69BF08}" type="datetime1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6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E962-4012-4885-A3A8-63D7951AA3AB}" type="datetime1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2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8220-C2B4-496C-8713-339C157A22D0}" type="datetime1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6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8033-6258-4877-B9FD-D26EBEB9A7B3}" type="datetime1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1A05-5D10-4E6B-9D00-8428FFF0F8D7}" type="datetime1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9F871-ACC5-4826-AA75-4A341A9C8957}" type="datetime1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1930-F5CC-4285-A780-F722F3E05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24"/>
            <a:ext cx="7772400" cy="19952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World Academy of Art &amp; Science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&amp; World University Consortium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Trans-disciplinary Course on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Individuality &amp; Accomplishment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da-DK" sz="2200" b="1" i="1" dirty="0">
                <a:solidFill>
                  <a:srgbClr val="FF0000"/>
                </a:solidFill>
              </a:rPr>
              <a:t>IUC Dubrovnik August </a:t>
            </a:r>
            <a:r>
              <a:rPr lang="da-DK" sz="2200" b="1" i="1" dirty="0" smtClean="0">
                <a:solidFill>
                  <a:srgbClr val="FF0000"/>
                </a:solidFill>
              </a:rPr>
              <a:t>25-31</a:t>
            </a:r>
            <a:r>
              <a:rPr lang="da-DK" sz="2200" b="1" i="1" dirty="0">
                <a:solidFill>
                  <a:srgbClr val="FF0000"/>
                </a:solidFill>
              </a:rPr>
              <a:t>, </a:t>
            </a:r>
            <a:r>
              <a:rPr lang="da-DK" sz="2200" b="1" i="1" dirty="0" smtClean="0">
                <a:solidFill>
                  <a:srgbClr val="FF0000"/>
                </a:solidFill>
              </a:rPr>
              <a:t>2014</a:t>
            </a:r>
            <a:r>
              <a:rPr lang="en-US" sz="3600" dirty="0" smtClean="0"/>
              <a:t> </a:t>
            </a:r>
            <a:endParaRPr lang="en-IN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2" y="394386"/>
            <a:ext cx="1423528" cy="142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417" y="394385"/>
            <a:ext cx="1396342" cy="142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0" y="1817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94480"/>
              </p:ext>
            </p:extLst>
          </p:nvPr>
        </p:nvGraphicFramePr>
        <p:xfrm>
          <a:off x="402771" y="3337342"/>
          <a:ext cx="8410558" cy="311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8307"/>
                <a:gridCol w="2143653"/>
                <a:gridCol w="2128598"/>
              </a:tblGrid>
              <a:tr h="492080">
                <a:tc>
                  <a:txBody>
                    <a:bodyPr/>
                    <a:lstStyle/>
                    <a:p>
                      <a:pPr marL="119063" marR="0" indent="-4763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indent="-4763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FACULTY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indent="-4763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CET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2080">
                <a:tc>
                  <a:txBody>
                    <a:bodyPr/>
                    <a:lstStyle/>
                    <a:p>
                      <a:pPr marL="119063" marR="0" indent="-47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Achieving Individuals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9063" marR="0" indent="-47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Garry Jacobs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9063" marR="0" indent="-47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9.00 – 10.30 AM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247">
                <a:tc>
                  <a:txBody>
                    <a:bodyPr/>
                    <a:lstStyle/>
                    <a:p>
                      <a:pPr marL="119063" marR="0" indent="-4763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Society &amp; Social Power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9063" marR="0" indent="-4763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Janani Harish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9063" marR="0" indent="-4763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11.00 – 12.30 </a:t>
                      </a:r>
                      <a:r>
                        <a:rPr lang="en-US" sz="2000" dirty="0">
                          <a:effectLst/>
                        </a:rPr>
                        <a:t>PM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8986">
                <a:tc>
                  <a:txBody>
                    <a:bodyPr/>
                    <a:lstStyle/>
                    <a:p>
                      <a:pPr marL="119063" marR="0" indent="-4763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Construction of Knowledge and Reality </a:t>
                      </a:r>
                      <a:endParaRPr lang="en-I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9063" marR="0" indent="-4763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Alberto </a:t>
                      </a:r>
                      <a:r>
                        <a:rPr lang="en-US" sz="2000" dirty="0" err="1" smtClean="0">
                          <a:effectLst/>
                        </a:rPr>
                        <a:t>Zucconi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9063" marR="0" indent="-4763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2.00 </a:t>
                      </a:r>
                      <a:r>
                        <a:rPr lang="en-US" sz="2000" dirty="0">
                          <a:effectLst/>
                        </a:rPr>
                        <a:t>–  </a:t>
                      </a:r>
                      <a:r>
                        <a:rPr lang="en-US" sz="2000" dirty="0" smtClean="0">
                          <a:effectLst/>
                        </a:rPr>
                        <a:t> 3.30 </a:t>
                      </a:r>
                      <a:r>
                        <a:rPr lang="en-US" sz="2000" dirty="0">
                          <a:effectLst/>
                        </a:rPr>
                        <a:t>PM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81587">
                <a:tc>
                  <a:txBody>
                    <a:bodyPr/>
                    <a:lstStyle/>
                    <a:p>
                      <a:pPr marL="119063" marR="0" indent="-4763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 of Human Relationships &amp; Networking in Individual and Social Development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9063" marR="0" indent="-4763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Ljudmila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Popovich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9063" marR="0" indent="-4763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 4.00 </a:t>
                      </a:r>
                      <a:r>
                        <a:rPr lang="en-US" sz="2000" dirty="0">
                          <a:effectLst/>
                        </a:rPr>
                        <a:t>–  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5.30 </a:t>
                      </a:r>
                      <a:r>
                        <a:rPr lang="en-US" sz="2000" dirty="0">
                          <a:effectLst/>
                        </a:rPr>
                        <a:t>PM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50571" y="2518727"/>
            <a:ext cx="537754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LECTURE SCHEDULE </a:t>
            </a:r>
            <a:r>
              <a:rPr lang="en-US" sz="2400" b="1" dirty="0">
                <a:solidFill>
                  <a:schemeClr val="bg1"/>
                </a:solidFill>
              </a:rPr>
              <a:t>–</a:t>
            </a:r>
            <a:r>
              <a:rPr lang="en-US" sz="2400" b="1" dirty="0" smtClean="0">
                <a:solidFill>
                  <a:schemeClr val="bg1"/>
                </a:solidFill>
              </a:rPr>
              <a:t> AUGUST 25, 2014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1991	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	Pixar &amp; Toy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Story		1995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1"/>
          <a:stretch/>
        </p:blipFill>
        <p:spPr>
          <a:xfrm>
            <a:off x="0" y="1290145"/>
            <a:ext cx="9144000" cy="5567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133600"/>
            <a:ext cx="86868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A50021"/>
                </a:solidFill>
              </a:rPr>
              <a:t>1986: Jobs invested $10 million, raised to $50 M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A50021"/>
                </a:solidFill>
              </a:rPr>
              <a:t>1988</a:t>
            </a:r>
            <a:r>
              <a:rPr lang="en-GB" sz="3200" b="1" dirty="0">
                <a:solidFill>
                  <a:srgbClr val="A50021"/>
                </a:solidFill>
              </a:rPr>
              <a:t>: </a:t>
            </a:r>
            <a:r>
              <a:rPr lang="en-GB" sz="3200" b="1" dirty="0" smtClean="0">
                <a:solidFill>
                  <a:srgbClr val="A50021"/>
                </a:solidFill>
              </a:rPr>
              <a:t>Tin </a:t>
            </a:r>
            <a:r>
              <a:rPr lang="en-GB" sz="3200" b="1" dirty="0">
                <a:solidFill>
                  <a:srgbClr val="A50021"/>
                </a:solidFill>
              </a:rPr>
              <a:t>Toy – Academy Award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b="1" dirty="0">
                <a:solidFill>
                  <a:srgbClr val="A50021"/>
                </a:solidFill>
              </a:rPr>
              <a:t>1995: Toy Story revenues $362 million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b="1" dirty="0">
                <a:solidFill>
                  <a:srgbClr val="A50021"/>
                </a:solidFill>
              </a:rPr>
              <a:t>1995: IPO for $1.2 billion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b="1" dirty="0">
                <a:solidFill>
                  <a:srgbClr val="A50021"/>
                </a:solidFill>
              </a:rPr>
              <a:t>1999: Toy Story 2 revenues $</a:t>
            </a:r>
            <a:r>
              <a:rPr lang="en-GB" sz="3200" b="1" dirty="0" smtClean="0">
                <a:solidFill>
                  <a:srgbClr val="A50021"/>
                </a:solidFill>
              </a:rPr>
              <a:t>485 million</a:t>
            </a:r>
            <a:endParaRPr lang="en-GB" sz="3200" b="1" dirty="0">
              <a:solidFill>
                <a:srgbClr val="A50021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b="1" dirty="0">
                <a:solidFill>
                  <a:srgbClr val="A50021"/>
                </a:solidFill>
              </a:rPr>
              <a:t>2006: Pixar sold to Disney for $7.4 </a:t>
            </a:r>
            <a:r>
              <a:rPr lang="en-GB" sz="3200" b="1" dirty="0" smtClean="0">
                <a:solidFill>
                  <a:srgbClr val="A50021"/>
                </a:solidFill>
              </a:rPr>
              <a:t>billion</a:t>
            </a:r>
            <a:endParaRPr lang="en-GB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1998		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iMAC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7971" y="471859"/>
            <a:ext cx="8516029" cy="6417141"/>
            <a:chOff x="466271" y="463317"/>
            <a:chExt cx="8516029" cy="6417141"/>
          </a:xfrm>
        </p:grpSpPr>
        <p:pic>
          <p:nvPicPr>
            <p:cNvPr id="5138" name="Picture 18" descr="https://encrypted-tbn2.gstatic.com/images?q=tbn:ANd9GcT2xSaxxLxA4Yn0oea9B0Z5H_5Y8Jtkcv96F_OSnGppO2d6rBq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964" y="1981200"/>
              <a:ext cx="5054436" cy="4899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encrypted-tbn0.gstatic.com/images?q=tbn:ANd9GcQnWLuY74r8yeidEdOea5DuAYeRsL-on730hwPD7Z4FBO3m55V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350" y="463317"/>
              <a:ext cx="2647950" cy="17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s://encrypted-tbn1.gstatic.com/images?q=tbn:ANd9GcQVysA8DwLqGYam8u3y2i3Gy6rH4YnoTsUNFA6d6zygRq9_PcdVc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71" y="990600"/>
              <a:ext cx="2476500" cy="1847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-2810329" y="2895600"/>
            <a:ext cx="8677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50021"/>
                </a:solidFill>
              </a:rPr>
              <a:t>Sold  800,000 </a:t>
            </a:r>
            <a:endParaRPr lang="en-US" sz="3200" b="1" dirty="0" smtClean="0">
              <a:solidFill>
                <a:srgbClr val="A5002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A50021"/>
                </a:solidFill>
              </a:rPr>
              <a:t>in five </a:t>
            </a:r>
            <a:r>
              <a:rPr lang="en-US" sz="3200" b="1" dirty="0">
                <a:solidFill>
                  <a:srgbClr val="A50021"/>
                </a:solidFill>
              </a:rPr>
              <a:t>months </a:t>
            </a:r>
            <a:endParaRPr lang="en-US" sz="3200" b="1" dirty="0" smtClean="0">
              <a:solidFill>
                <a:srgbClr val="A5002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A50021"/>
                </a:solidFill>
              </a:rPr>
              <a:t>for $</a:t>
            </a:r>
            <a:r>
              <a:rPr lang="en-US" sz="3200" b="1" dirty="0">
                <a:solidFill>
                  <a:srgbClr val="A50021"/>
                </a:solidFill>
              </a:rPr>
              <a:t>1 </a:t>
            </a:r>
            <a:r>
              <a:rPr lang="en-US" sz="3200" b="1" dirty="0" smtClean="0">
                <a:solidFill>
                  <a:srgbClr val="A50021"/>
                </a:solidFill>
              </a:rPr>
              <a:t>billion</a:t>
            </a:r>
            <a:endParaRPr lang="en-GB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2001 	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		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iPOD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12</a:t>
            </a:fld>
            <a:endParaRPr lang="en-US"/>
          </a:p>
        </p:txBody>
      </p:sp>
      <p:sp>
        <p:nvSpPr>
          <p:cNvPr id="4" name="AutoShape 2" descr="data:image/jpeg;base64,/9j/4AAQSkZJRgABAQAAAQABAAD/2wCEAAkGBhQSERQUEhIUFBAUFRIWFxQVFBQVDw8VFBQVFBcUEhQXHCYeFxkkGRQUHy8gIycpLC0sFR4xNTAqNSYrLCkBCQoKDgwOGg8PGjIfHyQ0KSwsNC8sKSksLywtKSw0LCwpLCwtLCwsLCwpLCwsKi8sLTUsLCkpLCksLCwpLC0sLP/AABEIAMAAwAMBIgACEQEDEQH/xAAbAAEAAgMBAQAAAAAAAAAAAAAABgcBAgMFBP/EAEEQAAIBAgEGCgcHBAIDAQAAAAABAgMRBAUGITFBcRIiIzIzUYGRsbIHE1JhcsHRQlNikqGz8BRDguGT0haiwhX/xAAbAQACAwEBAQAAAAAAAAAAAAAABQIEBgMBB//EADYRAAIBAgIEDAYDAAMAAAAAAAABAgMEBRESMZGhFCEiMjNBUWFxsdHhExVSgbLwI0LBU2Jj/9oADAMBAAIRAxEAPwC8QAAAAAAAAAAAAAAAAAAAAAAAAAAAAAAAAAAAAAAAAAAAAAABH84s4J0JqMFF3puV3fWmkQyv6ScUpWXqrfA/qWYWtScdJahbVxOhSqOnLPNdxaYILhc868opvgX+F/U6LPWt7NPuf1OnAqpxWNWva9hNgQuOfFXbTg+2SN1n3PbRj+d/9SPAq3ZvRJYxafVufoTEESjn510O6afikdFn5HbRn+aJHglb6fI6LFbR/wB9z9CUgjcc+aW2FRdifzNK+fdNRvClOUvZdor8zPODVfpJ/MrX/kRJweDTz0oN2fDWjW4uy9x3jnXhn/c700iLoVF/V7Dor23eqpHaj1weVLOjDK/Kx0K+jW93vMYfOnDzin61RvotJOM+5kfhT+l7CauqL1TW1HrA+ZZSpP8Auw/NH6nSnioS5s4vdJPwIaLXUdlOL1M6gA8JAAAAAAAACHelDLcqGE4MHaVThaV7MUrrtcorvJwg5yUUca1VUYOb6v1bz4c5sq0q1eXqpqfq6bjJx0pScr2vtIBiHx1vRtmJLk67eu/yRpiXx1vQ9pR0aaSMPczc7mcn1+iJNgnyaNrmuBfJrcZLAvDZhsSNbdSbb1JaW31JbQAzwjDqEnyVmVKVpV3wV93Hnv4pbNyJRg8mUqStTpxj70tPfrKNS9hF5R4x3b4LWqrSm9BbXs9yuqeAqy5tKo18EreBirgqsedSqLfCVu+xZ7kaQrJ3tsdnv/jK/D5dgw+Q08ue9xVaqJ6mZ4RZeMyVSq9JTjJ9drS71pIvlXMyUbyovhx9h89fDL7RZp3sJcUuIX3ODVqS0oPTXdxPYRzhGHI1fVtWhramtjWxguiXINLqNaK5WPxU/wByJtc0odKt9P8AciRlqZOmuWvFFvgAzJ9KAAAAAAAFcemboKe6p5qZY5W/po6CnuqeakWLbpNvkyhiPQPxj+SIVmH0Vfs8EaYvnG2YnRV+zwRzxT4w5hzEY6r08iTYJ8mbM0wfRmWdylkbRi20krybSSWtt7ETzN7N1UFw52dZrS9lP8Mfmz4czcjWXr5rTLRTXVHbLe/Ak85ii7uHJ6EdXWa3CcPUIqvUXKeruXqzLmcZ1z56+JsefVxn82IoD89KpXumrtX2rWtx8uDTUpNzlbhbbWnoWl6P5Y8mplqnHXNdmkzRy/Sf27b7o6fCnlnk9hXdzRTyc1n4ok8ahtc87DYlNXTuutaUfbCZzO6eZ5OcGbsa6coWjWW3ZU90vqQOcWm1JWknZp601sZapF88Mi8Jevhzorjq3Oj7W9eBftLjRehLUIcVw9VIutTXKWvv91vIhc0w75WPxU/3ImOEYwz5WPxU/wByI1lqZlqfPXii4wAZk+kgAAAAAACtvTT0NPdU81Iskrb01dDS3VPNTLFt0m3yZQxDoH4x/JEJzGfJ1+zwOeIfGNsx3ydfs8DniecOI8xGQqL+eX71EnwfRn15LwDr1YU1qk+M+qK5z7vE+LB9GS7MPB6atV7LQj5peMT2vU+HTckeWVD49xGD1dfgv3IlqiopJKySSS6kth8mKrWPpqSPJxlUQG+PhyhjlCLlLV1bW+pEWxmUJVedoj7K1Lf1jKeO9bUv9mN1Hd19p8nCHNtbqC0pa/IxuJYjKtJ06b5C3+3ZtNhc14RjhFwTH04TGzpPhQlbrX2XvW0m+QctRrrqqLnR+cetFfXO2DxsqU4zg+NHua2p+5lavbqqs+sZ2F/O1lk+OPWv9X7xlpo1nG+vSnrXWc8Bi1VpxnHVJX3daO0kI2snkbdNSWaKxyzk71FaVP7OuPwvV3auw+DCvlY/FT/ciS/PrCXjCovstxe6WlPsa/8AYhuEfKx+Kn+5EeUamnSzZh7u3+BdaK1ZprwfpqLoAAhN0AAAAAAAK19NPQ0t1TzUyyitPTV0VLdU81MsW/SbfJlDEOgfjH8kQjMjo6/Z4GmJ5xvmR0dfs8DTE84brmIyU+mkSXCPk0WJmnQ4OEp/ivL8zK4wz5PsLRyc1Tw1K7tFU4Xe9L6le+fISGOBw/lnLsXm/Y7YhkazhxXApS65cVdv+rkhxNRXaurpXfuXWyIZ3VdFJLU3OXckv/oo0I6VRIe39V0recl2efF/pHTFzDMXHxgsja5i50qYaSip24rV79W85xheMpbI8G/+TsrHmkibpyTya7/tr8hcxc2xFJwk4vWravec+ECafGeOLi8mTPMHG3VSk9lpx7dEl32faSyaK8zJq2xcV7UZrwfyLBnWV+DfjWvbbYS3ccqr7zZ4RUc7ZJ9WaPIzjocPDVV+Ftb46fkVnhXyi3w88S1MVVjKLSd+FCbVtTVrfMqfAy5SO+n54lizfIkihjEP5acv3ia9S8AAKzSgAAAAAACtPTV0VLdU81MssrT01dFS3VPNTLFt0m3yZQxDoH4x/JEIzJ6Ov2eBriOcbZkdHX7PAxiVxhuuYjJz6aRIMP0XYWdQpueFpxWt06evVoSKywvRlk5s1+FhaL/Ck960Fa+XJixlgcsqk49qW5+5pXyOrzfCdpd6d769q3kbzvouKoe5VFf38R/Im1REdzvwnCocJa6clLsfFfj+hTt5ZVYsc4jT07aaXZnsef8AhB2am0majwwx6MMrcCnGMVeVtN+avqfHCqvV1U2uFLgWXXZtu3ecTBzVOK1HedxOWWfUml91kfTlCopVG4u6dtPYfMASSyWRynNzk5PrPazOjfGU/cpv9Ce4vJ6nNTb1Rsl7+tsiPo+wt61SeyEEu2bfyiTiqxRePOqa/B4aNtm+tt/5/h439Eqa0O9ozv8AibS0+7UVdgXykN8PPEtDLNfg0qj6oS8LFYYJcpHfDzxOtouTL97Sri75dNePmi8AALTRAAAAAAACtPTV0VLdU81MssrX009FS3VPNTLFv0m3yZQxDoH4x/JEIzH5lfs8BiFxhmNzK/Z4GcQuMN1zEZOfTSPewnRkzzDxl6VSnthLhL4Z/wC0+8huF6NHp5s5R9TiIt6Iz4kvdfU++3eeXENOm19yWHVvg3MW9T4n9/fIsZo4YjDqcZRlzZJp7md0zIjNxlmVRjsFKjUlTnzou19klskt6PnLEzlze/qIqULKtBPg9U17MvkyvalNxk4yTUouzi9afUx5QrKrHv6zD31lK1qZf1er08UaGDLMFgXgXMExzRzWd4160bJaYQa0t7JyWz3I41aqpxzZatbWdxU0I/d9h7+bOSf6fDxjLny40/iezsVkfdiJnacjzsZWEcpOTbZuqdONOChHUiOZ34zg0Wts2o/N/oiE4Vcot8PPE9nOrGcOqorVTT/NK1/0SPGw3SLfHzxGtvDRpeJlMRrfEuWlqWS9d5d4AExsAAAAAAABWvpp6GluqeamWUVt6aehpbqnmpFi26Tb5MoYh0D8Y/kiEZjdHW7PBG+IXG7TTMbo6382I61+cN1zEZKfTSPcw3RnOUbnbDdGcmdimye5tZZ9dSs3ysLKS2tbJdtj3IyKtwOOlRqKcNa1rZNbYssHJ2VI1oKcHoetbYv2X7xPc0PhyzWpmxw29VeGhLnLf3+p6h8OVMhUsQuUjxlqmtE127e0+iFU6qZVTcXmhpOEZx0ZLNELxPo9mnydaMl1Ti1LvWg50/R7Wb41WnFdaUpPu0E74Rp/Ux9qPeixwurlr3IXPCbVvPR3v1PGyRmfRoNSfKVF9qSVk/wx1I9yUjWVQ+WvibHCUpTecnmXqVKFKOjBZI2xFexHstZVVODk9epL2pPUj6Mdj0k23aK1vqINlXKLrTvqirqK6l1v3s729F1JdxTv7xW1Pi5z1ev2PhlJttt3bbbfW3tGG6Rb4+eJkxhekW+PmiOJajHQfKLuABnD6GAAAAAAAK89MuHbw1OS1Lhx7XwZL9IMsM87ODIkcXh50Z6FJaJbYy2M6Up6E0yvdUnVpOC18W55lIZi8yt/NiO9fnHp5NzWq4CVWnWtxryhJO6nFWV/cebiecO4vOCyMXVTjXkn+8R7eH6M5yOmH6M5SZ2Khg74DHzoz4UHpetPmzXU0cDB5JKSyZKE5QkpReTROMmZxQq6L8Gp7Den/F7T1Y4srFq59uHy1VhoU+EuqWnuesXVLPrgzQ2+MrLKsvuvT02Fif1aPn4NNaoRTXu1EPjnXPbTi90mvkzEs6pfdr87fyOHBavZvQw+a2v1bpehMKuOPJyllmMFxnp2JaZPciM18uVZbVH4Vp72fA+vW3rb0t72dqdm/wC7KVxjUUsqKzfa9WzX5H05QylKs9OiK1RT0b31s+No3NWhjGKiskZ2pVnVk5zebNGMKuUX+PmiGZw3SL/HzIJajyGsuwAGcPogAAAAAAAAABC896bdaDUW0qUruzsuMtpXmJ523uZe4LtO70IKOWrvEtxhXxasqunln3e5UWHfE29zNIUpS5sZO3VFu36FwA68P/67/YrfIv8A03e5USwFX7qp/wAc/obf/mVvuK3/ABT+hbYPOHv6SXyOH1vYVNDI9d6qFXtpyXijqs3cS/7E/wBPqWoDzh0uxE1gdLrm9xVizYxX3E++P/Yys1MU/wCxJb5Qt4lpAjw6fYt5L5JQ+qW70KyWZmK+7X50brMjFexD86LKB5w2p3E1gtv2vavQreOYuJ6oL/P/AEb/APgGI9qn3v6Fig84ZUJLB7bv2ldr0eV/bpd8vodqHo5qqSbrU9mqMtjT6yfAi7uq+snHCbZdW9gAFUaAAAAAAAAAAAAAAAAAAAAAAAAAAAAAAAA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76200" y="2438400"/>
            <a:ext cx="8683625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 sz="2000" b="1">
                <a:solidFill>
                  <a:srgbClr val="A5002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/>
              <a:t>2005: </a:t>
            </a:r>
            <a:r>
              <a:rPr lang="en-US" sz="3200" dirty="0" smtClean="0"/>
              <a:t>Sold 20M, </a:t>
            </a:r>
            <a:r>
              <a:rPr lang="en-US" sz="3200" dirty="0"/>
              <a:t>45% of Apple revenue</a:t>
            </a:r>
            <a:endParaRPr lang="en-GB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2012: iTunes </a:t>
            </a:r>
            <a:r>
              <a:rPr lang="en-US" sz="3200" dirty="0" smtClean="0"/>
              <a:t>Store sold </a:t>
            </a:r>
            <a:r>
              <a:rPr lang="en-US" sz="3200" dirty="0"/>
              <a:t>its 25 billionth song</a:t>
            </a:r>
            <a:endParaRPr lang="en-GB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-457200" y="-208565"/>
            <a:ext cx="11049000" cy="7523765"/>
            <a:chOff x="-457200" y="-113542"/>
            <a:chExt cx="11049000" cy="7523765"/>
          </a:xfrm>
        </p:grpSpPr>
        <p:pic>
          <p:nvPicPr>
            <p:cNvPr id="6150" name="Picture 6" descr="https://encrypted-tbn1.gstatic.com/images?q=tbn:ANd9GcSW09_M2wCzDCVXCLIahv5PTt7yk2RiqOeKR5fA7dlxCUsorIF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720" y="3614558"/>
              <a:ext cx="2697480" cy="3338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pcw-ng.cdn.e-merchant.com/css/themes/apple_ipod/img/ipod-img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4114800"/>
              <a:ext cx="3124200" cy="312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s://encrypted-tbn2.gstatic.com/images?q=tbn:ANd9GcS8DRtyGQMrzV8zmcAqzuWRsak9T0iCMczydgQfR97hfTc4g2Ehn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324" y="-113542"/>
              <a:ext cx="3970476" cy="3713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https://encrypted-tbn2.gstatic.com/images?q=tbn:ANd9GcReRdzpm56GHzqWWuMmWa4TieYNN9gn3c8yHZCKHwUkNKk6gRIlI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2"/>
            <a:stretch/>
          </p:blipFill>
          <p:spPr bwMode="auto">
            <a:xfrm>
              <a:off x="3892923" y="3674615"/>
              <a:ext cx="5174877" cy="373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52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dn.designrulz.com/wp-content/uploads/2011/01/apple-store-767-Fifth-Ave-new-yo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r="17084"/>
          <a:stretch/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2001	</a:t>
            </a:r>
            <a:r>
              <a:rPr lang="en-US" b="1" dirty="0" smtClean="0">
                <a:solidFill>
                  <a:schemeClr val="bg1"/>
                </a:solidFill>
              </a:rPr>
              <a:t>	APPLE STORES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28678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A50021"/>
                </a:solidFill>
              </a:rPr>
              <a:t>2014: 425 </a:t>
            </a:r>
            <a:r>
              <a:rPr lang="en-GB" sz="3200" b="1" dirty="0">
                <a:solidFill>
                  <a:srgbClr val="A50021"/>
                </a:solidFill>
              </a:rPr>
              <a:t>stores, total </a:t>
            </a:r>
            <a:r>
              <a:rPr lang="en-GB" sz="3200" b="1" dirty="0" smtClean="0">
                <a:solidFill>
                  <a:srgbClr val="A50021"/>
                </a:solidFill>
              </a:rPr>
              <a:t>sales  +$</a:t>
            </a:r>
            <a:r>
              <a:rPr lang="en-GB" sz="3200" b="1" dirty="0">
                <a:solidFill>
                  <a:srgbClr val="A50021"/>
                </a:solidFill>
              </a:rPr>
              <a:t>10 </a:t>
            </a:r>
            <a:r>
              <a:rPr lang="en-GB" sz="3200" b="1" dirty="0" smtClean="0">
                <a:solidFill>
                  <a:srgbClr val="A50021"/>
                </a:solidFill>
              </a:rPr>
              <a:t>billion</a:t>
            </a:r>
          </a:p>
          <a:p>
            <a:r>
              <a:rPr lang="en-GB" sz="3200" b="1" dirty="0" smtClean="0">
                <a:solidFill>
                  <a:srgbClr val="A50021"/>
                </a:solidFill>
              </a:rPr>
              <a:t>Revenues 	-- $475,000 per employee</a:t>
            </a:r>
          </a:p>
          <a:p>
            <a:r>
              <a:rPr lang="en-GB" sz="3200" b="1" dirty="0" smtClean="0">
                <a:solidFill>
                  <a:srgbClr val="A50021"/>
                </a:solidFill>
              </a:rPr>
              <a:t>		-- $3000 per square foot </a:t>
            </a:r>
          </a:p>
          <a:p>
            <a:r>
              <a:rPr lang="en-GB" sz="3200" b="1" dirty="0">
                <a:solidFill>
                  <a:srgbClr val="A50021"/>
                </a:solidFill>
              </a:rPr>
              <a:t>	</a:t>
            </a:r>
            <a:r>
              <a:rPr lang="en-GB" sz="3200" b="1" dirty="0" smtClean="0">
                <a:solidFill>
                  <a:srgbClr val="A50021"/>
                </a:solidFill>
              </a:rPr>
              <a:t>	-- double that of Tiffany’s</a:t>
            </a:r>
            <a:endParaRPr lang="en-GB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2007	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iPHONE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876961"/>
            <a:ext cx="8991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 sz="2000" b="1">
                <a:solidFill>
                  <a:srgbClr val="A5002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sz="3200" dirty="0"/>
              <a:t>2007: Launch, sales 5 million</a:t>
            </a:r>
          </a:p>
          <a:p>
            <a:pPr>
              <a:spcAft>
                <a:spcPts val="600"/>
              </a:spcAft>
            </a:pPr>
            <a:r>
              <a:rPr lang="en-GB" sz="3200" dirty="0" smtClean="0"/>
              <a:t>2013: iPhone </a:t>
            </a:r>
            <a:r>
              <a:rPr lang="en-GB" sz="3200" dirty="0"/>
              <a:t>sales cross </a:t>
            </a:r>
            <a:r>
              <a:rPr lang="en-GB" sz="3200" dirty="0" smtClean="0"/>
              <a:t>150 million units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46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2010 		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-PAD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279"/>
            <a:ext cx="9144000" cy="5562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371600"/>
            <a:ext cx="7391400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 sz="2000" b="1">
                <a:solidFill>
                  <a:srgbClr val="A5002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 sz="3200" dirty="0"/>
              <a:t>2010: Launch, sales 7.5 million</a:t>
            </a:r>
          </a:p>
          <a:p>
            <a:pPr>
              <a:spcAft>
                <a:spcPts val="600"/>
              </a:spcAft>
            </a:pPr>
            <a:r>
              <a:rPr lang="en-GB" sz="3200" dirty="0"/>
              <a:t>2012: sales 57 million</a:t>
            </a:r>
          </a:p>
          <a:p>
            <a:pPr>
              <a:spcAft>
                <a:spcPts val="600"/>
              </a:spcAft>
            </a:pPr>
            <a:r>
              <a:rPr lang="en-GB" sz="3200" dirty="0"/>
              <a:t>2013: sales </a:t>
            </a:r>
            <a:r>
              <a:rPr lang="en-GB" sz="3200" dirty="0" smtClean="0"/>
              <a:t>71 million units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415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IN" b="1" dirty="0"/>
              <a:t>Apple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6864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2013: </a:t>
            </a:r>
            <a:r>
              <a:rPr lang="en-US" b="1" dirty="0">
                <a:solidFill>
                  <a:srgbClr val="0070C0"/>
                </a:solidFill>
              </a:rPr>
              <a:t>$</a:t>
            </a:r>
            <a:r>
              <a:rPr lang="en-US" b="1" dirty="0" smtClean="0">
                <a:solidFill>
                  <a:srgbClr val="0070C0"/>
                </a:solidFill>
              </a:rPr>
              <a:t>171 </a:t>
            </a:r>
            <a:r>
              <a:rPr lang="en-US" b="1" dirty="0">
                <a:solidFill>
                  <a:srgbClr val="0070C0"/>
                </a:solidFill>
              </a:rPr>
              <a:t>billion </a:t>
            </a:r>
            <a:r>
              <a:rPr lang="en-US" b="1" dirty="0" smtClean="0">
                <a:solidFill>
                  <a:srgbClr val="0070C0"/>
                </a:solidFill>
              </a:rPr>
              <a:t>sales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2014: </a:t>
            </a:r>
            <a:r>
              <a:rPr lang="en-US" b="1" dirty="0">
                <a:solidFill>
                  <a:srgbClr val="0070C0"/>
                </a:solidFill>
              </a:rPr>
              <a:t>98,000 </a:t>
            </a:r>
            <a:r>
              <a:rPr lang="en-US" b="1" dirty="0" smtClean="0">
                <a:solidFill>
                  <a:srgbClr val="0070C0"/>
                </a:solidFill>
              </a:rPr>
              <a:t>employees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Today: World’s most valuable company with market cap of $600 </a:t>
            </a:r>
            <a:r>
              <a:rPr lang="en-US" b="1" dirty="0">
                <a:solidFill>
                  <a:srgbClr val="0070C0"/>
                </a:solidFill>
              </a:rPr>
              <a:t>billion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68" y="1233487"/>
            <a:ext cx="5559425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64" y="1233487"/>
            <a:ext cx="2440640" cy="31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>
            <a:off x="533400" y="5562600"/>
            <a:ext cx="8153400" cy="914400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Pentagon 10"/>
          <p:cNvSpPr/>
          <p:nvPr/>
        </p:nvSpPr>
        <p:spPr>
          <a:xfrm>
            <a:off x="533400" y="4419600"/>
            <a:ext cx="8153400" cy="838200"/>
          </a:xfrm>
          <a:prstGeom prst="homePlat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Pentagon 9"/>
          <p:cNvSpPr/>
          <p:nvPr/>
        </p:nvSpPr>
        <p:spPr>
          <a:xfrm>
            <a:off x="533400" y="3657600"/>
            <a:ext cx="8153400" cy="457200"/>
          </a:xfrm>
          <a:prstGeom prst="homePlate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Pentagon 8"/>
          <p:cNvSpPr/>
          <p:nvPr/>
        </p:nvSpPr>
        <p:spPr>
          <a:xfrm>
            <a:off x="533400" y="2895600"/>
            <a:ext cx="8153400" cy="457200"/>
          </a:xfrm>
          <a:prstGeom prst="homePlat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IN" b="1" dirty="0" smtClean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Human </a:t>
            </a:r>
            <a:r>
              <a:rPr lang="en-IN" b="1" dirty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beings </a:t>
            </a:r>
            <a:r>
              <a:rPr lang="en-IN" b="1" dirty="0" smtClean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strive </a:t>
            </a:r>
            <a:r>
              <a:rPr lang="en-IN" b="1" dirty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to achieve </a:t>
            </a:r>
            <a:r>
              <a:rPr lang="en-IN" b="1" dirty="0" smtClean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at multiple levels throughout </a:t>
            </a:r>
            <a:r>
              <a:rPr lang="en-IN" b="1" dirty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their lifetimes and </a:t>
            </a:r>
            <a:r>
              <a:rPr lang="en-IN" b="1" dirty="0" smtClean="0">
                <a:solidFill>
                  <a:srgbClr val="00B050"/>
                </a:solidFill>
                <a:ea typeface="Verdana" pitchFamily="34" charset="0"/>
                <a:cs typeface="Verdana" pitchFamily="34" charset="0"/>
              </a:rPr>
              <a:t>beyond </a:t>
            </a:r>
            <a:endParaRPr lang="en-IN" b="1" dirty="0">
              <a:solidFill>
                <a:srgbClr val="00B050"/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IN" sz="3000" dirty="0" smtClean="0">
                <a:solidFill>
                  <a:schemeClr val="bg1"/>
                </a:solidFill>
              </a:rPr>
              <a:t>Survival – maintaining what we have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IN" sz="3000" dirty="0" smtClean="0">
                <a:solidFill>
                  <a:schemeClr val="bg1"/>
                </a:solidFill>
              </a:rPr>
              <a:t>Growth – expanding whatever we have and do</a:t>
            </a:r>
            <a:endParaRPr lang="en-IN" sz="3000" dirty="0">
              <a:solidFill>
                <a:schemeClr val="bg1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IN" sz="3000" dirty="0" smtClean="0">
                <a:solidFill>
                  <a:schemeClr val="bg1"/>
                </a:solidFill>
              </a:rPr>
              <a:t>Development </a:t>
            </a:r>
            <a:r>
              <a:rPr lang="en-IN" sz="3000" dirty="0">
                <a:solidFill>
                  <a:schemeClr val="bg1"/>
                </a:solidFill>
              </a:rPr>
              <a:t>– </a:t>
            </a:r>
            <a:r>
              <a:rPr lang="en-IN" sz="3000" dirty="0" smtClean="0">
                <a:solidFill>
                  <a:schemeClr val="bg1"/>
                </a:solidFill>
              </a:rPr>
              <a:t>raising organized individual &amp; </a:t>
            </a:r>
            <a:br>
              <a:rPr lang="en-IN" sz="3000" dirty="0" smtClean="0">
                <a:solidFill>
                  <a:schemeClr val="bg1"/>
                </a:solidFill>
              </a:rPr>
            </a:br>
            <a:r>
              <a:rPr lang="en-IN" sz="3000" dirty="0" smtClean="0">
                <a:solidFill>
                  <a:schemeClr val="bg1"/>
                </a:solidFill>
              </a:rPr>
              <a:t>social capacity to higher levels</a:t>
            </a:r>
            <a:endParaRPr lang="en-IN" sz="3000" dirty="0">
              <a:solidFill>
                <a:schemeClr val="bg1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IN" sz="3000" dirty="0" smtClean="0">
                <a:solidFill>
                  <a:schemeClr val="bg1"/>
                </a:solidFill>
              </a:rPr>
              <a:t>Evolution </a:t>
            </a:r>
            <a:r>
              <a:rPr lang="en-IN" sz="3000" dirty="0">
                <a:solidFill>
                  <a:schemeClr val="bg1"/>
                </a:solidFill>
              </a:rPr>
              <a:t>–  continuously </a:t>
            </a:r>
            <a:r>
              <a:rPr lang="en-IN" sz="3000" dirty="0" smtClean="0">
                <a:solidFill>
                  <a:schemeClr val="bg1"/>
                </a:solidFill>
              </a:rPr>
              <a:t>extending the range and limits of our </a:t>
            </a:r>
            <a:r>
              <a:rPr lang="en-IN" sz="3000" dirty="0">
                <a:solidFill>
                  <a:schemeClr val="bg1"/>
                </a:solidFill>
              </a:rPr>
              <a:t>power and </a:t>
            </a:r>
            <a:r>
              <a:rPr lang="en-IN" sz="3000" dirty="0" smtClean="0">
                <a:solidFill>
                  <a:schemeClr val="bg1"/>
                </a:solidFill>
              </a:rPr>
              <a:t>capabilities </a:t>
            </a:r>
            <a:r>
              <a:rPr lang="en-IN" sz="3000" dirty="0">
                <a:solidFill>
                  <a:schemeClr val="bg1"/>
                </a:solidFill>
              </a:rPr>
              <a:t>as a species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IN" b="1" dirty="0">
              <a:solidFill>
                <a:schemeClr val="bg1"/>
              </a:solidFill>
            </a:endParaRP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Human Accomplishment</a:t>
            </a:r>
            <a:endParaRPr lang="en-IN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C8261930-F5CC-4285-A780-F722F3E05A8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Historical Record</a:t>
            </a:r>
            <a:endParaRPr lang="en-IN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IN" dirty="0"/>
              <a:t>Discovery of knowledge</a:t>
            </a:r>
          </a:p>
          <a:p>
            <a:r>
              <a:rPr lang="en-IN" dirty="0"/>
              <a:t>Acquisition of skills</a:t>
            </a:r>
          </a:p>
          <a:p>
            <a:r>
              <a:rPr lang="en-IN" dirty="0"/>
              <a:t>Development of tools &amp; technologies </a:t>
            </a:r>
          </a:p>
          <a:p>
            <a:r>
              <a:rPr lang="en-IN" dirty="0"/>
              <a:t>Creation of art forms</a:t>
            </a:r>
          </a:p>
          <a:p>
            <a:r>
              <a:rPr lang="en-IN" dirty="0"/>
              <a:t>Organization and evolution of social systems and institutions</a:t>
            </a:r>
          </a:p>
          <a:p>
            <a:r>
              <a:rPr lang="en-IN" dirty="0"/>
              <a:t>Development of social aggregates </a:t>
            </a:r>
          </a:p>
          <a:p>
            <a:r>
              <a:rPr lang="en-IN" dirty="0"/>
              <a:t>Development of its individual members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C8261930-F5CC-4285-A780-F722F3E05A8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Success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Wealth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Status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Power</a:t>
            </a:r>
            <a:endParaRPr lang="en-IN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Peace, </a:t>
            </a:r>
            <a:r>
              <a:rPr lang="en-US" b="1" dirty="0" smtClean="0">
                <a:solidFill>
                  <a:srgbClr val="C00000"/>
                </a:solidFill>
              </a:rPr>
              <a:t>Prosperity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Harmony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Well-being</a:t>
            </a:r>
            <a:endParaRPr lang="en-IN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Knowledge, Truth, Beauty, Love </a:t>
            </a:r>
            <a:endParaRPr lang="en-IN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Self-realization and </a:t>
            </a:r>
            <a:r>
              <a:rPr lang="en-US" b="1" dirty="0" smtClean="0">
                <a:solidFill>
                  <a:srgbClr val="C00000"/>
                </a:solidFill>
              </a:rPr>
              <a:t>Spiritual </a:t>
            </a:r>
            <a:r>
              <a:rPr lang="en-US" b="1" dirty="0" err="1" smtClean="0">
                <a:solidFill>
                  <a:srgbClr val="C00000"/>
                </a:solidFill>
              </a:rPr>
              <a:t>Fulfilment</a:t>
            </a:r>
            <a:r>
              <a:rPr lang="en-US" dirty="0" smtClean="0"/>
              <a:t>  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881313" cy="18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099" y="304800"/>
            <a:ext cx="7648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Accomplishment?</a:t>
            </a:r>
            <a:endParaRPr lang="en-I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371600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IN" sz="3200" b="1" dirty="0">
                <a:solidFill>
                  <a:schemeClr val="accent1">
                    <a:lumMod val="75000"/>
                  </a:schemeClr>
                </a:solidFill>
              </a:rPr>
              <a:t>Accomplishment is a process of conscious purposeful human initiative leading to objectives sought after</a:t>
            </a:r>
          </a:p>
        </p:txBody>
      </p:sp>
    </p:spTree>
    <p:extLst>
      <p:ext uri="{BB962C8B-B14F-4D97-AF65-F5344CB8AC3E}">
        <p14:creationId xmlns:p14="http://schemas.microsoft.com/office/powerpoint/2010/main" val="23135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19884" y="304800"/>
            <a:ext cx="6605016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74129"/>
            <a:ext cx="6708267" cy="154095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Trans-disciplinary Course on Individuality &amp; Accomplishment</a:t>
            </a:r>
            <a:br>
              <a:rPr lang="en-US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b="1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IUC Dubrovnik August </a:t>
            </a:r>
            <a:r>
              <a:rPr lang="en-US" sz="1800" b="1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25-31</a:t>
            </a:r>
            <a:r>
              <a:rPr lang="en-US" sz="1800" b="1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2014</a:t>
            </a:r>
            <a:br>
              <a:rPr lang="en-US" sz="1800" b="1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8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595366"/>
            <a:ext cx="4572000" cy="1262633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>
                <a:solidFill>
                  <a:srgbClr val="C00000"/>
                </a:solidFill>
              </a:rPr>
              <a:t>Garry Jacobs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World Academy of Art &amp; Science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World University Consortium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The Mother’s Service Society </a:t>
            </a: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586484" cy="15864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4801" y="1905000"/>
            <a:ext cx="8728074" cy="4068103"/>
            <a:chOff x="304801" y="2190750"/>
            <a:chExt cx="8728074" cy="406810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398" y="2190750"/>
              <a:ext cx="1523629" cy="187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190750"/>
              <a:ext cx="4800600" cy="36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34" y="2190750"/>
              <a:ext cx="1543050" cy="192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4191000"/>
              <a:ext cx="1627600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398" y="4171950"/>
              <a:ext cx="1641477" cy="2086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02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82296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Numerous specialized sciences tell us how to </a:t>
            </a:r>
          </a:p>
          <a:p>
            <a:r>
              <a:rPr lang="en-US" sz="3000" b="1" dirty="0" smtClean="0">
                <a:solidFill>
                  <a:srgbClr val="7030A0"/>
                </a:solidFill>
              </a:rPr>
              <a:t>Organize people and work</a:t>
            </a:r>
          </a:p>
          <a:p>
            <a:r>
              <a:rPr lang="en-US" sz="3000" b="1" dirty="0" smtClean="0">
                <a:solidFill>
                  <a:srgbClr val="7030A0"/>
                </a:solidFill>
              </a:rPr>
              <a:t>Acquire specialized skills</a:t>
            </a:r>
          </a:p>
          <a:p>
            <a:r>
              <a:rPr lang="en-US" sz="3000" b="1" dirty="0" smtClean="0">
                <a:solidFill>
                  <a:srgbClr val="7030A0"/>
                </a:solidFill>
              </a:rPr>
              <a:t>Design, produce &amp; use specialized technologies</a:t>
            </a:r>
          </a:p>
          <a:p>
            <a:r>
              <a:rPr lang="en-US" sz="3000" b="1" dirty="0" smtClean="0">
                <a:solidFill>
                  <a:srgbClr val="7030A0"/>
                </a:solidFill>
              </a:rPr>
              <a:t>Develop specialized institutions</a:t>
            </a:r>
          </a:p>
          <a:p>
            <a:r>
              <a:rPr lang="en-US" sz="3000" b="1" dirty="0" smtClean="0">
                <a:solidFill>
                  <a:srgbClr val="7030A0"/>
                </a:solidFill>
              </a:rPr>
              <a:t>Conduct specific operations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50520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>
            <a:solidFill>
              <a:srgbClr val="A4048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  <a:sp3d extrusionH="57150">
              <a:bevelT w="82550" h="38100" prst="coolSlant"/>
            </a:sp3d>
          </a:bodyPr>
          <a:lstStyle/>
          <a:p>
            <a:r>
              <a:rPr lang="en-IN" sz="4000" b="1" dirty="0" smtClean="0">
                <a:solidFill>
                  <a:srgbClr val="FF33CC"/>
                </a:solidFill>
              </a:rPr>
              <a:t>KNOWLEDGE OF ACCOMPLISHMENT</a:t>
            </a:r>
            <a:endParaRPr lang="en-IN" sz="40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3351293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17537759"/>
              </p:ext>
            </p:extLst>
          </p:nvPr>
        </p:nvGraphicFramePr>
        <p:xfrm>
          <a:off x="533400" y="16764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752600"/>
            <a:ext cx="2047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6000"/>
            <a:ext cx="7772400" cy="1362075"/>
          </a:xfrm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smtClean="0"/>
              <a:t>What do we know about human Accomplishment?	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IN" sz="3200" b="1" dirty="0" smtClean="0"/>
              <a:t>Accomplishment &amp; Knowledge - 2 Processes</a:t>
            </a:r>
            <a:endParaRPr lang="en-IN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89791684"/>
              </p:ext>
            </p:extLst>
          </p:nvPr>
        </p:nvGraphicFramePr>
        <p:xfrm>
          <a:off x="914400" y="1117600"/>
          <a:ext cx="73914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990600" y="5029200"/>
            <a:ext cx="7315200" cy="1371600"/>
          </a:xfrm>
          <a:prstGeom prst="round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1"/>
          <a:lstStyle/>
          <a:p>
            <a:pPr algn="ctr"/>
            <a:r>
              <a:rPr lang="en-IN" sz="3600" b="1" dirty="0" smtClean="0">
                <a:solidFill>
                  <a:srgbClr val="00B050"/>
                </a:solidFill>
              </a:rPr>
              <a:t>Most Accomplishment </a:t>
            </a:r>
            <a:r>
              <a:rPr lang="en-IN" sz="3600" b="1" dirty="0">
                <a:solidFill>
                  <a:srgbClr val="00B050"/>
                </a:solidFill>
              </a:rPr>
              <a:t>and </a:t>
            </a:r>
            <a:r>
              <a:rPr lang="en-IN" sz="3600" b="1" dirty="0" smtClean="0">
                <a:solidFill>
                  <a:srgbClr val="00B050"/>
                </a:solidFill>
              </a:rPr>
              <a:t>Learning </a:t>
            </a:r>
            <a:r>
              <a:rPr lang="en-IN" sz="3600" b="1" dirty="0">
                <a:solidFill>
                  <a:srgbClr val="00B050"/>
                </a:solidFill>
              </a:rPr>
              <a:t>combine the two processes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61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VARIETIES OF ACCOMPLISHMENT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2"/>
                </a:solidFill>
              </a:rPr>
              <a:t>FIELDS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–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Science &amp; Art to Business &amp; Politics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70C0"/>
                </a:solidFill>
              </a:rPr>
              <a:t>SPATIAL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– Local to Global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</a:rPr>
              <a:t>TEMPORAL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– Short term to Perpetual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LEVELS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– Physical, Social, Artistic, Mental, Spiritual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993366"/>
                </a:solidFill>
              </a:rPr>
              <a:t>STAGES – Survival</a:t>
            </a:r>
            <a:r>
              <a:rPr lang="en-US" b="1" dirty="0">
                <a:solidFill>
                  <a:srgbClr val="993366"/>
                </a:solidFill>
              </a:rPr>
              <a:t>, </a:t>
            </a:r>
            <a:r>
              <a:rPr lang="en-US" b="1" dirty="0" smtClean="0">
                <a:solidFill>
                  <a:srgbClr val="993366"/>
                </a:solidFill>
              </a:rPr>
              <a:t>Growth</a:t>
            </a:r>
            <a:r>
              <a:rPr lang="en-US" b="1" dirty="0">
                <a:solidFill>
                  <a:srgbClr val="993366"/>
                </a:solidFill>
              </a:rPr>
              <a:t>, </a:t>
            </a:r>
            <a:r>
              <a:rPr lang="en-US" b="1" dirty="0" smtClean="0">
                <a:solidFill>
                  <a:srgbClr val="993366"/>
                </a:solidFill>
              </a:rPr>
              <a:t>Development</a:t>
            </a:r>
            <a:r>
              <a:rPr lang="en-US" b="1" dirty="0">
                <a:solidFill>
                  <a:srgbClr val="993366"/>
                </a:solidFill>
              </a:rPr>
              <a:t>, </a:t>
            </a:r>
            <a:r>
              <a:rPr lang="en-US" b="1" dirty="0" smtClean="0">
                <a:solidFill>
                  <a:srgbClr val="993366"/>
                </a:solidFill>
              </a:rPr>
              <a:t>Evolution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533400"/>
            <a:ext cx="7848600" cy="685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Contributing Factors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5100" b="1" dirty="0" smtClean="0">
                <a:solidFill>
                  <a:schemeClr val="tx1"/>
                </a:solidFill>
              </a:rPr>
              <a:t>Accomplishment is a product of interactions between different levels of our existence</a:t>
            </a:r>
            <a:endParaRPr lang="en-IN" sz="5100" b="1" dirty="0" smtClean="0">
              <a:solidFill>
                <a:schemeClr val="tx1"/>
              </a:solidFill>
            </a:endParaRPr>
          </a:p>
          <a:p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66528528"/>
              </p:ext>
            </p:extLst>
          </p:nvPr>
        </p:nvGraphicFramePr>
        <p:xfrm>
          <a:off x="685800" y="2204864"/>
          <a:ext cx="7772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3491880" y="2996952"/>
            <a:ext cx="2232248" cy="22322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LIFE EVENTS IN SPACE &amp; TIME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3273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AMERICAN SOCIETY IN JOBS’ YOUTH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3000361"/>
              </p:ext>
            </p:extLst>
          </p:nvPr>
        </p:nvGraphicFramePr>
        <p:xfrm>
          <a:off x="990600" y="1447800"/>
          <a:ext cx="7086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4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Jobs’ Life Circumstances</a:t>
            </a:r>
            <a:endParaRPr lang="en-IN" sz="60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352800"/>
            <a:ext cx="777240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felt abandoned by his real parents – may account for his rebelliousness</a:t>
            </a:r>
            <a:endParaRPr lang="en-IN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was raised in a working class family by an adopted father who was craftsman who taught him the importance of perfection in work</a:t>
            </a:r>
            <a:endParaRPr lang="en-IN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lived in a uniquely designed housing colony which taught him the value of good design </a:t>
            </a:r>
            <a:endParaRPr lang="en-IN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 dropped out of college and was not an engineer</a:t>
            </a:r>
            <a:endParaRPr lang="en-IN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1524000"/>
            <a:ext cx="7473082" cy="1828800"/>
            <a:chOff x="762000" y="1174749"/>
            <a:chExt cx="7473082" cy="1828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371600"/>
              <a:ext cx="2163466" cy="14350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371600"/>
              <a:ext cx="2596282" cy="14619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174749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36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RIGHT TIME + RIGHT PLACE = LUCK?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419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Electronic technology became a popular hobby in early 1970s after discovery of the micro-processor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California’s educational system – Stanford &amp; UCB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Environment for applied R&amp;D – Xerox Park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Entrepreneurial climate of Silicon Valley – Intel, HP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Anti-war protests and Hippy Movement rejected authority and conformity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Anxiety over the increasing mechanization of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Steve Jobs’ Personality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76400"/>
            <a:ext cx="5181600" cy="441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200" b="1" dirty="0"/>
              <a:t>High Energy</a:t>
            </a:r>
          </a:p>
          <a:p>
            <a:pPr>
              <a:buFont typeface="Wingdings" pitchFamily="2" charset="2"/>
              <a:buChar char="ü"/>
            </a:pPr>
            <a:r>
              <a:rPr lang="en-IN" sz="2200" b="1" dirty="0"/>
              <a:t>Physicality – he related to things more than people or ideas</a:t>
            </a:r>
          </a:p>
          <a:p>
            <a:pPr>
              <a:buFont typeface="Wingdings" pitchFamily="2" charset="2"/>
              <a:buChar char="ü"/>
            </a:pPr>
            <a:r>
              <a:rPr lang="en-IN" sz="2200" b="1" dirty="0"/>
              <a:t>Incapacity for emotional </a:t>
            </a:r>
            <a:r>
              <a:rPr lang="en-IN" sz="2200" b="1" dirty="0" smtClean="0"/>
              <a:t>relationships</a:t>
            </a:r>
          </a:p>
          <a:p>
            <a:pPr>
              <a:buFont typeface="Wingdings" pitchFamily="2" charset="2"/>
              <a:buChar char="ü"/>
            </a:pPr>
            <a:r>
              <a:rPr lang="en-IN" sz="2200" b="1" dirty="0"/>
              <a:t>Extreme </a:t>
            </a:r>
            <a:r>
              <a:rPr lang="en-IN" sz="2200" b="1" dirty="0" smtClean="0"/>
              <a:t>self-confidence </a:t>
            </a:r>
            <a:r>
              <a:rPr lang="en-IN" sz="2200" b="1" dirty="0"/>
              <a:t>and </a:t>
            </a:r>
            <a:r>
              <a:rPr lang="en-IN" sz="2200" b="1" dirty="0" smtClean="0"/>
              <a:t>conviction of a pampered child</a:t>
            </a:r>
            <a:endParaRPr lang="en-IN" sz="2200" b="1" dirty="0"/>
          </a:p>
          <a:p>
            <a:pPr>
              <a:buFont typeface="Wingdings" pitchFamily="2" charset="2"/>
              <a:buChar char="ü"/>
            </a:pPr>
            <a:r>
              <a:rPr lang="en-IN" sz="2200" b="1" dirty="0" smtClean="0"/>
              <a:t>Highly </a:t>
            </a:r>
            <a:r>
              <a:rPr lang="en-IN" sz="2200" b="1" dirty="0"/>
              <a:t>competitive, </a:t>
            </a:r>
            <a:r>
              <a:rPr lang="en-IN" sz="2200" b="1" dirty="0" err="1"/>
              <a:t>self-centered</a:t>
            </a:r>
            <a:r>
              <a:rPr lang="en-IN" sz="2200" b="1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IN" sz="2200" b="1" dirty="0" smtClean="0"/>
              <a:t>Non-conformist</a:t>
            </a:r>
          </a:p>
          <a:p>
            <a:pPr>
              <a:buFont typeface="Wingdings" pitchFamily="2" charset="2"/>
              <a:buChar char="ü"/>
            </a:pPr>
            <a:r>
              <a:rPr lang="en-IN" sz="2200" b="1" dirty="0" smtClean="0"/>
              <a:t>Selfish </a:t>
            </a:r>
            <a:r>
              <a:rPr lang="en-IN" sz="2200" b="1" dirty="0"/>
              <a:t>but not after </a:t>
            </a:r>
            <a:r>
              <a:rPr lang="en-IN" sz="2200" b="1" dirty="0" smtClean="0"/>
              <a:t>money</a:t>
            </a:r>
          </a:p>
          <a:p>
            <a:pPr>
              <a:buFont typeface="Wingdings" pitchFamily="2" charset="2"/>
              <a:buChar char="ü"/>
            </a:pPr>
            <a:r>
              <a:rPr lang="en-IN" sz="2200" b="1" dirty="0" smtClean="0"/>
              <a:t>Indifferent to the opinions of others </a:t>
            </a:r>
          </a:p>
          <a:p>
            <a:pPr>
              <a:buFont typeface="Wingdings" pitchFamily="2" charset="2"/>
              <a:buChar char="ü"/>
            </a:pPr>
            <a:r>
              <a:rPr lang="en-IN" sz="2200" b="1" dirty="0" smtClean="0"/>
              <a:t>Unreliable &amp; unscrupulous </a:t>
            </a:r>
            <a:endParaRPr lang="en-IN" sz="2200" b="1" dirty="0"/>
          </a:p>
          <a:p>
            <a:endParaRPr lang="en-IN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3" y="1676401"/>
            <a:ext cx="289309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6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971800"/>
            <a:ext cx="7772400" cy="1362075"/>
          </a:xfrm>
        </p:spPr>
        <p:txBody>
          <a:bodyPr/>
          <a:lstStyle/>
          <a:p>
            <a:pPr algn="ctr"/>
            <a:r>
              <a:rPr lang="en-US" sz="7200" dirty="0" smtClean="0"/>
              <a:t>1984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Steve Jobs – the Entrepreneur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IN" sz="2900" b="1" dirty="0" smtClean="0">
                <a:solidFill>
                  <a:srgbClr val="0070C0"/>
                </a:solidFill>
              </a:rPr>
              <a:t>Combined </a:t>
            </a:r>
            <a:r>
              <a:rPr lang="en-IN" sz="2900" b="1" dirty="0">
                <a:solidFill>
                  <a:srgbClr val="0070C0"/>
                </a:solidFill>
              </a:rPr>
              <a:t>interests in technology, design, craftsmanship, marketing, and end user satisfaction</a:t>
            </a:r>
          </a:p>
          <a:p>
            <a:r>
              <a:rPr lang="en-IN" sz="2900" b="1" dirty="0">
                <a:solidFill>
                  <a:srgbClr val="0070C0"/>
                </a:solidFill>
              </a:rPr>
              <a:t>Genius for identifying, developing, empowering and inspiring talented people to give their best</a:t>
            </a:r>
          </a:p>
          <a:p>
            <a:r>
              <a:rPr lang="en-IN" sz="2900" b="1" dirty="0" smtClean="0">
                <a:solidFill>
                  <a:srgbClr val="0070C0"/>
                </a:solidFill>
              </a:rPr>
              <a:t>Conscious </a:t>
            </a:r>
            <a:r>
              <a:rPr lang="en-IN" sz="2900" b="1" dirty="0">
                <a:solidFill>
                  <a:srgbClr val="0070C0"/>
                </a:solidFill>
              </a:rPr>
              <a:t>identification with emerging aspiration for individuality made him a powerful marketer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143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 Jobs – the Leader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Ideals – empowering &amp; liberating the individual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Love of design calligraphy and music 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He </a:t>
            </a:r>
            <a:r>
              <a:rPr lang="en-IN" b="1" dirty="0">
                <a:solidFill>
                  <a:srgbClr val="C00000"/>
                </a:solidFill>
              </a:rPr>
              <a:t>made products he himself loved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Value of simplicity, </a:t>
            </a:r>
            <a:r>
              <a:rPr lang="en-IN" b="1" dirty="0">
                <a:solidFill>
                  <a:srgbClr val="C00000"/>
                </a:solidFill>
              </a:rPr>
              <a:t>elegance </a:t>
            </a:r>
            <a:r>
              <a:rPr lang="en-IN" b="1" dirty="0" smtClean="0">
                <a:solidFill>
                  <a:srgbClr val="C00000"/>
                </a:solidFill>
              </a:rPr>
              <a:t>&amp; ease of use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Drive for perfection </a:t>
            </a:r>
            <a:r>
              <a:rPr lang="en-IN" b="1" dirty="0">
                <a:solidFill>
                  <a:srgbClr val="C00000"/>
                </a:solidFill>
              </a:rPr>
              <a:t>– </a:t>
            </a:r>
            <a:r>
              <a:rPr lang="en-IN" b="1" dirty="0" smtClean="0">
                <a:solidFill>
                  <a:srgbClr val="C00000"/>
                </a:solidFill>
              </a:rPr>
              <a:t>extraordinary physical sensitivity 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Intuition </a:t>
            </a:r>
            <a:r>
              <a:rPr lang="en-IN" b="1" dirty="0">
                <a:solidFill>
                  <a:srgbClr val="C00000"/>
                </a:solidFill>
              </a:rPr>
              <a:t>– impact of Indian experience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36766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LESSONS JOBS LEARNED IN LIFE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94286382"/>
              </p:ext>
            </p:extLst>
          </p:nvPr>
        </p:nvGraphicFramePr>
        <p:xfrm>
          <a:off x="1143000" y="1397000"/>
          <a:ext cx="701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5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>
            <a:solidFill>
              <a:srgbClr val="FF33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Individual is the most complex form in the entire universe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Constantly seeking to transcend Nature’s limits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457200" y="304800"/>
            <a:ext cx="8229600" cy="1143000"/>
          </a:xfrm>
          <a:prstGeom prst="round2Same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Questions</a:t>
            </a:r>
            <a:r>
              <a:rPr lang="en-IN" b="1" baseline="0" dirty="0" smtClean="0"/>
              <a:t> about Accomplishment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1"/>
                </a:solidFill>
              </a:rPr>
              <a:t>What is the source of the energy for human accomplishment?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Is</a:t>
            </a:r>
            <a:r>
              <a:rPr lang="en-IN" b="1" baseline="0" dirty="0" smtClean="0">
                <a:solidFill>
                  <a:srgbClr val="002060"/>
                </a:solidFill>
              </a:rPr>
              <a:t> there a</a:t>
            </a:r>
            <a:r>
              <a:rPr lang="en-IN" b="1" dirty="0" smtClean="0">
                <a:solidFill>
                  <a:srgbClr val="002060"/>
                </a:solidFill>
              </a:rPr>
              <a:t> common process of human accomplishment?</a:t>
            </a:r>
          </a:p>
          <a:p>
            <a:r>
              <a:rPr lang="en-IN" b="1" dirty="0" smtClean="0">
                <a:solidFill>
                  <a:srgbClr val="00B050"/>
                </a:solidFill>
              </a:rPr>
              <a:t>What is basis for humanity’s extraordinary power of accomplishment?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IN" sz="3200" b="1" kern="1200" dirty="0" smtClean="0">
                <a:solidFill>
                  <a:srgbClr val="C00000"/>
                </a:solidFill>
                <a:effectLst/>
              </a:rPr>
              <a:t>What are the limits to human accomplishment?</a:t>
            </a:r>
            <a:endParaRPr lang="en-IN" sz="3200" b="1" dirty="0" smtClean="0">
              <a:solidFill>
                <a:srgbClr val="C00000"/>
              </a:solidFill>
              <a:effectLst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sz="4400" b="1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Questions about Individuality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678362"/>
          </a:xfrm>
          <a:noFill/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IN" sz="9600" b="1" dirty="0">
                <a:solidFill>
                  <a:srgbClr val="C00000"/>
                </a:solidFill>
              </a:rPr>
              <a:t>What is individuality? Its characteristics? Varieties? Sources? </a:t>
            </a:r>
          </a:p>
          <a:p>
            <a:pPr lvl="0">
              <a:lnSpc>
                <a:spcPct val="120000"/>
              </a:lnSpc>
            </a:pPr>
            <a:r>
              <a:rPr lang="en-IN" sz="9600" b="1" dirty="0">
                <a:solidFill>
                  <a:schemeClr val="bg2">
                    <a:lumMod val="25000"/>
                  </a:schemeClr>
                </a:solidFill>
              </a:rPr>
              <a:t>What is it that makes each of us similar, different and </a:t>
            </a:r>
            <a:r>
              <a:rPr lang="en-IN" sz="9600" b="1" dirty="0" smtClean="0">
                <a:solidFill>
                  <a:schemeClr val="bg2">
                    <a:lumMod val="25000"/>
                  </a:schemeClr>
                </a:solidFill>
              </a:rPr>
              <a:t>unique?</a:t>
            </a:r>
            <a:endParaRPr lang="en-IN" sz="96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IN" sz="9600" b="1" dirty="0">
                <a:solidFill>
                  <a:srgbClr val="7030A0"/>
                </a:solidFill>
              </a:rPr>
              <a:t>How does individuality differ from behaviour? character? personality? </a:t>
            </a:r>
            <a:r>
              <a:rPr lang="en-IN" sz="9600" b="1" dirty="0" err="1">
                <a:solidFill>
                  <a:srgbClr val="7030A0"/>
                </a:solidFill>
              </a:rPr>
              <a:t>self-centered</a:t>
            </a:r>
            <a:r>
              <a:rPr lang="en-IN" sz="9600" b="1" dirty="0">
                <a:solidFill>
                  <a:srgbClr val="7030A0"/>
                </a:solidFill>
              </a:rPr>
              <a:t> individualism? rebellion?</a:t>
            </a:r>
          </a:p>
          <a:p>
            <a:pPr>
              <a:lnSpc>
                <a:spcPct val="120000"/>
              </a:lnSpc>
            </a:pPr>
            <a:r>
              <a:rPr lang="en-IN" sz="9600" b="1" dirty="0" smtClean="0">
                <a:solidFill>
                  <a:srgbClr val="00602B"/>
                </a:solidFill>
              </a:rPr>
              <a:t>How </a:t>
            </a:r>
            <a:r>
              <a:rPr lang="en-IN" sz="9600" b="1" dirty="0">
                <a:solidFill>
                  <a:srgbClr val="00602B"/>
                </a:solidFill>
              </a:rPr>
              <a:t>does individuality develop? </a:t>
            </a:r>
          </a:p>
          <a:p>
            <a:pPr>
              <a:lnSpc>
                <a:spcPct val="120000"/>
              </a:lnSpc>
            </a:pPr>
            <a:r>
              <a:rPr lang="en-IN" sz="9600" b="1" dirty="0">
                <a:solidFill>
                  <a:srgbClr val="002060"/>
                </a:solidFill>
              </a:rPr>
              <a:t>What is the relationship between individuality and creativity?</a:t>
            </a:r>
          </a:p>
          <a:p>
            <a:pPr lvl="0">
              <a:lnSpc>
                <a:spcPct val="120000"/>
              </a:lnSpc>
            </a:pPr>
            <a:r>
              <a:rPr lang="en-IN" sz="9600" b="1" dirty="0" smtClean="0">
                <a:solidFill>
                  <a:srgbClr val="A40482"/>
                </a:solidFill>
              </a:rPr>
              <a:t>Is </a:t>
            </a:r>
            <a:r>
              <a:rPr lang="en-IN" sz="9600" b="1" dirty="0">
                <a:solidFill>
                  <a:srgbClr val="A40482"/>
                </a:solidFill>
              </a:rPr>
              <a:t>the human capacity for individuality evolving? </a:t>
            </a:r>
          </a:p>
          <a:p>
            <a:pPr lvl="0"/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b="1" kern="1200" dirty="0" smtClean="0">
                <a:solidFill>
                  <a:srgbClr val="C00000"/>
                </a:solidFill>
                <a:effectLst/>
              </a:rPr>
              <a:t>QUESTIONS ABOUT </a:t>
            </a:r>
            <a:br>
              <a:rPr lang="en-US" sz="4400" b="1" kern="1200" dirty="0" smtClean="0">
                <a:solidFill>
                  <a:srgbClr val="C00000"/>
                </a:solidFill>
                <a:effectLst/>
              </a:rPr>
            </a:br>
            <a:r>
              <a:rPr lang="en-US" sz="4400" b="1" kern="1200" dirty="0" smtClean="0">
                <a:solidFill>
                  <a:srgbClr val="C00000"/>
                </a:solidFill>
                <a:effectLst/>
              </a:rPr>
              <a:t>INDIVIDUALITY &amp; ACCOMPLISHMENT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IN" sz="2400" b="1" dirty="0" smtClean="0">
                <a:solidFill>
                  <a:srgbClr val="00B050"/>
                </a:solidFill>
              </a:rPr>
              <a:t>What is the source of the remarkable power which enables some individuals to achieve 100 or 1000 times more than others? </a:t>
            </a:r>
          </a:p>
          <a:p>
            <a:r>
              <a:rPr lang="en-IN" sz="2400" b="1" dirty="0" smtClean="0">
                <a:solidFill>
                  <a:srgbClr val="FF0000"/>
                </a:solidFill>
              </a:rPr>
              <a:t>What is the contribution to accomplishment of challenges, opportunities, chance, luck and circumstance?</a:t>
            </a:r>
          </a:p>
          <a:p>
            <a:pPr lvl="0"/>
            <a:r>
              <a:rPr lang="en-IN" sz="2400" b="1" dirty="0" smtClean="0">
                <a:solidFill>
                  <a:srgbClr val="7030A0"/>
                </a:solidFill>
              </a:rPr>
              <a:t>What is the place of the individual in the accomplishments of the collective?</a:t>
            </a:r>
          </a:p>
          <a:p>
            <a:r>
              <a:rPr lang="en-IN" sz="2400" b="1" dirty="0" smtClean="0">
                <a:solidFill>
                  <a:schemeClr val="accent6">
                    <a:lumMod val="75000"/>
                  </a:schemeClr>
                </a:solidFill>
              </a:rPr>
              <a:t>What is the role of the collective in the development of the individual?</a:t>
            </a:r>
          </a:p>
          <a:p>
            <a:r>
              <a:rPr lang="en-IN" sz="2400" b="1" dirty="0" smtClean="0">
                <a:solidFill>
                  <a:srgbClr val="C00000"/>
                </a:solidFill>
              </a:rPr>
              <a:t>What practical insights can we draw applicable to personal accomplishment in our own lives?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IN" sz="6000" b="1" dirty="0" smtClean="0">
                <a:solidFill>
                  <a:schemeClr val="bg1"/>
                </a:solidFill>
              </a:rPr>
              <a:t>Goals of this Course</a:t>
            </a:r>
            <a:endParaRPr lang="en-IN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387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lvl="0"/>
            <a:r>
              <a:rPr lang="en-IN" sz="2600" b="1" dirty="0">
                <a:solidFill>
                  <a:srgbClr val="C00000"/>
                </a:solidFill>
              </a:rPr>
              <a:t>To investigate the nature and relationship between </a:t>
            </a:r>
            <a:r>
              <a:rPr lang="en-US" sz="2600" b="1" dirty="0">
                <a:solidFill>
                  <a:srgbClr val="C00000"/>
                </a:solidFill>
              </a:rPr>
              <a:t>Individuality and Accomplishment </a:t>
            </a:r>
          </a:p>
          <a:p>
            <a:pPr lvl="0"/>
            <a:r>
              <a:rPr lang="en-IN" sz="2600" b="1" dirty="0">
                <a:solidFill>
                  <a:schemeClr val="bg1">
                    <a:lumMod val="50000"/>
                  </a:schemeClr>
                </a:solidFill>
              </a:rPr>
              <a:t>To explore the true nature of the relationship between the individual and the collective </a:t>
            </a:r>
          </a:p>
          <a:p>
            <a:pPr lvl="0"/>
            <a:r>
              <a:rPr lang="en-IN" sz="2600" b="1" dirty="0">
                <a:solidFill>
                  <a:srgbClr val="0070C0"/>
                </a:solidFill>
              </a:rPr>
              <a:t>To synthesize subjective and objective dimensions of social reality to reunite and reconcile inner and the outer realities </a:t>
            </a:r>
          </a:p>
          <a:p>
            <a:pPr lvl="0"/>
            <a:r>
              <a:rPr lang="en-IN" sz="2600" b="1" dirty="0">
                <a:solidFill>
                  <a:srgbClr val="00B050"/>
                </a:solidFill>
              </a:rPr>
              <a:t>To introduce greater humanness into the human sciences</a:t>
            </a:r>
          </a:p>
          <a:p>
            <a:pPr lvl="0"/>
            <a:r>
              <a:rPr lang="en-IN" sz="2600" b="1" dirty="0">
                <a:solidFill>
                  <a:srgbClr val="7030A0"/>
                </a:solidFill>
              </a:rPr>
              <a:t>To acquire knowledge that carries with it a greater power for accomplishment in life – individually, organizationally and socially</a:t>
            </a:r>
          </a:p>
          <a:p>
            <a:pPr marL="0" indent="0">
              <a:buNone/>
            </a:pPr>
            <a:endParaRPr lang="en-IN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ame Side Corner Rectangle 4"/>
          <p:cNvSpPr/>
          <p:nvPr/>
        </p:nvSpPr>
        <p:spPr>
          <a:xfrm>
            <a:off x="533400" y="228600"/>
            <a:ext cx="8077200" cy="990600"/>
          </a:xfrm>
          <a:prstGeom prst="snip2SameRect">
            <a:avLst/>
          </a:prstGeom>
          <a:solidFill>
            <a:schemeClr val="accent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Sources of Data</a:t>
            </a:r>
            <a:endParaRPr lang="en-I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5"/>
                </a:solidFill>
              </a:rPr>
              <a:t>Scientific research</a:t>
            </a:r>
            <a:endParaRPr lang="en-IN" b="1" dirty="0" smtClean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5"/>
                </a:solidFill>
              </a:rPr>
              <a:t>Contemporary events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5"/>
                </a:solidFill>
              </a:rPr>
              <a:t>Biography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5"/>
                </a:solidFill>
              </a:rPr>
              <a:t>Case studies 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5"/>
                </a:solidFill>
              </a:rPr>
              <a:t>Testimony of high achievers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5"/>
                </a:solidFill>
              </a:rPr>
              <a:t>History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5"/>
                </a:solidFill>
              </a:rPr>
              <a:t>Philosophy and traditional wisdom 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accent5"/>
                </a:solidFill>
              </a:rPr>
              <a:t>Literature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773088"/>
            <a:ext cx="7772400" cy="136815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smtClean="0">
                <a:solidFill>
                  <a:schemeClr val="bg1"/>
                </a:solidFill>
              </a:rPr>
              <a:t>Accomplishment is an Integrated Field of Study &amp;  Action</a:t>
            </a:r>
            <a:endParaRPr lang="en-IN" sz="4300" b="1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5968" y="2429272"/>
            <a:ext cx="777686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4000" b="1" smtClean="0">
                <a:solidFill>
                  <a:srgbClr val="C00000"/>
                </a:solidFill>
              </a:rPr>
              <a:t>Individual Psychology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mtClean="0">
                <a:solidFill>
                  <a:srgbClr val="C00000"/>
                </a:solidFill>
              </a:rPr>
              <a:t>Organization Dynamics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mtClean="0">
                <a:solidFill>
                  <a:srgbClr val="C00000"/>
                </a:solidFill>
              </a:rPr>
              <a:t>Social Context &amp; Evolution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mtClean="0">
                <a:solidFill>
                  <a:srgbClr val="C00000"/>
                </a:solidFill>
              </a:rPr>
              <a:t>Natural Environment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smtClean="0">
                <a:solidFill>
                  <a:srgbClr val="C00000"/>
                </a:solidFill>
              </a:rPr>
              <a:t>Life Events in Space &amp; Time</a:t>
            </a:r>
            <a:endParaRPr lang="en-IN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http://api.ning.com/files/c*rUI9I9KGpBziCNS3A7yhYU0*OEIB8zRZrk0hAvAqoip33Az18CemLRq9DRTNvwNFkft12w9wYFdDY-qhfoyeAZAc4yaOi1/apple1984ru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1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94" y="-533399"/>
            <a:ext cx="6337994" cy="81533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4" descr="https://encrypted-tbn0.gstatic.com/images?q=tbn:ANd9GcTlq12WHyeYifntb0_1_pfnMtlaEYuVLkyFNrwi9H2vWoRT8aZ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83" y="76200"/>
            <a:ext cx="36221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Job’s dream was to create a unique, revolutionary product that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would change the world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1930-F5CC-4285-A780-F722F3E05A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APPLE COMPUTERS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4" descr="https://encrypted-tbn1.gstatic.com/images?q=tbn:ANd9GcRmqD_dxBQegRj-RyGKlV0zGfW2JHS0K-MSPNMCFI0opCPXewjOk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48329"/>
            <a:ext cx="4419600" cy="320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https://encrypted-tbn1.gstatic.com/images?q=tbn:ANd9GcQqAoiqP-Ap2Mj2HisircdgMnHFA4wXg3lwVSf-KGDPh2Uufbow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99" y="3432892"/>
            <a:ext cx="3824801" cy="35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Ro-FRTApYMlGNQrXcKyulnAQ42zsmUhCQ19Dk48gmnKr4w3yN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38507"/>
            <a:ext cx="2625633" cy="19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SPAmgKNU6BF1OFMDWbz7bFN2uhHwi8wlcFWugcKHE29Osyzk05_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" y="1524000"/>
            <a:ext cx="23717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444" y="90944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A50021"/>
                </a:solidFill>
              </a:rPr>
              <a:t>1976: $5000 </a:t>
            </a:r>
            <a:r>
              <a:rPr lang="en-US" sz="3200" b="1" dirty="0" smtClean="0">
                <a:solidFill>
                  <a:srgbClr val="A50021"/>
                </a:solidFill>
              </a:rPr>
              <a:t>investment, 2 employees</a:t>
            </a:r>
            <a:endParaRPr lang="en-GB" sz="3200" b="1" dirty="0">
              <a:solidFill>
                <a:srgbClr val="A5002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27359" r="20390" b="23636"/>
          <a:stretch/>
        </p:blipFill>
        <p:spPr>
          <a:xfrm>
            <a:off x="6250442" y="1446303"/>
            <a:ext cx="2436358" cy="20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8</a:t>
            </a:fld>
            <a:endParaRPr lang="en-US"/>
          </a:p>
        </p:txBody>
      </p:sp>
      <p:sp>
        <p:nvSpPr>
          <p:cNvPr id="4" name="AutoShape 6" descr="data:image/jpeg;base64,/9j/4AAQSkZJRgABAQAAAQABAAD/2wCEAAkGBxIHERUUEBIWFhUXGRwZGBgYGBcfGhsdHxoiGxoeGRsaHyghGCAoGxwZITEhMSosLi4vGSEzOD8wNzQtLi8BCgoKDg0OGxAQGzgiICQ1Lyw3NCwuLDg0NC0sLCwsNSwsLDQsLDIsNDcsLCwsLDQ0LzQ0LCw3NDQsLCwsLDc0LP/AABEIALAAsAMBEQACEQEDEQH/xAAcAAEAAgMBAQEAAAAAAAAAAAAABgcEBQgDAQL/xABEEAABAwIDBQUDCAcHBQAAAAABAAIDBBEFBiEHEjFBYRMiUXGBMpGhFBUjQmKCsdEIFjNScsHwQ2OSorLC4SQlc9Lx/8QAGwEBAAIDAQEAAAAAAAAAAAAAAAMFAgQGAQf/xAA2EQEAAgECAwMKBgICAwAAAAAAAQIDBBEFITESQXEGEzJRYYGRscHRFCIjoeHwM/EkQmJygv/aAAwDAQACEQMRAD8AvFAQEBAQEBAQEBAQEBAQYtBiEOIhxgkZIGuLXFjgQHDiLjnqEGUgICAgICAgICAgICAgICAgICAghedNpdDlQFrn9rMP7KMgkH7Z4M/HogofOm0+uzXdhd2MB/soybEeD3cX/AdEG32EZr+ZK008jrRVNmi50Eg9g9L33euiDpVAQEBAQEBAQEBAQEBAQEBAQRnN2e6HKTT8olvJbSJljIfT6vmbIKubmjF9qDnx0dqOlGj3gm+vIvABcbfVFuvHWt4hxPDoq/n5zPSI/vJnSk2ZVNsjw3Cmj5ZUucTzc9kTT5Dj/mK5u/lDrM0/o028ImZ/vuTearHWXyp2SYZirT8jqnNcObXslaPMXv8A5glPKDWYZ/WpvHtiY/vwPNVnpKts45Eq8oEPfZ8V+7Ky9geW9zYV0fD+LYNZyryt6p+nrQ3pNXRmzPNIzZQRyk/St7ko+2Bx9RZ3qrNglaAgICAgICAgICAgICAg0mZs2UeV2b1XM1hIu1nF7v4WjU+fBBRmcttdVi146FvyaLUb17yuHnwZ5C/mggmVsFkzTWRwhxvI673nUgcXuN+J/mVqa7V10uC2We75sq17U7Lj2h5sZkKnjo8Pa1spbpwPZt/eI5ucb28iT15HhfD7cRy21GoneN/jPq8IT3v2I2hRFZVyVzy+V7nvdqXOJJPqV22PHXHWK0jaI9TWmd2dlyhq6+dooWyGUagx3Bb1Lh7I63UOry4MeOZzzHZ9v273tYmZ5OlMFpZxQlmMOhkJBEh+ruW+uToTx1FhwXzvUZMX4ntaOJj1evf2NyInb8yrdnmP0+TcZkhgnElHUEM39bA3+jJJ47pcW3+1dfQ9Hky5MNbZa9m3fDUtERPJ0atpiICAgICAgICAgICDW47j1Nl+PtKqZsbeW8dT0aOLj5IKSzntylqt6PDWdkzh2z7F56tbwZ63PkgqqB5xeovUSuLnnvPcd5xPK5J9FHltNazMRu29Dgx589ceS3ZiWTmLChhzmll9xw9xHH81Fps05InfqsONcMro71nH6M/OE+/R9pRJVVEh4sjaB952v+lUPlReYw0r65+UfyqsMc5RXOgnzFi9S2Jj5H9q5jWtBJsw7g8hpe/DVWfD/NabQ0m0xEbb7+PNhfebSmuVNjR0kxKQNaBfsmHX78n1R0HvCp9b5SR6GmjefXP0j++CSuH1tzjW0XDsnR9hh0TJXDlHYRg8LueNXnyvw4haen4Nq9bbzuptMR7evujuZTkrXlCp8w5rrc3SNbPJcFwDY26MBJsNOZ6m66nS6DT6KszSPGe9Ba026vua8l1WVBGaoMAkJDd11/Zte+nULzRcSwayZjFvy9cet7ak16uitkmbP1qoGl7rzQ2jl11JA7rj/ENfMFWDBNkBAQEBAQEBAQYmJ4lDhMZkqJWxsHFzyAP+T0QU1nPbpa8eGR35dtIP9DP5n3IKYxbFJ8ZlMtTK6SQ8XONz5DwHQaIMNAQTWncMfpSD7Y0PRw4H1VXaJwZd46fR3mG1eK6Ca29KOX/1HSfe2ew/ExhuIvhk07ZhYL/vNNwPPQrS8osE5dLGSv8A1nf3S4qkTS81tynoszOGaKTZ+N5tNeWoLn2YA0PI9ovkt4kaanvcFzmg0OfiU7Tf8tdo593hCS1oopPNme63NBIlk3IuUTLhnrzd6rstFwrT6TnSN7euev8ADXtebIurJglmzDAXY9iMQA7kThLIfANNwPV1h71V8Y1cafS2nvtyj3s8dd7JPt+xQVVVBA037Fji7oZCNPc1vvVb5M4Jphvkn/tPy/2zzTz2aLZJmz9VK9pkdaCW0cvgAT3XH+E/AldMhdWoCAgICAgICAgp/bxhMeOxl0TiamiYJHs8YZCQSOrXMv5HqEFK4HhsWKBzXOc17dQRaxHkfD+a1s+W+OYmOcLzhPD9Pra2paZreOfLvjw9jInypIz2Htd53H5qOutrPWNm1m8mM9f8d4t48vu1lRg89P7UbvMa/gtiufHbpKpzcK1eH0sc+7n8mERZSq9tMu4h8gl7x7rtHdPA+i19Ti7dOXWFvwXXfhdR+afy25T9JbHM9K6ilZUREtNwbji1w1af68FBpbRek47c/ssPKPQ+byRqK9Lcp8f5WxlvM1FtJpfkte1onFrtvbeNrB8J5Hpy6hcrq9FqOF5vPaefy/3lZQ1tF42lFMZ2KVUDj8lmjlZfQP7jgOvEHz+AVnp/KbDaP1azWfZzhhOGe544ZsWrah308sUTfEEvPo0W/ELPN5S6asfp1m0/D7kYZ703r8QoNlFIY4AHzuFw0kb73cnSEey0X4e5U2LDquMZ+3k5Vj4RHqj2/wBlJM1xxyUa4VGYp3vN5JHu3nu5a+J5DwHRd3ptN2axjxRyjkxwabLqb9nHG8s7FcsPw2DtC8OIPeAGgB8Dz1W5l0k46drdZazg19Ng87Nt574dBbFc2frJQCOQ/TU1o334ltu471AI82lailWCgICAgICAgIOd86ZvOC5kklI3omBsErNCHxlo3xbn7XDxCCH5uwc5MxAiI70LrSwu1s+J+rRfnppfpdYZKRes1ls6PVW02auWvd+8epn4xUSCETQO0GpFgQQfy/NVmGte32Lw7riWozRpo1Oltyjnt64n7NRBmx7fbjDvIkfmtm2ir3SpMPlPlj/JSJ8J2+7OGO0tbpK238TQfiFD+Gy09GVhHGuH6nlmrt/7Rv8Au+nCKOv/AGbgD9l38inn81PS/d7PC+Gar/FO0/8AjP0ls30Alh7J7t7S1yNeh81BGTa/bha30UX0v4fJO/Lbf5Sr6ohNO4tcLEGxVxW0WjeHzbNhthyTjv1jkk2FbRMTwsBrKpzmjgJLP+Ltfiq7NwfR5Z3mm0+zkxjJaO9lT7QsXxo9mydwuOETQ0+dxqPO4TBwLSVt+XHvPt5pcdc2a3YxxvPsfcOykXntKt5c4m5aDxPMucdSukwaCKxHa+EOi0fk/Efm1E+6PrL0rszwYa3cpmh1vDRg/wDZSX1ePHHZxxv8kuo4zp9NXzemrv4dP5/vNEsRxOXEjeVxPgOQ8gq7Jlvkne0ua1Oszam2+Sd/l8G/2Z5qOUq+OVx+id3Jh9gnj902d6KNqut2ODwCDcHUEcCg+oCAgICAgIOL8z1/zpWVEwNxJK9w8i4lvwsgmOHD9dMHfAdarDgZIjzfAfbZ92wPu6oNJlKu7QOhfrzb5cx/XVV+rx7TF4df5Oa2L1tpcnjHh3w0mMUJw+Ut5cW+X9aLbw5POU3c/wAS0U6TUTj7useDBUrQEGZT4nNTezI4dL3HuKjthpbrDdw8R1WH0Mk/P5vxXVjq528+17WuBa/mvceOKRtDDV6u+qv5zJ19jaZYwVmLOdvvsGWu0cSPPkFu6XBXLM7z0b3CeHY9Xae3bbbu9fvSCqxylwNu5A0Od4N4fedzW5bUYsMdmkbrvNxLSaGvm8Ebz7PrLX4JmiSeoAmI3H90AaBp5fkocOrtOT83SWjoONZcmpiM0/lty8Ja7NuGfN812juSXcOh+sPj8VDq8Xm77x0lo8Z0f4fPvX0bc4+sNGtVUCDpbYTmz58ojTSH6Wms3U6ujPsH0sWnyHigs1AQEBAQEGtzJW/N1JUS3tuRPcD1DTb42QcXINzlDMD8sVcVTHruHvN/eYdHN9R8bINxtBwZuWq1stIb084E9O4cN12pb6HS3gQsbVi0bSlwZr4ckZKdY5vuNwDF6dsrOLRvDy+sP68FXYLTiydiXacUwV4hoo1GPrEb+7vhDVZuGEBBYeSKGOno5JpmBwcS4hwB7rAbceu971Sa/Ja2eKUnbb6ub4pmvfU1x0nbbl75/sIB2xu4g7u9e4GgseXl0V3XeI2h0tLWpG0T7P8AbzR4IJ1CRmai3T+1Z/qA0PqFax/yMO3fDsKTHE9D2Z9Ovzj7oMRbiqpx8xtyl8QSLIOZnZTroqgXLAd2Ro5sPteo4jqEHX0EzahrXsILXAOaRwIIuCPRB+0BAQEBBCds1d8hwepP74bH/icB+CDlJAQWNlYfrphcuHu1qaW89IeLnN/tYh8LeY8EEIo8XlooyxhsCb35jxsob4KXt2pWOm4pqNNhnFjnaJ5+HgxJoXQGz2lptexBGnjqpa2i3Sd1ZW9bRvWd3mvWT60b2g4oTOyyc1uGDYc2EcSGx/C7vwPvVDo489qZvPi5fQR+I1k5J7t5+ytVfOoEBBt8sYn82TAuPcd3XfyPotjTZfN359JWfCdZ+GzxM+jPKfuzM6YZ8kl7Ro7snHo7n7+PvUutxdm3ajpLa47o/NZvO16W+f8APVHFpKIQdQ7EZaz5ubHWQvjEZtC5+hfGdR3eIsdLkaghBYSAgICAgqL9JCt7Kip4hf6SYuPhZjDofVwPog55QEGyy7jMmX6mKoh9qNwdbkRzaehFx6oJNtQwiKiqYqunF6Wtb28Y4WNwZGacLEjy3l5PR5MTMcmdS52pcQG7UxbnQgPb+Fx7lR34dmxzvjnf9pc3fhOoxT2sVt/2l6SZYoMZF6d4af7twPvaf+F5Gs1OHlkj4/dhHENZp52yxv4x9WHh2Rn0NTG8yNfG128dCDpqNNedualy8SrfFNYjaZT5uMVyYbViNpnkw9pk7pJo2WO61pINtCXHWx56AKThVYikz3z9E3BKRGO1t+cz8kNVquxAQEEjlzAyoo+xkaXSDQHkLcHX+Fui3Z1NbYexaOa9vxTHk0PmMkb26fDpLKyvs/q8fZ2zt2nphq6ebust4tv7f4dVpKJvhmHC8j93DYRWVI41UwtG0+MUf/zlqUF3bNDUz0DJ6yRz5p/pTfg0H2GtbwaA0DTqSglSAgICAgjm0DLDc2UMkBtv+1ET9V49nyvqD0JQchTROgcWvBa5pIIIsQRoQRyN0H4QEFkZAcM2UNRhMhHaC89GTyePbZfwdf4uQVy9hjJBBBGhB4g9UBjiw3BII4EcV5Mb8peTETG0rK2fVU1XFI+eRzmghrd7lYXcb8TxHuKoeJUx0vFaRtLmOL48VMla467T1nb9nhT59gqCWzRENvodHAjlvNI0+KztwzJXnS3P4M78Gy0iLY7bz8PhL3OD4bj37ItDj+4bH/CfyWH4jVYPS6e37sPxWu0vpxvHt+7QY1kd+HMdIyVrmtFzvDdNviCt3BxKuS0Vmu0ysNNxeuW0UtXaZ96JKyXCRZWyXV5nu6FgbE325pDuxN8buPG3gEEkbVYRkj9i0YlVj67xu00Z+y3XtOX5jggiuZ82VmaXh1XKXAeywaRt/haNB58UHllPBHZirIKZtx2jwHEcm8XH0aCg7JijELQ1os1oAAHAAaABB+0BAQEBAQc6bf8AKnzXVNrIm/R1Gj7cBKB/ubr91yCp0BBmYRiUmDzxzwndkjcHNPUcj4g8CPAoJptXw2OodDiVKLQVrd5wH1Jh+0aT4k3PK5DkFfoLMm/7FhVuDiy33n8fxVBX9fWb92/yctX/AJOv37t/2hWav3UiCTZdocSzSHU9N2kjNN8uPcYOW893sjThfkVDGnxxbtxXm140uGLxkisRLd/JMJyZrO4YlVDhGw7tNGeHffr2p48NPLipmw0GaM6VeZrNmeGwt9iGMbsTfCzRxt4lBHUBBc/6OGB9tNUVjhpGBEw+Lnav9zQ3/GgvxAQEBAQEBBps34AzM1HLTSab7e6791w1a70NkHHtfRvw+V8UrS17HFrmnkQbFBjoCCx9mNQ3H4KjCJ3ACcdpTOP1Jmi9h0IF/Q+JQQqgw4/K2wT9wiTdkDiBbdPeBPI6EKLPeaY5tHVBqck48VrV67JTtNrb9lEDpq8/g3/d71WcKx+lefBTcExenknw+/0RPBsGqMckEVLE+V55NHAeJPBo6lXDoEu+Y8Nyj3sRmFXUDhS07u40/wB9Nr7gPeg1OY88VWNsELd2nph7NPAN2P71tX+qCMICAgIOutmeBfq9htPERZ5bvv8A4n9438rgeiCUoCAgICAgICChP0hcp/J5GV8Te7J3JrDg4DuOPmO790eKCl0BB7UVU+hkZJE4texwc1w4gg3B96CydouDuzWKXE6GJzzVjcmjjBJbM0WOg11AOv2eqDUDKtJlrvYvPeQaijpy10l/CWS+7EPEanj6hh41nqasiNPSRso6Y8YodC7/AMsntSH3DU6IImgICAgIJVsyy7+suIwxObeNru0l0uNxupB6E2b6oOuUBAQEBAQEBAQa/MGER49TS08o7kjS09PAjqDY+iDjrG8LkwSokp5haSNxa7w6EdCLEdCgwUBBdsE5yflQOY4slq3aOaSD3zxBGoPZM+CCkkBAQEBBkUFDLiMjY4I3SPdoGtBJPoEFw5M2GPm3ZMTk3G8exjN3Ho9/BvkL+YQXXg2DU+BRiOlhZEzwaLX6k8SepQZ6AgICAgICAgICCk/0hsp9q1lfE3Vv0c1vD6jvQ3afMIKIQetLTuq3tjYLue4NaPEk2A95QWxt/qm0jqKhjPdp4rnqTZrbjyYT94oKiQEBB+4YnTuDWNLnONgACSSeAAHEoLWybsSqcUtJXvNPHx3BYyn+TPW/kgvLLeWKTLLNykhbHfi7i538TjqUG4QEBAQEBAQEBAQEBBjYnQR4pDJDK3eZI0tcOhFkHHeasBky1Vy00upjdYOtYObxa4eY/JBIdjWFfOuL09xdsRMpv9gd3/Nun0Qa7aTjPz7idTKDdu+WM103Wd0W6G1/VBGUBBZOTNjtbj9n1H/SwnW723kcPss0t5myC9spZIospNtTRd+1jK+xkd5u5eQsEEkQEBAQEBAQEBAQEBAQEBBUX6QOU/nGnbWxDvwd2T7UZ4H7p+Dj4IIfsed8yUWJ4gdOziEUZ+2QXG3UHs/egqlBOMlbL67NQa8N7GA2PayA6jxY3i/z0HVBfOTNm1DlMB0bO1mH9tIAXX+yODPTXqgmSAgICAgICAgICAgICAgICAg86iBtUxzHgOa4FrgeBBFiD6IKpxnZzUU+FswyiLSJKh0ksr9AIwbs3ral37MaD6hQbnJeyWhy3Z8o+Uzcd+Ro3Wn7DNQPM3KCwUBAQEBAQEBAQEBAQEBAQEBAQEBAQEBAQEBAQEBAQEBAQ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8" descr="data:image/jpeg;base64,/9j/4AAQSkZJRgABAQAAAQABAAD/2wCEAAkGBxIHERUUEBIWFhUXGRwZGBgYGBcfGhsdHxoiGxoeGRsaHyghGCAoGxwZITEhMSosLi4vGSEzOD8wNzQtLi8BCgoKDg0OGxAQGzgiICQ1Lyw3NCwuLDg0NC0sLCwsNSwsLDQsLDIsNDcsLCwsLDQ0LzQ0LCw3NDQsLCwsLDc0LP/AABEIALAAsAMBEQACEQEDEQH/xAAcAAEAAgMBAQEAAAAAAAAAAAAABgcEBQgDAQL/xABEEAABAwIDBQUDCAcHBQAAAAABAAIDBBEFBiEHEjFBYRMiUXGBMpGhFBUjQmKCsdEIFjNScsHwQ2OSorLC4SQlc9Lx/8QAGwEBAAIDAQEAAAAAAAAAAAAAAAMFAgQGAQf/xAA2EQEAAgECAwMKBgICAwAAAAAAAQIDBBEFITESQXEGEzJRYYGRscHRFCIjoeHwM/EkQmJygv/aAAwDAQACEQMRAD8AvFAQEBAQEBAQEBAQEBAQYtBiEOIhxgkZIGuLXFjgQHDiLjnqEGUgICAgICAgICAgICAgICAgICAghedNpdDlQFrn9rMP7KMgkH7Z4M/HogofOm0+uzXdhd2MB/soybEeD3cX/AdEG32EZr+ZK008jrRVNmi50Eg9g9L33euiDpVAQEBAQEBAQEBAQEBAQEBAQRnN2e6HKTT8olvJbSJljIfT6vmbIKubmjF9qDnx0dqOlGj3gm+vIvABcbfVFuvHWt4hxPDoq/n5zPSI/vJnSk2ZVNsjw3Cmj5ZUucTzc9kTT5Dj/mK5u/lDrM0/o028ImZ/vuTearHWXyp2SYZirT8jqnNcObXslaPMXv8A5glPKDWYZ/WpvHtiY/vwPNVnpKts45Eq8oEPfZ8V+7Ky9geW9zYV0fD+LYNZyryt6p+nrQ3pNXRmzPNIzZQRyk/St7ko+2Bx9RZ3qrNglaAgICAgICAgICAgICAg0mZs2UeV2b1XM1hIu1nF7v4WjU+fBBRmcttdVi146FvyaLUb17yuHnwZ5C/mggmVsFkzTWRwhxvI673nUgcXuN+J/mVqa7V10uC2We75sq17U7Lj2h5sZkKnjo8Pa1spbpwPZt/eI5ucb28iT15HhfD7cRy21GoneN/jPq8IT3v2I2hRFZVyVzy+V7nvdqXOJJPqV22PHXHWK0jaI9TWmd2dlyhq6+dooWyGUagx3Bb1Lh7I63UOry4MeOZzzHZ9v273tYmZ5OlMFpZxQlmMOhkJBEh+ruW+uToTx1FhwXzvUZMX4ntaOJj1evf2NyInb8yrdnmP0+TcZkhgnElHUEM39bA3+jJJ47pcW3+1dfQ9Hky5MNbZa9m3fDUtERPJ0atpiICAgICAgICAgICDW47j1Nl+PtKqZsbeW8dT0aOLj5IKSzntylqt6PDWdkzh2z7F56tbwZ63PkgqqB5xeovUSuLnnvPcd5xPK5J9FHltNazMRu29Dgx589ceS3ZiWTmLChhzmll9xw9xHH81Fps05InfqsONcMro71nH6M/OE+/R9pRJVVEh4sjaB952v+lUPlReYw0r65+UfyqsMc5RXOgnzFi9S2Jj5H9q5jWtBJsw7g8hpe/DVWfD/NabQ0m0xEbb7+PNhfebSmuVNjR0kxKQNaBfsmHX78n1R0HvCp9b5SR6GmjefXP0j++CSuH1tzjW0XDsnR9hh0TJXDlHYRg8LueNXnyvw4haen4Nq9bbzuptMR7evujuZTkrXlCp8w5rrc3SNbPJcFwDY26MBJsNOZ6m66nS6DT6KszSPGe9Ba026vua8l1WVBGaoMAkJDd11/Zte+nULzRcSwayZjFvy9cet7ak16uitkmbP1qoGl7rzQ2jl11JA7rj/ENfMFWDBNkBAQEBAQEBAQYmJ4lDhMZkqJWxsHFzyAP+T0QU1nPbpa8eGR35dtIP9DP5n3IKYxbFJ8ZlMtTK6SQ8XONz5DwHQaIMNAQTWncMfpSD7Y0PRw4H1VXaJwZd46fR3mG1eK6Ca29KOX/1HSfe2ew/ExhuIvhk07ZhYL/vNNwPPQrS8osE5dLGSv8A1nf3S4qkTS81tynoszOGaKTZ+N5tNeWoLn2YA0PI9ovkt4kaanvcFzmg0OfiU7Tf8tdo593hCS1oopPNme63NBIlk3IuUTLhnrzd6rstFwrT6TnSN7euev8ADXtebIurJglmzDAXY9iMQA7kThLIfANNwPV1h71V8Y1cafS2nvtyj3s8dd7JPt+xQVVVBA037Fji7oZCNPc1vvVb5M4Jphvkn/tPy/2zzTz2aLZJmz9VK9pkdaCW0cvgAT3XH+E/AldMhdWoCAgICAgICAgp/bxhMeOxl0TiamiYJHs8YZCQSOrXMv5HqEFK4HhsWKBzXOc17dQRaxHkfD+a1s+W+OYmOcLzhPD9Pra2paZreOfLvjw9jInypIz2Htd53H5qOutrPWNm1m8mM9f8d4t48vu1lRg89P7UbvMa/gtiufHbpKpzcK1eH0sc+7n8mERZSq9tMu4h8gl7x7rtHdPA+i19Ti7dOXWFvwXXfhdR+afy25T9JbHM9K6ilZUREtNwbji1w1af68FBpbRek47c/ssPKPQ+byRqK9Lcp8f5WxlvM1FtJpfkte1onFrtvbeNrB8J5Hpy6hcrq9FqOF5vPaefy/3lZQ1tF42lFMZ2KVUDj8lmjlZfQP7jgOvEHz+AVnp/KbDaP1azWfZzhhOGe544ZsWrah308sUTfEEvPo0W/ELPN5S6asfp1m0/D7kYZ703r8QoNlFIY4AHzuFw0kb73cnSEey0X4e5U2LDquMZ+3k5Vj4RHqj2/wBlJM1xxyUa4VGYp3vN5JHu3nu5a+J5DwHRd3ptN2axjxRyjkxwabLqb9nHG8s7FcsPw2DtC8OIPeAGgB8Dz1W5l0k46drdZazg19Ng87Nt574dBbFc2frJQCOQ/TU1o334ltu471AI82lailWCgICAgICAgIOd86ZvOC5kklI3omBsErNCHxlo3xbn7XDxCCH5uwc5MxAiI70LrSwu1s+J+rRfnppfpdYZKRes1ls6PVW02auWvd+8epn4xUSCETQO0GpFgQQfy/NVmGte32Lw7riWozRpo1Oltyjnt64n7NRBmx7fbjDvIkfmtm2ir3SpMPlPlj/JSJ8J2+7OGO0tbpK238TQfiFD+Gy09GVhHGuH6nlmrt/7Rv8Au+nCKOv/AGbgD9l38inn81PS/d7PC+Gar/FO0/8AjP0ls30Alh7J7t7S1yNeh81BGTa/bha30UX0v4fJO/Lbf5Sr6ohNO4tcLEGxVxW0WjeHzbNhthyTjv1jkk2FbRMTwsBrKpzmjgJLP+Ltfiq7NwfR5Z3mm0+zkxjJaO9lT7QsXxo9mydwuOETQ0+dxqPO4TBwLSVt+XHvPt5pcdc2a3YxxvPsfcOykXntKt5c4m5aDxPMucdSukwaCKxHa+EOi0fk/Efm1E+6PrL0rszwYa3cpmh1vDRg/wDZSX1ePHHZxxv8kuo4zp9NXzemrv4dP5/vNEsRxOXEjeVxPgOQ8gq7Jlvkne0ua1Oszam2+Sd/l8G/2Z5qOUq+OVx+id3Jh9gnj902d6KNqut2ODwCDcHUEcCg+oCAgICAgIOL8z1/zpWVEwNxJK9w8i4lvwsgmOHD9dMHfAdarDgZIjzfAfbZ92wPu6oNJlKu7QOhfrzb5cx/XVV+rx7TF4df5Oa2L1tpcnjHh3w0mMUJw+Ut5cW+X9aLbw5POU3c/wAS0U6TUTj7useDBUrQEGZT4nNTezI4dL3HuKjthpbrDdw8R1WH0Mk/P5vxXVjq528+17WuBa/mvceOKRtDDV6u+qv5zJ19jaZYwVmLOdvvsGWu0cSPPkFu6XBXLM7z0b3CeHY9Xae3bbbu9fvSCqxylwNu5A0Od4N4fedzW5bUYsMdmkbrvNxLSaGvm8Ebz7PrLX4JmiSeoAmI3H90AaBp5fkocOrtOT83SWjoONZcmpiM0/lty8Ja7NuGfN812juSXcOh+sPj8VDq8Xm77x0lo8Z0f4fPvX0bc4+sNGtVUCDpbYTmz58ojTSH6Wms3U6ujPsH0sWnyHigs1AQEBAQEGtzJW/N1JUS3tuRPcD1DTb42QcXINzlDMD8sVcVTHruHvN/eYdHN9R8bINxtBwZuWq1stIb084E9O4cN12pb6HS3gQsbVi0bSlwZr4ckZKdY5vuNwDF6dsrOLRvDy+sP68FXYLTiydiXacUwV4hoo1GPrEb+7vhDVZuGEBBYeSKGOno5JpmBwcS4hwB7rAbceu971Sa/Ja2eKUnbb6ub4pmvfU1x0nbbl75/sIB2xu4g7u9e4GgseXl0V3XeI2h0tLWpG0T7P8AbzR4IJ1CRmai3T+1Z/qA0PqFax/yMO3fDsKTHE9D2Z9Ovzj7oMRbiqpx8xtyl8QSLIOZnZTroqgXLAd2Ro5sPteo4jqEHX0EzahrXsILXAOaRwIIuCPRB+0BAQEBBCds1d8hwepP74bH/icB+CDlJAQWNlYfrphcuHu1qaW89IeLnN/tYh8LeY8EEIo8XlooyxhsCb35jxsob4KXt2pWOm4pqNNhnFjnaJ5+HgxJoXQGz2lptexBGnjqpa2i3Sd1ZW9bRvWd3mvWT60b2g4oTOyyc1uGDYc2EcSGx/C7vwPvVDo489qZvPi5fQR+I1k5J7t5+ytVfOoEBBt8sYn82TAuPcd3XfyPotjTZfN359JWfCdZ+GzxM+jPKfuzM6YZ8kl7Ro7snHo7n7+PvUutxdm3ajpLa47o/NZvO16W+f8APVHFpKIQdQ7EZaz5ubHWQvjEZtC5+hfGdR3eIsdLkaghBYSAgICAgqL9JCt7Kip4hf6SYuPhZjDofVwPog55QEGyy7jMmX6mKoh9qNwdbkRzaehFx6oJNtQwiKiqYqunF6Wtb28Y4WNwZGacLEjy3l5PR5MTMcmdS52pcQG7UxbnQgPb+Fx7lR34dmxzvjnf9pc3fhOoxT2sVt/2l6SZYoMZF6d4af7twPvaf+F5Gs1OHlkj4/dhHENZp52yxv4x9WHh2Rn0NTG8yNfG128dCDpqNNedualy8SrfFNYjaZT5uMVyYbViNpnkw9pk7pJo2WO61pINtCXHWx56AKThVYikz3z9E3BKRGO1t+cz8kNVquxAQEEjlzAyoo+xkaXSDQHkLcHX+Fui3Z1NbYexaOa9vxTHk0PmMkb26fDpLKyvs/q8fZ2zt2nphq6ebust4tv7f4dVpKJvhmHC8j93DYRWVI41UwtG0+MUf/zlqUF3bNDUz0DJ6yRz5p/pTfg0H2GtbwaA0DTqSglSAgICAgjm0DLDc2UMkBtv+1ET9V49nyvqD0JQchTROgcWvBa5pIIIsQRoQRyN0H4QEFkZAcM2UNRhMhHaC89GTyePbZfwdf4uQVy9hjJBBBGhB4g9UBjiw3BII4EcV5Mb8peTETG0rK2fVU1XFI+eRzmghrd7lYXcb8TxHuKoeJUx0vFaRtLmOL48VMla467T1nb9nhT59gqCWzRENvodHAjlvNI0+KztwzJXnS3P4M78Gy0iLY7bz8PhL3OD4bj37ItDj+4bH/CfyWH4jVYPS6e37sPxWu0vpxvHt+7QY1kd+HMdIyVrmtFzvDdNviCt3BxKuS0Vmu0ysNNxeuW0UtXaZ96JKyXCRZWyXV5nu6FgbE325pDuxN8buPG3gEEkbVYRkj9i0YlVj67xu00Z+y3XtOX5jggiuZ82VmaXh1XKXAeywaRt/haNB58UHllPBHZirIKZtx2jwHEcm8XH0aCg7JijELQ1os1oAAHAAaABB+0BAQEBAQc6bf8AKnzXVNrIm/R1Gj7cBKB/ubr91yCp0BBmYRiUmDzxzwndkjcHNPUcj4g8CPAoJptXw2OodDiVKLQVrd5wH1Jh+0aT4k3PK5DkFfoLMm/7FhVuDiy33n8fxVBX9fWb92/yctX/AJOv37t/2hWav3UiCTZdocSzSHU9N2kjNN8uPcYOW893sjThfkVDGnxxbtxXm140uGLxkisRLd/JMJyZrO4YlVDhGw7tNGeHffr2p48NPLipmw0GaM6VeZrNmeGwt9iGMbsTfCzRxt4lBHUBBc/6OGB9tNUVjhpGBEw+Lnav9zQ3/GgvxAQEBAQEBBps34AzM1HLTSab7e6791w1a70NkHHtfRvw+V8UrS17HFrmnkQbFBjoCCx9mNQ3H4KjCJ3ACcdpTOP1Jmi9h0IF/Q+JQQqgw4/K2wT9wiTdkDiBbdPeBPI6EKLPeaY5tHVBqck48VrV67JTtNrb9lEDpq8/g3/d71WcKx+lefBTcExenknw+/0RPBsGqMckEVLE+V55NHAeJPBo6lXDoEu+Y8Nyj3sRmFXUDhS07u40/wB9Nr7gPeg1OY88VWNsELd2nph7NPAN2P71tX+qCMICAgIOutmeBfq9htPERZ5bvv8A4n9438rgeiCUoCAgICAgICChP0hcp/J5GV8Te7J3JrDg4DuOPmO790eKCl0BB7UVU+hkZJE4texwc1w4gg3B96CydouDuzWKXE6GJzzVjcmjjBJbM0WOg11AOv2eqDUDKtJlrvYvPeQaijpy10l/CWS+7EPEanj6hh41nqasiNPSRso6Y8YodC7/AMsntSH3DU6IImgICAgIJVsyy7+suIwxObeNru0l0uNxupB6E2b6oOuUBAQEBAQEBAQa/MGER49TS08o7kjS09PAjqDY+iDjrG8LkwSokp5haSNxa7w6EdCLEdCgwUBBdsE5yflQOY4slq3aOaSD3zxBGoPZM+CCkkBAQEBBkUFDLiMjY4I3SPdoGtBJPoEFw5M2GPm3ZMTk3G8exjN3Ho9/BvkL+YQXXg2DU+BRiOlhZEzwaLX6k8SepQZ6AgICAgICAgICCk/0hsp9q1lfE3Vv0c1vD6jvQ3afMIKIQetLTuq3tjYLue4NaPEk2A95QWxt/qm0jqKhjPdp4rnqTZrbjyYT94oKiQEBB+4YnTuDWNLnONgACSSeAAHEoLWybsSqcUtJXvNPHx3BYyn+TPW/kgvLLeWKTLLNykhbHfi7i538TjqUG4QEBAQEBAQEBAQEBBjYnQR4pDJDK3eZI0tcOhFkHHeasBky1Vy00upjdYOtYObxa4eY/JBIdjWFfOuL09xdsRMpv9gd3/Nun0Qa7aTjPz7idTKDdu+WM103Wd0W6G1/VBGUBBZOTNjtbj9n1H/SwnW723kcPss0t5myC9spZIospNtTRd+1jK+xkd5u5eQsEEkQEBAQEBAQEBAQEBAQEBBUX6QOU/nGnbWxDvwd2T7UZ4H7p+Dj4IIfsed8yUWJ4gdOziEUZ+2QXG3UHs/egqlBOMlbL67NQa8N7GA2PayA6jxY3i/z0HVBfOTNm1DlMB0bO1mH9tIAXX+yODPTXqgmSAgICAgICAgICAgICAgICAg86iBtUxzHgOa4FrgeBBFiD6IKpxnZzUU+FswyiLSJKh0ksr9AIwbs3ral37MaD6hQbnJeyWhy3Z8o+Uzcd+Ro3Wn7DNQPM3KCwUBAQEBAQEBAQEBAQEBAQEBAQEBAQEBAQEBAQEBAQEBAQ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4" descr="data:image/jpeg;base64,/9j/4AAQSkZJRgABAQAAAQABAAD/2wCEAAkGBxQTEhUSExQVFBQUFBQXFRUUFxQUFBQUFRQXFhQUFBUYHCggGBolHBUUITEhJSkrLi4uFx8zODMsNygtLisBCgoKDg0OGhAQGiwcHBwsLCwsLCwsLCwsLCwsLCwsLCwsLCwsNywsLCwsLCwsLCwsLCw3LCwrLCwsNywrLCwsK//AABEIAO4A1AMBIgACEQEDEQH/xAAcAAABBQEBAQAAAAAAAAAAAAAFAAIDBAYBBwj/xABGEAACAQIEAwUDCAYJAwUAAAABAgMAEQQFEiEGMUETIlFhcTKBkRQjM3OhsbLRFVJTk8HSFkJDYmOCkrPxo8LwByVEVHL/xAAaAQADAQEBAQAAAAAAAAAAAAAAAQIDBAUG/8QAJBEAAgICAgICAgMAAAAAAAAAAAECEQMxEiEEQRNRMmEUIiP/2gAMAwEAAhEDEQA/APRoibDc/Gpg3rUMPIelSiuxHPZKrmnBzUa0r0qCyYNXajQ1IDU0B0U4Gmg1IBSZSG1wg0+uGgCOu7061d00CIzXDepbVy1ICI3rm9TEU0rTsRC1Rm/ian00wiqTEQsT4moyx8TUxFMZaoRCWPiaWo+Jp+mlagVjNR8TSBPifjTwtdC0WFjbnxqpjw1tifiavqtOaEGlaQHmuaFu0N2PTmSaVX+J4As1h+qPvNKs5TVm8dG2hOw9KlFQI9lFSRy1sjElFOC0lNSLSAhlawvVB8QSedXsYt1oYh3qooGU8+zF4YHkU94WC35AswUH3XqPHYl8J2MiySSa2CSK7k6yyE6hf2TcdPGiuJy1J4mifk4tccweYI872qrLkErlNboeyB0d02L6dId7noCdhWctlIWWcUvJ2GqDQuI1aTr1FSF1d4aevrUPEePMOJhcdqylZS0aMx1lFXTZfU1Pg+GJEXDAyofkxPJG7910+O2xqlxBgXxkgEDvEYkmUuyOoDNpUWJtfkdx0qCh8nG+lZSYCWiMYZVkUj5y3M22IvuKkxHGZj7QPh941jc2kBBSRtIsdPMHpWePCU4WRRLCBL2dxobYpbkb73tRTFcLyzdqTKi9pEiCysSCjagTc8r0NAHMRxNpkeLsWYqkbLoN9XaGwvt3bWNzVCXjYhNS4ZpG+UdhZJEtq6EMQNq5Lwvi5C0nbxKzpEhUI4WyNci+q9iDao14OxCcpYNHylcRbs2WxFrqLHlzqR0W14olDMkmEMTCEygGVTqsbFRZef5iis0TyxLqvDqALqrHUBa5UOLWqhnCxTYnDpqOuNi7AA20W3DHwLBdvKi+c4SWSPTA6KSRcuGIK9V7pvvQFGXweInWAxhizySOIGe7MIQfba/Ow+8UOwmb4grhoG74lw0rvIW0yFksLi3LnWnwvDrEMcSyySEtpMeuNUQgWRRqvbYUIw/CEyCAxtGrRRSRsr63B7Qgkgg+X207CiDhPOX7HDJKjfOqQshfUSyi51DmNuW5rWWrN4fhrERR4YaoScMH1Hv966kC23nWgwDOY0MgAcqNQF7A+V96pMhocUrmipqVUSRiOkEqYCnCpsEiNY6cUrrNagmbY3oDTim2D6M7xcfn/wDIv3mlQzOZCZLn9UUqmUKZrHRvE9mlE1OjFwKd2YroS6MSliM6SOaOFval1W8tIvvUq59htWjto9V7W1DmOY9azOfYdnLYhe0vFLGVTsmuwTY6Ta9jqb4CqJRZVxEKIxc4pGHcIC7IxYm1hYA1m2XRqsw4nh0N2UsTuFZguob6efKqeDziN0jZ2RGkRW032738N+tZv5H2mGRI0ctHLOSVRtgC4NiBve4G1LJcoYBknTEaZI4QoVCAdKAMhOm6kHxtzoUgpGtxmcdkyKq63kNkW9htuxJ6ACr2Fzk2czKsWlrA6rq4sCCpIB/4oZm+XaZcNOFYrGWDgAswDrYNYc7ED41XxMrviY5BG/YRl1vobdmUWe1r25i9JuxI0655CLF5owCLi7LuPEb71KueYY7CaMm17al5ePOvP8lwDJiNbxMEb5QVBjJ0h2XSCbbXsxtUuHwt4sIpiYaBLrBjbugqQA2229RRRpTm+HYtpmiNtz315ePOnzZ7BCjM8qAILkAgm3Q2rBz5U0+Fw/YxsTHBNrIUjYqQsY27xJ3onm2GMgk7OGU3wWkXjcXfWDpFxzq2+go9Cw+bwWX51LsAQNQub8utMxmbQtdBLGW6gOtwBzuL1hcPhC8k4mGKWOXsiirFsyqqjSTpJWxB2uKK8K5ZGO3Yw6ZO3lKs0eluzY7WJHI2rJR7KCkWOhuLSxEty767+m+9dxPERSOZoxHJ2Meu4lWxO+pSBcgi1ZDG5ViY5SIYiVw0nbRGwtIJdmiG21rufhVqbDNGMSOzYtJhUU6UazSkyFgCBubsKp9iRo48/kadoSiqBGjhgSb677WttyqaDOxqcSFFVNI1F13LC+46e+hGHN8UzaWscPEASrAXUtqFyPMUFzXBkvih2TMHfDEWjY3KldRG29gKKVBZscfxRhokLtKhAIB0kHdtgKm/S8BsO2iueQ1rflfxrDcVYQmXEFYnYNFhrERtYlJDqttuQCKH4jKxNJi3XDnU0MfZloypLKDqAuNm6e+hIR6QuNjIJWRCF5kMpA9aE4HiRHnliLRBY9Glw/taxy8L1l84wkkoV4I2CxwxiZdDKWAkQmMDqQA3xqrmKs8mJdIZSpOEYMImAIjcarXG5A+6qEek/L4gCTIll9rvDu+vhTTm8AAPbR97l3l39N6wE5f5UJ+yk7ASxs942AIERCvptcgGqmJwqtPL3Z4oZYwEEcft95i43Ulbkg9OdLiB6FjMf0FBpYixvT4wAAN+XXn76kDCuuMaRm2ZbO4bSW/uj+NKp+I3+d/yD+Ncrmn+TNo6NnhnuLVKRVeHarANbIyI5G2tvVDCZUiFyGe8jamuR7VrXHwFELU7TQ4oLIcnwIhTs1ZiLk943ILG5t7zRK9QIOtSI29qlpDsdqtXRPvau2pgTe9TQrOYp9qHJiEeNisy6d1ZlYd3x36UTcV548GiWaHfRjNRW36yuRJ6d2xoGjb8PJGsKJFJ2kaiytcNt6gUSvbrXmeBx8kOFiEcmkJBJZIwDIWW9mYnZVFvfRXBZjPiu0UTGIxxxWKhd2ZQzOwI3HS1TXZRtRjVYHSwNiQbG9mHMGmRz77msK2KnCnTMQflvZlgiXKn3Wv51RzaWZtURnkIjxeHCt3QxDhWs1lsevShoD1Ay1SzDMY4V1yMFAsLnx6Vjv01MIGxIkYlZzH2Z06Sgk0b7e0ed6G5rmMrxzJK7K+i4QhTGymRdMkbAcgNiDSA9H7YN511ZiKyuVPImIaJpWkUxK41hQQSxBAIA22rTA3qiWSdpeuE1Guxp71SFZ3tqjDVGzVFJLRxCzuKxFDpHqWR6pTS1rGKE2NkkFQmU016iNaCQHzhiZN/1RSpmZjv+4Uq5J/kzeOje2tapFNclGwpitWq0ZMnU709lqOEdas2oEVnk3AqUNvQTP8AEukbmO2u1kv+sdl+01Rh4mtBBIUd2kIQhLbPyINyLbg0MKNjekrVmsNxOr9wI/a9oY9HdvcLqJve1rWPvpZHmUgw8sjh3KSzd0lS+lWNlvy2FQ2FGmcAi1C48miAC2O2qxLMWGr2rNe4vVCTitFWNijWlVWSxQ7sQFXnzJNP/pOgfs2RlcOiMp093X7B57g+VFgJeEsLcDQbBSttb2KsbkEX338af/RbDArZCNI07M41KOQex73voZnOYSP25ieSLsEcOO5u2kMjLzNTZdiZPlGlpGZTho30m1gxJBI260h9l08MQHo4Hadps7jvjkedc/o5h2L6lY62DNd23ZfZI32t5Vx+IVBYaWKxsVdxpspC6iSL3t51VbiuNBeRWQsoZAdJZwTYWF9jcjbzoDsvScP4e99O17ldTaC1vaK3teqh4YgKaTqtYKO++yg6tIN9herOHzdZA6gEPGbMm1wSLjcG3Whi8TrdF7Nx2jui30jvpe6nfY7GmHYQPD8RftCZCwCi/aONlNwOfjRisXFn0hxI0pMyNCzCP5sAFXtqvflbzq9hOLo3vZJDaMSclF1O21z4g0gpmnj512Vtj6VluJ81ljhjljJjJkjBVlUkh3AsfChQz+YRxTay5ldkaPu2DHUF02FwQQAfWiwo2LPUMj1k8lzx5WF5NWmNjOrAKYpAeQ25e148qkybMpZJpg57to2jW1tKsDz89r++rtAH5pKqyvSZr1E9bRIsYzVxWpaaaRVDBecteT/KP41ymZt7f+UUq45/kzeOjfTDYHyFRXq2FuvuqoBWse0YssYZqmnO1QJSkbahrsAPmWDaVoxZDGG1MGJBNhtYAb+PuoSnD0qnSgiEYxIlUam7q9V9nqTf31pLVLGKGgujLxcP4hcQ06dkfnS4Us1irIEIJtsdr0fyPAyQpJ2xjs0juNJJsGN7EmruoDmQPeKlE6kWJUg+YNQ0O2Y/B8Pa4i0cmoLOHgJ9nQjX0X8CS29WcXw7K8j4gaBKWh0oWOnTESbF7czqPTatTrQAAWAHhYD7KH4zOY4mUPsHuA1xYHaw8d70gtgqTJsQVxVxFqxAGlQ7WB0BTqJH8Kmy/L5lnEjqgUQLHs5Y6lJJ20jbeieYY4RxtIAX0qWsCLkDfYnan4PFCRFcbalDWuLi4vvToLM1mXDMk8jsQkZJcGRGOp4yLKrpax6c/CmYjhmWSFUZMOjR6CrLvrZCCNXdBUGxuN+dadsRzsb+m9CYuIbmQGJ/m5RHtY31AHV5CxFLiFsuZZAy6i8cUZNto9+Q5lrC9As24UaR5XVwLlXhH7OXbU3vA+00VwGa9sGOkoVdksxFyVNr7VbfFBVYk7KCT5AC5qqC2BfkEyTqyqpRYDGLtZi1wb2ty2obBlJvhI5GVZYwwdUYMGi9ojxtcLRLEcVREqoDHU2nUNOkHTqNzfwFV8PxDEWDNGUMiMyOQpLKoudxuNt7UUh2y3xNgpJo1SMLtIjnWxAsjBrCwPO1C8TkwnYlYhCBqbXazNKVIBA52BN79aI4LPldlUoy61LITazKOfLkdxsaH4rjBFkdEjkkKGx06edidrnyNPimK2Rw8MFjH2gWMRxlCYmOqS9uZtsNr++n5dlTRYiZyWKsIwpZr3sCDcUeixOpQ1iLgHfz8ahd6uMELkICmsKQakTWtEEZNNrrVwUikBc2HznuFKu5t9J7hSrkn+TN46PQlPd91UQ1W4m7tVWjN62gujEmhNT2qnEan10wGFacq1FqNSK9AAXimMoI8QsesxtpZQASySd0j4lftrOjBzdmQ0dhh2VSQttSO6s5HkE2+Nb/AF04SVDiUmef8Swq0nd+iL4a+m4Uv2netb+5a9QY/CRiXEjSNAkwzKLd0C66yPDzr0oOKjeQVPFhYFzFlOFfTbT2bWtytpNrVh81RuyjOEuGGHtN2YO63XYgH2va869LdARVYJboB6VfBisDcOlLsyya9SJdVTQi2G3X2vGs/m8imSUg/wDzYSOfshFDHbpsa3Rppaj42Ozzh5WWR2Ol0Mswi23jlIJV28QbbHpRjhWMN2TGUFhEVeLRa5vuZbk3N/HxrXA00mx9edJY2JyM7n0EQeFbKgMh1WAG3ZsL7UKxGDdGijBEow6u+y2OnQVVXN92N+nhW1dQRUWHw6oLKAOvqfEnqap4g5GHy/ByIwGGkEhkia4cm0HUBDvpFzy57VfyVimMeORY1vHEq2YubgE7XUXuL1qioHIWpLEOdhc8zbc0vjaCyRuVVnFSuagZq2WiDlqdeow1doChjVGzU+SoaCgZmh7/ALhSpmaHv+4Uq5Zr+zNo6NrHmUSjvyxIR+tIi8vU1z9OYX/7OH/fRfzV5LxZuHYb2MnLyY3rz3GL3zby+6sY+Q/ouWFJn0k2c4e+2Ig/fRfzU4ZxB+3h/exfzV845fBffbY0dwuGBBvWi8hv0S8aR7ac2g59vDbx7WO34qkTOMP+3g/fRfzV4pmeGVcPsLb70KwCcum9V87+iXBH0MMyh/axfvI/zp36Qj6SR/vE/OvG8NReHnWylZmem/LUP9dP9S/nS7df1l/1L+dYiDpRMU7GkaVZ1/WX4j86TSqeo+I/Os6lSrScmFIMlx4j4im38x8RQu9OU0cmFIJH/wA3FMJ/8uKp3pXp82FFy1cO3/IqqDUGJbY0+bFRcaQeI+Ipq4lOroP86fnQS+xrOT7t76diZvGxCH+0T/Wn51XlxkY5yRj1kQfxrGBNqznEZ3AqJzcVYkz1A5jD+3h/ex/zV39JQ/tof3sf81eBYtd6jgW7AVz/AMqX0brEqs9+fMIf20P72P8AmqM4+H9tD+9j/mrw3GKAarNaj+VL6BY00e146ZGa6ujCwF1ZWF/C4NKsJwaPmW+sP4UpVk8rbs0UEghn10SS/WSew8jI3OsXjI97jrb7q3HEoLpL4h5bf6z+VZnHYcWUj2rAgeN6xgrNMjpgvDMY335dfzrRLKrDbyNDM4WyA9bCocpxNjvvWi6Mn2HMat8M3qKH4MbCimNkBwz+6huBGwqhBbDPvRrCc6CYPnR3DDeuqDMHsKxncUTjNCk6URjaqY0WRT1FRBqerUmMexpLTTU2FZL95wPv+FKU0l2NRb6R0LTgK0EGRLIt1ff7KEYrCtGxVhYj7aiGaM3SY5QlHZBaoMUvdNTFqgxj9w1sQDgNjWclPe99HGk2PpWenbeqbM5Eva1ms/PeFGBJY0Fz094VjmdoUdmbxI3qPDHvD1qbEc6rAb1xM7Y6LOMe9VasgEi1QOtqmwj9Gw4N+hb60/hSlS4N+hb60/hSlTKC2eE6JbfrzfjasvmK9xSPaAHryo7xFMQJbH+0k/G16z+ZzaVFt+W/u6U8fRWTsq43FsV0uvTY9b1Uwb2YU/DJrJvvYEm/hUsOXtsx2+2mZ6NOyhsK9iOl/jQ/LksRRLDxn5JJ12H30OwA5CrEFMMu/vozAd6DYfmKLwt3rV1QMHsKA7Cpw5qAchUlUwJ0epkJPWql6s4c0kMjxdx1rEY7HsJz3uRrc4zpWK4lykK+sXs1vcetcvlJ8ejo8drkexcFY/XAO9uB15+d6kznFa9mFmW1iOorPcIQQrGsy3u0QDC5tcbXA91XJsSWNyb1yeNFyyWjq8rio17Ywiq+P9g1PequYt3DXrnmAd+R9KATDejrN3TQKQ705GcivIu9B845j0o69As45isMi6FHZn5zzqqOdXZ051WsLiuNnZDQ6/gabIhqZowDtTivWkM03Bn0LfWn8KUq7wefmX2/tT+BK7TKH5wLmW/WWb/cahmOw5soI2sCdvLxopm7fTbf2s3+41V5MUxQagAugWPjttTxFZAXgoRudJ3NiB4UYw+HubDbcWFU8Jh2LAg7sOXQedaFJ1w4BI1P1vyrVIyGgBYpFtcmwvQLAJ37edHZcaZY2cgC5H8aB4b2z602JhPRvV+NrH3Ch6bVfQ7iuiJj7CqNsKmR6rj2RSDVTGXKnha29QYuRQFI5kbjwIofm+MMcR3tcbe+plLirGo26LEudQs2kEk3ttyvWVzTPZJX7PSFVTt1JPLnSyCO8w32G5r0KfhYSIJkQX2NwOoG+1eXl8mTjb0eliwRT/Y7g2YPhipFil/K+/KiceHDJrUj2iuk87jn61lcHG/alEDai3sqDa/WtrnfDzR4WJtRV4yWfzLbn7a58OecLlHRtmxQlSewZI1tutUcwk7hq/leIfE3iO7L7Lddv4VQzeBkDKwII5g17Hi+RHNG/Z5ufA8boCySd00INEphsaGjY+NdMkcrRxuVAs35j0rRfJXO4UkVn88jIaxFvWsMuhR2BQL3odMtjV5nqniGBO1cbOmFnGfamiQ+NWo8SoFiik2tfr/zVOkaUbLgz6BvrT+FK7XODfoW+tP4UpUAWcQNTT/Wz/7j0NlxyhFTTcgAb8uXOrTSd/Ej/Gn/ANxqz+JkOsW8vjRDorJ3RpMCNEZffVbYUJzHEMx69LiiIJawGwt061fhypRY3G/U9Lc62MirhGK4YjxYXqnhmtJejWPRVhIB1bje1utAYTfem1QvQVQm9EI+dC4Gow8dnt5D7q3iZFst3B60wSV1j3KJ8OYCKZZC1yyche3MbGtG0hoGSYkmw8KBcS4++hTbboKNTYRlJFj61BNwpPIrSaVI5qNQJI53Fq5PLyKKS+zp8XG5Sb+ivkeG0jVbcj7K9E4c4i7KMobE786w4YLYEgG3iKngk3G53rCMY1RrLk+zaf0rYSAhAASN12/hRrizPEbA+DSEAD0NzWVyLBo7rrFwDuL1z/1AlQYhY49ljRQB5tuf4VpjxxujGcmkAcNj3ifWjFWHUfca0ZztcahSRdE6jY9HFZaGAsfLxo7kWSM+IjZSLKN70s+L43zx7NcGRZFwnoDzLYEHnQxzvWh4gwzRzSIwsQx29az72rujJuKbOCapsuw4uRhpW+w8eQrNcS6yy6h0sKP4NyAQCN9iD1FAuJCdS3FqnLoSZmsUhteh9qI4gFrgUOItXFI6IaOlabU2HYA94XFNmtfblUlmu4N+hb60/hSlS4N+hb60/hSlQBC7XlxS/wCNMf8AqNQzMIQbMO7YAH18aNRAdpiyf2s3+41Z2fEkuVvZSR91ECp+jS4KMLEHQ630gtf+r42FUJ8cSedufWwqsMw7FNCnvEG58jVeRwy35+PlWlmRo5JQYWF790UMwI1Gn4ST5iSx/qjaq+WyGnYMLRRNfajLyfO79APuoVg4yTsaIaT2m9dEDJhHFNdR09KENA4clCRe17Ei/wAKKSkkCoDsauSsQMmwurmXv/8Aph/GiWDx8scfZq1ha1xzG1MlXe9QYrZSfKuTNhi42/R1eNllGfFewFjZJGJ3DAE2JG/2UsIZQRb7CRUqmpopNPKvLlkZ9Pi8SGmwjh81nhsdBPmGJ955VJPnZmJkMb7WDH2vfVB8ex2vR/LsF8wSBuSDfyHSjx8rjkTfsfn+JGeB8HfH9Ijw2dxIo1B18yrVoMjzmO6SAPbmD0O56Xv0NVVTaxFVZ4FUd0W9K9nLjnJUmfKYpwg7aLXEeYJLPI6tcGw3NzsLGs4VuamkwEZudIv4jaoI+6bdBWsU0kmYTabstQoo3YE+htQXiaRSV03FvGjT4gAjTuDzB8azfED94HzNLJohfoB4iUAEDmaHvVmd7/GqrVxs6YCtUjxnwq1lY1MARtfeieYJEEYDdrbeW9Kh8uwhwb9C31p/ClKpODgOxf60/gSuUiiviIiWxVv281/3jVmJUOsgc71qcZME+U+JnmA9e0ah2ltyEPr1oiVN6BcuDcC5HP0NMhci/h1o8kLFSzLb1oaiXZhpv0qmqM7CmG3wzWI5VFgEsLU+OELA2/UCm4G3WmAXwXMUTP0nuFD8Pa4tVxG79dUDFhXEKBpqtIKuzIXCWG528Kn/AEBORfR9orQQHlWwFcZbrRY5PLoJKEab3vtYV3BZHLIl1QkdOVKSTRUbTtGDn7rlenSnY+KSIKzCyuDpPjbnRDP8E0cxUjcEX9bUPzfFvM0aNvayrbbmQK8ScUp0e/j8jJwTsq4Wa7C/j0r1uNlbAx7W73hblXlGDwLrMUt3kYg+417ZNgnlw8KqNwouNh0504RXyInLlk8TtmbaoMWO6aOHh+f9UfEVRzXJpUjLsAAOe4r200eC4sAAbUOlbei6r3DQZ271JkMa1Bc9Xl762P6LDRq6k3tuPyrK8Rx6bA87VGXQorszkhFqqsKmmeo4T3h61xs6ol7LhocXFx1qTHw62LRkkdQOlWcXEmkMWsT4eFC+1CG6MaYts1XByHsX+tP4EpVJwjiC0TseZlP4EpVJYIzhNTz/AN3EzH/qGqMmaurtY7X6+AFqs5niRrmNj3p5T7u0POgkjXJNKJUi6uayWsWuL33qzBmguAVAHjbeg9dFXyIo0+IlBw7sORIIqlgpLremPNbDlfSocvnt3aG+wo02Wm5FFMCl5QLgb8zyoDgZwCG328h+daCPExkXswJ8ALffXQp9GXE2WAy3ULDSwHgb71eGQNzDutYrA4+OM3XtFPiLD/uo7huLiBYtIfcv50vkNOIdbh6RgVMz2PMU+DhuRV0rMwHlehKcZD/E+C/zU/8ApoP8T4L/ADUcwSAHHHD7RDtS+u5Aub35V5/ibh1P95d/DevRuJc8SeFlOu4OobL0/wA1eeYmVTtvz8q8/LGp2jvwzuFM0GSx/wDuDLfVqb49a9SxOUzy2MblVAsAK8XyidUnVwXuDz2vXqOF4u0pYGSwHgv81GFf6Wx55L46RdfhrEnnK3xNV5OFMQfacsPU0w8cHoZP9KfzVUxHHktjZm/0r+degp0ee0S4zJXjRgQBseZFYOUd43oni8813Ll2J8bfnQlMUm9w32fnWnOzKUSXC5gVOkk2NA+IsSWsCb6bgelW8RMl/wCt9n50GzWUW2v151OSSomKdghqapsb0ia5XIdJYnmvVenh9rUygKNlwb9C31p/ClKq/CuNVImDar9oTsAf6q+flSo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6" descr="data:image/jpeg;base64,/9j/4AAQSkZJRgABAQAAAQABAAD/2wCEAAkGBxQTEhUSExQVFBQUFBQXFRUUFxQUFBQUFRQXFhQUFBUYHCggGBolHBUUITEhJSkrLi4uFx8zODMsNygtLisBCgoKDg0OGhAQGiwcHBwsLCwsLCwsLCwsLCwsLCwsLCwsLCwsNywsLCwsLCwsLCwsLCw3LCwrLCwsNywrLCwsK//AABEIAO4A1AMBIgACEQEDEQH/xAAcAAABBQEBAQAAAAAAAAAAAAAFAAIDBAYBBwj/xABGEAACAQIEAwUDCAYJAwUAAAABAgMAEQQFEiEGMUETIlFhcTKBkRQjM3OhsbLRFVJTk8HSFkJDYmOCkrPxo8LwByVEVHL/xAAaAQADAQEBAQAAAAAAAAAAAAAAAQIDBAUG/8QAJBEAAgICAgICAgMAAAAAAAAAAAECEQMxEiEEQRNRMmEUIiP/2gAMAwEAAhEDEQA/APRoibDc/Gpg3rUMPIelSiuxHPZKrmnBzUa0r0qCyYNXajQ1IDU0B0U4Gmg1IBSZSG1wg0+uGgCOu7061d00CIzXDepbVy1ICI3rm9TEU0rTsRC1Rm/ian00wiqTEQsT4moyx8TUxFMZaoRCWPiaWo+Jp+mlagVjNR8TSBPifjTwtdC0WFjbnxqpjw1tifiavqtOaEGlaQHmuaFu0N2PTmSaVX+J4As1h+qPvNKs5TVm8dG2hOw9KlFQI9lFSRy1sjElFOC0lNSLSAhlawvVB8QSedXsYt1oYh3qooGU8+zF4YHkU94WC35AswUH3XqPHYl8J2MiySSa2CSK7k6yyE6hf2TcdPGiuJy1J4mifk4tccweYI872qrLkErlNboeyB0d02L6dId7noCdhWctlIWWcUvJ2GqDQuI1aTr1FSF1d4aevrUPEePMOJhcdqylZS0aMx1lFXTZfU1Pg+GJEXDAyofkxPJG7910+O2xqlxBgXxkgEDvEYkmUuyOoDNpUWJtfkdx0qCh8nG+lZSYCWiMYZVkUj5y3M22IvuKkxHGZj7QPh941jc2kBBSRtIsdPMHpWePCU4WRRLCBL2dxobYpbkb73tRTFcLyzdqTKi9pEiCysSCjagTc8r0NAHMRxNpkeLsWYqkbLoN9XaGwvt3bWNzVCXjYhNS4ZpG+UdhZJEtq6EMQNq5Lwvi5C0nbxKzpEhUI4WyNci+q9iDao14OxCcpYNHylcRbs2WxFrqLHlzqR0W14olDMkmEMTCEygGVTqsbFRZef5iis0TyxLqvDqALqrHUBa5UOLWqhnCxTYnDpqOuNi7AA20W3DHwLBdvKi+c4SWSPTA6KSRcuGIK9V7pvvQFGXweInWAxhizySOIGe7MIQfba/Ow+8UOwmb4grhoG74lw0rvIW0yFksLi3LnWnwvDrEMcSyySEtpMeuNUQgWRRqvbYUIw/CEyCAxtGrRRSRsr63B7Qgkgg+X207CiDhPOX7HDJKjfOqQshfUSyi51DmNuW5rWWrN4fhrERR4YaoScMH1Hv966kC23nWgwDOY0MgAcqNQF7A+V96pMhocUrmipqVUSRiOkEqYCnCpsEiNY6cUrrNagmbY3oDTim2D6M7xcfn/wDIv3mlQzOZCZLn9UUqmUKZrHRvE9mlE1OjFwKd2YroS6MSliM6SOaOFval1W8tIvvUq59htWjto9V7W1DmOY9azOfYdnLYhe0vFLGVTsmuwTY6Ta9jqb4CqJRZVxEKIxc4pGHcIC7IxYm1hYA1m2XRqsw4nh0N2UsTuFZguob6efKqeDziN0jZ2RGkRW032738N+tZv5H2mGRI0ctHLOSVRtgC4NiBve4G1LJcoYBknTEaZI4QoVCAdKAMhOm6kHxtzoUgpGtxmcdkyKq63kNkW9htuxJ6ACr2Fzk2czKsWlrA6rq4sCCpIB/4oZm+XaZcNOFYrGWDgAswDrYNYc7ED41XxMrviY5BG/YRl1vobdmUWe1r25i9JuxI0655CLF5owCLi7LuPEb71KueYY7CaMm17al5ePOvP8lwDJiNbxMEb5QVBjJ0h2XSCbbXsxtUuHwt4sIpiYaBLrBjbugqQA2229RRRpTm+HYtpmiNtz315ePOnzZ7BCjM8qAILkAgm3Q2rBz5U0+Fw/YxsTHBNrIUjYqQsY27xJ3onm2GMgk7OGU3wWkXjcXfWDpFxzq2+go9Cw+bwWX51LsAQNQub8utMxmbQtdBLGW6gOtwBzuL1hcPhC8k4mGKWOXsiirFsyqqjSTpJWxB2uKK8K5ZGO3Yw6ZO3lKs0eluzY7WJHI2rJR7KCkWOhuLSxEty767+m+9dxPERSOZoxHJ2Meu4lWxO+pSBcgi1ZDG5ViY5SIYiVw0nbRGwtIJdmiG21rufhVqbDNGMSOzYtJhUU6UazSkyFgCBubsKp9iRo48/kadoSiqBGjhgSb677WttyqaDOxqcSFFVNI1F13LC+46e+hGHN8UzaWscPEASrAXUtqFyPMUFzXBkvih2TMHfDEWjY3KldRG29gKKVBZscfxRhokLtKhAIB0kHdtgKm/S8BsO2iueQ1rflfxrDcVYQmXEFYnYNFhrERtYlJDqttuQCKH4jKxNJi3XDnU0MfZloypLKDqAuNm6e+hIR6QuNjIJWRCF5kMpA9aE4HiRHnliLRBY9Glw/taxy8L1l84wkkoV4I2CxwxiZdDKWAkQmMDqQA3xqrmKs8mJdIZSpOEYMImAIjcarXG5A+6qEek/L4gCTIll9rvDu+vhTTm8AAPbR97l3l39N6wE5f5UJ+yk7ASxs942AIERCvptcgGqmJwqtPL3Z4oZYwEEcft95i43Ulbkg9OdLiB6FjMf0FBpYixvT4wAAN+XXn76kDCuuMaRm2ZbO4bSW/uj+NKp+I3+d/yD+Ncrmn+TNo6NnhnuLVKRVeHarANbIyI5G2tvVDCZUiFyGe8jamuR7VrXHwFELU7TQ4oLIcnwIhTs1ZiLk943ILG5t7zRK9QIOtSI29qlpDsdqtXRPvau2pgTe9TQrOYp9qHJiEeNisy6d1ZlYd3x36UTcV548GiWaHfRjNRW36yuRJ6d2xoGjb8PJGsKJFJ2kaiytcNt6gUSvbrXmeBx8kOFiEcmkJBJZIwDIWW9mYnZVFvfRXBZjPiu0UTGIxxxWKhd2ZQzOwI3HS1TXZRtRjVYHSwNiQbG9mHMGmRz77msK2KnCnTMQflvZlgiXKn3Wv51RzaWZtURnkIjxeHCt3QxDhWs1lsevShoD1Ay1SzDMY4V1yMFAsLnx6Vjv01MIGxIkYlZzH2Z06Sgk0b7e0ed6G5rmMrxzJK7K+i4QhTGymRdMkbAcgNiDSA9H7YN511ZiKyuVPImIaJpWkUxK41hQQSxBAIA22rTA3qiWSdpeuE1Guxp71SFZ3tqjDVGzVFJLRxCzuKxFDpHqWR6pTS1rGKE2NkkFQmU016iNaCQHzhiZN/1RSpmZjv+4Uq5J/kzeOje2tapFNclGwpitWq0ZMnU709lqOEdas2oEVnk3AqUNvQTP8AEukbmO2u1kv+sdl+01Rh4mtBBIUd2kIQhLbPyINyLbg0MKNjekrVmsNxOr9wI/a9oY9HdvcLqJve1rWPvpZHmUgw8sjh3KSzd0lS+lWNlvy2FQ2FGmcAi1C48miAC2O2qxLMWGr2rNe4vVCTitFWNijWlVWSxQ7sQFXnzJNP/pOgfs2RlcOiMp093X7B57g+VFgJeEsLcDQbBSttb2KsbkEX338af/RbDArZCNI07M41KOQex73voZnOYSP25ieSLsEcOO5u2kMjLzNTZdiZPlGlpGZTho30m1gxJBI260h9l08MQHo4Hadps7jvjkedc/o5h2L6lY62DNd23ZfZI32t5Vx+IVBYaWKxsVdxpspC6iSL3t51VbiuNBeRWQsoZAdJZwTYWF9jcjbzoDsvScP4e99O17ldTaC1vaK3teqh4YgKaTqtYKO++yg6tIN9herOHzdZA6gEPGbMm1wSLjcG3Whi8TrdF7Nx2jui30jvpe6nfY7GmHYQPD8RftCZCwCi/aONlNwOfjRisXFn0hxI0pMyNCzCP5sAFXtqvflbzq9hOLo3vZJDaMSclF1O21z4g0gpmnj512Vtj6VluJ81ljhjljJjJkjBVlUkh3AsfChQz+YRxTay5ldkaPu2DHUF02FwQQAfWiwo2LPUMj1k8lzx5WF5NWmNjOrAKYpAeQ25e148qkybMpZJpg57to2jW1tKsDz89r++rtAH5pKqyvSZr1E9bRIsYzVxWpaaaRVDBecteT/KP41ymZt7f+UUq45/kzeOjfTDYHyFRXq2FuvuqoBWse0YssYZqmnO1QJSkbahrsAPmWDaVoxZDGG1MGJBNhtYAb+PuoSnD0qnSgiEYxIlUam7q9V9nqTf31pLVLGKGgujLxcP4hcQ06dkfnS4Us1irIEIJtsdr0fyPAyQpJ2xjs0juNJJsGN7EmruoDmQPeKlE6kWJUg+YNQ0O2Y/B8Pa4i0cmoLOHgJ9nQjX0X8CS29WcXw7K8j4gaBKWh0oWOnTESbF7czqPTatTrQAAWAHhYD7KH4zOY4mUPsHuA1xYHaw8d70gtgqTJsQVxVxFqxAGlQ7WB0BTqJH8Kmy/L5lnEjqgUQLHs5Y6lJJ20jbeieYY4RxtIAX0qWsCLkDfYnan4PFCRFcbalDWuLi4vvToLM1mXDMk8jsQkZJcGRGOp4yLKrpax6c/CmYjhmWSFUZMOjR6CrLvrZCCNXdBUGxuN+dadsRzsb+m9CYuIbmQGJ/m5RHtY31AHV5CxFLiFsuZZAy6i8cUZNto9+Q5lrC9As24UaR5XVwLlXhH7OXbU3vA+00VwGa9sGOkoVdksxFyVNr7VbfFBVYk7KCT5AC5qqC2BfkEyTqyqpRYDGLtZi1wb2ty2obBlJvhI5GVZYwwdUYMGi9ojxtcLRLEcVREqoDHU2nUNOkHTqNzfwFV8PxDEWDNGUMiMyOQpLKoudxuNt7UUh2y3xNgpJo1SMLtIjnWxAsjBrCwPO1C8TkwnYlYhCBqbXazNKVIBA52BN79aI4LPldlUoy61LITazKOfLkdxsaH4rjBFkdEjkkKGx06edidrnyNPimK2Rw8MFjH2gWMRxlCYmOqS9uZtsNr++n5dlTRYiZyWKsIwpZr3sCDcUeixOpQ1iLgHfz8ahd6uMELkICmsKQakTWtEEZNNrrVwUikBc2HznuFKu5t9J7hSrkn+TN46PQlPd91UQ1W4m7tVWjN62gujEmhNT2qnEan10wGFacq1FqNSK9AAXimMoI8QsesxtpZQASySd0j4lftrOjBzdmQ0dhh2VSQttSO6s5HkE2+Nb/AF04SVDiUmef8Swq0nd+iL4a+m4Uv2netb+5a9QY/CRiXEjSNAkwzKLd0C66yPDzr0oOKjeQVPFhYFzFlOFfTbT2bWtytpNrVh81RuyjOEuGGHtN2YO63XYgH2va869LdARVYJboB6VfBisDcOlLsyya9SJdVTQi2G3X2vGs/m8imSUg/wDzYSOfshFDHbpsa3Rppaj42Ozzh5WWR2Ol0Mswi23jlIJV28QbbHpRjhWMN2TGUFhEVeLRa5vuZbk3N/HxrXA00mx9edJY2JyM7n0EQeFbKgMh1WAG3ZsL7UKxGDdGijBEow6u+y2OnQVVXN92N+nhW1dQRUWHw6oLKAOvqfEnqap4g5GHy/ByIwGGkEhkia4cm0HUBDvpFzy57VfyVimMeORY1vHEq2YubgE7XUXuL1qioHIWpLEOdhc8zbc0vjaCyRuVVnFSuagZq2WiDlqdeow1doChjVGzU+SoaCgZmh7/ALhSpmaHv+4Uq5Zr+zNo6NrHmUSjvyxIR+tIi8vU1z9OYX/7OH/fRfzV5LxZuHYb2MnLyY3rz3GL3zby+6sY+Q/ouWFJn0k2c4e+2Ig/fRfzU4ZxB+3h/exfzV845fBffbY0dwuGBBvWi8hv0S8aR7ac2g59vDbx7WO34qkTOMP+3g/fRfzV4pmeGVcPsLb70KwCcum9V87+iXBH0MMyh/axfvI/zp36Qj6SR/vE/OvG8NReHnWylZmem/LUP9dP9S/nS7df1l/1L+dYiDpRMU7GkaVZ1/WX4j86TSqeo+I/Os6lSrScmFIMlx4j4im38x8RQu9OU0cmFIJH/wA3FMJ/8uKp3pXp82FFy1cO3/IqqDUGJbY0+bFRcaQeI+Ipq4lOroP86fnQS+xrOT7t76diZvGxCH+0T/Wn51XlxkY5yRj1kQfxrGBNqznEZ3AqJzcVYkz1A5jD+3h/ex/zV39JQ/tof3sf81eBYtd6jgW7AVz/AMqX0brEqs9+fMIf20P72P8AmqM4+H9tD+9j/mrw3GKAarNaj+VL6BY00e146ZGa6ujCwF1ZWF/C4NKsJwaPmW+sP4UpVk8rbs0UEghn10SS/WSew8jI3OsXjI97jrb7q3HEoLpL4h5bf6z+VZnHYcWUj2rAgeN6xgrNMjpgvDMY335dfzrRLKrDbyNDM4WyA9bCocpxNjvvWi6Mn2HMat8M3qKH4MbCimNkBwz+6huBGwqhBbDPvRrCc6CYPnR3DDeuqDMHsKxncUTjNCk6URjaqY0WRT1FRBqerUmMexpLTTU2FZL95wPv+FKU0l2NRb6R0LTgK0EGRLIt1ff7KEYrCtGxVhYj7aiGaM3SY5QlHZBaoMUvdNTFqgxj9w1sQDgNjWclPe99HGk2PpWenbeqbM5Eva1ms/PeFGBJY0Fz094VjmdoUdmbxI3qPDHvD1qbEc6rAb1xM7Y6LOMe9VasgEi1QOtqmwj9Gw4N+hb60/hSlS4N+hb60/hSlTKC2eE6JbfrzfjasvmK9xSPaAHryo7xFMQJbH+0k/G16z+ZzaVFt+W/u6U8fRWTsq43FsV0uvTY9b1Uwb2YU/DJrJvvYEm/hUsOXtsx2+2mZ6NOyhsK9iOl/jQ/LksRRLDxn5JJ12H30OwA5CrEFMMu/vozAd6DYfmKLwt3rV1QMHsKA7Cpw5qAchUlUwJ0epkJPWql6s4c0kMjxdx1rEY7HsJz3uRrc4zpWK4lykK+sXs1vcetcvlJ8ejo8drkexcFY/XAO9uB15+d6kznFa9mFmW1iOorPcIQQrGsy3u0QDC5tcbXA91XJsSWNyb1yeNFyyWjq8rio17Ywiq+P9g1PequYt3DXrnmAd+R9KATDejrN3TQKQ705GcivIu9B845j0o69As45isMi6FHZn5zzqqOdXZ051WsLiuNnZDQ6/gabIhqZowDtTivWkM03Bn0LfWn8KUq7wefmX2/tT+BK7TKH5wLmW/WWb/cahmOw5soI2sCdvLxopm7fTbf2s3+41V5MUxQagAugWPjttTxFZAXgoRudJ3NiB4UYw+HubDbcWFU8Jh2LAg7sOXQedaFJ1w4BI1P1vyrVIyGgBYpFtcmwvQLAJ37edHZcaZY2cgC5H8aB4b2z602JhPRvV+NrH3Ch6bVfQ7iuiJj7CqNsKmR6rj2RSDVTGXKnha29QYuRQFI5kbjwIofm+MMcR3tcbe+plLirGo26LEudQs2kEk3ttyvWVzTPZJX7PSFVTt1JPLnSyCO8w32G5r0KfhYSIJkQX2NwOoG+1eXl8mTjb0eliwRT/Y7g2YPhipFil/K+/KiceHDJrUj2iuk87jn61lcHG/alEDai3sqDa/WtrnfDzR4WJtRV4yWfzLbn7a58OecLlHRtmxQlSewZI1tutUcwk7hq/leIfE3iO7L7Lddv4VQzeBkDKwII5g17Hi+RHNG/Z5ufA8boCySd00INEphsaGjY+NdMkcrRxuVAs35j0rRfJXO4UkVn88jIaxFvWsMuhR2BQL3odMtjV5nqniGBO1cbOmFnGfamiQ+NWo8SoFiik2tfr/zVOkaUbLgz6BvrT+FK7XODfoW+tP4UpUAWcQNTT/Wz/7j0NlxyhFTTcgAb8uXOrTSd/Ej/Gn/ANxqz+JkOsW8vjRDorJ3RpMCNEZffVbYUJzHEMx69LiiIJawGwt061fhypRY3G/U9Lc62MirhGK4YjxYXqnhmtJejWPRVhIB1bje1utAYTfem1QvQVQm9EI+dC4Gow8dnt5D7q3iZFst3B60wSV1j3KJ8OYCKZZC1yyche3MbGtG0hoGSYkmw8KBcS4++hTbboKNTYRlJFj61BNwpPIrSaVI5qNQJI53Fq5PLyKKS+zp8XG5Sb+ivkeG0jVbcj7K9E4c4i7KMobE786w4YLYEgG3iKngk3G53rCMY1RrLk+zaf0rYSAhAASN12/hRrizPEbA+DSEAD0NzWVyLBo7rrFwDuL1z/1AlQYhY49ljRQB5tuf4VpjxxujGcmkAcNj3ifWjFWHUfca0ZztcahSRdE6jY9HFZaGAsfLxo7kWSM+IjZSLKN70s+L43zx7NcGRZFwnoDzLYEHnQxzvWh4gwzRzSIwsQx29az72rujJuKbOCapsuw4uRhpW+w8eQrNcS6yy6h0sKP4NyAQCN9iD1FAuJCdS3FqnLoSZmsUhteh9qI4gFrgUOItXFI6IaOlabU2HYA94XFNmtfblUlmu4N+hb60/hSlS4N+hb60/hSlQBC7XlxS/wCNMf8AqNQzMIQbMO7YAH18aNRAdpiyf2s3+41Z2fEkuVvZSR91ECp+jS4KMLEHQ630gtf+r42FUJ8cSedufWwqsMw7FNCnvEG58jVeRwy35+PlWlmRo5JQYWF790UMwI1Gn4ST5iSx/qjaq+WyGnYMLRRNfajLyfO79APuoVg4yTsaIaT2m9dEDJhHFNdR09KENA4clCRe17Ei/wAKKSkkCoDsauSsQMmwurmXv/8Aph/GiWDx8scfZq1ha1xzG1MlXe9QYrZSfKuTNhi42/R1eNllGfFewFjZJGJ3DAE2JG/2UsIZQRb7CRUqmpopNPKvLlkZ9Pi8SGmwjh81nhsdBPmGJ955VJPnZmJkMb7WDH2vfVB8ex2vR/LsF8wSBuSDfyHSjx8rjkTfsfn+JGeB8HfH9Ijw2dxIo1B18yrVoMjzmO6SAPbmD0O56Xv0NVVTaxFVZ4FUd0W9K9nLjnJUmfKYpwg7aLXEeYJLPI6tcGw3NzsLGs4VuamkwEZudIv4jaoI+6bdBWsU0kmYTabstQoo3YE+htQXiaRSV03FvGjT4gAjTuDzB8azfED94HzNLJohfoB4iUAEDmaHvVmd7/GqrVxs6YCtUjxnwq1lY1MARtfeieYJEEYDdrbeW9Kh8uwhwb9C31p/ClKpODgOxf60/gSuUiiviIiWxVv281/3jVmJUOsgc71qcZME+U+JnmA9e0ah2ltyEPr1oiVN6BcuDcC5HP0NMhci/h1o8kLFSzLb1oaiXZhpv0qmqM7CmG3wzWI5VFgEsLU+OELA2/UCm4G3WmAXwXMUTP0nuFD8Pa4tVxG79dUDFhXEKBpqtIKuzIXCWG528Kn/AEBORfR9orQQHlWwFcZbrRY5PLoJKEab3vtYV3BZHLIl1QkdOVKSTRUbTtGDn7rlenSnY+KSIKzCyuDpPjbnRDP8E0cxUjcEX9bUPzfFvM0aNvayrbbmQK8ScUp0e/j8jJwTsq4Wa7C/j0r1uNlbAx7W73hblXlGDwLrMUt3kYg+417ZNgnlw8KqNwouNh0504RXyInLlk8TtmbaoMWO6aOHh+f9UfEVRzXJpUjLsAAOe4r200eC4sAAbUOlbei6r3DQZ271JkMa1Bc9Xl762P6LDRq6k3tuPyrK8Rx6bA87VGXQorszkhFqqsKmmeo4T3h61xs6ol7LhocXFx1qTHw62LRkkdQOlWcXEmkMWsT4eFC+1CG6MaYts1XByHsX+tP4EpVJwjiC0TseZlP4EpVJYIzhNTz/AN3EzH/qGqMmaurtY7X6+AFqs5niRrmNj3p5T7u0POgkjXJNKJUi6uayWsWuL33qzBmguAVAHjbeg9dFXyIo0+IlBw7sORIIqlgpLremPNbDlfSocvnt3aG+wo02Wm5FFMCl5QLgb8zyoDgZwCG328h+daCPExkXswJ8ALffXQp9GXE2WAy3ULDSwHgb71eGQNzDutYrA4+OM3XtFPiLD/uo7huLiBYtIfcv50vkNOIdbh6RgVMz2PMU+DhuRV0rMwHlehKcZD/E+C/zU/8ApoP8T4L/ADUcwSAHHHD7RDtS+u5Aub35V5/ibh1P95d/DevRuJc8SeFlOu4OobL0/wA1eeYmVTtvz8q8/LGp2jvwzuFM0GSx/wDuDLfVqb49a9SxOUzy2MblVAsAK8XyidUnVwXuDz2vXqOF4u0pYGSwHgv81GFf6Wx55L46RdfhrEnnK3xNV5OFMQfacsPU0w8cHoZP9KfzVUxHHktjZm/0r+degp0ee0S4zJXjRgQBseZFYOUd43oni8813Ll2J8bfnQlMUm9w32fnWnOzKUSXC5gVOkk2NA+IsSWsCb6bgelW8RMl/wCt9n50GzWUW2v151OSSomKdghqapsb0ia5XIdJYnmvVenh9rUygKNlwb9C31p/ClKq/CuNVImDar9oTsAf6q+flSoA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2" name="Picture 4" descr="http://bladecreativebranding.com/green-room/wp-content/uploads/2011/05/24adco.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060" y="762001"/>
            <a:ext cx="1090246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6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1984 		Macintosh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1988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	What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NeXT?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BA73-27C2-4EA9-8669-31D156CEF76F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228600" y="925987"/>
            <a:ext cx="9477216" cy="6694013"/>
            <a:chOff x="-410186" y="1306987"/>
            <a:chExt cx="9477216" cy="6694013"/>
          </a:xfrm>
        </p:grpSpPr>
        <p:pic>
          <p:nvPicPr>
            <p:cNvPr id="5" name="Picture 10" descr="http://upload.wikimedia.org/wikipedia/en/thumb/3/30/NeXT_logo.svg/220px-NeXT_logo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3986" y="4669716"/>
              <a:ext cx="2784021" cy="2784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encrypted-tbn0.gstatic.com/images?q=tbn:ANd9GcRNk_aUXYREPFiBBmoiQ6_zGmTQX0xY_Qkdj4a2PumIjXjTa1to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420540"/>
              <a:ext cx="6552430" cy="458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https://encrypted-tbn1.gstatic.com/images?q=tbn:ANd9GcT6eK4wVWi5WBOzhch28dbFSBUQgECvUFJFV82jsEYY2DK61QaT-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0186" y="1306987"/>
              <a:ext cx="4831491" cy="3286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724400" y="1095851"/>
            <a:ext cx="8077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b="1" dirty="0">
                <a:solidFill>
                  <a:srgbClr val="A50021"/>
                </a:solidFill>
              </a:rPr>
              <a:t>1988: Invested $</a:t>
            </a:r>
            <a:r>
              <a:rPr lang="en-GB" sz="3200" b="1" dirty="0" smtClean="0">
                <a:solidFill>
                  <a:srgbClr val="A50021"/>
                </a:solidFill>
              </a:rPr>
              <a:t>7M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b="1" dirty="0" smtClean="0">
                <a:solidFill>
                  <a:srgbClr val="A50021"/>
                </a:solidFill>
              </a:rPr>
              <a:t>Sold only 400 </a:t>
            </a:r>
            <a:r>
              <a:rPr lang="en-GB" sz="3200" b="1" dirty="0">
                <a:solidFill>
                  <a:srgbClr val="A50021"/>
                </a:solidFill>
              </a:rPr>
              <a:t>a month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3200" b="1" dirty="0">
                <a:solidFill>
                  <a:srgbClr val="A50021"/>
                </a:solidFill>
              </a:rPr>
              <a:t>1998: Sold </a:t>
            </a:r>
            <a:r>
              <a:rPr lang="en-GB" sz="3200" b="1" dirty="0" smtClean="0">
                <a:solidFill>
                  <a:srgbClr val="A50021"/>
                </a:solidFill>
              </a:rPr>
              <a:t>for $400 M</a:t>
            </a:r>
            <a:endParaRPr lang="en-GB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2587</TotalTime>
  <Words>1393</Words>
  <Application>Microsoft Office PowerPoint</Application>
  <PresentationFormat>On-screen Show (4:3)</PresentationFormat>
  <Paragraphs>260</Paragraphs>
  <Slides>39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World Academy of Art &amp; Science &amp; World University Consortium Trans-disciplinary Course on Individuality &amp; Accomplishment IUC Dubrovnik August 25-31, 2014 </vt:lpstr>
      <vt:lpstr>Trans-disciplinary Course on Individuality &amp; Accomplishment IUC Dubrovnik August 25-31, 2014 </vt:lpstr>
      <vt:lpstr>1984</vt:lpstr>
      <vt:lpstr>PowerPoint Presentation</vt:lpstr>
      <vt:lpstr>PowerPoint Presentation</vt:lpstr>
      <vt:lpstr>Job’s dream was to create a unique, revolutionary product that  would change the world</vt:lpstr>
      <vt:lpstr>APPLE COMPUTERS</vt:lpstr>
      <vt:lpstr>PowerPoint Presentation</vt:lpstr>
      <vt:lpstr>1988   What NeXT?</vt:lpstr>
      <vt:lpstr>1991  Pixar &amp; Toy Story  1995</vt:lpstr>
      <vt:lpstr>1998    iMAC</vt:lpstr>
      <vt:lpstr>2001     iPOD</vt:lpstr>
      <vt:lpstr>2001  APPLE STORES</vt:lpstr>
      <vt:lpstr>2007   iPHONE</vt:lpstr>
      <vt:lpstr>2010    i-PAD</vt:lpstr>
      <vt:lpstr>Apple Computers</vt:lpstr>
      <vt:lpstr>Human Accomplishment</vt:lpstr>
      <vt:lpstr>Historical Record</vt:lpstr>
      <vt:lpstr>PowerPoint Presentation</vt:lpstr>
      <vt:lpstr>KNOWLEDGE OF ACCOMPLISHMENT</vt:lpstr>
      <vt:lpstr>PowerPoint Presentation</vt:lpstr>
      <vt:lpstr>What do we know about human Accomplishment? </vt:lpstr>
      <vt:lpstr>Accomplishment &amp; Knowledge - 2 Processes</vt:lpstr>
      <vt:lpstr>VARIETIES OF ACCOMPLISHMENT</vt:lpstr>
      <vt:lpstr>PowerPoint Presentation</vt:lpstr>
      <vt:lpstr>AMERICAN SOCIETY IN JOBS’ YOUTH</vt:lpstr>
      <vt:lpstr>Jobs’ Life Circumstances</vt:lpstr>
      <vt:lpstr>RIGHT TIME + RIGHT PLACE = LUCK?</vt:lpstr>
      <vt:lpstr>Steve Jobs’ Personality</vt:lpstr>
      <vt:lpstr>Steve Jobs – the Entrepreneur</vt:lpstr>
      <vt:lpstr>Steve Jobs – the Leader</vt:lpstr>
      <vt:lpstr>LESSONS JOBS LEARNED IN LIFE</vt:lpstr>
      <vt:lpstr>The Individual is the most complex form in the entire universe</vt:lpstr>
      <vt:lpstr>Questions about Accomplishment</vt:lpstr>
      <vt:lpstr>Questions about Individuality</vt:lpstr>
      <vt:lpstr>QUESTIONS ABOUT  INDIVIDUALITY &amp; ACCOMPLISHMENT</vt:lpstr>
      <vt:lpstr>Goals of this Course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Individuality, Human Capital &amp; Social Capital</dc:title>
  <dc:creator>Garry Jacobs</dc:creator>
  <cp:lastModifiedBy>Ranganayaki Somaskandan</cp:lastModifiedBy>
  <cp:revision>153</cp:revision>
  <dcterms:created xsi:type="dcterms:W3CDTF">2012-09-03T07:49:11Z</dcterms:created>
  <dcterms:modified xsi:type="dcterms:W3CDTF">2014-09-08T11:53:36Z</dcterms:modified>
</cp:coreProperties>
</file>