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305" r:id="rId3"/>
    <p:sldId id="315" r:id="rId4"/>
    <p:sldId id="316" r:id="rId5"/>
    <p:sldId id="321" r:id="rId6"/>
    <p:sldId id="318" r:id="rId7"/>
    <p:sldId id="320" r:id="rId8"/>
    <p:sldId id="319" r:id="rId9"/>
    <p:sldId id="294" r:id="rId10"/>
    <p:sldId id="309" r:id="rId11"/>
    <p:sldId id="304" r:id="rId12"/>
    <p:sldId id="310" r:id="rId13"/>
    <p:sldId id="323" r:id="rId14"/>
    <p:sldId id="324" r:id="rId15"/>
    <p:sldId id="311" r:id="rId16"/>
    <p:sldId id="312" r:id="rId17"/>
    <p:sldId id="313" r:id="rId18"/>
    <p:sldId id="257" r:id="rId19"/>
    <p:sldId id="292" r:id="rId20"/>
    <p:sldId id="295" r:id="rId21"/>
    <p:sldId id="296" r:id="rId22"/>
    <p:sldId id="302" r:id="rId23"/>
    <p:sldId id="300" r:id="rId24"/>
    <p:sldId id="291" r:id="rId25"/>
    <p:sldId id="289" r:id="rId26"/>
    <p:sldId id="261" r:id="rId27"/>
    <p:sldId id="285" r:id="rId28"/>
    <p:sldId id="286"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0000"/>
    <a:srgbClr val="FFFF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89632" autoAdjust="0"/>
  </p:normalViewPr>
  <p:slideViewPr>
    <p:cSldViewPr>
      <p:cViewPr>
        <p:scale>
          <a:sx n="70" d="100"/>
          <a:sy n="70" d="100"/>
        </p:scale>
        <p:origin x="-618"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143404F-58C7-4BF3-875A-F5ED2A1BB419}" type="datetimeFigureOut">
              <a:rPr lang="en-US"/>
              <a:pPr>
                <a:defRPr/>
              </a:pPr>
              <a:t>9/2/2014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12BF48C-C756-44A3-9F63-918E6944027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Please add this paragraph after the word innovation:</a:t>
            </a:r>
          </a:p>
          <a:p>
            <a:pPr eaLnBrk="1" hangingPunct="1">
              <a:spcBef>
                <a:spcPct val="0"/>
              </a:spcBef>
            </a:pPr>
            <a:r>
              <a:rPr lang="en-US" smtClean="0"/>
              <a:t>The WUC initiative is founded on the human rights principle that there is a human right to education. Additionally, WUC recognizes that education is an important base for the realization of all the other basic values in the International Bill of Rights. These rights cumulatively seek to realize the universality of universal human dignity.  From an economic point of view, this coincides with a self-conscious educational development of human capital on a global basis. This initiative is an important effort to improve the state of human well being comprehensively. </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E50ACC-9713-43D6-826E-B4078484ABFE}"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Add to the end of the sentence people:</a:t>
            </a:r>
          </a:p>
          <a:p>
            <a:pPr eaLnBrk="1" hangingPunct="1">
              <a:spcBef>
                <a:spcPct val="0"/>
              </a:spcBef>
            </a:pPr>
            <a:r>
              <a:rPr lang="en-US" smtClean="0"/>
              <a:t>The WUC initiative is therefore timely, necessary, and a critical step in the next phases of higher education development. </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2A1109-CC3F-4BF8-9DC2-736BC0A58BF9}" type="slidenum">
              <a:rPr lang="en-US" smtClean="0"/>
              <a:pPr/>
              <a:t>24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After the word “ and respect” add the following:</a:t>
            </a:r>
          </a:p>
          <a:p>
            <a:pPr eaLnBrk="1" hangingPunct="1">
              <a:spcBef>
                <a:spcPct val="0"/>
              </a:spcBef>
            </a:pPr>
            <a:r>
              <a:rPr lang="en-US" smtClean="0"/>
              <a:t>The educational curriculum that we seek to promote and defend is therefore global, comprehensive and value-conditioned.</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B82C2B-7E86-41C5-8A7B-A52047DE7740}" type="slidenum">
              <a:rPr lang="en-US" smtClean="0"/>
              <a:pPr/>
              <a:t>25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At the end of the line “welfare of the entire planet” add instead the following:</a:t>
            </a:r>
          </a:p>
          <a:p>
            <a:pPr eaLnBrk="1" hangingPunct="1">
              <a:spcBef>
                <a:spcPct val="0"/>
              </a:spcBef>
            </a:pPr>
            <a:r>
              <a:rPr lang="en-US" smtClean="0"/>
              <a:t>For the ecological and human integrity of the entire planetary community.</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E46BD7-0033-4974-B943-B6C62C4EE978}" type="slidenum">
              <a:rPr lang="en-US" smtClean="0"/>
              <a:pPr/>
              <a:t>26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E1AE4975-FA7D-4CBB-AB3A-1C1CFEA08D39}" type="datetimeFigureOut">
              <a:rPr lang="en-US"/>
              <a:pPr>
                <a:defRPr/>
              </a:pPr>
              <a:t>9/2/2014</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92C91D4C-63F4-45C7-8B86-3E9BB9434CE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340E13A-422C-45DA-9526-46FD79524C15}" type="datetimeFigureOut">
              <a:rPr lang="en-US"/>
              <a:pPr>
                <a:defRPr/>
              </a:pPr>
              <a:t>9/2/2014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B1AD8D4-D585-4C94-AE80-851E6A8A082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E16CD14-F37C-4BA7-A60D-8954A63D9E88}" type="datetimeFigureOut">
              <a:rPr lang="en-US"/>
              <a:pPr>
                <a:defRPr/>
              </a:pPr>
              <a:t>9/2/2014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692A3E3-1978-42A2-BA33-04F85357EB1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3888188-9B8A-4B1A-91F8-584DDBEBD3F7}" type="datetimeFigureOut">
              <a:rPr lang="en-US"/>
              <a:pPr>
                <a:defRPr/>
              </a:pPr>
              <a:t>9/2/2014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D06F82F-EAE1-4172-8ECE-2954F5C44A1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51D3BE-7D96-4526-AC73-1BCF8CB035DB}" type="datetimeFigureOut">
              <a:rPr lang="en-US"/>
              <a:pPr>
                <a:defRPr/>
              </a:pPr>
              <a:t>9/2/2014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1A9F42-AEAA-4929-BF66-6A65377F528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73A25C8-94CB-48B7-B9F0-86C9C1EBC12E}" type="datetimeFigureOut">
              <a:rPr lang="en-US"/>
              <a:pPr>
                <a:defRPr/>
              </a:pPr>
              <a:t>9/2/2014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C275019-D176-41FA-A5B5-E2436D772D5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61E96D5-7872-4BA4-92AB-4971CF4DF462}" type="datetimeFigureOut">
              <a:rPr lang="en-US"/>
              <a:pPr>
                <a:defRPr/>
              </a:pPr>
              <a:t>9/2/2014</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DA6B343-4BA3-497D-AB2D-F10D02F731A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2B0A245-E7ED-4A7E-A793-2EB6248214D3}" type="datetimeFigureOut">
              <a:rPr lang="en-US"/>
              <a:pPr>
                <a:defRPr/>
              </a:pPr>
              <a:t>9/2/2014</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ADEBA5B-31CB-4415-A830-AB8B7EC5BA8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5831F1D-3F91-4C4B-8D57-DA0FED0036AE}" type="datetimeFigureOut">
              <a:rPr lang="en-US"/>
              <a:pPr>
                <a:defRPr/>
              </a:pPr>
              <a:t>9/2/2014</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6138A1F-A839-4BBF-A273-04BE59B97A8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EEB2AD8-017A-4F10-96F6-786F67157351}" type="datetimeFigureOut">
              <a:rPr lang="en-US"/>
              <a:pPr>
                <a:defRPr/>
              </a:pPr>
              <a:t>9/2/2014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21585A6-D40C-4265-8DE6-0A36A6C1AD2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1777FD7-BE3F-4E6F-B61D-84B60CE55B52}" type="datetimeFigureOut">
              <a:rPr lang="en-US"/>
              <a:pPr>
                <a:defRPr/>
              </a:pPr>
              <a:t>9/2/2014</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127D279-57F6-4ABC-BBE2-DFD41FE8417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it-IT"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79D51105-1090-464B-9FA0-B2A96E19A31C}" type="datetimeFigureOut">
              <a:rPr lang="en-US"/>
              <a:pPr>
                <a:defRPr/>
              </a:pPr>
              <a:t>9/2/2014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9C8C046C-51A1-4977-A219-090A85E3CD4D}"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wunicon.org/" TargetMode="External"/><Relationship Id="rId7" Type="http://schemas.openxmlformats.org/officeDocument/2006/relationships/image" Target="../media/image3.png"/><Relationship Id="rId2" Type="http://schemas.openxmlformats.org/officeDocument/2006/relationships/hyperlink" Target="mailto:azucconi@worldacademy.org" TargetMode="External"/><Relationship Id="rId1" Type="http://schemas.openxmlformats.org/officeDocument/2006/relationships/slideLayout" Target="../slideLayouts/slideLayout3.xml"/><Relationship Id="rId6" Type="http://schemas.openxmlformats.org/officeDocument/2006/relationships/image" Target="../media/image2.wmf"/><Relationship Id="rId5" Type="http://schemas.openxmlformats.org/officeDocument/2006/relationships/hyperlink" Target="http://www.iacp.it/" TargetMode="External"/><Relationship Id="rId4" Type="http://schemas.openxmlformats.org/officeDocument/2006/relationships/hyperlink" Target="http://www.worldacademy.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1"/>
          </p:nvPr>
        </p:nvSpPr>
        <p:spPr>
          <a:xfrm>
            <a:off x="457200" y="609600"/>
            <a:ext cx="8229600" cy="1828800"/>
          </a:xfrm>
        </p:spPr>
        <p:txBody>
          <a:bodyPr/>
          <a:lstStyle/>
          <a:p>
            <a:pPr marR="0" algn="ctr" eaLnBrk="1" hangingPunct="1"/>
            <a:r>
              <a:rPr lang="en-US" altLang="it-IT" sz="4200" b="1" smtClean="0">
                <a:solidFill>
                  <a:srgbClr val="FFFF00"/>
                </a:solidFill>
              </a:rPr>
              <a:t>Fragmented knowledge is a form of disempowerment</a:t>
            </a:r>
          </a:p>
        </p:txBody>
      </p:sp>
      <p:sp>
        <p:nvSpPr>
          <p:cNvPr id="14338" name="TextBox 4"/>
          <p:cNvSpPr txBox="1">
            <a:spLocks noChangeArrowheads="1"/>
          </p:cNvSpPr>
          <p:nvPr/>
        </p:nvSpPr>
        <p:spPr bwMode="auto">
          <a:xfrm>
            <a:off x="1371600" y="5308600"/>
            <a:ext cx="6524625" cy="579438"/>
          </a:xfrm>
          <a:prstGeom prst="rect">
            <a:avLst/>
          </a:prstGeom>
          <a:noFill/>
          <a:ln w="9525">
            <a:noFill/>
            <a:miter lim="800000"/>
            <a:headEnd/>
            <a:tailEnd/>
          </a:ln>
        </p:spPr>
        <p:txBody>
          <a:bodyPr>
            <a:spAutoFit/>
          </a:bodyPr>
          <a:lstStyle/>
          <a:p>
            <a:pPr algn="ctr">
              <a:spcBef>
                <a:spcPct val="20000"/>
              </a:spcBef>
              <a:buClr>
                <a:srgbClr val="0BD0D9"/>
              </a:buClr>
              <a:buSzPct val="95000"/>
            </a:pPr>
            <a:r>
              <a:rPr lang="it-IT" altLang="it-IT" sz="3200" b="1">
                <a:solidFill>
                  <a:schemeClr val="bg1"/>
                </a:solidFill>
                <a:latin typeface="Calibri" pitchFamily="34" charset="0"/>
              </a:rPr>
              <a:t>IUC, August 29th, 2014, Dubrovnick</a:t>
            </a:r>
          </a:p>
        </p:txBody>
      </p:sp>
      <p:grpSp>
        <p:nvGrpSpPr>
          <p:cNvPr id="14339" name="Group 5"/>
          <p:cNvGrpSpPr>
            <a:grpSpLocks/>
          </p:cNvGrpSpPr>
          <p:nvPr/>
        </p:nvGrpSpPr>
        <p:grpSpPr bwMode="auto">
          <a:xfrm>
            <a:off x="0" y="6211888"/>
            <a:ext cx="9144000" cy="722312"/>
            <a:chOff x="0" y="6172200"/>
            <a:chExt cx="9144000" cy="722531"/>
          </a:xfrm>
        </p:grpSpPr>
        <p:sp>
          <p:nvSpPr>
            <p:cNvPr id="7" name="Rectangle 6"/>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4342" name="Picture 7"/>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14343" name="Picture 8"/>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14346" name="Picture 11"/>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
        <p:nvSpPr>
          <p:cNvPr id="14340" name="Rectangle 11"/>
          <p:cNvSpPr>
            <a:spLocks noChangeArrowheads="1"/>
          </p:cNvSpPr>
          <p:nvPr/>
        </p:nvSpPr>
        <p:spPr bwMode="auto">
          <a:xfrm>
            <a:off x="533400" y="2654300"/>
            <a:ext cx="8077200" cy="1917700"/>
          </a:xfrm>
          <a:prstGeom prst="rect">
            <a:avLst/>
          </a:prstGeom>
          <a:noFill/>
          <a:ln w="9525">
            <a:noFill/>
            <a:miter lim="800000"/>
            <a:headEnd/>
            <a:tailEnd/>
          </a:ln>
        </p:spPr>
        <p:txBody>
          <a:bodyPr>
            <a:spAutoFit/>
          </a:bodyPr>
          <a:lstStyle/>
          <a:p>
            <a:pPr algn="ctr"/>
            <a:r>
              <a:rPr lang="en-US" altLang="it-IT" sz="2400" b="1"/>
              <a:t>Alberto Zucconi </a:t>
            </a:r>
          </a:p>
          <a:p>
            <a:pPr algn="ctr"/>
            <a:r>
              <a:rPr lang="en-US" altLang="it-IT" sz="2400" b="1"/>
              <a:t>World Academy of Art and Science (WAAS)</a:t>
            </a:r>
          </a:p>
          <a:p>
            <a:pPr algn="ctr"/>
            <a:r>
              <a:rPr lang="en-US" altLang="it-IT" sz="2400" b="1"/>
              <a:t>World University Consortium (WUC)</a:t>
            </a:r>
          </a:p>
          <a:p>
            <a:pPr algn="ctr"/>
            <a:r>
              <a:rPr lang="en-US" altLang="it-IT" sz="2400" b="1"/>
              <a:t>Person Centered Approach Institute (IACP) </a:t>
            </a:r>
          </a:p>
          <a:p>
            <a:pPr algn="ctr"/>
            <a:r>
              <a:rPr lang="en-US" altLang="it-IT" sz="2400" b="1"/>
              <a:t>azucconi@iacp.it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2"/>
          <p:cNvSpPr>
            <a:spLocks noGrp="1"/>
          </p:cNvSpPr>
          <p:nvPr>
            <p:ph type="body" idx="4294967295"/>
          </p:nvPr>
        </p:nvSpPr>
        <p:spPr>
          <a:xfrm>
            <a:off x="685800" y="762000"/>
            <a:ext cx="7772400" cy="5257800"/>
          </a:xfrm>
        </p:spPr>
        <p:txBody>
          <a:bodyPr lIns="45720" rIns="45720"/>
          <a:lstStyle/>
          <a:p>
            <a:pPr marL="0" indent="0" eaLnBrk="1" hangingPunct="1">
              <a:buFont typeface="Wingdings 2" pitchFamily="18" charset="2"/>
              <a:buNone/>
            </a:pPr>
            <a:r>
              <a:rPr lang="en-US" sz="2800" b="1" smtClean="0"/>
              <a:t>Education </a:t>
            </a:r>
            <a:r>
              <a:rPr lang="en-US" sz="2800" smtClean="0"/>
              <a:t>plays a crucial role in the</a:t>
            </a:r>
            <a:r>
              <a:rPr lang="en-US" sz="2800" b="1" smtClean="0"/>
              <a:t> social construction of reality </a:t>
            </a:r>
            <a:r>
              <a:rPr lang="en-US" sz="2800" smtClean="0"/>
              <a:t>and it is more and more evident that </a:t>
            </a:r>
            <a:r>
              <a:rPr lang="en-US" sz="2800" b="1" smtClean="0">
                <a:solidFill>
                  <a:srgbClr val="FFFF00"/>
                </a:solidFill>
              </a:rPr>
              <a:t>we need a paradigm change </a:t>
            </a:r>
            <a:r>
              <a:rPr lang="en-US" sz="2800" smtClean="0"/>
              <a:t>in </a:t>
            </a:r>
            <a:r>
              <a:rPr lang="en-US" sz="2800" b="1" smtClean="0">
                <a:solidFill>
                  <a:srgbClr val="FFFF00"/>
                </a:solidFill>
              </a:rPr>
              <a:t>education</a:t>
            </a:r>
            <a:r>
              <a:rPr lang="en-US" sz="2800" smtClean="0">
                <a:solidFill>
                  <a:srgbClr val="FFFF00"/>
                </a:solidFill>
              </a:rPr>
              <a:t> </a:t>
            </a:r>
            <a:r>
              <a:rPr lang="en-US" sz="2800" smtClean="0"/>
              <a:t>in order to</a:t>
            </a:r>
            <a:r>
              <a:rPr lang="en-US" sz="2800" smtClean="0">
                <a:solidFill>
                  <a:srgbClr val="FFFF00"/>
                </a:solidFill>
              </a:rPr>
              <a:t> </a:t>
            </a:r>
            <a:r>
              <a:rPr lang="en-US" sz="2800" b="1" smtClean="0">
                <a:solidFill>
                  <a:srgbClr val="FFFF00"/>
                </a:solidFill>
              </a:rPr>
              <a:t>enable people to deal effectively </a:t>
            </a:r>
            <a:r>
              <a:rPr lang="en-US" sz="2800" smtClean="0"/>
              <a:t>with the</a:t>
            </a:r>
            <a:r>
              <a:rPr lang="en-US" sz="2800" b="1" smtClean="0">
                <a:solidFill>
                  <a:srgbClr val="FFFF00"/>
                </a:solidFill>
              </a:rPr>
              <a:t> mounting challenges facing humanity.</a:t>
            </a:r>
            <a:r>
              <a:rPr lang="en-US" sz="2800" smtClean="0"/>
              <a:t> </a:t>
            </a:r>
          </a:p>
          <a:p>
            <a:pPr marL="0" indent="0" eaLnBrk="1" hangingPunct="1">
              <a:buFont typeface="Wingdings 2" pitchFamily="18" charset="2"/>
              <a:buNone/>
            </a:pPr>
            <a:r>
              <a:rPr lang="en-US" sz="2800" smtClean="0"/>
              <a:t>This retooling needs </a:t>
            </a:r>
            <a:r>
              <a:rPr lang="en-US" sz="2800" b="1" smtClean="0"/>
              <a:t>to start with our frames of reference</a:t>
            </a:r>
            <a:r>
              <a:rPr lang="en-US" sz="2800" smtClean="0"/>
              <a:t>. We need to </a:t>
            </a:r>
            <a:r>
              <a:rPr lang="en-US" sz="2800" b="1" smtClean="0"/>
              <a:t>create a new paradigm of education </a:t>
            </a:r>
            <a:r>
              <a:rPr lang="en-US" sz="2800" smtClean="0"/>
              <a:t>in order to enable </a:t>
            </a:r>
            <a:r>
              <a:rPr lang="en-US" sz="2800" b="1" smtClean="0"/>
              <a:t>education to serve people’s needs </a:t>
            </a:r>
            <a:r>
              <a:rPr lang="en-US" sz="2800" smtClean="0"/>
              <a:t>and to have relevance in public service, social responsibility and sustainable governance and development.</a:t>
            </a:r>
            <a:endParaRPr lang="it-IT" sz="2800" smtClean="0"/>
          </a:p>
          <a:p>
            <a:pPr marL="0" indent="0" algn="ctr" eaLnBrk="1" hangingPunct="1">
              <a:buFont typeface="Wingdings 2" pitchFamily="18" charset="2"/>
              <a:buNone/>
            </a:pPr>
            <a:endParaRPr lang="en-US" altLang="it-IT" sz="3600" smtClean="0">
              <a:latin typeface="Arial" charset="0"/>
              <a:cs typeface="Arial" charset="0"/>
            </a:endParaRPr>
          </a:p>
        </p:txBody>
      </p:sp>
      <p:grpSp>
        <p:nvGrpSpPr>
          <p:cNvPr id="23554"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23556"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23557"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23560"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2"/>
          <p:cNvSpPr>
            <a:spLocks noGrp="1"/>
          </p:cNvSpPr>
          <p:nvPr>
            <p:ph type="body" idx="4294967295"/>
          </p:nvPr>
        </p:nvSpPr>
        <p:spPr>
          <a:xfrm>
            <a:off x="-228600" y="762000"/>
            <a:ext cx="9372600" cy="5410200"/>
          </a:xfrm>
        </p:spPr>
        <p:txBody>
          <a:bodyPr lIns="45720" rIns="45720"/>
          <a:lstStyle/>
          <a:p>
            <a:pPr marL="1143000" lvl="2" indent="-228600">
              <a:buFont typeface="Wingdings 2" pitchFamily="18" charset="2"/>
              <a:buNone/>
            </a:pPr>
            <a:r>
              <a:rPr lang="en-US" sz="2000" b="1" smtClean="0">
                <a:latin typeface="Arial" charset="0"/>
              </a:rPr>
              <a:t>We  need to effectively protect and promote </a:t>
            </a:r>
          </a:p>
          <a:p>
            <a:pPr marL="1143000" lvl="2" indent="-228600">
              <a:buFont typeface="Wingdings 2" pitchFamily="18" charset="2"/>
              <a:buNone/>
            </a:pPr>
            <a:r>
              <a:rPr lang="en-US" sz="2000" b="1" smtClean="0">
                <a:latin typeface="Arial" charset="0"/>
              </a:rPr>
              <a:t>human and environmental capital. </a:t>
            </a:r>
          </a:p>
          <a:p>
            <a:pPr marL="1143000" lvl="2" indent="-228600">
              <a:buFont typeface="Wingdings 2" pitchFamily="18" charset="2"/>
              <a:buNone/>
            </a:pPr>
            <a:endParaRPr lang="en-US" sz="1400" b="1" smtClean="0">
              <a:latin typeface="Arial" charset="0"/>
            </a:endParaRPr>
          </a:p>
          <a:p>
            <a:pPr marL="1143000" lvl="2" indent="-228600">
              <a:buFont typeface="Wingdings 2" pitchFamily="18" charset="2"/>
              <a:buNone/>
            </a:pPr>
            <a:r>
              <a:rPr lang="en-US" sz="2000" b="1" smtClean="0">
                <a:latin typeface="Arial" charset="0"/>
              </a:rPr>
              <a:t>We need to think globally and act locally in effective ways and to </a:t>
            </a:r>
          </a:p>
          <a:p>
            <a:pPr marL="1143000" lvl="2" indent="-228600">
              <a:buFont typeface="Wingdings 2" pitchFamily="18" charset="2"/>
              <a:buNone/>
            </a:pPr>
            <a:r>
              <a:rPr lang="en-US" sz="2000" b="1" smtClean="0">
                <a:latin typeface="Arial" charset="0"/>
              </a:rPr>
              <a:t>Do so we need people to possess the knowledge, skills and </a:t>
            </a:r>
          </a:p>
          <a:p>
            <a:pPr marL="1143000" lvl="2" indent="-228600">
              <a:buFont typeface="Wingdings 2" pitchFamily="18" charset="2"/>
              <a:buNone/>
            </a:pPr>
            <a:r>
              <a:rPr lang="en-US" sz="2000" b="1" smtClean="0">
                <a:latin typeface="Arial" charset="0"/>
              </a:rPr>
              <a:t>competencies to operate at Intersectorial, interdisciplinary and</a:t>
            </a:r>
          </a:p>
          <a:p>
            <a:pPr marL="1143000" lvl="2" indent="-228600">
              <a:buFont typeface="Wingdings 2" pitchFamily="18" charset="2"/>
              <a:buNone/>
            </a:pPr>
            <a:r>
              <a:rPr lang="en-US" sz="2000" b="1" smtClean="0">
                <a:latin typeface="Arial" charset="0"/>
              </a:rPr>
              <a:t> transdisciplinary  levels</a:t>
            </a:r>
          </a:p>
          <a:p>
            <a:pPr marL="1143000" lvl="2" indent="-228600">
              <a:buFont typeface="Wingdings 2" pitchFamily="18" charset="2"/>
              <a:buNone/>
            </a:pPr>
            <a:endParaRPr lang="en-US" sz="1400" b="1" smtClean="0">
              <a:latin typeface="Arial" charset="0"/>
            </a:endParaRPr>
          </a:p>
          <a:p>
            <a:pPr marL="1143000" lvl="2" indent="-228600"/>
            <a:r>
              <a:rPr lang="en-US" sz="2000" b="1" smtClean="0">
                <a:latin typeface="Arial" charset="0"/>
              </a:rPr>
              <a:t>Socio cultural</a:t>
            </a:r>
          </a:p>
          <a:p>
            <a:pPr marL="1143000" lvl="2" indent="-228600"/>
            <a:r>
              <a:rPr lang="en-US" sz="2000" b="1" smtClean="0">
                <a:latin typeface="Arial" charset="0"/>
              </a:rPr>
              <a:t>Environmental</a:t>
            </a:r>
          </a:p>
          <a:p>
            <a:pPr marL="1143000" lvl="2" indent="-228600"/>
            <a:r>
              <a:rPr lang="en-US" sz="2000" b="1" smtClean="0">
                <a:latin typeface="Arial" charset="0"/>
              </a:rPr>
              <a:t>Economic </a:t>
            </a:r>
          </a:p>
          <a:p>
            <a:pPr marL="1143000" lvl="2" indent="-228600"/>
            <a:r>
              <a:rPr lang="en-US" sz="2000" b="1" smtClean="0">
                <a:latin typeface="Arial" charset="0"/>
              </a:rPr>
              <a:t>Psychological</a:t>
            </a:r>
          </a:p>
          <a:p>
            <a:pPr marL="1143000" lvl="2" indent="-228600"/>
            <a:r>
              <a:rPr lang="en-US" sz="2000" b="1" smtClean="0">
                <a:latin typeface="Arial" charset="0"/>
              </a:rPr>
              <a:t>Spiritual</a:t>
            </a:r>
          </a:p>
          <a:p>
            <a:pPr marL="1143000" lvl="2" indent="-228600"/>
            <a:endParaRPr lang="en-US" sz="2000" b="1" smtClean="0">
              <a:latin typeface="Arial" charset="0"/>
            </a:endParaRPr>
          </a:p>
          <a:p>
            <a:pPr marL="1143000" lvl="2" indent="-228600"/>
            <a:r>
              <a:rPr lang="en-US" sz="2000" b="1" i="1" smtClean="0">
                <a:latin typeface="Arial" charset="0"/>
              </a:rPr>
              <a:t>How can professionals contribute to this?........</a:t>
            </a:r>
            <a:endParaRPr lang="en-US" altLang="it-IT" sz="2000" b="1" i="1" smtClean="0">
              <a:latin typeface="Arial" charset="0"/>
            </a:endParaRPr>
          </a:p>
        </p:txBody>
      </p:sp>
      <p:grpSp>
        <p:nvGrpSpPr>
          <p:cNvPr id="24578"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24580"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24581"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24584"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2"/>
          <p:cNvSpPr>
            <a:spLocks noGrp="1"/>
          </p:cNvSpPr>
          <p:nvPr>
            <p:ph type="body" idx="4294967295"/>
          </p:nvPr>
        </p:nvSpPr>
        <p:spPr>
          <a:xfrm>
            <a:off x="76200" y="1066800"/>
            <a:ext cx="8382000" cy="4572000"/>
          </a:xfrm>
        </p:spPr>
        <p:txBody>
          <a:bodyPr lIns="45720" rIns="45720"/>
          <a:lstStyle/>
          <a:p>
            <a:pPr marL="1143000" lvl="2" indent="-228600">
              <a:lnSpc>
                <a:spcPct val="90000"/>
              </a:lnSpc>
            </a:pPr>
            <a:r>
              <a:rPr lang="en-US" b="1" smtClean="0"/>
              <a:t>Our social construction of professional competence is largely obsolete since various professions are still construed by using the outmoded mechanistic reductionist  divisions of the traditional fields of expertise</a:t>
            </a:r>
          </a:p>
          <a:p>
            <a:pPr marL="1143000" lvl="2" indent="-228600">
              <a:lnSpc>
                <a:spcPct val="90000"/>
              </a:lnSpc>
            </a:pPr>
            <a:endParaRPr lang="en-US" sz="1400" b="1" smtClean="0"/>
          </a:p>
          <a:p>
            <a:pPr marL="1143000" lvl="2" indent="-228600">
              <a:lnSpc>
                <a:spcPct val="90000"/>
              </a:lnSpc>
            </a:pPr>
            <a:r>
              <a:rPr lang="en-US" b="1" smtClean="0"/>
              <a:t>This situation reflects the limited knowledge of the world we had when the modern professional and scientific disciplines first emerged and continue to be stifled by the lines of jurisdiction in these traditional divisions of expert labor.</a:t>
            </a:r>
          </a:p>
          <a:p>
            <a:pPr marL="1143000" lvl="2" indent="-228600">
              <a:lnSpc>
                <a:spcPct val="90000"/>
              </a:lnSpc>
            </a:pPr>
            <a:endParaRPr lang="en-US" sz="1400" b="1" smtClean="0"/>
          </a:p>
          <a:p>
            <a:pPr marL="1143000" lvl="2" indent="-228600">
              <a:lnSpc>
                <a:spcPct val="90000"/>
              </a:lnSpc>
            </a:pPr>
            <a:r>
              <a:rPr lang="en-US" b="1" smtClean="0"/>
              <a:t>This has  little to do with offering the best services to society and </a:t>
            </a:r>
            <a:r>
              <a:rPr lang="en-US" b="1" smtClean="0">
                <a:solidFill>
                  <a:srgbClr val="FFFF00"/>
                </a:solidFill>
              </a:rPr>
              <a:t>much to do with the power struggles among the competing professional corporations</a:t>
            </a:r>
            <a:r>
              <a:rPr lang="en-US" b="1" smtClean="0"/>
              <a:t> or guilds                   </a:t>
            </a:r>
          </a:p>
          <a:p>
            <a:pPr marL="1143000" lvl="2" indent="-228600">
              <a:lnSpc>
                <a:spcPct val="90000"/>
              </a:lnSpc>
              <a:buFont typeface="Wingdings 2" pitchFamily="18" charset="2"/>
              <a:buNone/>
            </a:pPr>
            <a:r>
              <a:rPr lang="en-US" b="1" smtClean="0"/>
              <a:t>                                                                                            </a:t>
            </a:r>
            <a:r>
              <a:rPr lang="en-US" sz="1400" b="1" smtClean="0"/>
              <a:t>(Andrew Abbott, 1988)</a:t>
            </a:r>
            <a:endParaRPr lang="en-US" altLang="it-IT" sz="1400" b="1" smtClean="0"/>
          </a:p>
        </p:txBody>
      </p:sp>
      <p:grpSp>
        <p:nvGrpSpPr>
          <p:cNvPr id="25602"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25604"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25605"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25608"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idx="4294967295"/>
          </p:nvPr>
        </p:nvSpPr>
        <p:spPr>
          <a:xfrm>
            <a:off x="-304800" y="457200"/>
            <a:ext cx="8991600" cy="5638800"/>
          </a:xfrm>
        </p:spPr>
        <p:txBody>
          <a:bodyPr lIns="45720" rIns="45720"/>
          <a:lstStyle/>
          <a:p>
            <a:pPr marL="1143000" lvl="2" indent="-228600">
              <a:lnSpc>
                <a:spcPct val="80000"/>
              </a:lnSpc>
              <a:buFont typeface="Wingdings 2" pitchFamily="18" charset="2"/>
              <a:buNone/>
            </a:pPr>
            <a:endParaRPr lang="en-GB" altLang="it-IT" sz="2400" b="1" smtClean="0"/>
          </a:p>
          <a:p>
            <a:pPr marL="1143000" lvl="2" indent="-228600">
              <a:lnSpc>
                <a:spcPct val="80000"/>
              </a:lnSpc>
            </a:pPr>
            <a:r>
              <a:rPr lang="it-IT" altLang="it-IT" sz="2400" b="1" smtClean="0"/>
              <a:t>The </a:t>
            </a:r>
            <a:r>
              <a:rPr lang="en-GB" altLang="it-IT" sz="2400" b="1" smtClean="0"/>
              <a:t>professions enjoy high social status</a:t>
            </a:r>
            <a:r>
              <a:rPr lang="it-IT" altLang="it-IT" sz="2400" b="1" smtClean="0"/>
              <a:t> </a:t>
            </a:r>
            <a:r>
              <a:rPr lang="en-GB" altLang="it-IT" sz="2400" b="1" smtClean="0"/>
              <a:t>and esteem conferred upon them by society at large. </a:t>
            </a:r>
            <a:endParaRPr lang="it-IT" altLang="it-IT" sz="2400" b="1" smtClean="0"/>
          </a:p>
          <a:p>
            <a:pPr marL="1143000" lvl="2" indent="-228600">
              <a:lnSpc>
                <a:spcPct val="80000"/>
              </a:lnSpc>
            </a:pPr>
            <a:r>
              <a:rPr lang="en-GB" altLang="it-IT" sz="2400" b="1" smtClean="0"/>
              <a:t>Their work is regarded as more vital to society and  having a special and very valuable nature. </a:t>
            </a:r>
          </a:p>
          <a:p>
            <a:pPr marL="1143000" lvl="2" indent="-228600">
              <a:lnSpc>
                <a:spcPct val="80000"/>
              </a:lnSpc>
            </a:pPr>
            <a:r>
              <a:rPr lang="en-GB" altLang="it-IT" sz="2400" b="1" smtClean="0"/>
              <a:t>All professions involve technical, specialised and highly skilled work. </a:t>
            </a:r>
            <a:endParaRPr lang="it-IT" altLang="it-IT" sz="2400" b="1" smtClean="0"/>
          </a:p>
          <a:p>
            <a:pPr marL="1143000" lvl="2" indent="-228600">
              <a:lnSpc>
                <a:spcPct val="80000"/>
              </a:lnSpc>
            </a:pPr>
            <a:r>
              <a:rPr lang="en-GB" altLang="it-IT" sz="2400" b="1" smtClean="0"/>
              <a:t>Therefore, all professions involve some degree of credentialism;  in modern times this aspect  is increasing all the time, such as through professional upgrading of skills. </a:t>
            </a:r>
          </a:p>
          <a:p>
            <a:pPr marL="1143000" lvl="2" indent="-228600">
              <a:lnSpc>
                <a:spcPct val="80000"/>
              </a:lnSpc>
            </a:pPr>
            <a:r>
              <a:rPr lang="en-GB" altLang="it-IT" sz="2400" b="1" smtClean="0"/>
              <a:t>All professions have control over their own knowledge base—epistemological autonomy. </a:t>
            </a:r>
            <a:endParaRPr lang="it-IT" altLang="it-IT" sz="2400" b="1" smtClean="0"/>
          </a:p>
          <a:p>
            <a:pPr marL="1143000" lvl="2" indent="-228600">
              <a:lnSpc>
                <a:spcPct val="80000"/>
              </a:lnSpc>
            </a:pPr>
            <a:r>
              <a:rPr lang="en-GB" altLang="it-IT" sz="2400" b="1" smtClean="0"/>
              <a:t>All professions have evolved their own </a:t>
            </a:r>
            <a:r>
              <a:rPr lang="en-US" altLang="it-IT" sz="2400" b="1" smtClean="0"/>
              <a:t>ethical</a:t>
            </a:r>
            <a:r>
              <a:rPr lang="it-IT" altLang="it-IT" sz="2400" b="1" smtClean="0"/>
              <a:t> </a:t>
            </a:r>
            <a:r>
              <a:rPr lang="en-GB" altLang="it-IT" sz="2400" b="1" smtClean="0"/>
              <a:t>codes of practice, have  regulatory bodies to judge the conduct of members</a:t>
            </a:r>
            <a:r>
              <a:rPr lang="it-IT" altLang="it-IT" sz="2400" b="1" smtClean="0"/>
              <a:t>.</a:t>
            </a:r>
            <a:r>
              <a:rPr lang="en-GB" altLang="it-IT" sz="2400" b="1" smtClean="0"/>
              <a:t> These bodies often also serve to protect and justify to </a:t>
            </a:r>
            <a:r>
              <a:rPr lang="it-IT" altLang="it-IT" sz="2400" b="1" smtClean="0"/>
              <a:t>society </a:t>
            </a:r>
            <a:r>
              <a:rPr lang="en-GB" altLang="it-IT" sz="2400" b="1" smtClean="0"/>
              <a:t>the rights and privileges of the profession, and to defend it in times of public scrutiny or criticism. </a:t>
            </a:r>
            <a:endParaRPr lang="it-IT" altLang="it-IT" sz="2400" b="1" smtClean="0"/>
          </a:p>
        </p:txBody>
      </p:sp>
      <p:grpSp>
        <p:nvGrpSpPr>
          <p:cNvPr id="27650"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27652"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27653"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27656"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2"/>
          <p:cNvSpPr>
            <a:spLocks noGrp="1"/>
          </p:cNvSpPr>
          <p:nvPr>
            <p:ph type="body" idx="4294967295"/>
          </p:nvPr>
        </p:nvSpPr>
        <p:spPr>
          <a:xfrm>
            <a:off x="-762000" y="381000"/>
            <a:ext cx="9525000" cy="5638800"/>
          </a:xfrm>
        </p:spPr>
        <p:txBody>
          <a:bodyPr lIns="45720" rIns="45720"/>
          <a:lstStyle/>
          <a:p>
            <a:pPr marL="1143000" lvl="2" indent="-228600">
              <a:lnSpc>
                <a:spcPct val="80000"/>
              </a:lnSpc>
            </a:pPr>
            <a:r>
              <a:rPr lang="en-GB" altLang="it-IT" sz="2000" b="1" smtClean="0"/>
              <a:t>All professions are hierarchical; they are stratified by rank, age and qualifications. This inevitably </a:t>
            </a:r>
            <a:r>
              <a:rPr lang="en-GB" altLang="it-IT" sz="2000" b="1" smtClean="0">
                <a:solidFill>
                  <a:srgbClr val="FFFF00"/>
                </a:solidFill>
              </a:rPr>
              <a:t>generates a deeply conformist culture</a:t>
            </a:r>
            <a:r>
              <a:rPr lang="it-IT" altLang="it-IT" sz="2000" b="1" smtClean="0">
                <a:solidFill>
                  <a:srgbClr val="FFFF00"/>
                </a:solidFill>
              </a:rPr>
              <a:t>.</a:t>
            </a:r>
            <a:endParaRPr lang="en-GB" altLang="it-IT" sz="2000" b="1" smtClean="0">
              <a:solidFill>
                <a:srgbClr val="FFFF00"/>
              </a:solidFill>
            </a:endParaRPr>
          </a:p>
          <a:p>
            <a:pPr marL="1143000" lvl="2" indent="-228600">
              <a:lnSpc>
                <a:spcPct val="80000"/>
              </a:lnSpc>
            </a:pPr>
            <a:r>
              <a:rPr lang="en-GB" altLang="it-IT" sz="2000" b="1" smtClean="0"/>
              <a:t>All professions </a:t>
            </a:r>
            <a:r>
              <a:rPr lang="en-GB" altLang="it-IT" sz="2000" b="1" smtClean="0">
                <a:solidFill>
                  <a:srgbClr val="FFFF00"/>
                </a:solidFill>
              </a:rPr>
              <a:t>have and exert power</a:t>
            </a:r>
            <a:r>
              <a:rPr lang="en-GB" altLang="it-IT" sz="2000" b="1" smtClean="0"/>
              <a:t>. This power is used to control its own members and its area of expertise and interests. </a:t>
            </a:r>
            <a:endParaRPr lang="it-IT" altLang="it-IT" sz="2000" b="1" smtClean="0"/>
          </a:p>
          <a:p>
            <a:pPr marL="1143000" lvl="2" indent="-228600">
              <a:lnSpc>
                <a:spcPct val="80000"/>
              </a:lnSpc>
            </a:pPr>
            <a:r>
              <a:rPr lang="en-GB" altLang="it-IT" sz="2000" b="1" smtClean="0"/>
              <a:t>A profession tends to </a:t>
            </a:r>
            <a:r>
              <a:rPr lang="en-GB" altLang="it-IT" sz="2000" b="1" smtClean="0">
                <a:solidFill>
                  <a:srgbClr val="FFFF00"/>
                </a:solidFill>
              </a:rPr>
              <a:t>dominate and protect</a:t>
            </a:r>
            <a:r>
              <a:rPr lang="en-GB" altLang="it-IT" sz="2000" b="1" smtClean="0"/>
              <a:t> its area of expertise and asserts a dominating influence over its entire field. </a:t>
            </a:r>
            <a:endParaRPr lang="it-IT" altLang="it-IT" sz="2000" b="1" smtClean="0"/>
          </a:p>
          <a:p>
            <a:pPr marL="1143000" lvl="2" indent="-228600">
              <a:lnSpc>
                <a:spcPct val="80000"/>
              </a:lnSpc>
            </a:pPr>
            <a:r>
              <a:rPr lang="en-GB" altLang="it-IT" sz="2000" b="1" smtClean="0"/>
              <a:t>A</a:t>
            </a:r>
            <a:r>
              <a:rPr lang="it-IT" altLang="it-IT" sz="2000" b="1" smtClean="0"/>
              <a:t>ll </a:t>
            </a:r>
            <a:r>
              <a:rPr lang="en-GB" altLang="it-IT" sz="2000" b="1" smtClean="0"/>
              <a:t>professions act </a:t>
            </a:r>
            <a:r>
              <a:rPr lang="en-GB" altLang="it-IT" sz="2000" b="1" smtClean="0">
                <a:solidFill>
                  <a:srgbClr val="FFFF00"/>
                </a:solidFill>
              </a:rPr>
              <a:t>monopolistically,</a:t>
            </a:r>
            <a:r>
              <a:rPr lang="en-GB" altLang="it-IT" sz="2000" b="1" smtClean="0"/>
              <a:t> 'seeing off' competition from ancillary trades and occupations.</a:t>
            </a:r>
            <a:endParaRPr lang="it-IT" altLang="it-IT" sz="2000" b="1" smtClean="0"/>
          </a:p>
          <a:p>
            <a:pPr marL="1143000" lvl="2" indent="-228600">
              <a:lnSpc>
                <a:spcPct val="80000"/>
              </a:lnSpc>
            </a:pPr>
            <a:r>
              <a:rPr lang="en-GB" altLang="it-IT" sz="2000" b="1" smtClean="0"/>
              <a:t>All professions  implicitly and </a:t>
            </a:r>
            <a:r>
              <a:rPr lang="en-GB" altLang="it-IT" sz="2000" b="1" smtClean="0">
                <a:solidFill>
                  <a:srgbClr val="FFFF00"/>
                </a:solidFill>
              </a:rPr>
              <a:t>tacitly endorse social inequalities</a:t>
            </a:r>
            <a:r>
              <a:rPr lang="en-GB" altLang="it-IT" sz="2000" b="1" smtClean="0"/>
              <a:t> and divisions in society. A profession only rarely seeks to change or challenge  </a:t>
            </a:r>
            <a:r>
              <a:rPr lang="it-IT" altLang="it-IT" sz="2000" b="1" smtClean="0"/>
              <a:t>the status quo.</a:t>
            </a:r>
            <a:r>
              <a:rPr lang="en-GB" altLang="it-IT" sz="2000" b="1" smtClean="0"/>
              <a:t> </a:t>
            </a:r>
            <a:endParaRPr lang="it-IT" altLang="it-IT" sz="2000" b="1" smtClean="0"/>
          </a:p>
          <a:p>
            <a:pPr marL="1143000" lvl="2" indent="-228600">
              <a:lnSpc>
                <a:spcPct val="80000"/>
              </a:lnSpc>
            </a:pPr>
            <a:r>
              <a:rPr lang="it-IT" altLang="it-IT" sz="2000" b="1" smtClean="0"/>
              <a:t>P</a:t>
            </a:r>
            <a:r>
              <a:rPr lang="en-GB" altLang="it-IT" sz="2000" b="1" smtClean="0"/>
              <a:t>rofessions tend to be </a:t>
            </a:r>
            <a:r>
              <a:rPr lang="en-GB" altLang="it-IT" sz="2000" b="1" smtClean="0">
                <a:solidFill>
                  <a:srgbClr val="FFFF00"/>
                </a:solidFill>
              </a:rPr>
              <a:t>conservative, resisting change and innovation</a:t>
            </a:r>
            <a:r>
              <a:rPr lang="en-GB" altLang="it-IT" sz="2000" b="1" smtClean="0"/>
              <a:t>. They are </a:t>
            </a:r>
            <a:r>
              <a:rPr lang="en-GB" altLang="it-IT" sz="2000" b="1" smtClean="0">
                <a:solidFill>
                  <a:srgbClr val="FFFF00"/>
                </a:solidFill>
              </a:rPr>
              <a:t>reactionary</a:t>
            </a:r>
            <a:r>
              <a:rPr lang="en-GB" altLang="it-IT" sz="2000" b="1" smtClean="0"/>
              <a:t> and assert their own authority within their own field of operations. </a:t>
            </a:r>
          </a:p>
          <a:p>
            <a:pPr marL="1143000" lvl="2" indent="-228600">
              <a:lnSpc>
                <a:spcPct val="80000"/>
              </a:lnSpc>
            </a:pPr>
            <a:r>
              <a:rPr lang="en-GB" altLang="it-IT" sz="2000" b="1" smtClean="0"/>
              <a:t> A</a:t>
            </a:r>
            <a:r>
              <a:rPr lang="it-IT" altLang="it-IT" sz="2000" b="1" smtClean="0"/>
              <a:t> </a:t>
            </a:r>
            <a:r>
              <a:rPr lang="en-GB" altLang="it-IT" sz="2000" b="1" smtClean="0"/>
              <a:t>profession is not really identified by its specialised technical nature or by its control over its own knowledge base, as is commonly supposed, rather </a:t>
            </a:r>
            <a:r>
              <a:rPr lang="en-GB" altLang="it-IT" sz="2000" b="1" smtClean="0">
                <a:solidFill>
                  <a:srgbClr val="FF0000"/>
                </a:solidFill>
              </a:rPr>
              <a:t>it is better defined by the power and  high prestige it has in society as a whole</a:t>
            </a:r>
            <a:r>
              <a:rPr lang="en-GB" altLang="it-IT" sz="2000" b="1" smtClean="0"/>
              <a:t>. </a:t>
            </a:r>
            <a:r>
              <a:rPr lang="en-GB" altLang="ja-JP" sz="2000" b="1" smtClean="0"/>
              <a:t>	</a:t>
            </a:r>
            <a:r>
              <a:rPr lang="it-IT" altLang="ja-JP" sz="2000" smtClean="0"/>
              <a:t> </a:t>
            </a:r>
          </a:p>
          <a:p>
            <a:pPr marL="1143000" lvl="2" indent="-228600">
              <a:lnSpc>
                <a:spcPct val="80000"/>
              </a:lnSpc>
              <a:buFont typeface="Wingdings 2" pitchFamily="18" charset="2"/>
              <a:buNone/>
            </a:pPr>
            <a:r>
              <a:rPr lang="en-GB" altLang="it-IT" sz="1800" b="1" i="1" smtClean="0">
                <a:solidFill>
                  <a:srgbClr val="FFFF00"/>
                </a:solidFill>
              </a:rPr>
              <a:t>                                                                                </a:t>
            </a:r>
          </a:p>
          <a:p>
            <a:pPr marL="1143000" lvl="2" indent="-228600">
              <a:lnSpc>
                <a:spcPct val="80000"/>
              </a:lnSpc>
              <a:buFont typeface="Wingdings 2" pitchFamily="18" charset="2"/>
              <a:buNone/>
            </a:pPr>
            <a:r>
              <a:rPr lang="it-IT" altLang="it-IT" sz="1800" b="1" i="1" smtClean="0">
                <a:solidFill>
                  <a:srgbClr val="FFFF00"/>
                </a:solidFill>
              </a:rPr>
              <a:t>                                                                                    </a:t>
            </a:r>
            <a:r>
              <a:rPr lang="en-GB" altLang="it-IT" sz="1800" b="1" i="1" smtClean="0">
                <a:solidFill>
                  <a:srgbClr val="FFFF00"/>
                </a:solidFill>
              </a:rPr>
              <a:t>Peter Morrell,  Staffordshire University, U</a:t>
            </a:r>
            <a:r>
              <a:rPr lang="en-GB" altLang="it-IT" sz="1800" b="1" smtClean="0">
                <a:solidFill>
                  <a:srgbClr val="FFFF00"/>
                </a:solidFill>
              </a:rPr>
              <a:t>K</a:t>
            </a:r>
            <a:r>
              <a:rPr lang="en-GB" altLang="it-IT" sz="1800" b="1" smtClean="0"/>
              <a:t> </a:t>
            </a:r>
            <a:endParaRPr lang="it-IT" altLang="it-IT" sz="1800" b="1" smtClean="0"/>
          </a:p>
          <a:p>
            <a:pPr marL="1143000" lvl="2" indent="-228600">
              <a:lnSpc>
                <a:spcPct val="80000"/>
              </a:lnSpc>
            </a:pPr>
            <a:endParaRPr lang="en-US" altLang="it-IT" sz="1800" smtClean="0"/>
          </a:p>
          <a:p>
            <a:pPr marL="1143000" lvl="2" indent="-228600">
              <a:lnSpc>
                <a:spcPct val="80000"/>
              </a:lnSpc>
              <a:buFont typeface="Wingdings 2" pitchFamily="18" charset="2"/>
              <a:buNone/>
            </a:pPr>
            <a:endParaRPr lang="it-IT" altLang="it-IT" sz="2400" b="1" smtClean="0"/>
          </a:p>
        </p:txBody>
      </p:sp>
      <p:grpSp>
        <p:nvGrpSpPr>
          <p:cNvPr id="28674"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28676"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28677"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28680"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Placeholder 2"/>
          <p:cNvSpPr>
            <a:spLocks noGrp="1"/>
          </p:cNvSpPr>
          <p:nvPr>
            <p:ph type="body" idx="4294967295"/>
          </p:nvPr>
        </p:nvSpPr>
        <p:spPr>
          <a:xfrm>
            <a:off x="381000" y="533400"/>
            <a:ext cx="8382000" cy="5562600"/>
          </a:xfrm>
        </p:spPr>
        <p:txBody>
          <a:bodyPr lIns="45720" rIns="45720"/>
          <a:lstStyle/>
          <a:p>
            <a:pPr marL="1143000" lvl="2" indent="-228600"/>
            <a:r>
              <a:rPr lang="en-US" b="1" smtClean="0"/>
              <a:t>Student numbers have been rising in many countries since the 1800s.</a:t>
            </a:r>
          </a:p>
          <a:p>
            <a:pPr marL="1143000" lvl="2" indent="-228600"/>
            <a:endParaRPr lang="en-US" sz="1000" b="1" smtClean="0"/>
          </a:p>
          <a:p>
            <a:pPr marL="1143000" lvl="2" indent="-228600"/>
            <a:r>
              <a:rPr lang="en-US" b="1" smtClean="0"/>
              <a:t>UNESCO estimates there were half a million students enrolled in universities worldwide in 1900.</a:t>
            </a:r>
          </a:p>
          <a:p>
            <a:pPr marL="1143000" lvl="2" indent="-228600"/>
            <a:r>
              <a:rPr lang="en-US" b="1" smtClean="0"/>
              <a:t>A century later, around 100 million students.</a:t>
            </a:r>
          </a:p>
          <a:p>
            <a:pPr marL="1143000" lvl="2" indent="-228600"/>
            <a:endParaRPr lang="en-US" sz="1000" b="1" smtClean="0"/>
          </a:p>
          <a:p>
            <a:pPr marL="1143000" lvl="2" indent="-228600"/>
            <a:r>
              <a:rPr lang="en-US" b="1" smtClean="0"/>
              <a:t>Are we sure that universities offer an effective education preparing people to really meet the present challenges?</a:t>
            </a:r>
          </a:p>
          <a:p>
            <a:pPr marL="1143000" lvl="2" indent="-228600"/>
            <a:endParaRPr lang="en-US" sz="1000" b="1" smtClean="0"/>
          </a:p>
          <a:p>
            <a:pPr marL="1143000" lvl="2" indent="-228600"/>
            <a:r>
              <a:rPr lang="en-US" b="1" smtClean="0"/>
              <a:t>If we certify people as competent in their fields but in reality those  professionals are still  ineffectively  trained with obsolete and mechanistic knowledge,</a:t>
            </a:r>
          </a:p>
          <a:p>
            <a:pPr marL="1143000" lvl="2" indent="-228600"/>
            <a:endParaRPr lang="en-US" sz="1400" b="1" smtClean="0"/>
          </a:p>
          <a:p>
            <a:pPr marL="1143000" lvl="2" indent="-228600"/>
            <a:r>
              <a:rPr lang="en-US" sz="2900" b="1" smtClean="0">
                <a:solidFill>
                  <a:srgbClr val="FFFF00"/>
                </a:solidFill>
              </a:rPr>
              <a:t>we risk increasing just the quantity but not the quality, the level of competence</a:t>
            </a:r>
            <a:endParaRPr lang="en-US" altLang="it-IT" sz="2900" b="1" smtClean="0">
              <a:solidFill>
                <a:srgbClr val="FFFF00"/>
              </a:solidFill>
            </a:endParaRPr>
          </a:p>
        </p:txBody>
      </p:sp>
      <p:grpSp>
        <p:nvGrpSpPr>
          <p:cNvPr id="29698"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29700"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29701"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29704"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2"/>
          <p:cNvSpPr>
            <a:spLocks noGrp="1"/>
          </p:cNvSpPr>
          <p:nvPr>
            <p:ph type="body" idx="4294967295"/>
          </p:nvPr>
        </p:nvSpPr>
        <p:spPr>
          <a:xfrm>
            <a:off x="381000" y="762000"/>
            <a:ext cx="8382000" cy="5715000"/>
          </a:xfrm>
        </p:spPr>
        <p:txBody>
          <a:bodyPr lIns="45720" rIns="45720"/>
          <a:lstStyle/>
          <a:p>
            <a:pPr marL="0" indent="0">
              <a:buFont typeface="Wingdings 2" pitchFamily="18" charset="2"/>
              <a:buNone/>
            </a:pPr>
            <a:r>
              <a:rPr lang="en-US" sz="3000" smtClean="0"/>
              <a:t>Education to become more effective needs to shift</a:t>
            </a:r>
            <a:r>
              <a:rPr lang="en-US" smtClean="0"/>
              <a:t>:</a:t>
            </a:r>
          </a:p>
          <a:p>
            <a:pPr marL="0" indent="0">
              <a:buFont typeface="Wingdings 2" pitchFamily="18" charset="2"/>
              <a:buNone/>
            </a:pPr>
            <a:endParaRPr lang="en-US" sz="1800" smtClean="0"/>
          </a:p>
          <a:p>
            <a:pPr marL="0" indent="0"/>
            <a:r>
              <a:rPr lang="en-US" sz="2400" smtClean="0"/>
              <a:t>from subject centered to student-centered learning</a:t>
            </a:r>
          </a:p>
          <a:p>
            <a:pPr marL="0" indent="0"/>
            <a:r>
              <a:rPr lang="en-US" sz="2400" smtClean="0"/>
              <a:t>from passive to active learning</a:t>
            </a:r>
          </a:p>
          <a:p>
            <a:pPr marL="0" indent="0"/>
            <a:r>
              <a:rPr lang="en-US" sz="2400" smtClean="0"/>
              <a:t>from memorization or understanding to thinking and original      thinking</a:t>
            </a:r>
          </a:p>
          <a:p>
            <a:pPr marL="0" indent="0"/>
            <a:r>
              <a:rPr lang="en-US" sz="2400" smtClean="0"/>
              <a:t>from information or mental understanding to development of the whole person</a:t>
            </a:r>
          </a:p>
          <a:p>
            <a:pPr marL="0" indent="0"/>
            <a:r>
              <a:rPr lang="en-US" sz="2400" smtClean="0"/>
              <a:t>from academic theoretical to life-centered knowledge</a:t>
            </a:r>
          </a:p>
          <a:p>
            <a:pPr marL="0" indent="0"/>
            <a:r>
              <a:rPr lang="en-US" sz="2400" smtClean="0"/>
              <a:t>from fragmented knowledge to integrated knowledge</a:t>
            </a:r>
          </a:p>
          <a:p>
            <a:pPr marL="0" indent="0"/>
            <a:r>
              <a:rPr lang="en-US" sz="2400" smtClean="0"/>
              <a:t>shift from creating standardized products to fostering the development of resilience, individuality and creativity</a:t>
            </a:r>
            <a:endParaRPr lang="en-US" altLang="it-IT" sz="3600" smtClean="0">
              <a:latin typeface="Arial" charset="0"/>
              <a:cs typeface="Arial" charset="0"/>
            </a:endParaRPr>
          </a:p>
        </p:txBody>
      </p:sp>
      <p:grpSp>
        <p:nvGrpSpPr>
          <p:cNvPr id="30722"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724"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30725"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30728"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2"/>
          <p:cNvSpPr>
            <a:spLocks noGrp="1"/>
          </p:cNvSpPr>
          <p:nvPr>
            <p:ph type="body" idx="4294967295"/>
          </p:nvPr>
        </p:nvSpPr>
        <p:spPr>
          <a:xfrm>
            <a:off x="381000" y="1219200"/>
            <a:ext cx="8382000" cy="4267200"/>
          </a:xfrm>
        </p:spPr>
        <p:txBody>
          <a:bodyPr lIns="45720" rIns="45720"/>
          <a:lstStyle/>
          <a:p>
            <a:pPr marL="0" indent="0">
              <a:buFont typeface="Wingdings 2" pitchFamily="18" charset="2"/>
              <a:buNone/>
            </a:pPr>
            <a:r>
              <a:rPr lang="en-GB" b="1" smtClean="0"/>
              <a:t>In the age of globalization and growing complexity to meet the challenges of our present and future new and effective ways to facilitate the capacity of integration of our ways of knowing are required:</a:t>
            </a:r>
          </a:p>
          <a:p>
            <a:pPr marL="0" indent="0">
              <a:buFont typeface="Wingdings 2" pitchFamily="18" charset="2"/>
              <a:buNone/>
            </a:pPr>
            <a:endParaRPr lang="en-GB" b="1" smtClean="0"/>
          </a:p>
          <a:p>
            <a:pPr marL="0" indent="0"/>
            <a:r>
              <a:rPr lang="en-GB" b="1" smtClean="0"/>
              <a:t>System Theories </a:t>
            </a:r>
            <a:endParaRPr lang="en-GB" sz="1200" b="1" smtClean="0"/>
          </a:p>
          <a:p>
            <a:pPr marL="0" indent="0"/>
            <a:r>
              <a:rPr lang="en-GB" b="1" smtClean="0"/>
              <a:t>Bio-psycho-social paradigm </a:t>
            </a:r>
          </a:p>
          <a:p>
            <a:pPr marL="0" indent="0"/>
            <a:r>
              <a:rPr lang="en-GB" b="1" smtClean="0"/>
              <a:t>People-Centered and Person Centered-Approaches</a:t>
            </a:r>
          </a:p>
          <a:p>
            <a:pPr marL="0" indent="0"/>
            <a:r>
              <a:rPr lang="en-GB" altLang="it-IT" b="1" smtClean="0"/>
              <a:t>Transdisciplinary approaches </a:t>
            </a:r>
            <a:endParaRPr lang="en-US" altLang="it-IT" b="1" smtClean="0"/>
          </a:p>
        </p:txBody>
      </p:sp>
      <p:grpSp>
        <p:nvGrpSpPr>
          <p:cNvPr id="31746"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1748"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31749"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31752"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phpThumb_generated_thumbnail[1].jpeg"/>
          <p:cNvPicPr>
            <a:picLocks noChangeAspect="1"/>
          </p:cNvPicPr>
          <p:nvPr/>
        </p:nvPicPr>
        <p:blipFill>
          <a:blip r:embed="rId2"/>
          <a:srcRect/>
          <a:stretch>
            <a:fillRect/>
          </a:stretch>
        </p:blipFill>
        <p:spPr bwMode="auto">
          <a:xfrm>
            <a:off x="609600" y="1295400"/>
            <a:ext cx="7924800" cy="3962400"/>
          </a:xfrm>
          <a:prstGeom prst="rect">
            <a:avLst/>
          </a:prstGeom>
          <a:noFill/>
          <a:ln w="9525">
            <a:noFill/>
            <a:miter lim="800000"/>
            <a:headEnd/>
            <a:tailEnd/>
          </a:ln>
        </p:spPr>
      </p:pic>
      <p:grpSp>
        <p:nvGrpSpPr>
          <p:cNvPr id="4" name="Group 3"/>
          <p:cNvGrpSpPr/>
          <p:nvPr/>
        </p:nvGrpSpPr>
        <p:grpSpPr>
          <a:xfrm>
            <a:off x="0" y="6096000"/>
            <a:ext cx="9144000" cy="685800"/>
            <a:chOff x="0" y="6172200"/>
            <a:chExt cx="9144000" cy="685800"/>
          </a:xfrm>
          <a:noFill/>
        </p:grpSpPr>
        <p:sp>
          <p:nvSpPr>
            <p:cNvPr id="5" name="Rectangle 4"/>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noFill/>
              </a:endParaRPr>
            </a:p>
          </p:txBody>
        </p:sp>
        <p:pic>
          <p:nvPicPr>
            <p:cNvPr id="6" name="Picture 5"/>
            <p:cNvPicPr>
              <a:picLocks noChangeAspect="1" noChangeArrowheads="1"/>
            </p:cNvPicPr>
            <p:nvPr/>
          </p:nvPicPr>
          <p:blipFill>
            <a:blip r:embed="rId3" cstate="print"/>
            <a:srcRect/>
            <a:stretch>
              <a:fillRect/>
            </a:stretch>
          </p:blipFill>
          <p:spPr bwMode="auto">
            <a:xfrm>
              <a:off x="6405728" y="6326187"/>
              <a:ext cx="2717800" cy="377825"/>
            </a:xfrm>
            <a:prstGeom prst="rect">
              <a:avLst/>
            </a:prstGeom>
            <a:grpFill/>
            <a:ln w="9525">
              <a:noFill/>
              <a:miter lim="800000"/>
              <a:headEnd/>
              <a:tailEnd/>
            </a:ln>
          </p:spPr>
        </p:pic>
        <p:pic>
          <p:nvPicPr>
            <p:cNvPr id="7" name="Picture 6"/>
            <p:cNvPicPr>
              <a:picLocks noChangeAspect="1"/>
            </p:cNvPicPr>
            <p:nvPr/>
          </p:nvPicPr>
          <p:blipFill>
            <a:blip r:embed="rId4" cstate="print">
              <a:extLst>
                <a:ext uri="{28A0092B-C50C-407E-A947-70E740481C1C}"/>
              </a:extLst>
            </a:blip>
            <a:stretch>
              <a:fillRect/>
            </a:stretch>
          </p:blipFill>
          <p:spPr>
            <a:xfrm>
              <a:off x="152400" y="6217427"/>
              <a:ext cx="608030" cy="595345"/>
            </a:xfrm>
            <a:prstGeom prst="rect">
              <a:avLst/>
            </a:prstGeom>
            <a:grpFill/>
          </p:spPr>
        </p:pic>
        <p:sp>
          <p:nvSpPr>
            <p:cNvPr id="8" name="TextBox 7"/>
            <p:cNvSpPr txBox="1"/>
            <p:nvPr/>
          </p:nvSpPr>
          <p:spPr>
            <a:xfrm>
              <a:off x="760430" y="6320135"/>
              <a:ext cx="1525570" cy="461665"/>
            </a:xfrm>
            <a:prstGeom prst="rect">
              <a:avLst/>
            </a:prstGeom>
            <a:grp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latin typeface="+mn-lt"/>
                </a:rPr>
                <a:t>World Academy of Art and Science</a:t>
              </a:r>
              <a:endParaRPr lang="en-GB" sz="1200" b="1" dirty="0">
                <a:latin typeface="+mn-lt"/>
              </a:endParaRPr>
            </a:p>
          </p:txBody>
        </p:sp>
        <p:sp>
          <p:nvSpPr>
            <p:cNvPr id="9" name="TextBox 8"/>
            <p:cNvSpPr txBox="1"/>
            <p:nvPr/>
          </p:nvSpPr>
          <p:spPr>
            <a:xfrm>
              <a:off x="4113230" y="6172200"/>
              <a:ext cx="1144570" cy="646331"/>
            </a:xfrm>
            <a:prstGeom prst="rect">
              <a:avLst/>
            </a:prstGeom>
            <a:grp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latin typeface="+mn-lt"/>
                </a:rPr>
                <a:t>World University Consortium</a:t>
              </a:r>
              <a:endParaRPr lang="en-GB" sz="1200" b="1" dirty="0">
                <a:latin typeface="+mn-lt"/>
              </a:endParaRPr>
            </a:p>
          </p:txBody>
        </p:sp>
        <p:pic>
          <p:nvPicPr>
            <p:cNvPr id="10" name="Picture 9"/>
            <p:cNvPicPr>
              <a:picLocks noChangeAspect="1"/>
            </p:cNvPicPr>
            <p:nvPr/>
          </p:nvPicPr>
          <p:blipFill>
            <a:blip r:embed="rId5" cstate="print">
              <a:extLst>
                <a:ext uri="{28A0092B-C50C-407E-A947-70E740481C1C}"/>
              </a:extLst>
            </a:blip>
            <a:stretch>
              <a:fillRect/>
            </a:stretch>
          </p:blipFill>
          <p:spPr>
            <a:xfrm>
              <a:off x="3275031" y="6229047"/>
              <a:ext cx="582701" cy="601200"/>
            </a:xfrm>
            <a:prstGeom prst="rect">
              <a:avLst/>
            </a:prstGeom>
            <a:grpFill/>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2"/>
          <p:cNvSpPr>
            <a:spLocks noGrp="1"/>
          </p:cNvSpPr>
          <p:nvPr>
            <p:ph type="body" idx="1"/>
          </p:nvPr>
        </p:nvSpPr>
        <p:spPr>
          <a:xfrm>
            <a:off x="685800" y="990600"/>
            <a:ext cx="7696200" cy="4648200"/>
          </a:xfrm>
        </p:spPr>
        <p:txBody>
          <a:bodyPr/>
          <a:lstStyle/>
          <a:p>
            <a:pPr eaLnBrk="1" hangingPunct="1"/>
            <a:r>
              <a:rPr lang="en-US" sz="2800" smtClean="0"/>
              <a:t>We need to bring together </a:t>
            </a:r>
            <a:r>
              <a:rPr lang="en-US" sz="2800" smtClean="0">
                <a:solidFill>
                  <a:srgbClr val="FFFF00"/>
                </a:solidFill>
              </a:rPr>
              <a:t>not only top  universities</a:t>
            </a:r>
            <a:r>
              <a:rPr lang="en-US" sz="2800" smtClean="0"/>
              <a:t>, but </a:t>
            </a:r>
            <a:r>
              <a:rPr lang="en-US" sz="2800" b="1" smtClean="0">
                <a:solidFill>
                  <a:srgbClr val="FFFF00"/>
                </a:solidFill>
              </a:rPr>
              <a:t>all the stakeholders</a:t>
            </a:r>
            <a:r>
              <a:rPr lang="en-US" sz="2800" smtClean="0"/>
              <a:t> for the creation of a process that will </a:t>
            </a:r>
            <a:r>
              <a:rPr lang="en-US" sz="2800" smtClean="0">
                <a:solidFill>
                  <a:srgbClr val="FFFF00"/>
                </a:solidFill>
              </a:rPr>
              <a:t>generate effective understanding and offer effective solutions to the problems society must face.</a:t>
            </a:r>
          </a:p>
          <a:p>
            <a:pPr eaLnBrk="1" hangingPunct="1"/>
            <a:endParaRPr lang="en-US" sz="1400" smtClean="0">
              <a:solidFill>
                <a:srgbClr val="FFFF00"/>
              </a:solidFill>
            </a:endParaRPr>
          </a:p>
          <a:p>
            <a:pPr eaLnBrk="1" hangingPunct="1"/>
            <a:r>
              <a:rPr lang="en-US" sz="2800" smtClean="0"/>
              <a:t>We need to develop a </a:t>
            </a:r>
            <a:r>
              <a:rPr lang="en-US" sz="2800" smtClean="0">
                <a:solidFill>
                  <a:srgbClr val="FFFF00"/>
                </a:solidFill>
              </a:rPr>
              <a:t>new  paradigm in education</a:t>
            </a:r>
            <a:r>
              <a:rPr lang="en-US" sz="2800" smtClean="0"/>
              <a:t>, in order to  develop updated and effective research, education and knowledge and best practices.</a:t>
            </a:r>
            <a:endParaRPr lang="it-IT" sz="2800" smtClean="0"/>
          </a:p>
          <a:p>
            <a:pPr algn="ctr" eaLnBrk="1" hangingPunct="1"/>
            <a:endParaRPr lang="en-US" altLang="it-IT" sz="3600" smtClean="0">
              <a:latin typeface="Arial" charset="0"/>
              <a:cs typeface="Arial" charset="0"/>
            </a:endParaRPr>
          </a:p>
        </p:txBody>
      </p:sp>
      <p:grpSp>
        <p:nvGrpSpPr>
          <p:cNvPr id="33794"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3796"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33797"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33800"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2"/>
          <p:cNvSpPr>
            <a:spLocks noGrp="1"/>
          </p:cNvSpPr>
          <p:nvPr>
            <p:ph type="body" idx="4294967295"/>
          </p:nvPr>
        </p:nvSpPr>
        <p:spPr>
          <a:xfrm>
            <a:off x="381000" y="914400"/>
            <a:ext cx="8534400" cy="5029200"/>
          </a:xfrm>
        </p:spPr>
        <p:txBody>
          <a:bodyPr lIns="45720" rIns="45720"/>
          <a:lstStyle/>
          <a:p>
            <a:pPr marL="0" indent="0" eaLnBrk="1" hangingPunct="1">
              <a:lnSpc>
                <a:spcPct val="90000"/>
              </a:lnSpc>
              <a:buFont typeface="Wingdings 2" pitchFamily="18" charset="2"/>
              <a:buNone/>
            </a:pPr>
            <a:r>
              <a:rPr lang="en-US" sz="2800" smtClean="0"/>
              <a:t>Nobel Prize recipient and World Academy of Art and Science (WAAS) Fellow Paul Crutzen reminds us that nowadays</a:t>
            </a:r>
          </a:p>
          <a:p>
            <a:pPr marL="0" indent="0" eaLnBrk="1" hangingPunct="1">
              <a:lnSpc>
                <a:spcPct val="90000"/>
              </a:lnSpc>
              <a:buFont typeface="Wingdings 2" pitchFamily="18" charset="2"/>
              <a:buNone/>
            </a:pPr>
            <a:r>
              <a:rPr lang="en-US" sz="3200" b="1" smtClean="0"/>
              <a:t>“human activities are the main variable impacting on all planet’s life forms”</a:t>
            </a:r>
          </a:p>
          <a:p>
            <a:pPr marL="0" indent="0" eaLnBrk="1" hangingPunct="1">
              <a:lnSpc>
                <a:spcPct val="90000"/>
              </a:lnSpc>
              <a:buFont typeface="Wingdings 2" pitchFamily="18" charset="2"/>
              <a:buNone/>
            </a:pPr>
            <a:endParaRPr lang="en-US" sz="2800" smtClean="0"/>
          </a:p>
          <a:p>
            <a:pPr marL="0" indent="0" eaLnBrk="1" hangingPunct="1">
              <a:lnSpc>
                <a:spcPct val="90000"/>
              </a:lnSpc>
              <a:buFont typeface="Wingdings 2" pitchFamily="18" charset="2"/>
              <a:buNone/>
            </a:pPr>
            <a:r>
              <a:rPr lang="en-US" sz="2800" smtClean="0"/>
              <a:t>There are a mounting number of challenges to be faced; we need to foster new and solid bases for a sustainable global society,  re-examining the dynamics of global economic, political, human, social </a:t>
            </a:r>
            <a:r>
              <a:rPr lang="en-US" sz="3200" smtClean="0"/>
              <a:t>and cultural constructs.</a:t>
            </a:r>
            <a:endParaRPr lang="it-IT" sz="3200" smtClean="0"/>
          </a:p>
          <a:p>
            <a:pPr marL="0" indent="0" algn="ctr" eaLnBrk="1" hangingPunct="1">
              <a:lnSpc>
                <a:spcPct val="90000"/>
              </a:lnSpc>
              <a:buFont typeface="Wingdings 2" pitchFamily="18" charset="2"/>
              <a:buNone/>
            </a:pPr>
            <a:endParaRPr lang="en-US" altLang="it-IT" sz="3200" smtClean="0">
              <a:latin typeface="Arial" charset="0"/>
              <a:cs typeface="Arial" charset="0"/>
            </a:endParaRPr>
          </a:p>
        </p:txBody>
      </p:sp>
      <p:grpSp>
        <p:nvGrpSpPr>
          <p:cNvPr id="15362"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5364"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15365"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15368"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Placeholder 2"/>
          <p:cNvSpPr>
            <a:spLocks noGrp="1"/>
          </p:cNvSpPr>
          <p:nvPr>
            <p:ph type="body" idx="1"/>
          </p:nvPr>
        </p:nvSpPr>
        <p:spPr>
          <a:xfrm>
            <a:off x="381000" y="838200"/>
            <a:ext cx="8534400" cy="5181600"/>
          </a:xfrm>
        </p:spPr>
        <p:txBody>
          <a:bodyPr/>
          <a:lstStyle/>
          <a:p>
            <a:pPr eaLnBrk="1" hangingPunct="1"/>
            <a:r>
              <a:rPr lang="en-US" sz="2400" smtClean="0"/>
              <a:t>There are some signs in this direction: one of those is the  recently founded </a:t>
            </a:r>
            <a:r>
              <a:rPr lang="en-US" sz="2400" smtClean="0">
                <a:solidFill>
                  <a:srgbClr val="FFFF00"/>
                </a:solidFill>
              </a:rPr>
              <a:t>World University Consortium (WUC )</a:t>
            </a:r>
            <a:r>
              <a:rPr lang="en-US" sz="2400" smtClean="0"/>
              <a:t> which aims to facilitate a process of knowledge creation and sharing  through an interactive international network open to all the stakeholders, to benefit global society, to enhance diversity, to share ideas and expertise, and to learn international best practices from each other, with a commitment to shared values grounded on equal rights and opportunities, freedom,  creativity and  excellence in research, scholarship and sustainable education.</a:t>
            </a:r>
            <a:endParaRPr lang="it-IT" sz="2400" smtClean="0"/>
          </a:p>
          <a:p>
            <a:pPr eaLnBrk="1" hangingPunct="1"/>
            <a:endParaRPr lang="en-US" sz="1400" smtClean="0"/>
          </a:p>
          <a:p>
            <a:pPr eaLnBrk="1" hangingPunct="1"/>
            <a:r>
              <a:rPr lang="en-US" sz="2400" smtClean="0"/>
              <a:t>WUC aims to  address cultural, environmental, social issues of common interest to world communities  by </a:t>
            </a:r>
            <a:r>
              <a:rPr lang="en-US" sz="2400" b="1" smtClean="0"/>
              <a:t>promoting  partnerships between universities, local governments, business communities and the non-profit sector</a:t>
            </a:r>
            <a:r>
              <a:rPr lang="en-US" sz="2400" smtClean="0"/>
              <a:t>.</a:t>
            </a:r>
            <a:endParaRPr lang="en-US" altLang="it-IT" sz="3600" smtClean="0">
              <a:latin typeface="Arial" charset="0"/>
              <a:cs typeface="Arial" charset="0"/>
            </a:endParaRPr>
          </a:p>
        </p:txBody>
      </p:sp>
      <p:grpSp>
        <p:nvGrpSpPr>
          <p:cNvPr id="34818"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4820"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34821"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34824"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2"/>
          <p:cNvSpPr>
            <a:spLocks noGrp="1"/>
          </p:cNvSpPr>
          <p:nvPr>
            <p:ph type="body" idx="1"/>
          </p:nvPr>
        </p:nvSpPr>
        <p:spPr>
          <a:xfrm>
            <a:off x="533400" y="1371600"/>
            <a:ext cx="8229600" cy="3657600"/>
          </a:xfrm>
        </p:spPr>
        <p:txBody>
          <a:bodyPr/>
          <a:lstStyle/>
          <a:p>
            <a:pPr eaLnBrk="1" hangingPunct="1">
              <a:lnSpc>
                <a:spcPct val="90000"/>
              </a:lnSpc>
            </a:pPr>
            <a:r>
              <a:rPr lang="en-US" sz="2800" b="1" smtClean="0"/>
              <a:t>WUC</a:t>
            </a:r>
            <a:r>
              <a:rPr lang="en-US" sz="2800" smtClean="0"/>
              <a:t> will create a safe space where universities and all the stakeholders  can cross-fertilize and together  respond more effectively  to the urgent needs of society at the local and global levels.</a:t>
            </a:r>
          </a:p>
          <a:p>
            <a:pPr eaLnBrk="1" hangingPunct="1">
              <a:lnSpc>
                <a:spcPct val="90000"/>
              </a:lnSpc>
            </a:pPr>
            <a:endParaRPr lang="en-US" sz="2800" smtClean="0"/>
          </a:p>
          <a:p>
            <a:pPr eaLnBrk="1" hangingPunct="1">
              <a:lnSpc>
                <a:spcPct val="90000"/>
              </a:lnSpc>
            </a:pPr>
            <a:endParaRPr lang="en-US" sz="1000" smtClean="0"/>
          </a:p>
          <a:p>
            <a:pPr eaLnBrk="1" hangingPunct="1">
              <a:lnSpc>
                <a:spcPct val="90000"/>
              </a:lnSpc>
            </a:pPr>
            <a:r>
              <a:rPr lang="en-US" sz="2800" b="1" smtClean="0"/>
              <a:t>Everybody will be empowered to effectively cooperate and create new knowledge and new opportunities to protect and promote human capital.</a:t>
            </a:r>
            <a:endParaRPr lang="en-US" altLang="it-IT" sz="2800" b="1" smtClean="0">
              <a:latin typeface="Arial" charset="0"/>
              <a:cs typeface="Arial" charset="0"/>
            </a:endParaRPr>
          </a:p>
        </p:txBody>
      </p:sp>
      <p:grpSp>
        <p:nvGrpSpPr>
          <p:cNvPr id="35842"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5844"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35845"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35848"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Placeholder 2"/>
          <p:cNvSpPr>
            <a:spLocks noGrp="1"/>
          </p:cNvSpPr>
          <p:nvPr>
            <p:ph type="body" idx="1"/>
          </p:nvPr>
        </p:nvSpPr>
        <p:spPr>
          <a:xfrm>
            <a:off x="457200" y="762000"/>
            <a:ext cx="8305800" cy="5334000"/>
          </a:xfrm>
        </p:spPr>
        <p:txBody>
          <a:bodyPr/>
          <a:lstStyle/>
          <a:p>
            <a:pPr>
              <a:lnSpc>
                <a:spcPct val="80000"/>
              </a:lnSpc>
            </a:pPr>
            <a:r>
              <a:rPr lang="en-US" sz="2100" b="1" smtClean="0"/>
              <a:t>The World University Consortium’s  main objectives</a:t>
            </a:r>
          </a:p>
          <a:p>
            <a:pPr>
              <a:lnSpc>
                <a:spcPct val="80000"/>
              </a:lnSpc>
            </a:pPr>
            <a:endParaRPr lang="en-US" sz="2100" b="1" smtClean="0"/>
          </a:p>
          <a:p>
            <a:pPr>
              <a:lnSpc>
                <a:spcPct val="80000"/>
              </a:lnSpc>
              <a:buFont typeface="Wingdings 2" pitchFamily="18" charset="2"/>
              <a:buChar char=""/>
            </a:pPr>
            <a:r>
              <a:rPr lang="en-US" sz="1700" b="1" i="1" smtClean="0"/>
              <a:t>Global Forum</a:t>
            </a:r>
            <a:r>
              <a:rPr lang="en-US" sz="1700" smtClean="0"/>
              <a:t>: where all stakeholders can interact and create networks and partnerships</a:t>
            </a:r>
          </a:p>
          <a:p>
            <a:pPr>
              <a:lnSpc>
                <a:spcPct val="80000"/>
              </a:lnSpc>
              <a:buFont typeface="Wingdings 2" pitchFamily="18" charset="2"/>
              <a:buChar char=""/>
            </a:pPr>
            <a:endParaRPr lang="en-US" sz="1700" smtClean="0"/>
          </a:p>
          <a:p>
            <a:pPr>
              <a:lnSpc>
                <a:spcPct val="80000"/>
              </a:lnSpc>
              <a:buFont typeface="Wingdings 2" pitchFamily="18" charset="2"/>
              <a:buChar char=""/>
            </a:pPr>
            <a:r>
              <a:rPr lang="en-US" sz="1700" b="1" i="1" smtClean="0"/>
              <a:t>Person-centered</a:t>
            </a:r>
            <a:r>
              <a:rPr lang="en-US" sz="1700" smtClean="0"/>
              <a:t>: emphasize self-guided learning, critical and original thinking, learning to learn, trans-disciplinary perspectives, learning by teaching and sharing, and experiential learning.</a:t>
            </a:r>
          </a:p>
          <a:p>
            <a:pPr>
              <a:lnSpc>
                <a:spcPct val="80000"/>
              </a:lnSpc>
              <a:buFont typeface="Wingdings 2" pitchFamily="18" charset="2"/>
              <a:buChar char=""/>
            </a:pPr>
            <a:endParaRPr lang="en-US" sz="1700" smtClean="0"/>
          </a:p>
          <a:p>
            <a:pPr>
              <a:lnSpc>
                <a:spcPct val="80000"/>
              </a:lnSpc>
              <a:buFont typeface="Wingdings 2" pitchFamily="18" charset="2"/>
              <a:buChar char=""/>
            </a:pPr>
            <a:r>
              <a:rPr lang="en-US" sz="1700" b="1" i="1" smtClean="0"/>
              <a:t>Best-practices</a:t>
            </a:r>
            <a:r>
              <a:rPr lang="en-US" sz="1700" smtClean="0"/>
              <a:t>: develop effective global models and strategies to improve accessibility, affordability, quality, innovation and relevance in higher education</a:t>
            </a:r>
          </a:p>
          <a:p>
            <a:pPr>
              <a:lnSpc>
                <a:spcPct val="80000"/>
              </a:lnSpc>
              <a:buFont typeface="Wingdings 2" pitchFamily="18" charset="2"/>
              <a:buChar char=""/>
            </a:pPr>
            <a:endParaRPr lang="en-US" sz="1700" smtClean="0"/>
          </a:p>
          <a:p>
            <a:pPr>
              <a:lnSpc>
                <a:spcPct val="80000"/>
              </a:lnSpc>
              <a:buFont typeface="Wingdings 2" pitchFamily="18" charset="2"/>
              <a:buChar char=""/>
            </a:pPr>
            <a:r>
              <a:rPr lang="en-US" sz="1700" b="1" i="1" smtClean="0"/>
              <a:t>Hybrid Systems</a:t>
            </a:r>
            <a:r>
              <a:rPr lang="en-US" sz="1700" smtClean="0"/>
              <a:t>: new models designed to facilitate learning through teacher-student and student-student interaction.</a:t>
            </a:r>
          </a:p>
          <a:p>
            <a:pPr>
              <a:lnSpc>
                <a:spcPct val="80000"/>
              </a:lnSpc>
            </a:pPr>
            <a:endParaRPr lang="en-US" sz="1700" smtClean="0"/>
          </a:p>
          <a:p>
            <a:pPr>
              <a:lnSpc>
                <a:spcPct val="80000"/>
              </a:lnSpc>
              <a:buFont typeface="Wingdings 2" pitchFamily="18" charset="2"/>
              <a:buChar char=""/>
            </a:pPr>
            <a:r>
              <a:rPr lang="en-US" sz="1700" b="1" i="1" smtClean="0"/>
              <a:t>Value-based</a:t>
            </a:r>
            <a:r>
              <a:rPr lang="en-US" sz="1700" smtClean="0"/>
              <a:t>: transcultural and culture-specific methods and content reflecting universal values</a:t>
            </a:r>
          </a:p>
          <a:p>
            <a:pPr>
              <a:lnSpc>
                <a:spcPct val="80000"/>
              </a:lnSpc>
              <a:buFont typeface="Wingdings 2" pitchFamily="18" charset="2"/>
              <a:buChar char=""/>
            </a:pPr>
            <a:endParaRPr lang="en-GB" sz="1700" smtClean="0"/>
          </a:p>
          <a:p>
            <a:pPr>
              <a:lnSpc>
                <a:spcPct val="80000"/>
              </a:lnSpc>
              <a:buFont typeface="Wingdings 2" pitchFamily="18" charset="2"/>
              <a:buChar char=""/>
            </a:pPr>
            <a:r>
              <a:rPr lang="en-US" sz="1700" b="1" i="1" smtClean="0"/>
              <a:t>Open Learning Systems</a:t>
            </a:r>
            <a:r>
              <a:rPr lang="en-US" sz="1700" smtClean="0"/>
              <a:t>: innovative systems and models to extend the reach of quality higher education to people of all age groups globally.</a:t>
            </a:r>
          </a:p>
          <a:p>
            <a:pPr>
              <a:lnSpc>
                <a:spcPct val="80000"/>
              </a:lnSpc>
              <a:buFont typeface="Wingdings 2" pitchFamily="18" charset="2"/>
              <a:buChar char=""/>
            </a:pPr>
            <a:endParaRPr lang="en-GB" sz="1700" smtClean="0"/>
          </a:p>
          <a:p>
            <a:pPr>
              <a:lnSpc>
                <a:spcPct val="80000"/>
              </a:lnSpc>
              <a:buFont typeface="Wingdings 2" pitchFamily="18" charset="2"/>
              <a:buChar char=""/>
            </a:pPr>
            <a:r>
              <a:rPr lang="en-US" sz="1700" b="1" i="1" smtClean="0"/>
              <a:t>New Metrics</a:t>
            </a:r>
            <a:r>
              <a:rPr lang="en-US" sz="1700" smtClean="0"/>
              <a:t>: R&amp;D on advanced instruments for evaluation of educational processes.</a:t>
            </a:r>
            <a:endParaRPr lang="en-US" altLang="it-IT" sz="1400" smtClean="0">
              <a:latin typeface="Arial" charset="0"/>
              <a:cs typeface="Arial" charset="0"/>
            </a:endParaRPr>
          </a:p>
        </p:txBody>
      </p:sp>
      <p:grpSp>
        <p:nvGrpSpPr>
          <p:cNvPr id="36866"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6868"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36869"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36872"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2"/>
          <p:cNvSpPr>
            <a:spLocks noGrp="1"/>
          </p:cNvSpPr>
          <p:nvPr>
            <p:ph type="body" idx="1"/>
          </p:nvPr>
        </p:nvSpPr>
        <p:spPr>
          <a:xfrm>
            <a:off x="685800" y="914400"/>
            <a:ext cx="7772400" cy="4648200"/>
          </a:xfrm>
        </p:spPr>
        <p:txBody>
          <a:bodyPr/>
          <a:lstStyle/>
          <a:p>
            <a:pPr eaLnBrk="1" hangingPunct="1"/>
            <a:r>
              <a:rPr lang="en-US" sz="2400" smtClean="0">
                <a:cs typeface="Arial" charset="0"/>
              </a:rPr>
              <a:t>WUC will strive to create new models of cooperation in education, teaching,  research, research application, project management and responsible leadership. </a:t>
            </a:r>
            <a:endParaRPr lang="it-IT" sz="2400" smtClean="0">
              <a:cs typeface="Arial" charset="0"/>
            </a:endParaRPr>
          </a:p>
          <a:p>
            <a:pPr eaLnBrk="1" hangingPunct="1"/>
            <a:endParaRPr lang="en-US" sz="1200" b="1" smtClean="0">
              <a:cs typeface="Arial" charset="0"/>
            </a:endParaRPr>
          </a:p>
          <a:p>
            <a:pPr eaLnBrk="1" hangingPunct="1"/>
            <a:r>
              <a:rPr lang="en-US" sz="2000" b="1" smtClean="0">
                <a:cs typeface="Arial" charset="0"/>
              </a:rPr>
              <a:t>WUC will promote the largest project of action research and active learning ever carried out to promote effectiveness, scientific advancement, civil and social responsibility, empowering all the stakeholders to create and share  new knowledge to improve human and environmental </a:t>
            </a:r>
            <a:r>
              <a:rPr lang="en-US" sz="2400" b="1" smtClean="0">
                <a:solidFill>
                  <a:srgbClr val="FFFF00"/>
                </a:solidFill>
                <a:cs typeface="Arial" charset="0"/>
              </a:rPr>
              <a:t>sustainable living conditions</a:t>
            </a:r>
            <a:r>
              <a:rPr lang="en-US" sz="2000" b="1" smtClean="0">
                <a:cs typeface="Arial" charset="0"/>
              </a:rPr>
              <a:t> , building bridges across boundaries of diverse cultures,  academic disciplines, promoting awareness of the frontiers of human understanding, creating new knowledge through collaboration in research, and innovation</a:t>
            </a:r>
            <a:r>
              <a:rPr lang="en-US" sz="2400" b="1" smtClean="0">
                <a:cs typeface="Arial" charset="0"/>
              </a:rPr>
              <a:t>.</a:t>
            </a:r>
            <a:endParaRPr lang="it-IT" sz="2400" smtClean="0">
              <a:cs typeface="Arial" charset="0"/>
            </a:endParaRPr>
          </a:p>
          <a:p>
            <a:pPr algn="ctr" eaLnBrk="1" hangingPunct="1"/>
            <a:endParaRPr lang="en-US" altLang="it-IT" sz="2400" smtClean="0">
              <a:cs typeface="Arial" charset="0"/>
            </a:endParaRPr>
          </a:p>
        </p:txBody>
      </p:sp>
      <p:grpSp>
        <p:nvGrpSpPr>
          <p:cNvPr id="37890"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7892" name="Picture 4"/>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37893" name="Picture 5"/>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37896" name="Picture 8"/>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2"/>
          <p:cNvSpPr>
            <a:spLocks noGrp="1"/>
          </p:cNvSpPr>
          <p:nvPr>
            <p:ph type="body" idx="1"/>
          </p:nvPr>
        </p:nvSpPr>
        <p:spPr>
          <a:xfrm>
            <a:off x="685800" y="1752600"/>
            <a:ext cx="7772400" cy="3695700"/>
          </a:xfrm>
        </p:spPr>
        <p:txBody>
          <a:bodyPr/>
          <a:lstStyle/>
          <a:p>
            <a:pPr algn="ctr" eaLnBrk="1" hangingPunct="1"/>
            <a:endParaRPr lang="en-US" altLang="it-IT" sz="5400" smtClean="0">
              <a:latin typeface="Arial" charset="0"/>
              <a:cs typeface="Arial" charset="0"/>
            </a:endParaRPr>
          </a:p>
          <a:p>
            <a:pPr algn="ctr" eaLnBrk="1" hangingPunct="1"/>
            <a:endParaRPr lang="en-US" altLang="it-IT" sz="3600" smtClean="0">
              <a:latin typeface="Arial" charset="0"/>
              <a:cs typeface="Arial" charset="0"/>
            </a:endParaRPr>
          </a:p>
        </p:txBody>
      </p:sp>
      <p:sp>
        <p:nvSpPr>
          <p:cNvPr id="39938" name="Rectangle 2"/>
          <p:cNvSpPr>
            <a:spLocks noChangeArrowheads="1"/>
          </p:cNvSpPr>
          <p:nvPr/>
        </p:nvSpPr>
        <p:spPr bwMode="auto">
          <a:xfrm>
            <a:off x="609600" y="241300"/>
            <a:ext cx="8229600" cy="5940425"/>
          </a:xfrm>
          <a:prstGeom prst="rect">
            <a:avLst/>
          </a:prstGeom>
          <a:noFill/>
          <a:ln w="9525">
            <a:noFill/>
            <a:miter lim="800000"/>
            <a:headEnd/>
            <a:tailEnd/>
          </a:ln>
        </p:spPr>
        <p:txBody>
          <a:bodyPr anchor="ctr">
            <a:spAutoFit/>
          </a:bodyPr>
          <a:lstStyle/>
          <a:p>
            <a:r>
              <a:rPr lang="en-US" sz="3200" b="1">
                <a:latin typeface="Constantia" pitchFamily="18" charset="0"/>
                <a:ea typeface="Calibri" pitchFamily="34" charset="0"/>
                <a:cs typeface="Times New Roman" pitchFamily="18" charset="0"/>
              </a:rPr>
              <a:t>WUC Is :</a:t>
            </a:r>
            <a:endParaRPr lang="it-IT" sz="3200">
              <a:latin typeface="Constantia" pitchFamily="18" charset="0"/>
              <a:ea typeface="Calibri" pitchFamily="34" charset="0"/>
              <a:cs typeface="Arial" charset="0"/>
            </a:endParaRPr>
          </a:p>
          <a:p>
            <a:pPr eaLnBrk="0" hangingPunct="0"/>
            <a:r>
              <a:rPr lang="en-US" sz="3200" b="1">
                <a:latin typeface="Constantia" pitchFamily="18" charset="0"/>
                <a:ea typeface="Calibri" pitchFamily="34" charset="0"/>
                <a:cs typeface="Times New Roman" pitchFamily="18" charset="0"/>
              </a:rPr>
              <a:t>a nonprofit, non-governmental , international, interdisciplinary, transdisciplinary, intersectorial , international body dedicated to promoting the values  and practices of the protection and promotion of human capital, human rights, reciprocal understanding, synergic collaboration, sustainable development, protection and promotion of biodiversity  and diversity of people.</a:t>
            </a:r>
            <a:endParaRPr lang="en-US" sz="3200">
              <a:latin typeface="Constantia" pitchFamily="18" charset="0"/>
              <a:cs typeface="Arial" charset="0"/>
            </a:endParaRPr>
          </a:p>
        </p:txBody>
      </p:sp>
      <p:grpSp>
        <p:nvGrpSpPr>
          <p:cNvPr id="39939" name="Group 3"/>
          <p:cNvGrpSpPr>
            <a:grpSpLocks/>
          </p:cNvGrpSpPr>
          <p:nvPr/>
        </p:nvGrpSpPr>
        <p:grpSpPr bwMode="auto">
          <a:xfrm>
            <a:off x="0" y="6211888"/>
            <a:ext cx="9144000" cy="722312"/>
            <a:chOff x="0" y="6172200"/>
            <a:chExt cx="9144000" cy="722531"/>
          </a:xfrm>
        </p:grpSpPr>
        <p:sp>
          <p:nvSpPr>
            <p:cNvPr id="5" name="Rectangle 4"/>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9941" name="Picture 5"/>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39942" name="Picture 6"/>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8" name="TextBox 7"/>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9" name="TextBox 8"/>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39945" name="Picture 9"/>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2"/>
          <p:cNvSpPr>
            <a:spLocks noGrp="1"/>
          </p:cNvSpPr>
          <p:nvPr>
            <p:ph type="body" idx="1"/>
          </p:nvPr>
        </p:nvSpPr>
        <p:spPr>
          <a:xfrm>
            <a:off x="457200" y="685800"/>
            <a:ext cx="8305800" cy="5410200"/>
          </a:xfrm>
        </p:spPr>
        <p:txBody>
          <a:bodyPr/>
          <a:lstStyle/>
          <a:p>
            <a:pPr eaLnBrk="1" hangingPunct="1">
              <a:lnSpc>
                <a:spcPct val="90000"/>
              </a:lnSpc>
            </a:pPr>
            <a:r>
              <a:rPr lang="en-US" sz="2400" b="1" smtClean="0"/>
              <a:t>WUC will promote: </a:t>
            </a:r>
          </a:p>
          <a:p>
            <a:pPr eaLnBrk="1" hangingPunct="1">
              <a:lnSpc>
                <a:spcPct val="90000"/>
              </a:lnSpc>
            </a:pPr>
            <a:endParaRPr lang="it-IT" sz="1000" smtClean="0"/>
          </a:p>
          <a:p>
            <a:pPr eaLnBrk="1" hangingPunct="1">
              <a:lnSpc>
                <a:spcPct val="90000"/>
              </a:lnSpc>
              <a:buFont typeface="Arial" charset="0"/>
              <a:buChar char="•"/>
            </a:pPr>
            <a:r>
              <a:rPr lang="en-US" sz="2400" b="1" smtClean="0"/>
              <a:t>Synergy among all the stakeholders</a:t>
            </a:r>
            <a:endParaRPr lang="it-IT" sz="2400" smtClean="0"/>
          </a:p>
          <a:p>
            <a:pPr eaLnBrk="1" hangingPunct="1">
              <a:lnSpc>
                <a:spcPct val="90000"/>
              </a:lnSpc>
              <a:buFont typeface="Arial" charset="0"/>
              <a:buChar char="•"/>
            </a:pPr>
            <a:r>
              <a:rPr lang="en-US" sz="2400" b="1" smtClean="0"/>
              <a:t>Capacity Building </a:t>
            </a:r>
            <a:endParaRPr lang="it-IT" sz="2400" smtClean="0"/>
          </a:p>
          <a:p>
            <a:pPr eaLnBrk="1" hangingPunct="1">
              <a:lnSpc>
                <a:spcPct val="90000"/>
              </a:lnSpc>
              <a:buFont typeface="Arial" charset="0"/>
              <a:buChar char="•"/>
            </a:pPr>
            <a:r>
              <a:rPr lang="en-US" sz="2400" b="1" smtClean="0"/>
              <a:t>Protecting differences</a:t>
            </a:r>
            <a:endParaRPr lang="it-IT" sz="2400" smtClean="0"/>
          </a:p>
          <a:p>
            <a:pPr eaLnBrk="1" hangingPunct="1">
              <a:lnSpc>
                <a:spcPct val="90000"/>
              </a:lnSpc>
              <a:buFont typeface="Arial" charset="0"/>
              <a:buChar char="•"/>
            </a:pPr>
            <a:r>
              <a:rPr lang="en-US" sz="2400" b="1" smtClean="0"/>
              <a:t>Person centered approaches</a:t>
            </a:r>
            <a:endParaRPr lang="it-IT" sz="2400" smtClean="0"/>
          </a:p>
          <a:p>
            <a:pPr eaLnBrk="1" hangingPunct="1">
              <a:lnSpc>
                <a:spcPct val="90000"/>
              </a:lnSpc>
              <a:buFont typeface="Arial" charset="0"/>
              <a:buChar char="•"/>
            </a:pPr>
            <a:r>
              <a:rPr lang="en-US" sz="2400" b="1" smtClean="0"/>
              <a:t>Student centered approaches</a:t>
            </a:r>
            <a:endParaRPr lang="it-IT" sz="2400" smtClean="0"/>
          </a:p>
          <a:p>
            <a:pPr eaLnBrk="1" hangingPunct="1">
              <a:lnSpc>
                <a:spcPct val="90000"/>
              </a:lnSpc>
              <a:buFont typeface="Arial" charset="0"/>
              <a:buChar char="•"/>
            </a:pPr>
            <a:r>
              <a:rPr lang="en-US" sz="2400" b="1" smtClean="0"/>
              <a:t>Community centered approaches</a:t>
            </a:r>
            <a:endParaRPr lang="it-IT" sz="2400" smtClean="0"/>
          </a:p>
          <a:p>
            <a:pPr eaLnBrk="1" hangingPunct="1">
              <a:lnSpc>
                <a:spcPct val="90000"/>
              </a:lnSpc>
              <a:buFont typeface="Arial" charset="0"/>
              <a:buChar char="•"/>
            </a:pPr>
            <a:r>
              <a:rPr lang="en-US" sz="2400" b="1" smtClean="0"/>
              <a:t>People centered approaches</a:t>
            </a:r>
            <a:endParaRPr lang="it-IT" sz="2400" smtClean="0"/>
          </a:p>
          <a:p>
            <a:pPr eaLnBrk="1" hangingPunct="1">
              <a:lnSpc>
                <a:spcPct val="90000"/>
              </a:lnSpc>
              <a:buFont typeface="Arial" charset="0"/>
              <a:buChar char="•"/>
            </a:pPr>
            <a:r>
              <a:rPr lang="en-US" sz="2400" b="1" smtClean="0"/>
              <a:t>Protect and promote human rights </a:t>
            </a:r>
            <a:endParaRPr lang="it-IT" sz="2400" smtClean="0"/>
          </a:p>
          <a:p>
            <a:pPr eaLnBrk="1" hangingPunct="1">
              <a:lnSpc>
                <a:spcPct val="90000"/>
              </a:lnSpc>
              <a:buFont typeface="Arial" charset="0"/>
              <a:buChar char="•"/>
            </a:pPr>
            <a:r>
              <a:rPr lang="en-US" sz="2400" b="1" smtClean="0"/>
              <a:t>Intercultural emphatic understanding  and respect</a:t>
            </a:r>
            <a:endParaRPr lang="it-IT" sz="2400" smtClean="0"/>
          </a:p>
          <a:p>
            <a:pPr eaLnBrk="1" hangingPunct="1">
              <a:lnSpc>
                <a:spcPct val="90000"/>
              </a:lnSpc>
              <a:buFont typeface="Arial" charset="0"/>
              <a:buChar char="•"/>
            </a:pPr>
            <a:r>
              <a:rPr lang="en-US" sz="2400" b="1" smtClean="0"/>
              <a:t>Socially and environmental sustainable interventions</a:t>
            </a:r>
            <a:endParaRPr lang="it-IT" sz="2400" smtClean="0"/>
          </a:p>
          <a:p>
            <a:pPr eaLnBrk="1" hangingPunct="1">
              <a:lnSpc>
                <a:spcPct val="90000"/>
              </a:lnSpc>
              <a:buFont typeface="Arial" charset="0"/>
              <a:buChar char="•"/>
            </a:pPr>
            <a:r>
              <a:rPr lang="en-US" sz="2400" b="1" smtClean="0"/>
              <a:t>Collaboration with the UN and its agencies, Academies of Science and other organizations with similar values and aims</a:t>
            </a:r>
            <a:endParaRPr lang="en-US" altLang="it-IT" sz="2400" smtClean="0">
              <a:latin typeface="Arial" charset="0"/>
              <a:cs typeface="Arial" charset="0"/>
            </a:endParaRPr>
          </a:p>
        </p:txBody>
      </p:sp>
      <p:grpSp>
        <p:nvGrpSpPr>
          <p:cNvPr id="41986"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41988" name="Picture 4"/>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41989" name="Picture 5"/>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41992" name="Picture 8"/>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3" name="Picture 11" descr="39748906GlobalForum_50_150dpi[1].jpg"/>
          <p:cNvPicPr>
            <a:picLocks noChangeAspect="1"/>
          </p:cNvPicPr>
          <p:nvPr/>
        </p:nvPicPr>
        <p:blipFill>
          <a:blip r:embed="rId3"/>
          <a:srcRect/>
          <a:stretch>
            <a:fillRect/>
          </a:stretch>
        </p:blipFill>
        <p:spPr bwMode="auto">
          <a:xfrm>
            <a:off x="0" y="381000"/>
            <a:ext cx="5334000" cy="5678488"/>
          </a:xfrm>
          <a:prstGeom prst="rect">
            <a:avLst/>
          </a:prstGeom>
          <a:noFill/>
          <a:ln w="9525">
            <a:noFill/>
            <a:miter lim="800000"/>
            <a:headEnd/>
            <a:tailEnd/>
          </a:ln>
        </p:spPr>
      </p:pic>
      <p:sp>
        <p:nvSpPr>
          <p:cNvPr id="44034" name="Content Placeholder 6"/>
          <p:cNvSpPr>
            <a:spLocks noGrp="1"/>
          </p:cNvSpPr>
          <p:nvPr>
            <p:ph type="subTitle" idx="4294967295"/>
          </p:nvPr>
        </p:nvSpPr>
        <p:spPr>
          <a:xfrm>
            <a:off x="5486400" y="914400"/>
            <a:ext cx="3657600" cy="5181600"/>
          </a:xfrm>
        </p:spPr>
        <p:txBody>
          <a:bodyPr/>
          <a:lstStyle/>
          <a:p>
            <a:pPr marL="0" indent="0" eaLnBrk="1" hangingPunct="1">
              <a:spcBef>
                <a:spcPct val="0"/>
              </a:spcBef>
              <a:buFont typeface="Wingdings 2" pitchFamily="18" charset="2"/>
              <a:buNone/>
            </a:pPr>
            <a:r>
              <a:rPr lang="en-US" altLang="it-IT" sz="2400" smtClean="0">
                <a:latin typeface="Arial" charset="0"/>
                <a:cs typeface="Arial" charset="0"/>
              </a:rPr>
              <a:t>In the </a:t>
            </a:r>
            <a:r>
              <a:rPr lang="en-US" altLang="it-IT" sz="2100" b="1" smtClean="0">
                <a:solidFill>
                  <a:srgbClr val="0000FF"/>
                </a:solidFill>
                <a:latin typeface="Arial" charset="0"/>
                <a:cs typeface="Arial" charset="0"/>
              </a:rPr>
              <a:t>Anthropocene Era</a:t>
            </a:r>
            <a:r>
              <a:rPr lang="en-US" altLang="it-IT" sz="2100" b="1" smtClean="0">
                <a:latin typeface="Arial" charset="0"/>
                <a:cs typeface="Arial" charset="0"/>
              </a:rPr>
              <a:t> </a:t>
            </a:r>
          </a:p>
          <a:p>
            <a:pPr marL="0" indent="0" eaLnBrk="1" hangingPunct="1">
              <a:spcBef>
                <a:spcPct val="0"/>
              </a:spcBef>
              <a:buFont typeface="Wingdings 2" pitchFamily="18" charset="2"/>
              <a:buNone/>
            </a:pPr>
            <a:r>
              <a:rPr lang="en-US" altLang="it-IT" sz="2400" smtClean="0">
                <a:latin typeface="Arial" charset="0"/>
                <a:cs typeface="Arial" charset="0"/>
              </a:rPr>
              <a:t>facilitating the  </a:t>
            </a:r>
            <a:r>
              <a:rPr lang="en-US" altLang="it-IT" sz="2400" smtClean="0">
                <a:solidFill>
                  <a:srgbClr val="0000FF"/>
                </a:solidFill>
                <a:latin typeface="Arial" charset="0"/>
                <a:cs typeface="Arial" charset="0"/>
              </a:rPr>
              <a:t>development of a new paradigm in effective education</a:t>
            </a:r>
            <a:r>
              <a:rPr lang="en-US" altLang="it-IT" sz="2400" smtClean="0">
                <a:latin typeface="Arial" charset="0"/>
                <a:cs typeface="Arial" charset="0"/>
              </a:rPr>
              <a:t>, fully functioning persons, families, groups, organizations and communities is not only </a:t>
            </a:r>
          </a:p>
          <a:p>
            <a:pPr marL="0" indent="0" eaLnBrk="1" hangingPunct="1">
              <a:spcBef>
                <a:spcPct val="0"/>
              </a:spcBef>
              <a:buFont typeface="Wingdings 2" pitchFamily="18" charset="2"/>
              <a:buNone/>
            </a:pPr>
            <a:r>
              <a:rPr lang="en-US" altLang="it-IT" sz="2400" smtClean="0">
                <a:latin typeface="Arial" charset="0"/>
                <a:cs typeface="Arial" charset="0"/>
              </a:rPr>
              <a:t>of vital importance for human welfare but also for the welfare of the entire </a:t>
            </a:r>
            <a:r>
              <a:rPr lang="en-US" altLang="it-IT" sz="2500" b="1" smtClean="0">
                <a:solidFill>
                  <a:srgbClr val="0000FF"/>
                </a:solidFill>
                <a:latin typeface="Arial" charset="0"/>
                <a:cs typeface="Arial" charset="0"/>
              </a:rPr>
              <a:t>planet</a:t>
            </a:r>
            <a:r>
              <a:rPr lang="en-US" altLang="it-IT" sz="2500" smtClean="0">
                <a:latin typeface="Arial" charset="0"/>
                <a:cs typeface="Arial" charset="0"/>
              </a:rPr>
              <a:t>.</a:t>
            </a:r>
            <a:r>
              <a:rPr lang="en-US" altLang="it-IT" sz="3300" smtClean="0">
                <a:latin typeface="Arial" charset="0"/>
                <a:cs typeface="Arial" charset="0"/>
              </a:rPr>
              <a:t> </a:t>
            </a:r>
            <a:endParaRPr lang="en-US" altLang="it-IT" sz="2400" smtClean="0">
              <a:latin typeface="Arial" charset="0"/>
              <a:cs typeface="Arial" charset="0"/>
            </a:endParaRPr>
          </a:p>
        </p:txBody>
      </p:sp>
      <p:grpSp>
        <p:nvGrpSpPr>
          <p:cNvPr id="4" name="Group 3"/>
          <p:cNvGrpSpPr/>
          <p:nvPr/>
        </p:nvGrpSpPr>
        <p:grpSpPr>
          <a:xfrm>
            <a:off x="0" y="6172200"/>
            <a:ext cx="9144000" cy="722531"/>
            <a:chOff x="0" y="6172200"/>
            <a:chExt cx="9144000" cy="722531"/>
          </a:xfrm>
          <a:noFill/>
        </p:grpSpPr>
        <p:sp>
          <p:nvSpPr>
            <p:cNvPr id="5" name="Rectangle 4"/>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noFill/>
              </a:endParaRPr>
            </a:p>
          </p:txBody>
        </p:sp>
        <p:pic>
          <p:nvPicPr>
            <p:cNvPr id="6" name="Picture 5"/>
            <p:cNvPicPr>
              <a:picLocks noChangeAspect="1" noChangeArrowheads="1"/>
            </p:cNvPicPr>
            <p:nvPr/>
          </p:nvPicPr>
          <p:blipFill>
            <a:blip r:embed="rId4" cstate="print"/>
            <a:srcRect/>
            <a:stretch>
              <a:fillRect/>
            </a:stretch>
          </p:blipFill>
          <p:spPr bwMode="auto">
            <a:xfrm>
              <a:off x="6405728" y="6326187"/>
              <a:ext cx="2717800" cy="377825"/>
            </a:xfrm>
            <a:prstGeom prst="rect">
              <a:avLst/>
            </a:prstGeom>
            <a:grpFill/>
            <a:ln w="9525">
              <a:noFill/>
              <a:miter lim="800000"/>
              <a:headEnd/>
              <a:tailEnd/>
            </a:ln>
          </p:spPr>
        </p:pic>
        <p:pic>
          <p:nvPicPr>
            <p:cNvPr id="7" name="Picture 6"/>
            <p:cNvPicPr>
              <a:picLocks noChangeAspect="1"/>
            </p:cNvPicPr>
            <p:nvPr/>
          </p:nvPicPr>
          <p:blipFill>
            <a:blip r:embed="rId5" cstate="print">
              <a:extLst>
                <a:ext uri="{28A0092B-C50C-407E-A947-70E740481C1C}"/>
              </a:extLst>
            </a:blip>
            <a:stretch>
              <a:fillRect/>
            </a:stretch>
          </p:blipFill>
          <p:spPr>
            <a:xfrm>
              <a:off x="152400" y="6217427"/>
              <a:ext cx="608030" cy="595345"/>
            </a:xfrm>
            <a:prstGeom prst="rect">
              <a:avLst/>
            </a:prstGeom>
            <a:grpFill/>
          </p:spPr>
        </p:pic>
        <p:sp>
          <p:nvSpPr>
            <p:cNvPr id="8" name="TextBox 7"/>
            <p:cNvSpPr txBox="1"/>
            <p:nvPr/>
          </p:nvSpPr>
          <p:spPr>
            <a:xfrm>
              <a:off x="760430" y="6320135"/>
              <a:ext cx="1525570" cy="461665"/>
            </a:xfrm>
            <a:prstGeom prst="rect">
              <a:avLst/>
            </a:prstGeom>
            <a:grp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latin typeface="+mn-lt"/>
                </a:rPr>
                <a:t>World Academy of Art and Science</a:t>
              </a:r>
              <a:endParaRPr lang="en-GB" sz="1200" b="1" dirty="0">
                <a:latin typeface="+mn-lt"/>
              </a:endParaRPr>
            </a:p>
          </p:txBody>
        </p:sp>
        <p:sp>
          <p:nvSpPr>
            <p:cNvPr id="9" name="TextBox 8"/>
            <p:cNvSpPr txBox="1"/>
            <p:nvPr/>
          </p:nvSpPr>
          <p:spPr>
            <a:xfrm>
              <a:off x="4113230" y="6248400"/>
              <a:ext cx="1144570" cy="646331"/>
            </a:xfrm>
            <a:prstGeom prst="rect">
              <a:avLst/>
            </a:prstGeom>
            <a:grp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latin typeface="+mn-lt"/>
                </a:rPr>
                <a:t>World University Consortium</a:t>
              </a:r>
              <a:endParaRPr lang="en-GB" sz="1200" b="1" dirty="0">
                <a:latin typeface="+mn-lt"/>
              </a:endParaRPr>
            </a:p>
          </p:txBody>
        </p:sp>
        <p:pic>
          <p:nvPicPr>
            <p:cNvPr id="10" name="Picture 9"/>
            <p:cNvPicPr>
              <a:picLocks noChangeAspect="1"/>
            </p:cNvPicPr>
            <p:nvPr/>
          </p:nvPicPr>
          <p:blipFill>
            <a:blip r:embed="rId6" cstate="print">
              <a:extLst>
                <a:ext uri="{28A0092B-C50C-407E-A947-70E740481C1C}"/>
              </a:extLst>
            </a:blip>
            <a:stretch>
              <a:fillRect/>
            </a:stretch>
          </p:blipFill>
          <p:spPr>
            <a:xfrm>
              <a:off x="3275031" y="6229047"/>
              <a:ext cx="582701" cy="601200"/>
            </a:xfrm>
            <a:prstGeom prst="rect">
              <a:avLst/>
            </a:prstGeom>
            <a:grpFill/>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7" descr="imgpress.jpe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 name="Title 1"/>
          <p:cNvSpPr>
            <a:spLocks noGrp="1"/>
          </p:cNvSpPr>
          <p:nvPr>
            <p:ph type="title"/>
          </p:nvPr>
        </p:nvSpPr>
        <p:spPr>
          <a:xfrm>
            <a:off x="685800" y="533400"/>
            <a:ext cx="7772400" cy="4419600"/>
          </a:xfrm>
          <a:extLst/>
        </p:spPr>
        <p:txBody>
          <a:bodyPr/>
          <a:lstStyle/>
          <a:p>
            <a:pPr algn="ctr" eaLnBrk="1" fontAlgn="auto" hangingPunct="1">
              <a:spcAft>
                <a:spcPts val="0"/>
              </a:spcAft>
              <a:defRPr/>
            </a:pPr>
            <a:r>
              <a:rPr sz="8800" smtClean="0"/>
              <a:t/>
            </a:r>
            <a:br>
              <a:rPr sz="8800" smtClean="0"/>
            </a:br>
            <a:r>
              <a:rPr sz="8800" smtClean="0">
                <a:solidFill>
                  <a:srgbClr val="0000FF"/>
                </a:solidFill>
              </a:rPr>
              <a:t/>
            </a:r>
            <a:br>
              <a:rPr sz="8800" smtClean="0">
                <a:solidFill>
                  <a:srgbClr val="0000FF"/>
                </a:solidFill>
              </a:rPr>
            </a:br>
            <a:r>
              <a:rPr sz="8800" smtClean="0">
                <a:solidFill>
                  <a:srgbClr val="0000FF"/>
                </a:solidFill>
              </a:rPr>
              <a:t>Grazie!</a:t>
            </a:r>
            <a:br>
              <a:rPr sz="8800" smtClean="0">
                <a:solidFill>
                  <a:srgbClr val="0000FF"/>
                </a:solidFill>
              </a:rPr>
            </a:br>
            <a:r>
              <a:rPr sz="8800" smtClean="0">
                <a:solidFill>
                  <a:srgbClr val="0000FF"/>
                </a:solidFill>
              </a:rPr>
              <a:t>Thank you! </a:t>
            </a:r>
            <a:endParaRPr sz="8800">
              <a:solidFill>
                <a:srgbClr val="0000FF"/>
              </a:solidFill>
            </a:endParaRPr>
          </a:p>
        </p:txBody>
      </p:sp>
      <p:grpSp>
        <p:nvGrpSpPr>
          <p:cNvPr id="46083" name="Group 3"/>
          <p:cNvGrpSpPr>
            <a:grpSpLocks/>
          </p:cNvGrpSpPr>
          <p:nvPr/>
        </p:nvGrpSpPr>
        <p:grpSpPr bwMode="auto">
          <a:xfrm>
            <a:off x="0" y="6211888"/>
            <a:ext cx="9144000" cy="722312"/>
            <a:chOff x="0" y="6172200"/>
            <a:chExt cx="9144000" cy="722531"/>
          </a:xfrm>
        </p:grpSpPr>
        <p:sp>
          <p:nvSpPr>
            <p:cNvPr id="5" name="Rectangle 4"/>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46085" name="Picture 5"/>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46086" name="Picture 6"/>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8" name="TextBox 7"/>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46089" name="Picture 10"/>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2"/>
          <p:cNvSpPr>
            <a:spLocks noGrp="1"/>
          </p:cNvSpPr>
          <p:nvPr>
            <p:ph type="body" idx="1"/>
          </p:nvPr>
        </p:nvSpPr>
        <p:spPr>
          <a:xfrm>
            <a:off x="457200" y="685800"/>
            <a:ext cx="8305800" cy="5105400"/>
          </a:xfrm>
        </p:spPr>
        <p:txBody>
          <a:bodyPr/>
          <a:lstStyle/>
          <a:p>
            <a:pPr algn="ctr" eaLnBrk="1" hangingPunct="1"/>
            <a:r>
              <a:rPr lang="en-US" altLang="it-IT" sz="2800" b="1" smtClean="0">
                <a:latin typeface="Times New Roman" pitchFamily="18" charset="0"/>
                <a:cs typeface="Arial" charset="0"/>
              </a:rPr>
              <a:t>Alberto Zucconi</a:t>
            </a:r>
            <a:r>
              <a:rPr lang="en-US" altLang="it-IT" sz="2800" smtClean="0">
                <a:latin typeface="Times New Roman" pitchFamily="18" charset="0"/>
                <a:cs typeface="Arial" charset="0"/>
              </a:rPr>
              <a:t> </a:t>
            </a:r>
          </a:p>
          <a:p>
            <a:pPr algn="ctr" eaLnBrk="1" hangingPunct="1"/>
            <a:r>
              <a:rPr lang="en-US" altLang="it-IT" sz="2800" smtClean="0">
                <a:latin typeface="Times New Roman" pitchFamily="18" charset="0"/>
                <a:cs typeface="Arial" charset="0"/>
                <a:hlinkClick r:id="rId2"/>
              </a:rPr>
              <a:t>azucconi@worldacademy.org</a:t>
            </a:r>
            <a:endParaRPr lang="en-US" altLang="it-IT" sz="2800" smtClean="0">
              <a:latin typeface="Times New Roman" pitchFamily="18" charset="0"/>
              <a:cs typeface="Arial" charset="0"/>
            </a:endParaRPr>
          </a:p>
          <a:p>
            <a:pPr algn="ctr" eaLnBrk="1" hangingPunct="1"/>
            <a:endParaRPr lang="en-US" altLang="it-IT" sz="1200" smtClean="0">
              <a:latin typeface="Times New Roman" pitchFamily="18" charset="0"/>
              <a:cs typeface="Arial" charset="0"/>
            </a:endParaRPr>
          </a:p>
          <a:p>
            <a:pPr algn="ctr" eaLnBrk="1" hangingPunct="1"/>
            <a:r>
              <a:rPr lang="en-US" altLang="it-IT" sz="2800" b="1" smtClean="0">
                <a:latin typeface="Times New Roman" pitchFamily="18" charset="0"/>
                <a:cs typeface="Arial" charset="0"/>
              </a:rPr>
              <a:t>World University Consortium (WUC)</a:t>
            </a:r>
          </a:p>
          <a:p>
            <a:pPr algn="ctr" eaLnBrk="1" hangingPunct="1"/>
            <a:r>
              <a:rPr lang="en-US" altLang="it-IT" sz="2800" smtClean="0">
                <a:latin typeface="Times New Roman" pitchFamily="18" charset="0"/>
                <a:cs typeface="Arial" charset="0"/>
                <a:hlinkClick r:id="rId3"/>
              </a:rPr>
              <a:t>www.wunicon.org</a:t>
            </a:r>
            <a:endParaRPr lang="en-US" altLang="it-IT" sz="2800" smtClean="0">
              <a:latin typeface="Times New Roman" pitchFamily="18" charset="0"/>
              <a:cs typeface="Arial" charset="0"/>
            </a:endParaRPr>
          </a:p>
          <a:p>
            <a:pPr algn="ctr" eaLnBrk="1" hangingPunct="1"/>
            <a:endParaRPr lang="en-US" altLang="it-IT" sz="1200" smtClean="0">
              <a:latin typeface="Times New Roman" pitchFamily="18" charset="0"/>
              <a:cs typeface="Arial" charset="0"/>
            </a:endParaRPr>
          </a:p>
          <a:p>
            <a:pPr algn="ctr" eaLnBrk="1" hangingPunct="1"/>
            <a:r>
              <a:rPr lang="en-US" altLang="it-IT" sz="2800" b="1" smtClean="0">
                <a:latin typeface="Times New Roman" pitchFamily="18" charset="0"/>
                <a:cs typeface="Arial" charset="0"/>
              </a:rPr>
              <a:t>World Academy of Art and Science (WAAS)</a:t>
            </a:r>
          </a:p>
          <a:p>
            <a:pPr algn="ctr" eaLnBrk="1" hangingPunct="1"/>
            <a:r>
              <a:rPr lang="en-US" altLang="it-IT" sz="2800" smtClean="0">
                <a:latin typeface="Times New Roman" pitchFamily="18" charset="0"/>
                <a:cs typeface="Arial" charset="0"/>
                <a:hlinkClick r:id="rId4"/>
              </a:rPr>
              <a:t>www.worldacademy.org</a:t>
            </a:r>
            <a:endParaRPr lang="en-US" altLang="it-IT" sz="2800" smtClean="0">
              <a:latin typeface="Times New Roman" pitchFamily="18" charset="0"/>
              <a:cs typeface="Arial" charset="0"/>
            </a:endParaRPr>
          </a:p>
          <a:p>
            <a:pPr algn="ctr" eaLnBrk="1" hangingPunct="1"/>
            <a:endParaRPr lang="en-US" altLang="it-IT" sz="1200" smtClean="0">
              <a:latin typeface="Times New Roman" pitchFamily="18" charset="0"/>
              <a:cs typeface="Arial" charset="0"/>
            </a:endParaRPr>
          </a:p>
          <a:p>
            <a:pPr algn="ctr" eaLnBrk="1" hangingPunct="1"/>
            <a:r>
              <a:rPr lang="en-US" altLang="it-IT" sz="2800" b="1" smtClean="0">
                <a:latin typeface="Times New Roman" pitchFamily="18" charset="0"/>
                <a:cs typeface="Arial" charset="0"/>
              </a:rPr>
              <a:t>Person Centered Approach Institute (IACP)</a:t>
            </a:r>
            <a:r>
              <a:rPr lang="en-US" altLang="it-IT" sz="2800" smtClean="0">
                <a:latin typeface="Times New Roman" pitchFamily="18" charset="0"/>
                <a:cs typeface="Arial" charset="0"/>
              </a:rPr>
              <a:t> </a:t>
            </a:r>
          </a:p>
          <a:p>
            <a:pPr algn="ctr" eaLnBrk="1" hangingPunct="1"/>
            <a:r>
              <a:rPr lang="en-US" altLang="it-IT" sz="2800" smtClean="0">
                <a:latin typeface="Times New Roman" pitchFamily="18" charset="0"/>
                <a:cs typeface="Arial" charset="0"/>
                <a:hlinkClick r:id="rId5"/>
              </a:rPr>
              <a:t>www.iacp.it</a:t>
            </a:r>
            <a:endParaRPr lang="en-US" altLang="it-IT" sz="2800" smtClean="0">
              <a:latin typeface="Times New Roman" pitchFamily="18" charset="0"/>
              <a:cs typeface="Arial" charset="0"/>
            </a:endParaRPr>
          </a:p>
          <a:p>
            <a:pPr algn="ctr" eaLnBrk="1" hangingPunct="1"/>
            <a:endParaRPr lang="en-US" altLang="it-IT" sz="3200" smtClean="0">
              <a:latin typeface="Times New Roman" pitchFamily="18" charset="0"/>
              <a:cs typeface="Arial" charset="0"/>
            </a:endParaRPr>
          </a:p>
        </p:txBody>
      </p:sp>
      <p:grpSp>
        <p:nvGrpSpPr>
          <p:cNvPr id="47106" name="Group 4"/>
          <p:cNvGrpSpPr>
            <a:grpSpLocks/>
          </p:cNvGrpSpPr>
          <p:nvPr/>
        </p:nvGrpSpPr>
        <p:grpSpPr bwMode="auto">
          <a:xfrm>
            <a:off x="0" y="6211888"/>
            <a:ext cx="9144000" cy="715962"/>
            <a:chOff x="0" y="6172200"/>
            <a:chExt cx="9144000" cy="716179"/>
          </a:xfrm>
        </p:grpSpPr>
        <p:sp>
          <p:nvSpPr>
            <p:cNvPr id="6" name="Rectangle 5"/>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t-IT">
                <a:solidFill>
                  <a:srgbClr val="FFFFFF"/>
                </a:solidFill>
                <a:latin typeface="Times New Roman" pitchFamily="18" charset="0"/>
              </a:endParaRPr>
            </a:p>
          </p:txBody>
        </p:sp>
        <p:pic>
          <p:nvPicPr>
            <p:cNvPr id="47108" name="Picture 6"/>
            <p:cNvPicPr>
              <a:picLocks noChangeAspect="1" noChangeArrowheads="1"/>
            </p:cNvPicPr>
            <p:nvPr/>
          </p:nvPicPr>
          <p:blipFill>
            <a:blip r:embed="rId6"/>
            <a:srcRect/>
            <a:stretch>
              <a:fillRect/>
            </a:stretch>
          </p:blipFill>
          <p:spPr bwMode="auto">
            <a:xfrm>
              <a:off x="6405728" y="6326187"/>
              <a:ext cx="2717800" cy="377825"/>
            </a:xfrm>
            <a:prstGeom prst="rect">
              <a:avLst/>
            </a:prstGeom>
            <a:noFill/>
            <a:ln w="9525">
              <a:noFill/>
              <a:miter lim="800000"/>
              <a:headEnd/>
              <a:tailEnd/>
            </a:ln>
          </p:spPr>
        </p:pic>
        <p:pic>
          <p:nvPicPr>
            <p:cNvPr id="47109" name="Picture 7"/>
            <p:cNvPicPr>
              <a:picLocks noChangeAspect="1"/>
            </p:cNvPicPr>
            <p:nvPr/>
          </p:nvPicPr>
          <p:blipFill>
            <a:blip r:embed="rId7"/>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2"/>
              <a:ext cx="1525587" cy="457339"/>
            </a:xfrm>
            <a:prstGeom prst="rect">
              <a:avLst/>
            </a:prstGeom>
            <a:noFill/>
          </p:spPr>
          <p:txBody>
            <a:bodyPr>
              <a:spAutoFit/>
            </a:bodyPr>
            <a:lstStyle/>
            <a:p>
              <a:r>
                <a:rPr lang="en-US" sz="1200" b="1">
                  <a:solidFill>
                    <a:schemeClr val="bg1"/>
                  </a:solidFill>
                  <a:latin typeface="Times New Roman" pitchFamily="18" charset="0"/>
                </a:rPr>
                <a:t>World Academy of Art and Science</a:t>
              </a:r>
              <a:endParaRPr lang="en-GB" sz="1200" b="1">
                <a:solidFill>
                  <a:schemeClr val="bg1"/>
                </a:solidFill>
                <a:latin typeface="Times New Roman" pitchFamily="18" charset="0"/>
              </a:endParaRPr>
            </a:p>
          </p:txBody>
        </p:sp>
        <p:sp>
          <p:nvSpPr>
            <p:cNvPr id="10" name="TextBox 9"/>
            <p:cNvSpPr txBox="1"/>
            <p:nvPr/>
          </p:nvSpPr>
          <p:spPr>
            <a:xfrm>
              <a:off x="4113213" y="6248423"/>
              <a:ext cx="1144587" cy="639956"/>
            </a:xfrm>
            <a:prstGeom prst="rect">
              <a:avLst/>
            </a:prstGeom>
            <a:noFill/>
          </p:spPr>
          <p:txBody>
            <a:bodyPr>
              <a:spAutoFit/>
            </a:bodyPr>
            <a:lstStyle/>
            <a:p>
              <a:r>
                <a:rPr lang="en-US" sz="1200" b="1">
                  <a:solidFill>
                    <a:schemeClr val="bg1"/>
                  </a:solidFill>
                  <a:latin typeface="Times New Roman" pitchFamily="18" charset="0"/>
                </a:rPr>
                <a:t>World University Consortium</a:t>
              </a:r>
              <a:endParaRPr lang="en-GB" sz="1200" b="1">
                <a:solidFill>
                  <a:schemeClr val="bg1"/>
                </a:solidFill>
                <a:latin typeface="Times New Roman" pitchFamily="18" charset="0"/>
              </a:endParaRPr>
            </a:p>
          </p:txBody>
        </p:sp>
        <p:pic>
          <p:nvPicPr>
            <p:cNvPr id="47112" name="Picture 10"/>
            <p:cNvPicPr>
              <a:picLocks noChangeAspect="1"/>
            </p:cNvPicPr>
            <p:nvPr/>
          </p:nvPicPr>
          <p:blipFill>
            <a:blip r:embed="rId8"/>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2"/>
          <p:cNvSpPr>
            <a:spLocks noGrp="1"/>
          </p:cNvSpPr>
          <p:nvPr>
            <p:ph type="body" idx="4294967295"/>
          </p:nvPr>
        </p:nvSpPr>
        <p:spPr>
          <a:xfrm>
            <a:off x="304800" y="1143000"/>
            <a:ext cx="8610600" cy="4800600"/>
          </a:xfrm>
        </p:spPr>
        <p:txBody>
          <a:bodyPr lIns="45720" rIns="45720"/>
          <a:lstStyle/>
          <a:p>
            <a:pPr marL="0" indent="0">
              <a:buFont typeface="Wingdings 2" pitchFamily="18" charset="2"/>
              <a:buNone/>
            </a:pPr>
            <a:endParaRPr lang="en-US" altLang="it-IT" sz="3200" b="1" smtClean="0"/>
          </a:p>
          <a:p>
            <a:pPr marL="0" indent="0">
              <a:buFont typeface="Wingdings 2" pitchFamily="18" charset="2"/>
              <a:buNone/>
            </a:pPr>
            <a:endParaRPr lang="it-IT" altLang="it-IT" smtClean="0"/>
          </a:p>
        </p:txBody>
      </p:sp>
      <p:grpSp>
        <p:nvGrpSpPr>
          <p:cNvPr id="16386" name="Group 2"/>
          <p:cNvGrpSpPr>
            <a:grpSpLocks/>
          </p:cNvGrpSpPr>
          <p:nvPr/>
        </p:nvGrpSpPr>
        <p:grpSpPr bwMode="auto">
          <a:xfrm>
            <a:off x="0" y="6172200"/>
            <a:ext cx="9144000" cy="722313"/>
            <a:chOff x="0" y="6172200"/>
            <a:chExt cx="9144000" cy="722531"/>
          </a:xfrm>
        </p:grpSpPr>
        <p:sp>
          <p:nvSpPr>
            <p:cNvPr id="4" name="Rectangle 3"/>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389" name="Picture 50"/>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16390"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16393"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pic>
        <p:nvPicPr>
          <p:cNvPr id="16387" name="Picture 9" descr="Global warming: 2012 uno degli anni più caldi di sempre per la NASA"/>
          <p:cNvPicPr>
            <a:picLocks noChangeAspect="1" noChangeArrowheads="1"/>
          </p:cNvPicPr>
          <p:nvPr/>
        </p:nvPicPr>
        <p:blipFill>
          <a:blip r:embed="rId5"/>
          <a:srcRect/>
          <a:stretch>
            <a:fillRect/>
          </a:stretch>
        </p:blipFill>
        <p:spPr bwMode="auto">
          <a:xfrm>
            <a:off x="0" y="0"/>
            <a:ext cx="9296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Placeholder 2"/>
          <p:cNvSpPr>
            <a:spLocks noGrp="1"/>
          </p:cNvSpPr>
          <p:nvPr>
            <p:ph type="body" idx="4294967295"/>
          </p:nvPr>
        </p:nvSpPr>
        <p:spPr>
          <a:xfrm>
            <a:off x="304800" y="1143000"/>
            <a:ext cx="8610600" cy="4800600"/>
          </a:xfrm>
        </p:spPr>
        <p:txBody>
          <a:bodyPr lIns="45720" rIns="45720"/>
          <a:lstStyle/>
          <a:p>
            <a:pPr marL="0" indent="0">
              <a:buFont typeface="Wingdings 2" pitchFamily="18" charset="2"/>
              <a:buNone/>
            </a:pPr>
            <a:r>
              <a:rPr lang="en-US" altLang="it-IT" sz="6000" i="1" smtClean="0"/>
              <a:t>We cannot solve the problems of today at the level of thinking at which they were first created </a:t>
            </a:r>
          </a:p>
          <a:p>
            <a:pPr marL="0" indent="0" algn="r">
              <a:buFont typeface="Wingdings 2" pitchFamily="18" charset="2"/>
              <a:buNone/>
            </a:pPr>
            <a:r>
              <a:rPr lang="en-US" altLang="it-IT" sz="3200" b="1" smtClean="0"/>
              <a:t>Albert Einstein</a:t>
            </a:r>
          </a:p>
          <a:p>
            <a:pPr marL="0" indent="0">
              <a:buFont typeface="Wingdings 2" pitchFamily="18" charset="2"/>
              <a:buNone/>
            </a:pPr>
            <a:endParaRPr lang="it-IT" altLang="it-IT" smtClean="0"/>
          </a:p>
        </p:txBody>
      </p:sp>
      <p:grpSp>
        <p:nvGrpSpPr>
          <p:cNvPr id="17410" name="Group 2"/>
          <p:cNvGrpSpPr>
            <a:grpSpLocks/>
          </p:cNvGrpSpPr>
          <p:nvPr/>
        </p:nvGrpSpPr>
        <p:grpSpPr bwMode="auto">
          <a:xfrm>
            <a:off x="0" y="6172200"/>
            <a:ext cx="9144000" cy="722313"/>
            <a:chOff x="0" y="6172200"/>
            <a:chExt cx="9144000" cy="722531"/>
          </a:xfrm>
        </p:grpSpPr>
        <p:sp>
          <p:nvSpPr>
            <p:cNvPr id="4" name="Rectangle 3"/>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412" name="Picture 50"/>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17413"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17416"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Placeholder 2"/>
          <p:cNvSpPr>
            <a:spLocks noGrp="1"/>
          </p:cNvSpPr>
          <p:nvPr>
            <p:ph type="body" idx="4294967295"/>
          </p:nvPr>
        </p:nvSpPr>
        <p:spPr>
          <a:xfrm>
            <a:off x="304800" y="1143000"/>
            <a:ext cx="8610600" cy="4800600"/>
          </a:xfrm>
        </p:spPr>
        <p:txBody>
          <a:bodyPr lIns="45720" rIns="45720"/>
          <a:lstStyle/>
          <a:p>
            <a:pPr marL="0" indent="0" eaLnBrk="1" hangingPunct="1">
              <a:buFont typeface="Wingdings 2" pitchFamily="18" charset="2"/>
              <a:buNone/>
            </a:pPr>
            <a:r>
              <a:rPr lang="en-US" altLang="it-IT" sz="3000" b="1" smtClean="0">
                <a:solidFill>
                  <a:srgbClr val="FFFF00"/>
                </a:solidFill>
              </a:rPr>
              <a:t>In order to cope effectively with our  present and </a:t>
            </a:r>
          </a:p>
          <a:p>
            <a:pPr marL="0" indent="0" eaLnBrk="1" hangingPunct="1">
              <a:buFont typeface="Wingdings 2" pitchFamily="18" charset="2"/>
              <a:buNone/>
            </a:pPr>
            <a:r>
              <a:rPr lang="en-US" altLang="it-IT" sz="3000" b="1" smtClean="0">
                <a:solidFill>
                  <a:srgbClr val="FFFF00"/>
                </a:solidFill>
              </a:rPr>
              <a:t>future challenges we need to improve our education.</a:t>
            </a:r>
          </a:p>
          <a:p>
            <a:pPr marL="0" indent="0" eaLnBrk="1" hangingPunct="1">
              <a:buFont typeface="Wingdings 2" pitchFamily="18" charset="2"/>
              <a:buNone/>
            </a:pPr>
            <a:r>
              <a:rPr lang="en-US" altLang="it-IT" sz="3000" b="1" smtClean="0">
                <a:solidFill>
                  <a:srgbClr val="FFFF00"/>
                </a:solidFill>
              </a:rPr>
              <a:t> </a:t>
            </a:r>
          </a:p>
          <a:p>
            <a:pPr marL="0" indent="0" eaLnBrk="1" hangingPunct="1">
              <a:buFont typeface="Wingdings 2" pitchFamily="18" charset="2"/>
              <a:buNone/>
            </a:pPr>
            <a:r>
              <a:rPr lang="en-US" altLang="it-IT" sz="3000" b="1" smtClean="0">
                <a:solidFill>
                  <a:srgbClr val="FFFF00"/>
                </a:solidFill>
              </a:rPr>
              <a:t>The present  fragmentation of knowledge is </a:t>
            </a:r>
          </a:p>
          <a:p>
            <a:pPr marL="0" indent="0" eaLnBrk="1" hangingPunct="1">
              <a:buFont typeface="Wingdings 2" pitchFamily="18" charset="2"/>
              <a:buNone/>
            </a:pPr>
            <a:r>
              <a:rPr lang="en-US" altLang="it-IT" sz="3000" b="1" smtClean="0">
                <a:solidFill>
                  <a:srgbClr val="FFFF00"/>
                </a:solidFill>
              </a:rPr>
              <a:t>creating us problems instead of offering  us solutions</a:t>
            </a:r>
            <a:r>
              <a:rPr lang="it-IT" altLang="it-IT" sz="3000" b="1" smtClean="0">
                <a:solidFill>
                  <a:srgbClr val="FFFF00"/>
                </a:solidFill>
              </a:rPr>
              <a:t> </a:t>
            </a:r>
            <a:endParaRPr lang="en-US" altLang="it-IT" sz="3000" b="1" smtClean="0">
              <a:solidFill>
                <a:srgbClr val="FFFF00"/>
              </a:solidFill>
            </a:endParaRPr>
          </a:p>
          <a:p>
            <a:pPr marL="0" indent="0">
              <a:buFont typeface="Wingdings 2" pitchFamily="18" charset="2"/>
              <a:buNone/>
            </a:pPr>
            <a:endParaRPr lang="it-IT" altLang="it-IT" smtClean="0"/>
          </a:p>
        </p:txBody>
      </p:sp>
      <p:grpSp>
        <p:nvGrpSpPr>
          <p:cNvPr id="18434" name="Group 2"/>
          <p:cNvGrpSpPr>
            <a:grpSpLocks/>
          </p:cNvGrpSpPr>
          <p:nvPr/>
        </p:nvGrpSpPr>
        <p:grpSpPr bwMode="auto">
          <a:xfrm>
            <a:off x="0" y="6172200"/>
            <a:ext cx="9144000" cy="722313"/>
            <a:chOff x="0" y="6172200"/>
            <a:chExt cx="9144000" cy="722531"/>
          </a:xfrm>
        </p:grpSpPr>
        <p:sp>
          <p:nvSpPr>
            <p:cNvPr id="4" name="Rectangle 3"/>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6" name="Picture 50"/>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18437"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18440"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2"/>
          <p:cNvSpPr>
            <a:spLocks noGrp="1"/>
          </p:cNvSpPr>
          <p:nvPr>
            <p:ph type="body" idx="4294967295"/>
          </p:nvPr>
        </p:nvSpPr>
        <p:spPr>
          <a:xfrm>
            <a:off x="381000" y="762000"/>
            <a:ext cx="8382000" cy="4724400"/>
          </a:xfrm>
        </p:spPr>
        <p:txBody>
          <a:bodyPr lIns="45720" rIns="45720"/>
          <a:lstStyle/>
          <a:p>
            <a:pPr marL="0" indent="0">
              <a:buFont typeface="Wingdings 2" pitchFamily="18" charset="2"/>
              <a:buNone/>
            </a:pPr>
            <a:endParaRPr lang="en-US" altLang="it-IT" sz="2400" smtClean="0"/>
          </a:p>
        </p:txBody>
      </p:sp>
      <p:grpSp>
        <p:nvGrpSpPr>
          <p:cNvPr id="19458" name="Group 2"/>
          <p:cNvGrpSpPr>
            <a:grpSpLocks/>
          </p:cNvGrpSpPr>
          <p:nvPr/>
        </p:nvGrpSpPr>
        <p:grpSpPr bwMode="auto">
          <a:xfrm>
            <a:off x="0" y="6172200"/>
            <a:ext cx="9144000" cy="722313"/>
            <a:chOff x="0" y="6172200"/>
            <a:chExt cx="9144000" cy="722531"/>
          </a:xfrm>
        </p:grpSpPr>
        <p:sp>
          <p:nvSpPr>
            <p:cNvPr id="4" name="Rectangle 3"/>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461" name="Picture 50"/>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19462"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19465"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pic>
        <p:nvPicPr>
          <p:cNvPr id="19459" name="Picture 10" descr="Nubi inquinanti prodotte da una fabbrica"/>
          <p:cNvPicPr>
            <a:picLocks noChangeAspect="1" noChangeArrowheads="1"/>
          </p:cNvPicPr>
          <p:nvPr/>
        </p:nvPicPr>
        <p:blipFill>
          <a:blip r:embed="rId5"/>
          <a:srcRect/>
          <a:stretch>
            <a:fillRect/>
          </a:stretch>
        </p:blipFill>
        <p:spPr bwMode="auto">
          <a:xfrm>
            <a:off x="0" y="0"/>
            <a:ext cx="9448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testo 2"/>
          <p:cNvSpPr>
            <a:spLocks noGrp="1"/>
          </p:cNvSpPr>
          <p:nvPr>
            <p:ph type="body" idx="4294967295"/>
          </p:nvPr>
        </p:nvSpPr>
        <p:spPr>
          <a:xfrm>
            <a:off x="530225" y="914400"/>
            <a:ext cx="8080375" cy="4419600"/>
          </a:xfrm>
        </p:spPr>
        <p:txBody>
          <a:bodyPr lIns="45720" rIns="45720"/>
          <a:lstStyle/>
          <a:p>
            <a:pPr marL="0" indent="0" eaLnBrk="1" hangingPunct="1">
              <a:buFont typeface="Wingdings 2" pitchFamily="18" charset="2"/>
              <a:buNone/>
            </a:pPr>
            <a:endParaRPr lang="it-IT" sz="2800" smtClean="0"/>
          </a:p>
        </p:txBody>
      </p:sp>
      <p:pic>
        <p:nvPicPr>
          <p:cNvPr id="20482" name="Picture 2"/>
          <p:cNvPicPr>
            <a:picLocks noChangeAspect="1" noChangeArrowheads="1"/>
          </p:cNvPicPr>
          <p:nvPr/>
        </p:nvPicPr>
        <p:blipFill>
          <a:blip r:embed="rId2"/>
          <a:srcRect/>
          <a:stretch>
            <a:fillRect/>
          </a:stretch>
        </p:blipFill>
        <p:spPr bwMode="auto">
          <a:xfrm>
            <a:off x="-500063" y="3175"/>
            <a:ext cx="1014412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Placeholder 2"/>
          <p:cNvSpPr>
            <a:spLocks noGrp="1"/>
          </p:cNvSpPr>
          <p:nvPr>
            <p:ph type="body" idx="4294967295"/>
          </p:nvPr>
        </p:nvSpPr>
        <p:spPr>
          <a:xfrm>
            <a:off x="304800" y="609600"/>
            <a:ext cx="8610600" cy="5410200"/>
          </a:xfrm>
        </p:spPr>
        <p:txBody>
          <a:bodyPr lIns="45720" rIns="45720"/>
          <a:lstStyle/>
          <a:p>
            <a:pPr marL="0" indent="0">
              <a:buFont typeface="Wingdings 2" pitchFamily="18" charset="2"/>
              <a:buNone/>
            </a:pPr>
            <a:r>
              <a:rPr lang="en-US" altLang="it-IT" smtClean="0"/>
              <a:t>The world  deeply needs to cope with the emerging challenges of the 21st century. </a:t>
            </a:r>
          </a:p>
          <a:p>
            <a:pPr marL="0" indent="0">
              <a:buFont typeface="Wingdings 2" pitchFamily="18" charset="2"/>
              <a:buNone/>
            </a:pPr>
            <a:endParaRPr lang="en-US" altLang="it-IT" sz="1000" smtClean="0"/>
          </a:p>
          <a:p>
            <a:pPr marL="0" indent="0">
              <a:buFont typeface="Wingdings 2" pitchFamily="18" charset="2"/>
              <a:buNone/>
            </a:pPr>
            <a:r>
              <a:rPr lang="en-US" altLang="it-IT" smtClean="0"/>
              <a:t>Knowledge is the sustenance of civilization and culture. </a:t>
            </a:r>
          </a:p>
          <a:p>
            <a:pPr marL="0" indent="0">
              <a:buFont typeface="Wingdings 2" pitchFamily="18" charset="2"/>
              <a:buNone/>
            </a:pPr>
            <a:r>
              <a:rPr lang="en-US" altLang="it-IT" smtClean="0"/>
              <a:t>Education is the means by which each generation passes on to the next the cumulative knowledge and wisdom acquired in the past. </a:t>
            </a:r>
          </a:p>
          <a:p>
            <a:pPr marL="0" indent="0">
              <a:buFont typeface="Wingdings 2" pitchFamily="18" charset="2"/>
              <a:buNone/>
            </a:pPr>
            <a:r>
              <a:rPr lang="en-US" altLang="it-IT" smtClean="0"/>
              <a:t>Of all the technologies developed by humanity, none is as powerful and sophisticated as the means we have fashioned to gather, organize, store, share and transmit knowledge. </a:t>
            </a:r>
          </a:p>
          <a:p>
            <a:pPr marL="0" indent="0">
              <a:buFont typeface="Wingdings 2" pitchFamily="18" charset="2"/>
              <a:buNone/>
            </a:pPr>
            <a:endParaRPr lang="en-US" altLang="it-IT" sz="1000" smtClean="0"/>
          </a:p>
          <a:p>
            <a:pPr marL="0" indent="0" algn="ctr">
              <a:buFont typeface="Wingdings 2" pitchFamily="18" charset="2"/>
              <a:buNone/>
            </a:pPr>
            <a:r>
              <a:rPr lang="en-US" altLang="it-IT" sz="3600" b="1" smtClean="0">
                <a:solidFill>
                  <a:schemeClr val="hlink"/>
                </a:solidFill>
              </a:rPr>
              <a:t>Education is the instrument of </a:t>
            </a:r>
          </a:p>
          <a:p>
            <a:pPr marL="0" indent="0" algn="ctr">
              <a:buFont typeface="Wingdings 2" pitchFamily="18" charset="2"/>
              <a:buNone/>
            </a:pPr>
            <a:r>
              <a:rPr lang="en-US" altLang="it-IT" sz="3600" b="1" smtClean="0">
                <a:solidFill>
                  <a:schemeClr val="hlink"/>
                </a:solidFill>
              </a:rPr>
              <a:t>conscious human evolution</a:t>
            </a:r>
            <a:endParaRPr lang="en-US" altLang="it-IT" sz="3600" smtClean="0"/>
          </a:p>
        </p:txBody>
      </p:sp>
      <p:grpSp>
        <p:nvGrpSpPr>
          <p:cNvPr id="21506"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21508"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21509"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21512"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Placeholder 2"/>
          <p:cNvSpPr>
            <a:spLocks noGrp="1"/>
          </p:cNvSpPr>
          <p:nvPr>
            <p:ph type="body" idx="1"/>
          </p:nvPr>
        </p:nvSpPr>
        <p:spPr>
          <a:xfrm>
            <a:off x="-304800" y="762000"/>
            <a:ext cx="8839200" cy="5257800"/>
          </a:xfrm>
        </p:spPr>
        <p:txBody>
          <a:bodyPr/>
          <a:lstStyle/>
          <a:p>
            <a:pPr marL="1143000" lvl="2" indent="-228600"/>
            <a:r>
              <a:rPr lang="en-US" sz="3700" b="1" smtClean="0">
                <a:solidFill>
                  <a:schemeClr val="tx1"/>
                </a:solidFill>
              </a:rPr>
              <a:t>There is ample scientific evidence that our relationship with ourselves,  others and  the planet we live in is the main variable influencing all the aspects of our lives. </a:t>
            </a:r>
          </a:p>
          <a:p>
            <a:pPr marL="1143000" lvl="2" indent="-228600"/>
            <a:r>
              <a:rPr lang="en-US" sz="3700" b="1" smtClean="0">
                <a:solidFill>
                  <a:schemeClr val="tx1"/>
                </a:solidFill>
              </a:rPr>
              <a:t>We need to see, think and act systemically, interdisciplinarly, intersectorially</a:t>
            </a:r>
            <a:endParaRPr lang="en-US" altLang="it-IT" sz="3700" b="1" smtClean="0">
              <a:solidFill>
                <a:schemeClr val="tx1"/>
              </a:solidFill>
            </a:endParaRPr>
          </a:p>
        </p:txBody>
      </p:sp>
      <p:grpSp>
        <p:nvGrpSpPr>
          <p:cNvPr id="22530"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22532"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22533"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22536"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1187</TotalTime>
  <Words>1968</Words>
  <Application>Microsoft Office PowerPoint</Application>
  <PresentationFormat>On-screen Show (4:3)</PresentationFormat>
  <Paragraphs>211</Paragraphs>
  <Slides>28</Slides>
  <Notes>4</Notes>
  <HiddenSlides>0</HiddenSlides>
  <MMClips>0</MMClips>
  <ScaleCrop>false</ScaleCrop>
  <HeadingPairs>
    <vt:vector size="6" baseType="variant">
      <vt:variant>
        <vt:lpstr>Caratteri utilizzati</vt:lpstr>
      </vt:variant>
      <vt:variant>
        <vt:i4>6</vt:i4>
      </vt:variant>
      <vt:variant>
        <vt:lpstr>Modello struttura</vt:lpstr>
      </vt:variant>
      <vt:variant>
        <vt:i4>4</vt:i4>
      </vt:variant>
      <vt:variant>
        <vt:lpstr>Titoli diapositive</vt:lpstr>
      </vt:variant>
      <vt:variant>
        <vt:i4>28</vt:i4>
      </vt:variant>
    </vt:vector>
  </HeadingPairs>
  <TitlesOfParts>
    <vt:vector size="38" baseType="lpstr">
      <vt:lpstr>Arial</vt:lpstr>
      <vt:lpstr>Calibri</vt:lpstr>
      <vt:lpstr>Wingdings 2</vt:lpstr>
      <vt:lpstr>ＭＳ Ｐゴシック</vt:lpstr>
      <vt:lpstr>Constantia</vt:lpstr>
      <vt:lpstr>Times New Roman</vt:lpstr>
      <vt:lpstr>Flow</vt:lpstr>
      <vt:lpstr>Flow</vt:lpstr>
      <vt:lpstr>Flow</vt:lpstr>
      <vt:lpstr>Flow</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fully functioning person: a bio-psycho-social viewpoint</dc:title>
  <dc:creator>Irene Hawkins</dc:creator>
  <cp:lastModifiedBy>ALBERTO ZUCCONI</cp:lastModifiedBy>
  <cp:revision>171</cp:revision>
  <dcterms:created xsi:type="dcterms:W3CDTF">2012-06-04T15:12:07Z</dcterms:created>
  <dcterms:modified xsi:type="dcterms:W3CDTF">2014-09-02T12:34:00Z</dcterms:modified>
</cp:coreProperties>
</file>