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510" r:id="rId2"/>
    <p:sldId id="524" r:id="rId3"/>
    <p:sldId id="668" r:id="rId4"/>
    <p:sldId id="661" r:id="rId5"/>
    <p:sldId id="488" r:id="rId6"/>
    <p:sldId id="663" r:id="rId7"/>
    <p:sldId id="489" r:id="rId8"/>
    <p:sldId id="492" r:id="rId9"/>
    <p:sldId id="511" r:id="rId10"/>
    <p:sldId id="496" r:id="rId11"/>
    <p:sldId id="614" r:id="rId12"/>
    <p:sldId id="664" r:id="rId13"/>
    <p:sldId id="615" r:id="rId14"/>
    <p:sldId id="521" r:id="rId15"/>
    <p:sldId id="522" r:id="rId16"/>
    <p:sldId id="525" r:id="rId17"/>
    <p:sldId id="528" r:id="rId18"/>
    <p:sldId id="673" r:id="rId19"/>
    <p:sldId id="672" r:id="rId20"/>
    <p:sldId id="665" r:id="rId21"/>
    <p:sldId id="666" r:id="rId22"/>
    <p:sldId id="670" r:id="rId23"/>
    <p:sldId id="667" r:id="rId24"/>
    <p:sldId id="669" r:id="rId25"/>
    <p:sldId id="486" r:id="rId26"/>
    <p:sldId id="671" r:id="rId27"/>
    <p:sldId id="548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D"/>
    <a:srgbClr val="FFCF37"/>
    <a:srgbClr val="F2B800"/>
    <a:srgbClr val="B686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89" autoAdjust="0"/>
    <p:restoredTop sz="66042" autoAdjust="0"/>
  </p:normalViewPr>
  <p:slideViewPr>
    <p:cSldViewPr>
      <p:cViewPr varScale="1">
        <p:scale>
          <a:sx n="82" d="100"/>
          <a:sy n="82" d="100"/>
        </p:scale>
        <p:origin x="-1210" y="-77"/>
      </p:cViewPr>
      <p:guideLst>
        <p:guide orient="horz" pos="1434"/>
        <p:guide pos="2880"/>
      </p:guideLst>
    </p:cSldViewPr>
  </p:slideViewPr>
  <p:outlineViewPr>
    <p:cViewPr>
      <p:scale>
        <a:sx n="33" d="100"/>
        <a:sy n="33" d="100"/>
      </p:scale>
      <p:origin x="0" y="4368"/>
    </p:cViewPr>
  </p:outlin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5208A-EEAD-4CBC-BA0F-56AB77FE9C1B}" type="datetimeFigureOut">
              <a:rPr lang="en-ZA" smtClean="0"/>
              <a:pPr/>
              <a:t>2016/09/22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C14D9F-B10C-4626-B97B-E785AE40A70F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8799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14D9F-B10C-4626-B97B-E785AE40A70F}" type="slidenum">
              <a:rPr lang="en-ZA" smtClean="0"/>
              <a:pPr/>
              <a:t>1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37806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60AAB-9664-4818-86F9-0DBE7118F762}" type="datetimeFigureOut">
              <a:rPr lang="en-ZA" smtClean="0"/>
              <a:pPr/>
              <a:t>2016/09/22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6D287-B09A-425C-973B-C9248A6CC011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39879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60AAB-9664-4818-86F9-0DBE7118F762}" type="datetimeFigureOut">
              <a:rPr lang="en-ZA" smtClean="0"/>
              <a:pPr/>
              <a:t>2016/09/22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6D287-B09A-425C-973B-C9248A6CC011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90149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60AAB-9664-4818-86F9-0DBE7118F762}" type="datetimeFigureOut">
              <a:rPr lang="en-ZA" smtClean="0"/>
              <a:pPr/>
              <a:t>2016/09/22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6D287-B09A-425C-973B-C9248A6CC011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54596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60AAB-9664-4818-86F9-0DBE7118F762}" type="datetimeFigureOut">
              <a:rPr lang="en-ZA" smtClean="0"/>
              <a:pPr/>
              <a:t>2016/09/22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6D287-B09A-425C-973B-C9248A6CC011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76755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60AAB-9664-4818-86F9-0DBE7118F762}" type="datetimeFigureOut">
              <a:rPr lang="en-ZA" smtClean="0"/>
              <a:pPr/>
              <a:t>2016/09/22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6D287-B09A-425C-973B-C9248A6CC011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2393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60AAB-9664-4818-86F9-0DBE7118F762}" type="datetimeFigureOut">
              <a:rPr lang="en-ZA" smtClean="0"/>
              <a:pPr/>
              <a:t>2016/09/22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6D287-B09A-425C-973B-C9248A6CC011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32604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60AAB-9664-4818-86F9-0DBE7118F762}" type="datetimeFigureOut">
              <a:rPr lang="en-ZA" smtClean="0"/>
              <a:pPr/>
              <a:t>2016/09/22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6D287-B09A-425C-973B-C9248A6CC011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78176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60AAB-9664-4818-86F9-0DBE7118F762}" type="datetimeFigureOut">
              <a:rPr lang="en-ZA" smtClean="0"/>
              <a:pPr/>
              <a:t>2016/09/22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6D287-B09A-425C-973B-C9248A6CC011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37167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60AAB-9664-4818-86F9-0DBE7118F762}" type="datetimeFigureOut">
              <a:rPr lang="en-ZA" smtClean="0"/>
              <a:pPr/>
              <a:t>2016/09/22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6D287-B09A-425C-973B-C9248A6CC011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08222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60AAB-9664-4818-86F9-0DBE7118F762}" type="datetimeFigureOut">
              <a:rPr lang="en-ZA" smtClean="0"/>
              <a:pPr/>
              <a:t>2016/09/22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6D287-B09A-425C-973B-C9248A6CC011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45099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60AAB-9664-4818-86F9-0DBE7118F762}" type="datetimeFigureOut">
              <a:rPr lang="en-ZA" smtClean="0"/>
              <a:pPr/>
              <a:t>2016/09/22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6D287-B09A-425C-973B-C9248A6CC011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94253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60AAB-9664-4818-86F9-0DBE7118F762}" type="datetimeFigureOut">
              <a:rPr lang="en-ZA" smtClean="0"/>
              <a:pPr/>
              <a:t>2016/09/22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6D287-B09A-425C-973B-C9248A6CC011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80451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microsoft.com/office/2007/relationships/hdphoto" Target="../media/hdphoto3.wdp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4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42.jpeg"/><Relationship Id="rId10" Type="http://schemas.openxmlformats.org/officeDocument/2006/relationships/image" Target="../media/image9.jpeg"/><Relationship Id="rId4" Type="http://schemas.openxmlformats.org/officeDocument/2006/relationships/image" Target="../media/image41.jpeg"/><Relationship Id="rId9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jpg"/><Relationship Id="rId7" Type="http://schemas.openxmlformats.org/officeDocument/2006/relationships/image" Target="../media/image70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11" Type="http://schemas.microsoft.com/office/2007/relationships/hdphoto" Target="../media/hdphoto11.wdp"/><Relationship Id="rId5" Type="http://schemas.openxmlformats.org/officeDocument/2006/relationships/image" Target="../media/image9.jpeg"/><Relationship Id="rId10" Type="http://schemas.openxmlformats.org/officeDocument/2006/relationships/image" Target="../media/image72.png"/><Relationship Id="rId4" Type="http://schemas.openxmlformats.org/officeDocument/2006/relationships/image" Target="../media/image68.jpeg"/><Relationship Id="rId9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74.jpeg"/><Relationship Id="rId7" Type="http://schemas.openxmlformats.org/officeDocument/2006/relationships/image" Target="../media/image77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microsoft.com/office/2007/relationships/hdphoto" Target="../media/hdphoto12.wdp"/><Relationship Id="rId7" Type="http://schemas.openxmlformats.org/officeDocument/2006/relationships/image" Target="../media/image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10" Type="http://schemas.openxmlformats.org/officeDocument/2006/relationships/image" Target="../media/image83.jpeg"/><Relationship Id="rId4" Type="http://schemas.openxmlformats.org/officeDocument/2006/relationships/image" Target="../media/image79.jpg"/><Relationship Id="rId9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9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3505629"/>
            <a:ext cx="8424936" cy="2664296"/>
          </a:xfrm>
        </p:spPr>
        <p:txBody>
          <a:bodyPr>
            <a:noAutofit/>
          </a:bodyPr>
          <a:lstStyle/>
          <a:p>
            <a:r>
              <a:rPr lang="en-ZA" sz="2800" smtClean="0">
                <a:solidFill>
                  <a:schemeClr val="tx1"/>
                </a:solidFill>
              </a:rPr>
              <a:t/>
            </a:r>
            <a:br>
              <a:rPr lang="en-ZA" sz="2800" smtClean="0">
                <a:solidFill>
                  <a:schemeClr val="tx1"/>
                </a:solidFill>
              </a:rPr>
            </a:br>
            <a:endParaRPr lang="en-ZA" sz="28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9071" y="160647"/>
            <a:ext cx="8799226" cy="65527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251520" y="3505629"/>
            <a:ext cx="8424936" cy="26642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2800" smtClean="0">
                <a:solidFill>
                  <a:schemeClr val="tx1"/>
                </a:solidFill>
              </a:rPr>
              <a:t/>
            </a:r>
            <a:br>
              <a:rPr lang="en-ZA" sz="2800" smtClean="0">
                <a:solidFill>
                  <a:schemeClr val="tx1"/>
                </a:solidFill>
              </a:rPr>
            </a:br>
            <a:endParaRPr lang="en-ZA" sz="2800" dirty="0">
              <a:solidFill>
                <a:schemeClr val="tx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9888" y="332656"/>
            <a:ext cx="4960384" cy="214481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06325" y="5004465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000" b="1" spc="300" dirty="0" smtClean="0">
                <a:latin typeface="Calibri" panose="020F0502020204030204" pitchFamily="34" charset="0"/>
              </a:rPr>
              <a:t>www.annafoundation.com</a:t>
            </a:r>
            <a:endParaRPr lang="en-ZA" sz="4000" b="1" spc="300" dirty="0">
              <a:latin typeface="Calibri" panose="020F050202020403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64"/>
          <a:stretch/>
        </p:blipFill>
        <p:spPr>
          <a:xfrm>
            <a:off x="263626" y="2420888"/>
            <a:ext cx="8616748" cy="2664296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2316403" y="6031659"/>
            <a:ext cx="504056" cy="571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818" y="6082563"/>
            <a:ext cx="399001" cy="396000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379" y="6082563"/>
            <a:ext cx="409399" cy="39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473" y="6075322"/>
            <a:ext cx="396000" cy="39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875" y="6079340"/>
            <a:ext cx="393022" cy="39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486" y="5788963"/>
            <a:ext cx="722790" cy="69485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07504" y="104774"/>
            <a:ext cx="8928992" cy="6687625"/>
          </a:xfrm>
          <a:prstGeom prst="rect">
            <a:avLst/>
          </a:prstGeom>
          <a:noFill/>
          <a:ln w="38100">
            <a:solidFill>
              <a:srgbClr val="FFCF3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48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07503" y="104775"/>
            <a:ext cx="8928992" cy="6687625"/>
          </a:xfrm>
          <a:prstGeom prst="rect">
            <a:avLst/>
          </a:prstGeom>
          <a:noFill/>
          <a:ln w="38100">
            <a:solidFill>
              <a:srgbClr val="FFCF3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7503" y="6525344"/>
            <a:ext cx="8928992" cy="267056"/>
          </a:xfrm>
          <a:prstGeom prst="rect">
            <a:avLst/>
          </a:pr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2" descr="C:\#MARKETING and PR\#PHOTOS\ZZ OLD PICS\#3Rs SPORT\16552658076_2b4024b9d9_o - Cop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" r="5607"/>
          <a:stretch/>
        </p:blipFill>
        <p:spPr bwMode="auto">
          <a:xfrm>
            <a:off x="832011" y="3946080"/>
            <a:ext cx="3290687" cy="2416761"/>
          </a:xfrm>
          <a:prstGeom prst="rect">
            <a:avLst/>
          </a:prstGeom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Z:\Photos\Z PICS\3 R's\Stellenzicht\Sport Stellenzicht2 - Cop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725"/>
          <a:stretch/>
        </p:blipFill>
        <p:spPr bwMode="auto">
          <a:xfrm>
            <a:off x="4896354" y="1223760"/>
            <a:ext cx="3284856" cy="2421141"/>
          </a:xfrm>
          <a:prstGeom prst="rect">
            <a:avLst/>
          </a:prstGeom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174808" y="188640"/>
            <a:ext cx="8997781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                  </a:t>
            </a:r>
            <a:endParaRPr lang="en-US" sz="4800" b="1" dirty="0">
              <a:ln w="19050" cmpd="sng">
                <a:solidFill>
                  <a:schemeClr val="tx1"/>
                </a:solidFill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30266" y="60710"/>
            <a:ext cx="306366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ZA" sz="60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  <a:cs typeface="Arial" pitchFamily="34" charset="0"/>
              </a:rPr>
              <a:t>R</a:t>
            </a:r>
            <a:r>
              <a:rPr lang="en-ZA" sz="54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  <a:cs typeface="Arial" pitchFamily="34" charset="0"/>
              </a:rPr>
              <a:t>unning</a:t>
            </a:r>
            <a:r>
              <a:rPr lang="en-ZA" sz="54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:</a:t>
            </a:r>
            <a:endParaRPr lang="en-ZA" sz="5400" b="1" dirty="0">
              <a:ln w="19050">
                <a:solidFill>
                  <a:schemeClr val="tx1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771989" y="260649"/>
            <a:ext cx="5184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ZA" sz="2400" b="1" dirty="0">
                <a:latin typeface="Calibri" panose="020F0502020204030204" pitchFamily="34" charset="0"/>
              </a:rPr>
              <a:t>Focus on Physical Development</a:t>
            </a:r>
            <a:br>
              <a:rPr lang="en-ZA" sz="2400" b="1" dirty="0">
                <a:latin typeface="Calibri" panose="020F0502020204030204" pitchFamily="34" charset="0"/>
              </a:rPr>
            </a:br>
            <a:r>
              <a:rPr lang="en-ZA" sz="2400" b="1" dirty="0">
                <a:latin typeface="Calibri" panose="020F0502020204030204" pitchFamily="34" charset="0"/>
              </a:rPr>
              <a:t> and Wellbeing</a:t>
            </a:r>
          </a:p>
        </p:txBody>
      </p:sp>
      <p:pic>
        <p:nvPicPr>
          <p:cNvPr id="31" name="Picture 3" descr="Z:\Photos\Z PICS\3 R's\Neethlingshof\20140723_161415 - Copy (2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2" r="17614"/>
          <a:stretch/>
        </p:blipFill>
        <p:spPr bwMode="auto">
          <a:xfrm>
            <a:off x="4946924" y="3946080"/>
            <a:ext cx="3276686" cy="2421863"/>
          </a:xfrm>
          <a:prstGeom prst="rect">
            <a:avLst/>
          </a:prstGeom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4898640" y="3300374"/>
            <a:ext cx="3282570" cy="338554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ZA" sz="2200" b="1" spc="300" dirty="0">
                <a:latin typeface="Calibri" panose="020F0502020204030204" pitchFamily="34" charset="0"/>
              </a:rPr>
              <a:t>TEAM WORK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946924" y="6024486"/>
            <a:ext cx="3276686" cy="338554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ZA" sz="2200" b="1" spc="300" dirty="0">
                <a:latin typeface="Calibri" panose="020F0502020204030204" pitchFamily="34" charset="0"/>
              </a:rPr>
              <a:t>PLAY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32010" y="6024486"/>
            <a:ext cx="3288152" cy="338554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ZA" sz="2200" b="1" spc="300" dirty="0">
                <a:latin typeface="Calibri" panose="020F0502020204030204" pitchFamily="34" charset="0"/>
              </a:rPr>
              <a:t>MOTOR SKILLS</a:t>
            </a:r>
          </a:p>
        </p:txBody>
      </p:sp>
      <p:pic>
        <p:nvPicPr>
          <p:cNvPr id="35" name="Picture 2" descr="Z:\Photos\Sport\Soccer Fun Days - Langeberg 2014\Soccer - Robertson 2014\Copy of 20140716_10134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5" t="14978" r="14286"/>
          <a:stretch/>
        </p:blipFill>
        <p:spPr bwMode="auto">
          <a:xfrm>
            <a:off x="832011" y="1222320"/>
            <a:ext cx="3290687" cy="2410510"/>
          </a:xfrm>
          <a:prstGeom prst="rect">
            <a:avLst/>
          </a:prstGeom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829912" y="3288182"/>
            <a:ext cx="3290687" cy="338554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ZA" sz="2200" b="1" spc="300" dirty="0">
                <a:latin typeface="Calibri" panose="020F0502020204030204" pitchFamily="34" charset="0"/>
              </a:rPr>
              <a:t>INCREASED FITNESS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385992" y="6528560"/>
            <a:ext cx="1794520" cy="369332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r>
              <a:rPr lang="en-ZA" b="1" dirty="0">
                <a:ln w="12700">
                  <a:solidFill>
                    <a:schemeClr val="tx1">
                      <a:alpha val="38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Gill Sans MT" panose="020B0502020104020203" pitchFamily="34" charset="0"/>
                <a:cs typeface="Arial" pitchFamily="34" charset="0"/>
              </a:rPr>
              <a:t>3</a:t>
            </a:r>
            <a:r>
              <a:rPr lang="en-ZA" b="1" dirty="0">
                <a:ln w="12700">
                  <a:solidFill>
                    <a:schemeClr val="tx1">
                      <a:alpha val="38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ill Sans MT" panose="020B0502020104020203" pitchFamily="34" charset="0"/>
                <a:cs typeface="Arial" pitchFamily="34" charset="0"/>
              </a:rPr>
              <a:t> R</a:t>
            </a:r>
            <a:r>
              <a:rPr lang="en-ZA" b="1" dirty="0">
                <a:ln w="12700">
                  <a:solidFill>
                    <a:schemeClr val="tx1">
                      <a:alpha val="38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Gill Sans MT" panose="020B0502020104020203" pitchFamily="34" charset="0"/>
                <a:cs typeface="Arial" pitchFamily="34" charset="0"/>
              </a:rPr>
              <a:t>’s:</a:t>
            </a:r>
            <a:r>
              <a:rPr lang="en-ZA" b="1" dirty="0">
                <a:ln w="12700">
                  <a:solidFill>
                    <a:schemeClr val="tx1">
                      <a:alpha val="38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ill Sans MT" panose="020B0502020104020203" pitchFamily="34" charset="0"/>
                <a:cs typeface="Arial" pitchFamily="34" charset="0"/>
              </a:rPr>
              <a:t>  R</a:t>
            </a:r>
            <a:r>
              <a:rPr lang="en-ZA" b="1" dirty="0">
                <a:ln w="12700">
                  <a:solidFill>
                    <a:schemeClr val="tx1">
                      <a:alpha val="38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Gill Sans MT" panose="020B0502020104020203" pitchFamily="34" charset="0"/>
                <a:cs typeface="Arial" pitchFamily="34" charset="0"/>
              </a:rPr>
              <a:t>unning</a:t>
            </a:r>
            <a:endParaRPr lang="en-ZA" b="1" dirty="0">
              <a:ln w="12700">
                <a:solidFill>
                  <a:schemeClr val="tx1">
                    <a:alpha val="38000"/>
                  </a:schemeClr>
                </a:solidFill>
                <a:prstDash val="solid"/>
              </a:ln>
              <a:solidFill>
                <a:srgbClr val="FFC000"/>
              </a:solidFill>
              <a:latin typeface="Gill Sans MT" panose="020B0502020104020203" pitchFamily="34" charset="0"/>
            </a:endParaRPr>
          </a:p>
        </p:txBody>
      </p:sp>
      <p:pic>
        <p:nvPicPr>
          <p:cNvPr id="38" name="Picture 37" descr="\\Nas\public\Marketing Events\AF_Media on Anna Office Extenda Host (Extendahost)\AF Logos\Mannetjie Edited Backgroun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90" y="242940"/>
            <a:ext cx="578275" cy="59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63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7504" y="125751"/>
            <a:ext cx="8928992" cy="6687625"/>
          </a:xfrm>
          <a:prstGeom prst="rect">
            <a:avLst/>
          </a:prstGeom>
          <a:noFill/>
          <a:ln w="38100">
            <a:solidFill>
              <a:srgbClr val="FFCF3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504" y="6525344"/>
            <a:ext cx="8928992" cy="267056"/>
          </a:xfrm>
          <a:prstGeom prst="rect">
            <a:avLst/>
          </a:pr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324544" y="1305342"/>
            <a:ext cx="5932020" cy="212365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  <a:r>
              <a:rPr lang="en-US" sz="6600" b="1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rgbClr val="FFCF3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eading</a:t>
            </a:r>
            <a:endParaRPr lang="en-US" sz="5400" b="1" dirty="0" smtClean="0">
              <a:ln w="19050" cmpd="sng">
                <a:solidFill>
                  <a:schemeClr val="tx1"/>
                </a:solidFill>
                <a:prstDash val="solid"/>
              </a:ln>
              <a:solidFill>
                <a:srgbClr val="FFCF3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sz="6600" b="1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  <a:r>
              <a:rPr lang="en-US" sz="6600" b="1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rgbClr val="FFCF3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unning</a:t>
            </a:r>
            <a:endParaRPr lang="en-US" sz="6600" b="1" dirty="0">
              <a:ln w="19050" cmpd="sng">
                <a:solidFill>
                  <a:schemeClr val="tx1"/>
                </a:solidFill>
                <a:prstDash val="solid"/>
              </a:ln>
              <a:solidFill>
                <a:srgbClr val="FFCF37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Oval 2"/>
          <p:cNvSpPr/>
          <p:nvPr/>
        </p:nvSpPr>
        <p:spPr>
          <a:xfrm>
            <a:off x="409218" y="3449911"/>
            <a:ext cx="4464496" cy="200077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7568" y="3593927"/>
            <a:ext cx="4568879" cy="1446550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ZA" sz="88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R</a:t>
            </a:r>
            <a:r>
              <a:rPr lang="en-ZA" sz="80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2B8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i</a:t>
            </a:r>
            <a:r>
              <a:rPr lang="en-ZA" sz="80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2B8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ght-</a:t>
            </a:r>
            <a:r>
              <a:rPr lang="en-ZA" sz="8000" b="1" dirty="0" err="1">
                <a:ln w="19050">
                  <a:solidFill>
                    <a:schemeClr val="tx1"/>
                  </a:solidFill>
                  <a:prstDash val="solid"/>
                </a:ln>
                <a:solidFill>
                  <a:srgbClr val="F2B8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in</a:t>
            </a:r>
            <a:r>
              <a:rPr lang="en-ZA" sz="8000" b="1" dirty="0" err="1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2B8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g</a:t>
            </a:r>
            <a:endParaRPr lang="en-ZA" sz="8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rgbClr val="F2B8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2052" name="Picture 4" descr="Z:\Photos\Marketing and Media\Children\163 - Copy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" t="6678" r="-374" b="3643"/>
          <a:stretch/>
        </p:blipFill>
        <p:spPr bwMode="auto">
          <a:xfrm>
            <a:off x="4932040" y="70884"/>
            <a:ext cx="4176464" cy="667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4860032" y="1484784"/>
            <a:ext cx="144016" cy="2902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2053" name="Picture 5" descr="Z:\Photos\Marketing and Media\Children\163 Hand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1" t="26756" b="6338"/>
          <a:stretch/>
        </p:blipFill>
        <p:spPr bwMode="auto">
          <a:xfrm flipH="1">
            <a:off x="4707692" y="1268760"/>
            <a:ext cx="296356" cy="49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\\Nas\public\Marketing Events\AF_Media on Anna Office Extenda Host (Extendahost)\AF Logos\Mannetjie Edited Backgrou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01" y="170835"/>
            <a:ext cx="578275" cy="59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32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3" y="104775"/>
            <a:ext cx="8928992" cy="6687625"/>
          </a:xfrm>
          <a:prstGeom prst="rect">
            <a:avLst/>
          </a:prstGeom>
          <a:noFill/>
          <a:ln w="38100">
            <a:solidFill>
              <a:srgbClr val="FFCF3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3" y="6525344"/>
            <a:ext cx="8928992" cy="267056"/>
          </a:xfrm>
          <a:prstGeom prst="rect">
            <a:avLst/>
          </a:pr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38122" y="6516639"/>
            <a:ext cx="1794520" cy="369332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r>
              <a:rPr lang="en-ZA" b="1" dirty="0">
                <a:ln w="12700">
                  <a:solidFill>
                    <a:schemeClr val="tx1">
                      <a:alpha val="38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+mj-lt"/>
                <a:cs typeface="Arial" pitchFamily="34" charset="0"/>
              </a:rPr>
              <a:t>3</a:t>
            </a:r>
            <a:r>
              <a:rPr lang="en-ZA" b="1" dirty="0">
                <a:ln w="12700">
                  <a:solidFill>
                    <a:schemeClr val="tx1">
                      <a:alpha val="38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Arial" pitchFamily="34" charset="0"/>
              </a:rPr>
              <a:t> R</a:t>
            </a:r>
            <a:r>
              <a:rPr lang="en-ZA" b="1" dirty="0">
                <a:ln w="12700">
                  <a:solidFill>
                    <a:schemeClr val="tx1">
                      <a:alpha val="38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+mj-lt"/>
                <a:cs typeface="Arial" pitchFamily="34" charset="0"/>
              </a:rPr>
              <a:t>’s:</a:t>
            </a:r>
            <a:r>
              <a:rPr lang="en-ZA" b="1" dirty="0">
                <a:ln w="12700">
                  <a:solidFill>
                    <a:schemeClr val="tx1">
                      <a:alpha val="38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Arial" pitchFamily="34" charset="0"/>
              </a:rPr>
              <a:t>  R</a:t>
            </a:r>
            <a:r>
              <a:rPr lang="en-ZA" b="1" dirty="0">
                <a:ln w="12700">
                  <a:solidFill>
                    <a:schemeClr val="tx1">
                      <a:alpha val="38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+mj-lt"/>
                <a:cs typeface="Arial" pitchFamily="34" charset="0"/>
              </a:rPr>
              <a:t>ight-</a:t>
            </a:r>
            <a:r>
              <a:rPr lang="en-ZA" b="1" dirty="0" err="1">
                <a:ln w="12700">
                  <a:solidFill>
                    <a:schemeClr val="tx1">
                      <a:alpha val="38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+mj-lt"/>
                <a:cs typeface="Arial" pitchFamily="34" charset="0"/>
              </a:rPr>
              <a:t>ing</a:t>
            </a:r>
            <a:endParaRPr lang="en-ZA" b="1" dirty="0">
              <a:ln w="12700">
                <a:solidFill>
                  <a:schemeClr val="tx1">
                    <a:alpha val="38000"/>
                  </a:schemeClr>
                </a:solidFill>
                <a:prstDash val="solid"/>
              </a:ln>
              <a:solidFill>
                <a:srgbClr val="FFC00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39632" y="53955"/>
            <a:ext cx="3337773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ZA" sz="60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  <a:cs typeface="Arial" pitchFamily="34" charset="0"/>
              </a:rPr>
              <a:t>R</a:t>
            </a:r>
            <a:r>
              <a:rPr lang="en-ZA" sz="54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  <a:cs typeface="Arial" pitchFamily="34" charset="0"/>
              </a:rPr>
              <a:t>ight-</a:t>
            </a:r>
            <a:r>
              <a:rPr lang="en-ZA" sz="5400" b="1" dirty="0" err="1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  <a:cs typeface="Arial" pitchFamily="34" charset="0"/>
              </a:rPr>
              <a:t>ing</a:t>
            </a:r>
            <a:r>
              <a:rPr lang="en-ZA" sz="54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  <a:cs typeface="Arial" pitchFamily="34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47865" y="467139"/>
            <a:ext cx="5184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ZA" sz="2400" b="1" dirty="0">
                <a:latin typeface="Calibri" panose="020F0502020204030204" pitchFamily="34" charset="0"/>
              </a:rPr>
              <a:t>Focus on “Right” Living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37" r="11831" b="33186"/>
          <a:stretch/>
        </p:blipFill>
        <p:spPr>
          <a:xfrm>
            <a:off x="7717373" y="244717"/>
            <a:ext cx="1247115" cy="1021723"/>
          </a:xfrm>
          <a:prstGeom prst="ellipse">
            <a:avLst/>
          </a:prstGeom>
          <a:ln w="19050" cap="rnd">
            <a:solidFill>
              <a:srgbClr val="333333"/>
            </a:solidFill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84323">
            <a:off x="7101966" y="746419"/>
            <a:ext cx="672312" cy="3735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35767" y="5517232"/>
            <a:ext cx="31951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Coping Mechanisms </a:t>
            </a:r>
            <a:endParaRPr lang="en-ZA" sz="28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7544" y="1830564"/>
            <a:ext cx="820891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atin typeface="Calibri" panose="020F0502020204030204" pitchFamily="34" charset="0"/>
              </a:rPr>
              <a:t>Life Skills taught through Drama Games </a:t>
            </a:r>
          </a:p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with the aim of </a:t>
            </a:r>
            <a:r>
              <a:rPr lang="en-US" sz="2000" dirty="0">
                <a:latin typeface="Calibri" panose="020F0502020204030204" pitchFamily="34" charset="0"/>
              </a:rPr>
              <a:t>b</a:t>
            </a:r>
            <a:r>
              <a:rPr lang="en-US" sz="2000" dirty="0" smtClean="0">
                <a:latin typeface="Calibri" panose="020F0502020204030204" pitchFamily="34" charset="0"/>
              </a:rPr>
              <a:t>uilding Self-Worth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203848" y="3140968"/>
            <a:ext cx="3644419" cy="6148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28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Positive Self-Esteem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337888" y="4005064"/>
            <a:ext cx="3382385" cy="64150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3200" b="1" dirty="0" smtClean="0">
                <a:solidFill>
                  <a:srgbClr val="FFC000"/>
                </a:solidFill>
                <a:latin typeface="Calibri" panose="020F0502020204030204" pitchFamily="34" charset="0"/>
              </a:rPr>
              <a:t>Problem-Solving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373221" y="2664198"/>
            <a:ext cx="3312368" cy="60280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36000" tIns="45720" rIns="3600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3200" b="1" dirty="0" smtClean="0">
                <a:solidFill>
                  <a:srgbClr val="00B0F0"/>
                </a:solidFill>
                <a:latin typeface="Calibri" panose="020F0502020204030204" pitchFamily="34" charset="0"/>
              </a:rPr>
              <a:t>Communication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39956" y="5013176"/>
            <a:ext cx="1775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32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Creativity</a:t>
            </a:r>
            <a:endParaRPr lang="en-ZA" sz="32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61255" y="4660883"/>
            <a:ext cx="3135345" cy="4129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500"/>
              </a:lnSpc>
            </a:pPr>
            <a:r>
              <a:rPr lang="en-ZA" sz="24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Emotions and Empathy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093301" y="3717032"/>
            <a:ext cx="1857881" cy="427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500"/>
              </a:lnSpc>
            </a:pPr>
            <a:r>
              <a:rPr lang="en-ZA" sz="2800" b="1" dirty="0" smtClean="0">
                <a:solidFill>
                  <a:srgbClr val="92D050"/>
                </a:solidFill>
                <a:latin typeface="Calibri" panose="020F0502020204030204" pitchFamily="34" charset="0"/>
              </a:rPr>
              <a:t>Confidence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917309" y="6012577"/>
            <a:ext cx="22263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3200" b="1" dirty="0" smtClean="0">
                <a:solidFill>
                  <a:srgbClr val="7030A0"/>
                </a:solidFill>
                <a:latin typeface="Calibri" panose="020F0502020204030204" pitchFamily="34" charset="0"/>
                <a:cs typeface="Arial" pitchFamily="34" charset="0"/>
              </a:rPr>
              <a:t>Imagination</a:t>
            </a:r>
            <a:endParaRPr lang="en-ZA" sz="3200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55576" y="1196752"/>
            <a:ext cx="746590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ZA" sz="2000" dirty="0">
                <a:latin typeface="Calibri" panose="020F0502020204030204" pitchFamily="34" charset="0"/>
              </a:rPr>
              <a:t>Right </a:t>
            </a:r>
            <a:r>
              <a:rPr lang="en-ZA" sz="2000" dirty="0" smtClean="0">
                <a:latin typeface="Calibri" panose="020F0502020204030204" pitchFamily="34" charset="0"/>
              </a:rPr>
              <a:t>Choices  </a:t>
            </a:r>
            <a:r>
              <a:rPr lang="en-ZA" sz="2000" dirty="0" smtClean="0">
                <a:latin typeface="Calibri" panose="020F0502020204030204" pitchFamily="34" charset="0"/>
                <a:sym typeface="Wingdings"/>
              </a:rPr>
              <a:t> </a:t>
            </a:r>
            <a:r>
              <a:rPr lang="en-ZA" sz="2000" dirty="0" smtClean="0">
                <a:latin typeface="Calibri" panose="020F0502020204030204" pitchFamily="34" charset="0"/>
              </a:rPr>
              <a:t> Right Attitude  </a:t>
            </a:r>
            <a:r>
              <a:rPr lang="en-ZA" sz="2000" dirty="0" smtClean="0">
                <a:latin typeface="Calibri" panose="020F0502020204030204" pitchFamily="34" charset="0"/>
                <a:sym typeface="Wingdings"/>
              </a:rPr>
              <a:t></a:t>
            </a:r>
            <a:r>
              <a:rPr lang="en-ZA" sz="2000" dirty="0" smtClean="0">
                <a:latin typeface="Calibri" panose="020F0502020204030204" pitchFamily="34" charset="0"/>
              </a:rPr>
              <a:t>   Right Behaviour  </a:t>
            </a:r>
            <a:r>
              <a:rPr lang="en-ZA" sz="2000" dirty="0" smtClean="0">
                <a:latin typeface="Calibri" panose="020F0502020204030204" pitchFamily="34" charset="0"/>
                <a:sym typeface="Wingdings"/>
              </a:rPr>
              <a:t></a:t>
            </a:r>
            <a:r>
              <a:rPr lang="en-ZA" sz="2000" dirty="0" smtClean="0">
                <a:latin typeface="Calibri" panose="020F0502020204030204" pitchFamily="34" charset="0"/>
              </a:rPr>
              <a:t>  Right Lifestyle</a:t>
            </a:r>
            <a:endParaRPr lang="en-ZA" sz="2000" dirty="0">
              <a:latin typeface="Calibri" panose="020F0502020204030204" pitchFamily="34" charset="0"/>
            </a:endParaRPr>
          </a:p>
        </p:txBody>
      </p:sp>
      <p:pic>
        <p:nvPicPr>
          <p:cNvPr id="19" name="Picture 3" descr="Z:\Photos\Z PICS\3 R's\Simonsig\054 - Copy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461" r="7708"/>
          <a:stretch/>
        </p:blipFill>
        <p:spPr bwMode="auto">
          <a:xfrm>
            <a:off x="179512" y="4743661"/>
            <a:ext cx="3115005" cy="1709675"/>
          </a:xfrm>
          <a:prstGeom prst="rect">
            <a:avLst/>
          </a:prstGeom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#MARKETING and PR\#PHOTOS\ZZ OLD PICS\FARMS\Buffet Olives\20150302_154036 - Copy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77" t="10998"/>
          <a:stretch/>
        </p:blipFill>
        <p:spPr bwMode="auto">
          <a:xfrm>
            <a:off x="6804680" y="2727582"/>
            <a:ext cx="2159808" cy="3725754"/>
          </a:xfrm>
          <a:prstGeom prst="rect">
            <a:avLst/>
          </a:prstGeom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Z:\Photos\Z PICS\3 R's\Simonsig\Copy of 163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53"/>
          <a:stretch/>
        </p:blipFill>
        <p:spPr bwMode="auto">
          <a:xfrm>
            <a:off x="179512" y="2727582"/>
            <a:ext cx="3105167" cy="1801310"/>
          </a:xfrm>
          <a:prstGeom prst="rect">
            <a:avLst/>
          </a:prstGeom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\\Nas\public\Marketing Events\AF_Media on Anna Office Extenda Host (Extendahost)\AF Logos\Mannetjie Edited Background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01" y="277527"/>
            <a:ext cx="578275" cy="59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1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\\Nas\public\Marketing Events\AF_Media on Anna Office Extenda Host (Extendahost)\AF Logos\Mannetjie Edited Background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01" y="170835"/>
            <a:ext cx="578275" cy="59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7504" y="116420"/>
            <a:ext cx="8928992" cy="6687625"/>
          </a:xfrm>
          <a:prstGeom prst="rect">
            <a:avLst/>
          </a:prstGeom>
          <a:noFill/>
          <a:ln w="38100">
            <a:solidFill>
              <a:srgbClr val="FFCF3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7504" y="6525344"/>
            <a:ext cx="8928992" cy="267056"/>
          </a:xfrm>
          <a:prstGeom prst="rect">
            <a:avLst/>
          </a:pr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27584" y="613137"/>
            <a:ext cx="75236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6000" b="1" spc="300" dirty="0" smtClean="0">
                <a:latin typeface="Calibri" panose="020F0502020204030204" pitchFamily="34" charset="0"/>
                <a:cs typeface="Arial" pitchFamily="34" charset="0"/>
              </a:rPr>
              <a:t>Our 3 </a:t>
            </a:r>
            <a:r>
              <a:rPr lang="en-ZA" sz="6000" b="1" spc="300" dirty="0" smtClean="0">
                <a:solidFill>
                  <a:srgbClr val="C00000"/>
                </a:solidFill>
                <a:latin typeface="Calibri" panose="020F0502020204030204" pitchFamily="34" charset="0"/>
                <a:cs typeface="Arial" pitchFamily="34" charset="0"/>
              </a:rPr>
              <a:t>R</a:t>
            </a:r>
            <a:r>
              <a:rPr lang="en-ZA" sz="6000" b="1" spc="300" dirty="0" smtClean="0">
                <a:latin typeface="Calibri" panose="020F0502020204030204" pitchFamily="34" charset="0"/>
                <a:cs typeface="Arial" pitchFamily="34" charset="0"/>
              </a:rPr>
              <a:t>’s Facilitators</a:t>
            </a:r>
            <a:endParaRPr lang="en-ZA" sz="6000" b="1" spc="300" dirty="0"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12" name="Picture 2" descr="C:\#MARKETING and PR\#PHOTOS\Pictures\FARMS + Happenings\CARIN BURGER PHOTOS\DSC_1636 -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047" y="2110402"/>
            <a:ext cx="5904656" cy="3932595"/>
          </a:xfrm>
          <a:prstGeom prst="rect">
            <a:avLst/>
          </a:prstGeom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78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7504" y="104774"/>
            <a:ext cx="8928992" cy="6687625"/>
          </a:xfrm>
          <a:prstGeom prst="rect">
            <a:avLst/>
          </a:prstGeom>
          <a:noFill/>
          <a:ln w="38100">
            <a:solidFill>
              <a:srgbClr val="FFCF3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24" name="Picture 23" descr="\\Nas\public\Marketing Events\AF_Media on Anna Office Extenda Host (Extendahost)\AF Logos\Mannetjie Edited 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01" y="170835"/>
            <a:ext cx="578275" cy="59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22108" y="6054968"/>
            <a:ext cx="891438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000" i="1" spc="300" dirty="0" smtClean="0">
                <a:latin typeface="Calibri" panose="020F0502020204030204" pitchFamily="34" charset="0"/>
              </a:rPr>
              <a:t>Skills development and empowerment </a:t>
            </a:r>
          </a:p>
          <a:p>
            <a:pPr algn="ctr"/>
            <a:r>
              <a:rPr lang="en-ZA" sz="2000" i="1" spc="300" dirty="0" smtClean="0">
                <a:latin typeface="Calibri" panose="020F0502020204030204" pitchFamily="34" charset="0"/>
              </a:rPr>
              <a:t>for rural community members</a:t>
            </a:r>
            <a:r>
              <a:rPr lang="en-ZA" sz="2200" i="1" spc="300" dirty="0" smtClean="0">
                <a:latin typeface="Calibri" panose="020F0502020204030204" pitchFamily="34" charset="0"/>
              </a:rPr>
              <a:t/>
            </a:r>
            <a:br>
              <a:rPr lang="en-ZA" sz="2200" i="1" spc="300" dirty="0" smtClean="0">
                <a:latin typeface="Calibri" panose="020F0502020204030204" pitchFamily="34" charset="0"/>
              </a:rPr>
            </a:br>
            <a:endParaRPr lang="en-ZA" sz="2200" i="1" spc="300" dirty="0" smtClean="0">
              <a:latin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63688" y="980728"/>
            <a:ext cx="6425104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ZA" sz="2400" dirty="0" smtClean="0">
                <a:latin typeface="Calibri" panose="020F0502020204030204" pitchFamily="34" charset="0"/>
                <a:cs typeface="Arial" pitchFamily="34" charset="0"/>
              </a:rPr>
              <a:t>From within farming and rural communities</a:t>
            </a:r>
          </a:p>
          <a:p>
            <a:pPr>
              <a:lnSpc>
                <a:spcPts val="3000"/>
              </a:lnSpc>
            </a:pPr>
            <a:r>
              <a:rPr lang="en-ZA" sz="2400" dirty="0">
                <a:latin typeface="Calibri" panose="020F0502020204030204" pitchFamily="34" charset="0"/>
                <a:cs typeface="Arial" pitchFamily="34" charset="0"/>
              </a:rPr>
              <a:t>Not teachers by </a:t>
            </a:r>
            <a:r>
              <a:rPr lang="en-ZA" sz="2400" dirty="0" smtClean="0">
                <a:latin typeface="Calibri" panose="020F0502020204030204" pitchFamily="34" charset="0"/>
                <a:cs typeface="Arial" pitchFamily="34" charset="0"/>
              </a:rPr>
              <a:t>profession</a:t>
            </a:r>
            <a:endParaRPr lang="en-ZA" sz="2000" dirty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35128" y="6054968"/>
            <a:ext cx="8657352" cy="686400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latin typeface="Calibri" panose="020F050202020403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380458" y="1169875"/>
            <a:ext cx="83030" cy="72008"/>
          </a:xfrm>
          <a:prstGeom prst="ellipse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latin typeface="Calibri" panose="020F0502020204030204" pitchFamily="34" charset="0"/>
            </a:endParaRPr>
          </a:p>
        </p:txBody>
      </p:sp>
      <p:pic>
        <p:nvPicPr>
          <p:cNvPr id="5123" name="Picture 3" descr="Z:\Photos\Z PICS\3 R's\Dornier Waterford\640 - Cop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" t="7276" r="17747" b="18371"/>
          <a:stretch/>
        </p:blipFill>
        <p:spPr bwMode="auto">
          <a:xfrm>
            <a:off x="542586" y="4274542"/>
            <a:ext cx="2374769" cy="1658862"/>
          </a:xfrm>
          <a:prstGeom prst="rect">
            <a:avLst/>
          </a:prstGeom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Z:\Photos\Z PICS\3 R's\Graham Beck\IMG-20140514-WA00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5" t="23844" r="12938" b="1384"/>
          <a:stretch/>
        </p:blipFill>
        <p:spPr bwMode="auto">
          <a:xfrm>
            <a:off x="6585545" y="1988840"/>
            <a:ext cx="1658863" cy="2144571"/>
          </a:xfrm>
          <a:prstGeom prst="rect">
            <a:avLst/>
          </a:prstGeom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Z:\Photos\Z PICS\3 R's\Holidays JuneJulySept\IMG-20140704-WA00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9"/>
          <a:stretch/>
        </p:blipFill>
        <p:spPr bwMode="auto">
          <a:xfrm>
            <a:off x="6228184" y="4274751"/>
            <a:ext cx="2353733" cy="1658861"/>
          </a:xfrm>
          <a:prstGeom prst="rect">
            <a:avLst/>
          </a:prstGeom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Z:\Photos\Z PICS\3 R's\Neethlingshof\011 - Copy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1" t="6252" r="5181" b="1826"/>
          <a:stretch/>
        </p:blipFill>
        <p:spPr bwMode="auto">
          <a:xfrm>
            <a:off x="896914" y="1993506"/>
            <a:ext cx="1658862" cy="2139906"/>
          </a:xfrm>
          <a:prstGeom prst="rect">
            <a:avLst/>
          </a:prstGeom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/>
          <p:cNvSpPr/>
          <p:nvPr/>
        </p:nvSpPr>
        <p:spPr>
          <a:xfrm>
            <a:off x="1380458" y="1553937"/>
            <a:ext cx="83030" cy="72008"/>
          </a:xfrm>
          <a:prstGeom prst="ellipse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9592" y="236152"/>
            <a:ext cx="74906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4400" b="1" spc="300" dirty="0" smtClean="0">
                <a:latin typeface="Calibri" panose="020F0502020204030204" pitchFamily="34" charset="0"/>
                <a:cs typeface="Arial" pitchFamily="34" charset="0"/>
              </a:rPr>
              <a:t>Facilitators: Who are they?</a:t>
            </a:r>
            <a:endParaRPr lang="en-ZA" sz="4400" spc="3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439" y="1916832"/>
            <a:ext cx="1786319" cy="219196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23" name="Picture 3" descr="\\CAROLYN-PC\Users\Public\Pictures\#3Rs EDUCATION\20150928_153744_001 - Copy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7" t="13254" r="25772" b="8338"/>
          <a:stretch/>
        </p:blipFill>
        <p:spPr bwMode="auto">
          <a:xfrm>
            <a:off x="3394278" y="4272428"/>
            <a:ext cx="2353733" cy="1660976"/>
          </a:xfrm>
          <a:prstGeom prst="rect">
            <a:avLst/>
          </a:prstGeom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2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7504" y="104774"/>
            <a:ext cx="8928992" cy="6687625"/>
          </a:xfrm>
          <a:prstGeom prst="rect">
            <a:avLst/>
          </a:prstGeom>
          <a:noFill/>
          <a:ln w="38100">
            <a:solidFill>
              <a:srgbClr val="FFCF3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504" y="6525344"/>
            <a:ext cx="8928992" cy="267056"/>
          </a:xfrm>
          <a:prstGeom prst="rect">
            <a:avLst/>
          </a:pr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24" name="Picture 23" descr="\\Nas\public\Marketing Events\AF_Media on Anna Office Extenda Host (Extendahost)\AF Logos\Mannetjie Edited 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01" y="170835"/>
            <a:ext cx="578275" cy="59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9512" y="2156752"/>
            <a:ext cx="8928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 smtClean="0">
                <a:latin typeface="Calibri" panose="020F0502020204030204" pitchFamily="34" charset="0"/>
              </a:rPr>
              <a:t>Teacher     Sports </a:t>
            </a:r>
            <a:r>
              <a:rPr lang="en-ZA" sz="2400" dirty="0">
                <a:latin typeface="Calibri" panose="020F0502020204030204" pitchFamily="34" charset="0"/>
              </a:rPr>
              <a:t>Coach </a:t>
            </a:r>
            <a:r>
              <a:rPr lang="en-ZA" sz="2400" dirty="0" smtClean="0">
                <a:latin typeface="Calibri" panose="020F0502020204030204" pitchFamily="34" charset="0"/>
              </a:rPr>
              <a:t>    Drama Teacher     Mentor     Role Model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  <a:cs typeface="Century Schoolbook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27584" y="4941168"/>
            <a:ext cx="864096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ZA" sz="2800" dirty="0">
                <a:latin typeface="Calibri" panose="020F0502020204030204" pitchFamily="34" charset="0"/>
              </a:rPr>
              <a:t>Support for children within </a:t>
            </a:r>
            <a:r>
              <a:rPr lang="en-ZA" sz="2800" dirty="0" smtClean="0">
                <a:latin typeface="Calibri" panose="020F0502020204030204" pitchFamily="34" charset="0"/>
              </a:rPr>
              <a:t>their </a:t>
            </a:r>
            <a:r>
              <a:rPr lang="en-ZA" sz="2800" dirty="0">
                <a:latin typeface="Calibri" panose="020F0502020204030204" pitchFamily="34" charset="0"/>
              </a:rPr>
              <a:t>community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88587" y="1364664"/>
            <a:ext cx="6576672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ZA" sz="3000" b="1" dirty="0" smtClean="0">
                <a:latin typeface="Calibri" panose="020F0502020204030204" pitchFamily="34" charset="0"/>
              </a:rPr>
              <a:t>Fulfils </a:t>
            </a:r>
            <a:r>
              <a:rPr lang="en-ZA" sz="3000" b="1" dirty="0">
                <a:latin typeface="Calibri" panose="020F0502020204030204" pitchFamily="34" charset="0"/>
              </a:rPr>
              <a:t>different roles at </a:t>
            </a:r>
            <a:r>
              <a:rPr lang="en-ZA" sz="3000" b="1" dirty="0" smtClean="0">
                <a:latin typeface="Calibri" panose="020F0502020204030204" pitchFamily="34" charset="0"/>
              </a:rPr>
              <a:t>the after-school:</a:t>
            </a:r>
            <a:endParaRPr lang="en-ZA" sz="3000" b="1" dirty="0">
              <a:latin typeface="Calibri" panose="020F050202020403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27584" y="5570076"/>
            <a:ext cx="856895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ZA" sz="2800" dirty="0" smtClean="0">
                <a:latin typeface="Calibri" panose="020F0502020204030204" pitchFamily="34" charset="0"/>
              </a:rPr>
              <a:t>Sustainable intervention / investment in the community</a:t>
            </a:r>
            <a:endParaRPr lang="en-ZA" sz="2800" dirty="0">
              <a:latin typeface="Calibri" panose="020F050202020403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323528" y="5791321"/>
            <a:ext cx="83030" cy="72008"/>
          </a:xfrm>
          <a:prstGeom prst="ellipse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latin typeface="Calibri" panose="020F050202020403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323528" y="5182163"/>
            <a:ext cx="83030" cy="72008"/>
          </a:xfrm>
          <a:prstGeom prst="ellipse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latin typeface="Calibri" panose="020F050202020403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1187624" y="1864268"/>
            <a:ext cx="144016" cy="364492"/>
          </a:xfrm>
          <a:prstGeom prst="line">
            <a:avLst/>
          </a:prstGeom>
          <a:ln w="38100">
            <a:solidFill>
              <a:srgbClr val="FFCF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0" name="Picture 2" descr="Z:\Photos\Z PICS\3 R's\Stellenzicht\021 - Cop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0" t="17969" r="21485" b="37025"/>
          <a:stretch/>
        </p:blipFill>
        <p:spPr bwMode="auto">
          <a:xfrm>
            <a:off x="6156176" y="2611292"/>
            <a:ext cx="2625719" cy="181413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Z:\Photos\Z PICS\3 R's\Arabella&amp;Excelsior\20140415_150558 - Cop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8" t="15002" r="5976" b="7869"/>
          <a:stretch/>
        </p:blipFill>
        <p:spPr bwMode="auto">
          <a:xfrm>
            <a:off x="3275856" y="2622980"/>
            <a:ext cx="2594340" cy="179245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/>
          <p:nvPr/>
        </p:nvCxnSpPr>
        <p:spPr>
          <a:xfrm>
            <a:off x="7659960" y="1870637"/>
            <a:ext cx="152400" cy="364492"/>
          </a:xfrm>
          <a:prstGeom prst="line">
            <a:avLst/>
          </a:prstGeom>
          <a:ln w="38100">
            <a:solidFill>
              <a:srgbClr val="FFCF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300192" y="1868720"/>
            <a:ext cx="0" cy="351411"/>
          </a:xfrm>
          <a:prstGeom prst="line">
            <a:avLst/>
          </a:prstGeom>
          <a:ln w="38100">
            <a:solidFill>
              <a:srgbClr val="FFCF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499992" y="1859220"/>
            <a:ext cx="0" cy="351411"/>
          </a:xfrm>
          <a:prstGeom prst="line">
            <a:avLst/>
          </a:prstGeom>
          <a:ln w="38100">
            <a:solidFill>
              <a:srgbClr val="FFCF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627784" y="1845414"/>
            <a:ext cx="0" cy="351411"/>
          </a:xfrm>
          <a:prstGeom prst="line">
            <a:avLst/>
          </a:prstGeom>
          <a:ln w="38100">
            <a:solidFill>
              <a:srgbClr val="FFCF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4" descr="Z:\Photos\Z PICS\3 R's\Dornier Waterford\Copy of 377 - Copy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64" t="15390" r="28046" b="45745"/>
          <a:stretch/>
        </p:blipFill>
        <p:spPr bwMode="auto">
          <a:xfrm>
            <a:off x="354008" y="2622980"/>
            <a:ext cx="2625720" cy="181413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55576" y="416858"/>
            <a:ext cx="80032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4000" b="1" spc="300" dirty="0">
                <a:latin typeface="Calibri" panose="020F0502020204030204" pitchFamily="34" charset="0"/>
                <a:cs typeface="Arial" pitchFamily="34" charset="0"/>
              </a:rPr>
              <a:t>The Role of the 3 </a:t>
            </a:r>
            <a:r>
              <a:rPr lang="en-ZA" sz="4000" b="1" spc="300" dirty="0">
                <a:solidFill>
                  <a:srgbClr val="C00000"/>
                </a:solidFill>
                <a:latin typeface="Calibri" panose="020F0502020204030204" pitchFamily="34" charset="0"/>
                <a:cs typeface="Arial" pitchFamily="34" charset="0"/>
              </a:rPr>
              <a:t>R</a:t>
            </a:r>
            <a:r>
              <a:rPr lang="en-ZA" sz="4000" b="1" spc="300" dirty="0">
                <a:latin typeface="Calibri" panose="020F0502020204030204" pitchFamily="34" charset="0"/>
                <a:cs typeface="Arial" pitchFamily="34" charset="0"/>
              </a:rPr>
              <a:t>’s Facilitator</a:t>
            </a:r>
            <a:endParaRPr lang="en-ZA" sz="4000" spc="3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69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7504" y="104774"/>
            <a:ext cx="8928992" cy="6687625"/>
          </a:xfrm>
          <a:prstGeom prst="rect">
            <a:avLst/>
          </a:prstGeom>
          <a:noFill/>
          <a:ln w="38100">
            <a:solidFill>
              <a:srgbClr val="FFCF3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504" y="6525344"/>
            <a:ext cx="8928992" cy="267056"/>
          </a:xfrm>
          <a:prstGeom prst="rect">
            <a:avLst/>
          </a:pr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3" descr="\\Nas\public\Marketing Events\AF_Media on Anna Office Extenda Host (Extendahost)\AF Logos\Mannetjie Edited 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01" y="170835"/>
            <a:ext cx="578275" cy="59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790982" y="1672208"/>
            <a:ext cx="8533546" cy="254888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ZA" sz="2800" dirty="0">
                <a:latin typeface="Calibri" panose="020F0502020204030204" pitchFamily="34" charset="0"/>
              </a:rPr>
              <a:t>All 3 R’s Facilitators attend this training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ZA" sz="2800" dirty="0" smtClean="0">
                <a:latin typeface="Calibri" panose="020F0502020204030204" pitchFamily="34" charset="0"/>
              </a:rPr>
              <a:t>Hosted by Anna Foundation staff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ZA" sz="2800" dirty="0" smtClean="0">
                <a:latin typeface="Calibri" panose="020F0502020204030204" pitchFamily="34" charset="0"/>
              </a:rPr>
              <a:t>Training covers 3 R’s work for upcoming month for all Grades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ZA" sz="2800" dirty="0" smtClean="0">
                <a:latin typeface="Calibri" panose="020F0502020204030204" pitchFamily="34" charset="0"/>
              </a:rPr>
              <a:t>Outsourced training to enhance skills development</a:t>
            </a:r>
          </a:p>
        </p:txBody>
      </p:sp>
      <p:sp>
        <p:nvSpPr>
          <p:cNvPr id="10" name="Oval 9"/>
          <p:cNvSpPr/>
          <p:nvPr/>
        </p:nvSpPr>
        <p:spPr>
          <a:xfrm>
            <a:off x="592020" y="2020182"/>
            <a:ext cx="83030" cy="72008"/>
          </a:xfrm>
          <a:prstGeom prst="ellipse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Oval 11"/>
          <p:cNvSpPr/>
          <p:nvPr/>
        </p:nvSpPr>
        <p:spPr>
          <a:xfrm>
            <a:off x="592020" y="2640261"/>
            <a:ext cx="83030" cy="72008"/>
          </a:xfrm>
          <a:prstGeom prst="ellipse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Oval 12"/>
          <p:cNvSpPr/>
          <p:nvPr/>
        </p:nvSpPr>
        <p:spPr>
          <a:xfrm>
            <a:off x="599660" y="3244318"/>
            <a:ext cx="83030" cy="72008"/>
          </a:xfrm>
          <a:prstGeom prst="ellipse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7" name="Oval 16"/>
          <p:cNvSpPr/>
          <p:nvPr/>
        </p:nvSpPr>
        <p:spPr>
          <a:xfrm>
            <a:off x="600538" y="3898149"/>
            <a:ext cx="83030" cy="72008"/>
          </a:xfrm>
          <a:prstGeom prst="ellipse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4098" name="Picture 2" descr="Z:\Photos\Staff\20141003_105756 - Cop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" t="22783" r="4229"/>
          <a:stretch/>
        </p:blipFill>
        <p:spPr bwMode="auto">
          <a:xfrm>
            <a:off x="3157835" y="4260692"/>
            <a:ext cx="2813685" cy="18822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Z:\Photos\Staff\2014 Staff Training - Wordworks, ReneeLighton\StaffTraining - Renee + Wordworks 28 March 2014\Resized\20140328_101447 - Cop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8" r="6251" b="1895"/>
          <a:stretch/>
        </p:blipFill>
        <p:spPr bwMode="auto">
          <a:xfrm>
            <a:off x="6141918" y="4270236"/>
            <a:ext cx="2820939" cy="18725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Z:\Photos\Staff\2014 Staff Training - Wordworks, ReneeLighton\Wordworks 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1" b="4029"/>
          <a:stretch/>
        </p:blipFill>
        <p:spPr bwMode="auto">
          <a:xfrm>
            <a:off x="177301" y="4260692"/>
            <a:ext cx="2808312" cy="18821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77074" y="188640"/>
            <a:ext cx="47932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4400" b="1" spc="300" smtClean="0">
                <a:latin typeface="Calibri" panose="020F0502020204030204" pitchFamily="34" charset="0"/>
                <a:cs typeface="Arial" pitchFamily="34" charset="0"/>
              </a:rPr>
              <a:t>Monthly Training</a:t>
            </a:r>
            <a:endParaRPr lang="en-ZA" sz="4400" spc="300" dirty="0">
              <a:latin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327349" y="1052736"/>
            <a:ext cx="245945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3000" b="1" dirty="0" smtClean="0">
                <a:latin typeface="Calibri" panose="020F0502020204030204" pitchFamily="34" charset="0"/>
                <a:cs typeface="Arial" pitchFamily="34" charset="0"/>
              </a:rPr>
              <a:t>Group Session</a:t>
            </a:r>
            <a:endParaRPr lang="en-ZA" sz="3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07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18249" y="908720"/>
            <a:ext cx="8106519" cy="71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ZA" sz="3000" b="1" dirty="0" smtClean="0">
                <a:latin typeface="Calibri" panose="020F0502020204030204" pitchFamily="34" charset="0"/>
                <a:cs typeface="Arial" pitchFamily="34" charset="0"/>
              </a:rPr>
              <a:t>One on one Training with Project Manager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504" y="104774"/>
            <a:ext cx="8928992" cy="6687625"/>
          </a:xfrm>
          <a:prstGeom prst="rect">
            <a:avLst/>
          </a:prstGeom>
          <a:noFill/>
          <a:ln w="38100">
            <a:solidFill>
              <a:srgbClr val="FFCF3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504" y="6525344"/>
            <a:ext cx="8928992" cy="267056"/>
          </a:xfrm>
          <a:prstGeom prst="rect">
            <a:avLst/>
          </a:pr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3" descr="\\Nas\public\Marketing Events\AF_Media on Anna Office Extenda Host (Extendahost)\AF Logos\Mannetjie Edited 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01" y="170835"/>
            <a:ext cx="578275" cy="59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899592" y="2060848"/>
            <a:ext cx="83030" cy="72008"/>
          </a:xfrm>
          <a:prstGeom prst="ellipse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Oval 8"/>
          <p:cNvSpPr/>
          <p:nvPr/>
        </p:nvSpPr>
        <p:spPr>
          <a:xfrm>
            <a:off x="899592" y="3356992"/>
            <a:ext cx="83030" cy="72008"/>
          </a:xfrm>
          <a:prstGeom prst="ellipse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Oval 9"/>
          <p:cNvSpPr/>
          <p:nvPr/>
        </p:nvSpPr>
        <p:spPr>
          <a:xfrm>
            <a:off x="899592" y="2708920"/>
            <a:ext cx="83030" cy="72008"/>
          </a:xfrm>
          <a:prstGeom prst="ellipse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TextBox 14"/>
          <p:cNvSpPr txBox="1"/>
          <p:nvPr/>
        </p:nvSpPr>
        <p:spPr>
          <a:xfrm>
            <a:off x="1259632" y="1752198"/>
            <a:ext cx="7560839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ZA" sz="2400" dirty="0" smtClean="0">
                <a:latin typeface="Calibri" panose="020F0502020204030204" pitchFamily="34" charset="0"/>
                <a:cs typeface="Arial" pitchFamily="34" charset="0"/>
              </a:rPr>
              <a:t>Curriculum Revision</a:t>
            </a:r>
          </a:p>
          <a:p>
            <a:pPr>
              <a:lnSpc>
                <a:spcPct val="150000"/>
              </a:lnSpc>
            </a:pPr>
            <a:endParaRPr lang="en-ZA" sz="300" dirty="0" smtClean="0">
              <a:latin typeface="Calibri" panose="020F0502020204030204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ZA" sz="2400" dirty="0" smtClean="0">
                <a:latin typeface="Calibri" panose="020F0502020204030204" pitchFamily="34" charset="0"/>
                <a:cs typeface="Arial" pitchFamily="34" charset="0"/>
              </a:rPr>
              <a:t>Project-specific needs / challenges</a:t>
            </a:r>
          </a:p>
          <a:p>
            <a:pPr>
              <a:lnSpc>
                <a:spcPct val="150000"/>
              </a:lnSpc>
            </a:pPr>
            <a:endParaRPr lang="en-ZA" sz="300" dirty="0" smtClean="0">
              <a:latin typeface="Calibri" panose="020F0502020204030204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ZA" sz="2400" dirty="0" smtClean="0">
                <a:latin typeface="Calibri" panose="020F0502020204030204" pitchFamily="34" charset="0"/>
                <a:cs typeface="Arial" pitchFamily="34" charset="0"/>
              </a:rPr>
              <a:t>Specific, tailor-made training (</a:t>
            </a:r>
            <a:r>
              <a:rPr lang="en-ZA" sz="2400" dirty="0" err="1" smtClean="0">
                <a:latin typeface="Calibri" panose="020F0502020204030204" pitchFamily="34" charset="0"/>
                <a:cs typeface="Arial" pitchFamily="34" charset="0"/>
              </a:rPr>
              <a:t>eg</a:t>
            </a:r>
            <a:r>
              <a:rPr lang="en-ZA" sz="2400" dirty="0" smtClean="0">
                <a:latin typeface="Calibri" panose="020F0502020204030204" pitchFamily="34" charset="0"/>
                <a:cs typeface="Arial" pitchFamily="34" charset="0"/>
              </a:rPr>
              <a:t>. computers, maths)</a:t>
            </a:r>
            <a:endParaRPr lang="en-ZA" sz="2400" dirty="0"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5122" name="Picture 2" descr="Z:\Photos\Staff\2014 Staff Training - Wordworks, ReneeLighton\20140627_100531 - Cop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4" t="14870" b="8733"/>
          <a:stretch/>
        </p:blipFill>
        <p:spPr bwMode="auto">
          <a:xfrm>
            <a:off x="4814312" y="3933056"/>
            <a:ext cx="3631372" cy="2448272"/>
          </a:xfrm>
          <a:prstGeom prst="rect">
            <a:avLst/>
          </a:prstGeom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Z:\Photos\Z PICS\3 R's\Simonsig\20140529_145040 - Copy (2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78" t="1213" r="11707" b="9303"/>
          <a:stretch/>
        </p:blipFill>
        <p:spPr bwMode="auto">
          <a:xfrm>
            <a:off x="683568" y="3937119"/>
            <a:ext cx="3653582" cy="2448272"/>
          </a:xfrm>
          <a:prstGeom prst="rect">
            <a:avLst/>
          </a:prstGeom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14199" y="-22303"/>
            <a:ext cx="8106519" cy="1003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ZA" sz="4400" b="1" spc="300" dirty="0" smtClean="0">
                <a:latin typeface="Calibri" panose="020F0502020204030204" pitchFamily="34" charset="0"/>
                <a:cs typeface="Arial" pitchFamily="34" charset="0"/>
              </a:rPr>
              <a:t>On-site Training</a:t>
            </a:r>
          </a:p>
        </p:txBody>
      </p:sp>
    </p:spTree>
    <p:extLst>
      <p:ext uri="{BB962C8B-B14F-4D97-AF65-F5344CB8AC3E}">
        <p14:creationId xmlns:p14="http://schemas.microsoft.com/office/powerpoint/2010/main" val="219832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7504" y="104774"/>
            <a:ext cx="8928992" cy="6687625"/>
          </a:xfrm>
          <a:prstGeom prst="rect">
            <a:avLst/>
          </a:prstGeom>
          <a:noFill/>
          <a:ln w="38100">
            <a:solidFill>
              <a:srgbClr val="FFCF3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504" y="6525344"/>
            <a:ext cx="8928992" cy="267056"/>
          </a:xfrm>
          <a:prstGeom prst="rect">
            <a:avLst/>
          </a:pr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3" descr="\\Nas\public\Marketing Events\AF_Media on Anna Office Extenda Host (Extendahost)\AF Logos\Mannetjie Edited 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01" y="170835"/>
            <a:ext cx="578275" cy="59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07504" y="620688"/>
            <a:ext cx="89289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ZA" sz="4400" b="1" spc="300" dirty="0" smtClean="0">
                <a:latin typeface="Calibri" panose="020F0502020204030204" pitchFamily="34" charset="0"/>
                <a:cs typeface="Arial" pitchFamily="34" charset="0"/>
              </a:rPr>
              <a:t>Investing in Rural Communities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59" y="1772816"/>
            <a:ext cx="6936280" cy="424847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92775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18249" y="204492"/>
            <a:ext cx="8106519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ZA" sz="4000" b="1" dirty="0" smtClean="0">
                <a:latin typeface="Calibri" panose="020F0502020204030204" pitchFamily="34" charset="0"/>
                <a:cs typeface="Arial" pitchFamily="34" charset="0"/>
              </a:rPr>
              <a:t>Parent Workshops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504" y="104774"/>
            <a:ext cx="8928992" cy="6687625"/>
          </a:xfrm>
          <a:prstGeom prst="rect">
            <a:avLst/>
          </a:prstGeom>
          <a:noFill/>
          <a:ln w="38100">
            <a:solidFill>
              <a:srgbClr val="FFCF3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504" y="6525344"/>
            <a:ext cx="8928992" cy="267056"/>
          </a:xfrm>
          <a:prstGeom prst="rect">
            <a:avLst/>
          </a:pr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67544" y="1330028"/>
            <a:ext cx="83030" cy="72008"/>
          </a:xfrm>
          <a:prstGeom prst="ellipse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Oval 9"/>
          <p:cNvSpPr/>
          <p:nvPr/>
        </p:nvSpPr>
        <p:spPr>
          <a:xfrm>
            <a:off x="467544" y="2256801"/>
            <a:ext cx="83030" cy="72008"/>
          </a:xfrm>
          <a:prstGeom prst="ellipse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TextBox 14"/>
          <p:cNvSpPr txBox="1"/>
          <p:nvPr/>
        </p:nvSpPr>
        <p:spPr>
          <a:xfrm>
            <a:off x="683568" y="1124744"/>
            <a:ext cx="8280920" cy="2331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 smtClean="0">
                <a:latin typeface="Calibri" panose="020F0502020204030204" pitchFamily="34" charset="0"/>
                <a:cs typeface="Arial" pitchFamily="34" charset="0"/>
              </a:rPr>
              <a:t>Teach parents how they </a:t>
            </a:r>
            <a:r>
              <a:rPr lang="en-ZA" sz="2400" dirty="0">
                <a:latin typeface="Calibri" panose="020F0502020204030204" pitchFamily="34" charset="0"/>
              </a:rPr>
              <a:t>can </a:t>
            </a:r>
            <a:r>
              <a:rPr lang="en-ZA" sz="2400" b="1" dirty="0">
                <a:latin typeface="Calibri" panose="020F0502020204030204" pitchFamily="34" charset="0"/>
              </a:rPr>
              <a:t>add value, stimulate and nurture </a:t>
            </a:r>
            <a:r>
              <a:rPr lang="en-ZA" sz="2400" dirty="0">
                <a:latin typeface="Calibri" panose="020F0502020204030204" pitchFamily="34" charset="0"/>
              </a:rPr>
              <a:t>their child’s development from an early age at home</a:t>
            </a:r>
            <a:endParaRPr lang="en-ZA" sz="2400" dirty="0" smtClean="0">
              <a:latin typeface="Calibri" panose="020F0502020204030204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ZA" sz="300" dirty="0" smtClean="0">
              <a:latin typeface="Calibri" panose="020F0502020204030204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ZA" sz="2400" dirty="0" smtClean="0">
                <a:latin typeface="Calibri" panose="020F0502020204030204" pitchFamily="34" charset="0"/>
                <a:cs typeface="Arial" pitchFamily="34" charset="0"/>
              </a:rPr>
              <a:t>Using </a:t>
            </a:r>
            <a:r>
              <a:rPr lang="en-ZA" sz="2400" b="1" dirty="0" smtClean="0">
                <a:latin typeface="Calibri" panose="020F0502020204030204" pitchFamily="34" charset="0"/>
                <a:cs typeface="Arial" pitchFamily="34" charset="0"/>
              </a:rPr>
              <a:t>recyclable material </a:t>
            </a:r>
            <a:r>
              <a:rPr lang="en-ZA" sz="2400" dirty="0" smtClean="0">
                <a:latin typeface="Calibri" panose="020F0502020204030204" pitchFamily="34" charset="0"/>
                <a:cs typeface="Arial" pitchFamily="34" charset="0"/>
              </a:rPr>
              <a:t>for enriched learning</a:t>
            </a:r>
          </a:p>
          <a:p>
            <a:pPr>
              <a:lnSpc>
                <a:spcPct val="150000"/>
              </a:lnSpc>
            </a:pPr>
            <a:endParaRPr lang="en-ZA" sz="300" dirty="0" smtClean="0">
              <a:latin typeface="Calibri" panose="020F0502020204030204" pitchFamily="34" charset="0"/>
              <a:cs typeface="Arial" pitchFamily="34" charset="0"/>
            </a:endParaRPr>
          </a:p>
          <a:p>
            <a:r>
              <a:rPr lang="en-ZA" sz="2400" b="1" dirty="0" smtClean="0">
                <a:latin typeface="Calibri" panose="020F0502020204030204" pitchFamily="34" charset="0"/>
                <a:cs typeface="Arial" pitchFamily="34" charset="0"/>
              </a:rPr>
              <a:t>TOPICS: </a:t>
            </a:r>
            <a:r>
              <a:rPr lang="en-ZA" sz="2400" dirty="0" smtClean="0">
                <a:latin typeface="Calibri" panose="020F0502020204030204" pitchFamily="34" charset="0"/>
                <a:cs typeface="Arial" pitchFamily="34" charset="0"/>
              </a:rPr>
              <a:t>Discipline issues, Reading, Letters, Counting, Shapes and many more!</a:t>
            </a:r>
          </a:p>
          <a:p>
            <a:pPr>
              <a:lnSpc>
                <a:spcPct val="150000"/>
              </a:lnSpc>
            </a:pPr>
            <a:endParaRPr lang="en-ZA" sz="300" dirty="0" smtClean="0"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37" y="4527782"/>
            <a:ext cx="2203242" cy="1652431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10" y="3882024"/>
            <a:ext cx="2660331" cy="1995248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140968"/>
            <a:ext cx="2736304" cy="3298719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23528" y="5949280"/>
            <a:ext cx="2662313" cy="55399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ZA" dirty="0" smtClean="0">
                <a:latin typeface="Calibri" panose="020F0502020204030204" pitchFamily="34" charset="0"/>
              </a:rPr>
              <a:t>Hand-eye </a:t>
            </a:r>
            <a:br>
              <a:rPr lang="en-ZA" dirty="0" smtClean="0">
                <a:latin typeface="Calibri" panose="020F0502020204030204" pitchFamily="34" charset="0"/>
              </a:rPr>
            </a:br>
            <a:r>
              <a:rPr lang="en-ZA" dirty="0" smtClean="0">
                <a:latin typeface="Calibri" panose="020F0502020204030204" pitchFamily="34" charset="0"/>
              </a:rPr>
              <a:t>coordination games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03848" y="6229386"/>
            <a:ext cx="2707332" cy="27699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ZA" dirty="0" smtClean="0">
                <a:latin typeface="Calibri" panose="020F0502020204030204" pitchFamily="34" charset="0"/>
              </a:rPr>
              <a:t>Dice games (maths)</a:t>
            </a:r>
          </a:p>
        </p:txBody>
      </p:sp>
      <p:sp>
        <p:nvSpPr>
          <p:cNvPr id="19" name="Oval 18"/>
          <p:cNvSpPr/>
          <p:nvPr/>
        </p:nvSpPr>
        <p:spPr>
          <a:xfrm>
            <a:off x="467544" y="2743604"/>
            <a:ext cx="83030" cy="72008"/>
          </a:xfrm>
          <a:prstGeom prst="ellipse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8" r="9733"/>
          <a:stretch/>
        </p:blipFill>
        <p:spPr>
          <a:xfrm>
            <a:off x="3716400" y="3140968"/>
            <a:ext cx="1682227" cy="1236581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21" name="Picture 20" descr="\\Nas\public\Marketing Events\AF_Media on Anna Office Extenda Host (Extendahost)\AF Logos\Mannetjie Edited Backgroun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01" y="170835"/>
            <a:ext cx="578275" cy="59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37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7504" y="104774"/>
            <a:ext cx="8928992" cy="6687625"/>
          </a:xfrm>
          <a:prstGeom prst="rect">
            <a:avLst/>
          </a:prstGeom>
          <a:noFill/>
          <a:ln w="38100">
            <a:solidFill>
              <a:srgbClr val="FFCF3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5" y="116632"/>
            <a:ext cx="89289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800" dirty="0" smtClean="0">
                <a:latin typeface="Calibri" panose="020F0502020204030204" pitchFamily="34" charset="0"/>
              </a:rPr>
              <a:t>  Holistic after-school support</a:t>
            </a:r>
            <a:br>
              <a:rPr lang="en-ZA" sz="4800" dirty="0" smtClean="0">
                <a:latin typeface="Calibri" panose="020F0502020204030204" pitchFamily="34" charset="0"/>
              </a:rPr>
            </a:br>
            <a:r>
              <a:rPr lang="en-ZA" sz="4800" dirty="0" smtClean="0">
                <a:latin typeface="Calibri" panose="020F0502020204030204" pitchFamily="34" charset="0"/>
              </a:rPr>
              <a:t> for rural children</a:t>
            </a:r>
          </a:p>
        </p:txBody>
      </p:sp>
      <p:sp>
        <p:nvSpPr>
          <p:cNvPr id="6" name="Rectangle 5"/>
          <p:cNvSpPr/>
          <p:nvPr/>
        </p:nvSpPr>
        <p:spPr>
          <a:xfrm>
            <a:off x="107504" y="6525344"/>
            <a:ext cx="8928992" cy="267056"/>
          </a:xfrm>
          <a:prstGeom prst="rect">
            <a:avLst/>
          </a:pr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32" y="2565354"/>
            <a:ext cx="4824536" cy="352794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796136" y="2053176"/>
            <a:ext cx="1872210" cy="30777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ZA" sz="20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Life Skills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7504" y="6093296"/>
            <a:ext cx="8928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i="1" spc="300" dirty="0" smtClean="0">
                <a:latin typeface="+mj-lt"/>
              </a:rPr>
              <a:t>Lifelong learning in order to build positive self-worth </a:t>
            </a:r>
            <a:r>
              <a:rPr lang="en-ZA" i="1" spc="300" dirty="0">
                <a:latin typeface="+mj-lt"/>
              </a:rPr>
              <a:t>and self- </a:t>
            </a:r>
            <a:r>
              <a:rPr lang="en-ZA" i="1" spc="300" dirty="0" smtClean="0">
                <a:latin typeface="+mj-lt"/>
              </a:rPr>
              <a:t>respect</a:t>
            </a:r>
            <a:endParaRPr lang="en-ZA" i="1" spc="300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08139" y="2054231"/>
            <a:ext cx="927722" cy="30777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ZA" sz="2000" dirty="0" smtClean="0">
                <a:solidFill>
                  <a:srgbClr val="7030A0"/>
                </a:solidFill>
                <a:latin typeface="Calibri" panose="020F0502020204030204" pitchFamily="34" charset="0"/>
              </a:rPr>
              <a:t>Sports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64430" y="2054231"/>
            <a:ext cx="1567410" cy="30777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ZA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Education</a:t>
            </a:r>
          </a:p>
        </p:txBody>
      </p:sp>
      <p:pic>
        <p:nvPicPr>
          <p:cNvPr id="23" name="Picture 22" descr="\\Nas\public\Marketing Events\AF_Media on Anna Office Extenda Host (Extendahost)\AF Logos\Mannetjie Edited Backgrou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89" y="187315"/>
            <a:ext cx="578275" cy="59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275856" y="2051556"/>
            <a:ext cx="432048" cy="36933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ZA" sz="2400" dirty="0" smtClean="0">
                <a:sym typeface="Wingdings"/>
              </a:rPr>
              <a:t></a:t>
            </a:r>
            <a:endParaRPr lang="en-ZA" sz="2400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5436096" y="2045504"/>
            <a:ext cx="432048" cy="36933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ZA" sz="2400" dirty="0" smtClean="0">
                <a:sym typeface="Wingdings"/>
              </a:rPr>
              <a:t></a:t>
            </a:r>
            <a:endParaRPr lang="en-ZA" sz="2400" dirty="0" smtClean="0"/>
          </a:p>
        </p:txBody>
      </p:sp>
    </p:spTree>
    <p:extLst>
      <p:ext uri="{BB962C8B-B14F-4D97-AF65-F5344CB8AC3E}">
        <p14:creationId xmlns:p14="http://schemas.microsoft.com/office/powerpoint/2010/main" val="273776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3" y="104775"/>
            <a:ext cx="8928992" cy="6687625"/>
          </a:xfrm>
          <a:prstGeom prst="rect">
            <a:avLst/>
          </a:prstGeom>
          <a:noFill/>
          <a:ln w="38100">
            <a:solidFill>
              <a:srgbClr val="FFCF3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3" y="6525344"/>
            <a:ext cx="8928992" cy="267056"/>
          </a:xfrm>
          <a:prstGeom prst="rect">
            <a:avLst/>
          </a:pr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620688"/>
            <a:ext cx="8928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5400" b="1" dirty="0" smtClean="0">
                <a:latin typeface="Calibri" panose="020F0502020204030204" pitchFamily="34" charset="0"/>
              </a:rPr>
              <a:t>Programme</a:t>
            </a:r>
            <a:r>
              <a:rPr lang="en-ZA" sz="4000" b="1" dirty="0" smtClean="0">
                <a:latin typeface="Calibri" panose="020F0502020204030204" pitchFamily="34" charset="0"/>
              </a:rPr>
              <a:t> </a:t>
            </a:r>
            <a:r>
              <a:rPr lang="en-ZA" sz="5400" b="1" dirty="0" smtClean="0">
                <a:latin typeface="Calibri" panose="020F0502020204030204" pitchFamily="34" charset="0"/>
              </a:rPr>
              <a:t>Incentives</a:t>
            </a:r>
            <a:endParaRPr lang="en-ZA" sz="4000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1752060"/>
            <a:ext cx="7776864" cy="4374240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8" name="Picture 7" descr="\\Nas\public\Marketing Events\AF_Media on Anna Office Extenda Host (Extendahost)\AF Logos\Mannetjie Edited Backgrou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89" y="187315"/>
            <a:ext cx="578275" cy="59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46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79512" y="1906776"/>
            <a:ext cx="3347087" cy="2107619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3" name="Rectangle 2"/>
          <p:cNvSpPr/>
          <p:nvPr/>
        </p:nvSpPr>
        <p:spPr>
          <a:xfrm>
            <a:off x="117443" y="104775"/>
            <a:ext cx="8928987" cy="6687628"/>
          </a:xfrm>
          <a:prstGeom prst="rect">
            <a:avLst/>
          </a:prstGeom>
          <a:noFill/>
          <a:ln w="38103">
            <a:solidFill>
              <a:srgbClr val="FFCF37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ZA" b="1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7443" y="6525346"/>
            <a:ext cx="8928987" cy="267059"/>
          </a:xfrm>
          <a:prstGeom prst="rect">
            <a:avLst/>
          </a:prstGeom>
          <a:solidFill>
            <a:srgbClr val="FFCF37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ZA" b="1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38070" y="517650"/>
            <a:ext cx="8229600" cy="8231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ZA" sz="5400" b="1" spc="300" dirty="0" smtClean="0">
                <a:latin typeface="Calibri" panose="020F0502020204030204" pitchFamily="34" charset="0"/>
              </a:rPr>
              <a:t>Fun Runs</a:t>
            </a:r>
            <a:endParaRPr lang="en-ZA" sz="4800" b="1" spc="300" dirty="0">
              <a:latin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02" y="4188416"/>
            <a:ext cx="4752986" cy="2264920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12" name="Picture 3" descr="C:\#MARKETING and PR\#PHOTOS\Pictures\Running Events\Cape Town Peace Run 2015\12-In-12 Challenge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883" y="1692604"/>
            <a:ext cx="1785221" cy="2384468"/>
          </a:xfrm>
          <a:prstGeom prst="rect">
            <a:avLst/>
          </a:prstGeom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\\Nas\public\Marketing Events\AF_Media on Anna Office Extenda Host (Extendahost)\AF Logos\Mannetjie Edited Backgroun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89" y="187315"/>
            <a:ext cx="578275" cy="59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#MARKETING and PR\#PHOTOS\Pictures\Cape Town Peace Run + Water Station\CT Peace Run 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88"/>
          <a:stretch/>
        </p:blipFill>
        <p:spPr bwMode="auto">
          <a:xfrm>
            <a:off x="179512" y="4188416"/>
            <a:ext cx="3725024" cy="2264920"/>
          </a:xfrm>
          <a:prstGeom prst="rect">
            <a:avLst/>
          </a:prstGeom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" r="7494"/>
          <a:stretch/>
        </p:blipFill>
        <p:spPr>
          <a:xfrm>
            <a:off x="5677339" y="1916832"/>
            <a:ext cx="3287149" cy="2107619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55" t="27491" r="34931" b="41499"/>
          <a:stretch/>
        </p:blipFill>
        <p:spPr bwMode="auto">
          <a:xfrm>
            <a:off x="6300192" y="181413"/>
            <a:ext cx="2448043" cy="1534810"/>
          </a:xfrm>
          <a:prstGeom prst="rect">
            <a:avLst/>
          </a:prstGeom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284" t="64661" r="29248" b="18365"/>
          <a:stretch/>
        </p:blipFill>
        <p:spPr bwMode="auto">
          <a:xfrm>
            <a:off x="1187717" y="177506"/>
            <a:ext cx="1440067" cy="1613663"/>
          </a:xfrm>
          <a:prstGeom prst="rect">
            <a:avLst/>
          </a:prstGeom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12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3" y="104775"/>
            <a:ext cx="8928992" cy="6687625"/>
          </a:xfrm>
          <a:prstGeom prst="rect">
            <a:avLst/>
          </a:prstGeom>
          <a:noFill/>
          <a:ln w="38100">
            <a:solidFill>
              <a:srgbClr val="FFCF3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3" y="6525344"/>
            <a:ext cx="8928992" cy="267056"/>
          </a:xfrm>
          <a:prstGeom prst="rect">
            <a:avLst/>
          </a:pr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25756" y="44624"/>
            <a:ext cx="717078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b="1" dirty="0" smtClean="0">
                <a:latin typeface="Calibri" panose="020F0502020204030204" pitchFamily="34" charset="0"/>
              </a:rPr>
              <a:t>3 </a:t>
            </a:r>
            <a:r>
              <a:rPr lang="en-ZA" sz="6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R</a:t>
            </a:r>
            <a:r>
              <a:rPr lang="en-ZA" b="1" dirty="0" smtClean="0">
                <a:latin typeface="Calibri" panose="020F0502020204030204" pitchFamily="34" charset="0"/>
              </a:rPr>
              <a:t>’s + 1  =  </a:t>
            </a:r>
            <a:r>
              <a:rPr lang="en-ZA" sz="6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R</a:t>
            </a:r>
            <a:r>
              <a:rPr lang="en-ZA" b="1" dirty="0" smtClean="0">
                <a:latin typeface="Calibri" panose="020F0502020204030204" pitchFamily="34" charset="0"/>
              </a:rPr>
              <a:t>iding!</a:t>
            </a:r>
            <a:endParaRPr lang="en-ZA" b="1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" r="28245"/>
          <a:stretch/>
        </p:blipFill>
        <p:spPr>
          <a:xfrm>
            <a:off x="1115616" y="692697"/>
            <a:ext cx="2376264" cy="3009524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6" name="Picture 2" descr="C:\#MARKETING and PR\#PHOTOS\ZZ OLD PICS\OLD PICS Pre 2014\Sports\7535890366_b5ae185030_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3" t="4218" b="7419"/>
          <a:stretch/>
        </p:blipFill>
        <p:spPr bwMode="auto">
          <a:xfrm>
            <a:off x="4938885" y="1124744"/>
            <a:ext cx="3349538" cy="2466253"/>
          </a:xfrm>
          <a:prstGeom prst="rect">
            <a:avLst/>
          </a:prstGeom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Z:\Photos\Riding\Buffet Olives MTB 2014\Curtle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" t="5477" r="12957"/>
          <a:stretch/>
        </p:blipFill>
        <p:spPr bwMode="auto">
          <a:xfrm>
            <a:off x="6398180" y="4293096"/>
            <a:ext cx="2350284" cy="1728192"/>
          </a:xfrm>
          <a:prstGeom prst="rect">
            <a:avLst/>
          </a:prstGeom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548" y="3861048"/>
            <a:ext cx="3630636" cy="2422314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35496" y="4365104"/>
            <a:ext cx="936104" cy="92333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ZA" sz="2000" dirty="0" smtClean="0">
                <a:latin typeface="Calibri" panose="020F0502020204030204" pitchFamily="34" charset="0"/>
              </a:rPr>
              <a:t>New Pump track!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8520" flipV="1">
            <a:off x="67319" y="5456380"/>
            <a:ext cx="672312" cy="379517"/>
          </a:xfrm>
          <a:prstGeom prst="rect">
            <a:avLst/>
          </a:prstGeom>
        </p:spPr>
      </p:pic>
      <p:pic>
        <p:nvPicPr>
          <p:cNvPr id="3074" name="Picture 2" descr="C:\#MARKETING and PR\#PHOTOS\Pictures\2016-09-13-BMX-JPG\2016-09-13-Anna Foundation-71 - Cop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13" y="4175786"/>
            <a:ext cx="1411062" cy="2114872"/>
          </a:xfrm>
          <a:prstGeom prst="rect">
            <a:avLst/>
          </a:prstGeom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726265" y="6319533"/>
            <a:ext cx="2195736" cy="18466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tIns="0" bIns="0" rtlCol="0">
            <a:spAutoFit/>
          </a:bodyPr>
          <a:lstStyle/>
          <a:p>
            <a:r>
              <a:rPr lang="en-ZA" sz="1200" dirty="0" smtClean="0">
                <a:latin typeface="Calibri" panose="020F0502020204030204" pitchFamily="34" charset="0"/>
              </a:rPr>
              <a:t>PHOTOS:  </a:t>
            </a:r>
            <a:r>
              <a:rPr lang="en-US" sz="1200" dirty="0" smtClean="0"/>
              <a:t>© </a:t>
            </a:r>
            <a:r>
              <a:rPr lang="en-US" sz="1200" dirty="0" err="1"/>
              <a:t>Photoartthomas</a:t>
            </a:r>
            <a:r>
              <a:rPr lang="en-ZA" sz="1200" dirty="0" smtClean="0"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15" name="Picture 14" descr="\\Nas\public\Marketing Events\AF_Media on Anna Office Extenda Host (Extendahost)\AF Logos\Mannetjie Edited Backgroun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89" y="187315"/>
            <a:ext cx="578275" cy="59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57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7503" y="104775"/>
            <a:ext cx="8928992" cy="6687625"/>
          </a:xfrm>
          <a:prstGeom prst="rect">
            <a:avLst/>
          </a:prstGeom>
          <a:noFill/>
          <a:ln w="38100">
            <a:solidFill>
              <a:srgbClr val="FFCF3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7503" y="6525344"/>
            <a:ext cx="8928992" cy="267056"/>
          </a:xfrm>
          <a:prstGeom prst="rect">
            <a:avLst/>
          </a:pr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21747" y="104772"/>
            <a:ext cx="8914747" cy="823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ZA" b="1" spc="300" dirty="0" smtClean="0">
                <a:latin typeface="Calibri" panose="020F0502020204030204" pitchFamily="34" charset="0"/>
              </a:rPr>
              <a:t>Other Incentives</a:t>
            </a:r>
            <a:endParaRPr lang="en-ZA" b="1" spc="300" dirty="0">
              <a:latin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18075" y="3645024"/>
            <a:ext cx="2437901" cy="369332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/>
            <a:r>
              <a:rPr lang="en-ZA" sz="2400" b="1" dirty="0" smtClean="0">
                <a:latin typeface="Calibri" panose="020F0502020204030204" pitchFamily="34" charset="0"/>
              </a:rPr>
              <a:t>Computers</a:t>
            </a:r>
            <a:endParaRPr lang="en-ZA" sz="2000" b="1" dirty="0">
              <a:latin typeface="Calibri" panose="020F0502020204030204" pitchFamily="34" charset="0"/>
            </a:endParaRPr>
          </a:p>
        </p:txBody>
      </p:sp>
      <p:sp>
        <p:nvSpPr>
          <p:cNvPr id="28" name="TextBox 6"/>
          <p:cNvSpPr txBox="1"/>
          <p:nvPr/>
        </p:nvSpPr>
        <p:spPr>
          <a:xfrm>
            <a:off x="6876256" y="1066072"/>
            <a:ext cx="2267743" cy="12003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ZA" sz="2400" b="1" dirty="0">
                <a:latin typeface="Calibri" panose="020F0502020204030204" pitchFamily="34" charset="0"/>
              </a:rPr>
              <a:t>NEW, </a:t>
            </a:r>
            <a:endParaRPr lang="en-ZA" sz="2400" b="1" dirty="0" smtClean="0">
              <a:latin typeface="Calibri" panose="020F0502020204030204" pitchFamily="34" charset="0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ZA" sz="2400" b="1" dirty="0" smtClean="0">
                <a:latin typeface="Calibri" panose="020F0502020204030204" pitchFamily="34" charset="0"/>
              </a:rPr>
              <a:t>AFRIKAANS </a:t>
            </a:r>
            <a:endParaRPr lang="en-ZA" sz="2400" b="1" dirty="0">
              <a:latin typeface="Calibri" panose="020F0502020204030204" pitchFamily="34" charset="0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ZA" sz="2400" b="1" dirty="0">
                <a:latin typeface="Calibri" panose="020F0502020204030204" pitchFamily="34" charset="0"/>
              </a:rPr>
              <a:t>R</a:t>
            </a:r>
            <a:r>
              <a:rPr lang="en-ZA" sz="2400" b="1" dirty="0" smtClean="0">
                <a:latin typeface="Calibri" panose="020F0502020204030204" pitchFamily="34" charset="0"/>
              </a:rPr>
              <a:t>eading </a:t>
            </a:r>
            <a:r>
              <a:rPr lang="en-ZA" sz="2400" b="1" dirty="0">
                <a:latin typeface="Calibri" panose="020F0502020204030204" pitchFamily="34" charset="0"/>
              </a:rPr>
              <a:t>B</a:t>
            </a:r>
            <a:r>
              <a:rPr lang="en-ZA" sz="2400" b="1" dirty="0" smtClean="0">
                <a:latin typeface="Calibri" panose="020F0502020204030204" pitchFamily="34" charset="0"/>
              </a:rPr>
              <a:t>ooks</a:t>
            </a:r>
            <a:endParaRPr lang="en-ZA" sz="2400" b="1" dirty="0">
              <a:latin typeface="Calibri" panose="020F0502020204030204" pitchFamily="34" charset="0"/>
            </a:endParaRPr>
          </a:p>
        </p:txBody>
      </p:sp>
      <p:pic>
        <p:nvPicPr>
          <p:cNvPr id="29" name="Picture 2" descr="E:\Education old\Stellenzicht new 006 - Cop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72"/>
          <a:stretch/>
        </p:blipFill>
        <p:spPr bwMode="auto">
          <a:xfrm>
            <a:off x="4390903" y="980728"/>
            <a:ext cx="2413345" cy="3073559"/>
          </a:xfrm>
          <a:prstGeom prst="rect">
            <a:avLst/>
          </a:prstGeom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" t="5639"/>
          <a:stretch/>
        </p:blipFill>
        <p:spPr>
          <a:xfrm>
            <a:off x="270872" y="3660095"/>
            <a:ext cx="2068880" cy="2649225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31" name="Picture 4" descr="\\CAROLYN-PC\Users\Public\Pictures\Events - Happenings - Donations\Computers\Computers Prospect 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75338" y="949240"/>
            <a:ext cx="3485912" cy="2623776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587" y="2379854"/>
            <a:ext cx="2070585" cy="1628957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34" name="Picture 33" descr="\\Nas\public\Marketing Events\AF_Media on Anna Office Extenda Host (Extendahost)\AF Logos\Mannetjie Edited Backgroun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89" y="187315"/>
            <a:ext cx="578275" cy="59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Z:\Photos\Programme in Action + Outings\THEATRE OUTINGS\Theatre 2014 - The Little Mermaid\Theatre 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20"/>
          <a:stretch/>
        </p:blipFill>
        <p:spPr bwMode="auto">
          <a:xfrm>
            <a:off x="3635896" y="4349471"/>
            <a:ext cx="2740879" cy="1815833"/>
          </a:xfrm>
          <a:prstGeom prst="rect">
            <a:avLst/>
          </a:prstGeom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6"/>
          <p:cNvSpPr txBox="1"/>
          <p:nvPr/>
        </p:nvSpPr>
        <p:spPr>
          <a:xfrm>
            <a:off x="3851920" y="6093296"/>
            <a:ext cx="2740942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ZA" sz="2400" b="1" dirty="0" smtClean="0">
                <a:latin typeface="Calibri" panose="020F0502020204030204" pitchFamily="34" charset="0"/>
              </a:rPr>
              <a:t>Cultural Outings</a:t>
            </a:r>
            <a:endParaRPr lang="en-ZA" sz="2400" b="1" dirty="0">
              <a:latin typeface="Calibri" panose="020F0502020204030204" pitchFamily="34" charset="0"/>
            </a:endParaRPr>
          </a:p>
        </p:txBody>
      </p:sp>
      <p:pic>
        <p:nvPicPr>
          <p:cNvPr id="37" name="Picture 4" descr="C:\#MARKETING and PR\#PHOTOS\ZZ OLD PICS\OLD PICS Pre 2014\Theatre Outing bigger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997081"/>
            <a:ext cx="2432883" cy="1697248"/>
          </a:xfrm>
          <a:prstGeom prst="rect">
            <a:avLst/>
          </a:prstGeom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94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3" y="104775"/>
            <a:ext cx="8928992" cy="6687625"/>
          </a:xfrm>
          <a:prstGeom prst="rect">
            <a:avLst/>
          </a:prstGeom>
          <a:noFill/>
          <a:ln w="38100">
            <a:solidFill>
              <a:srgbClr val="FFCF3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3" y="6525344"/>
            <a:ext cx="8928992" cy="267056"/>
          </a:xfrm>
          <a:prstGeom prst="rect">
            <a:avLst/>
          </a:pr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8" y="283295"/>
            <a:ext cx="8928987" cy="7694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ZA" sz="4400" b="1" dirty="0">
                <a:solidFill>
                  <a:srgbClr val="000000"/>
                </a:solidFill>
                <a:latin typeface="Calibri"/>
              </a:rPr>
              <a:t>Where do we Work?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5" y="1484784"/>
            <a:ext cx="8689059" cy="4599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27580" y="184482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pc="600" dirty="0" smtClean="0"/>
              <a:t>WESTERN  CAPE</a:t>
            </a:r>
            <a:endParaRPr lang="en-ZA" spc="600" dirty="0"/>
          </a:p>
        </p:txBody>
      </p:sp>
      <p:pic>
        <p:nvPicPr>
          <p:cNvPr id="7" name="Picture 6" descr="\\Nas\public\Marketing Events\AF_Media on Anna Office Extenda Host (Extendahost)\AF Logos\Mannetjie Edited Backgrou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89" y="187315"/>
            <a:ext cx="578275" cy="59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77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1629003" y="1315415"/>
            <a:ext cx="92231" cy="72008"/>
          </a:xfrm>
          <a:prstGeom prst="ellipse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000"/>
          </a:p>
        </p:txBody>
      </p:sp>
      <p:sp>
        <p:nvSpPr>
          <p:cNvPr id="15" name="Oval 14"/>
          <p:cNvSpPr/>
          <p:nvPr/>
        </p:nvSpPr>
        <p:spPr>
          <a:xfrm>
            <a:off x="1619672" y="2606279"/>
            <a:ext cx="92231" cy="72008"/>
          </a:xfrm>
          <a:prstGeom prst="ellipse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000"/>
          </a:p>
        </p:txBody>
      </p:sp>
      <p:sp>
        <p:nvSpPr>
          <p:cNvPr id="16" name="Oval 15"/>
          <p:cNvSpPr/>
          <p:nvPr/>
        </p:nvSpPr>
        <p:spPr>
          <a:xfrm>
            <a:off x="1620547" y="3266322"/>
            <a:ext cx="92231" cy="72008"/>
          </a:xfrm>
          <a:prstGeom prst="ellipse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000"/>
          </a:p>
        </p:txBody>
      </p:sp>
      <p:sp>
        <p:nvSpPr>
          <p:cNvPr id="14" name="Oval 13"/>
          <p:cNvSpPr/>
          <p:nvPr/>
        </p:nvSpPr>
        <p:spPr>
          <a:xfrm>
            <a:off x="1620547" y="1963487"/>
            <a:ext cx="92231" cy="72008"/>
          </a:xfrm>
          <a:prstGeom prst="ellipse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000"/>
          </a:p>
        </p:txBody>
      </p:sp>
      <p:sp>
        <p:nvSpPr>
          <p:cNvPr id="9" name="Rectangle 8"/>
          <p:cNvSpPr/>
          <p:nvPr/>
        </p:nvSpPr>
        <p:spPr>
          <a:xfrm>
            <a:off x="1835696" y="962173"/>
            <a:ext cx="749264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ZA" sz="2800" dirty="0">
                <a:latin typeface="Calibri" panose="020F0502020204030204" pitchFamily="34" charset="0"/>
              </a:rPr>
              <a:t>19 </a:t>
            </a:r>
            <a:r>
              <a:rPr lang="en-ZA" sz="2800" dirty="0" smtClean="0">
                <a:latin typeface="Calibri" panose="020F0502020204030204" pitchFamily="34" charset="0"/>
              </a:rPr>
              <a:t>   After-School Projects</a:t>
            </a:r>
            <a:endParaRPr lang="en-ZA" sz="2800" dirty="0"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ZA" sz="2800" dirty="0" smtClean="0">
                <a:latin typeface="Calibri" panose="020F0502020204030204" pitchFamily="34" charset="0"/>
              </a:rPr>
              <a:t>780  Child Beneficiaries (Grade R - 12)</a:t>
            </a:r>
          </a:p>
          <a:p>
            <a:pPr>
              <a:lnSpc>
                <a:spcPct val="150000"/>
              </a:lnSpc>
            </a:pPr>
            <a:r>
              <a:rPr lang="en-ZA" sz="2800" dirty="0" smtClean="0">
                <a:latin typeface="Calibri" panose="020F0502020204030204" pitchFamily="34" charset="0"/>
              </a:rPr>
              <a:t>60    Rural </a:t>
            </a:r>
            <a:r>
              <a:rPr lang="en-ZA" sz="2800" dirty="0">
                <a:latin typeface="Calibri" panose="020F0502020204030204" pitchFamily="34" charset="0"/>
              </a:rPr>
              <a:t>W</a:t>
            </a:r>
            <a:r>
              <a:rPr lang="en-ZA" sz="2800" dirty="0" smtClean="0">
                <a:latin typeface="Calibri" panose="020F0502020204030204" pitchFamily="34" charset="0"/>
              </a:rPr>
              <a:t>omen Trained </a:t>
            </a:r>
          </a:p>
          <a:p>
            <a:pPr>
              <a:lnSpc>
                <a:spcPct val="150000"/>
              </a:lnSpc>
            </a:pPr>
            <a:r>
              <a:rPr lang="en-ZA" sz="2800" dirty="0" smtClean="0">
                <a:latin typeface="Calibri" panose="020F0502020204030204" pitchFamily="34" charset="0"/>
              </a:rPr>
              <a:t>5      Children in our </a:t>
            </a:r>
            <a:r>
              <a:rPr lang="en-ZA" sz="2800" dirty="0">
                <a:latin typeface="Calibri" panose="020F0502020204030204" pitchFamily="34" charset="0"/>
              </a:rPr>
              <a:t>Scholarship </a:t>
            </a:r>
            <a:r>
              <a:rPr lang="en-ZA" sz="2800" dirty="0" smtClean="0">
                <a:latin typeface="Calibri" panose="020F0502020204030204" pitchFamily="34" charset="0"/>
              </a:rPr>
              <a:t>Programme</a:t>
            </a:r>
            <a:endParaRPr lang="en-ZA" sz="2800" dirty="0">
              <a:latin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5" r="24655" b="30584"/>
          <a:stretch/>
        </p:blipFill>
        <p:spPr>
          <a:xfrm>
            <a:off x="1835696" y="4942873"/>
            <a:ext cx="2592288" cy="1654480"/>
          </a:xfrm>
          <a:prstGeom prst="rect">
            <a:avLst/>
          </a:prstGeom>
        </p:spPr>
      </p:pic>
      <p:pic>
        <p:nvPicPr>
          <p:cNvPr id="1026" name="Picture 2" descr="Z:\Photos\Marketing and Media\Children\1062 - Copy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3"/>
          <a:stretch/>
        </p:blipFill>
        <p:spPr bwMode="auto">
          <a:xfrm>
            <a:off x="7288202" y="467769"/>
            <a:ext cx="1587942" cy="151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Z:\Photos\Marketing and Media\Children\Desk - Copy - Copy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80"/>
          <a:stretch/>
        </p:blipFill>
        <p:spPr bwMode="auto">
          <a:xfrm flipH="1">
            <a:off x="4211960" y="3937899"/>
            <a:ext cx="4427984" cy="265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7504" y="104774"/>
            <a:ext cx="8928992" cy="6687625"/>
          </a:xfrm>
          <a:prstGeom prst="rect">
            <a:avLst/>
          </a:prstGeom>
          <a:noFill/>
          <a:ln w="38100">
            <a:solidFill>
              <a:srgbClr val="FFCF3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504" y="6525344"/>
            <a:ext cx="8928992" cy="267056"/>
          </a:xfrm>
          <a:prstGeom prst="rect">
            <a:avLst/>
          </a:pr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91680" y="260648"/>
            <a:ext cx="53715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4400" b="1" spc="300" dirty="0" smtClean="0">
                <a:latin typeface="Calibri" panose="020F0502020204030204" pitchFamily="34" charset="0"/>
                <a:cs typeface="Arial" pitchFamily="34" charset="0"/>
              </a:rPr>
              <a:t>Current Operations</a:t>
            </a:r>
            <a:endParaRPr lang="en-ZA" sz="4400" spc="300" dirty="0">
              <a:latin typeface="Calibri" panose="020F0502020204030204" pitchFamily="34" charset="0"/>
            </a:endParaRPr>
          </a:p>
        </p:txBody>
      </p:sp>
      <p:pic>
        <p:nvPicPr>
          <p:cNvPr id="22" name="Picture 2" descr="Z:\Photos\Marketing and Media\Children\Staff Sport - Copy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8988" flipH="1">
            <a:off x="66037" y="3076375"/>
            <a:ext cx="1976059" cy="353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\\Nas\public\Marketing Events\AF_Media on Anna Office Extenda Host (Extendahost)\AF Logos\Mannetjie Edited Backgroun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89" y="187315"/>
            <a:ext cx="578275" cy="59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87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3" y="104775"/>
            <a:ext cx="8928992" cy="6687625"/>
          </a:xfrm>
          <a:prstGeom prst="rect">
            <a:avLst/>
          </a:prstGeom>
          <a:noFill/>
          <a:ln w="38100">
            <a:solidFill>
              <a:srgbClr val="FFCF3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3" y="6525344"/>
            <a:ext cx="8928992" cy="267056"/>
          </a:xfrm>
          <a:prstGeom prst="rect">
            <a:avLst/>
          </a:pr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6"/>
          <p:cNvSpPr txBox="1"/>
          <p:nvPr/>
        </p:nvSpPr>
        <p:spPr>
          <a:xfrm>
            <a:off x="167481" y="104775"/>
            <a:ext cx="8809036" cy="7694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ZA" sz="4400" b="1" dirty="0">
                <a:solidFill>
                  <a:srgbClr val="000000"/>
                </a:solidFill>
                <a:latin typeface="Calibri"/>
              </a:rPr>
              <a:t>Holistic Development</a:t>
            </a:r>
            <a:r>
              <a:rPr lang="en-ZA" sz="4400" dirty="0">
                <a:solidFill>
                  <a:srgbClr val="000000"/>
                </a:solidFill>
                <a:latin typeface="Calibri"/>
              </a:rPr>
              <a:t>…</a:t>
            </a:r>
          </a:p>
        </p:txBody>
      </p:sp>
      <p:sp>
        <p:nvSpPr>
          <p:cNvPr id="5" name="Rectangle 7"/>
          <p:cNvSpPr/>
          <p:nvPr/>
        </p:nvSpPr>
        <p:spPr>
          <a:xfrm>
            <a:off x="244695" y="990972"/>
            <a:ext cx="8695470" cy="107721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ZA" sz="1600" dirty="0">
              <a:solidFill>
                <a:srgbClr val="000000"/>
              </a:solidFill>
              <a:latin typeface="Calibri"/>
            </a:endParaRPr>
          </a:p>
          <a:p>
            <a:pPr algn="ctr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ZA" sz="2400" dirty="0">
                <a:solidFill>
                  <a:srgbClr val="000000"/>
                </a:solidFill>
                <a:latin typeface="Calibri"/>
              </a:rPr>
              <a:t>Helping </a:t>
            </a:r>
            <a:r>
              <a:rPr lang="en-ZA" sz="2400" dirty="0" smtClean="0">
                <a:solidFill>
                  <a:srgbClr val="000000"/>
                </a:solidFill>
                <a:latin typeface="Calibri"/>
              </a:rPr>
              <a:t>rural children </a:t>
            </a:r>
            <a:r>
              <a:rPr lang="en-ZA" sz="2400" dirty="0">
                <a:solidFill>
                  <a:srgbClr val="000000"/>
                </a:solidFill>
                <a:latin typeface="Calibri"/>
              </a:rPr>
              <a:t>to </a:t>
            </a:r>
            <a:r>
              <a:rPr lang="en-ZA" sz="2400" dirty="0" smtClean="0">
                <a:solidFill>
                  <a:srgbClr val="000000"/>
                </a:solidFill>
                <a:latin typeface="Calibri"/>
              </a:rPr>
              <a:t>develop </a:t>
            </a:r>
            <a:r>
              <a:rPr lang="en-ZA" sz="2400" dirty="0">
                <a:solidFill>
                  <a:srgbClr val="000000"/>
                </a:solidFill>
                <a:latin typeface="Calibri"/>
              </a:rPr>
              <a:t>positive </a:t>
            </a:r>
            <a:r>
              <a:rPr lang="en-ZA" sz="2400" dirty="0" smtClean="0">
                <a:solidFill>
                  <a:srgbClr val="000000"/>
                </a:solidFill>
                <a:latin typeface="Calibri"/>
              </a:rPr>
              <a:t>self-worth </a:t>
            </a:r>
            <a:br>
              <a:rPr lang="en-ZA" sz="2400" dirty="0" smtClean="0">
                <a:solidFill>
                  <a:srgbClr val="000000"/>
                </a:solidFill>
                <a:latin typeface="Calibri"/>
              </a:rPr>
            </a:br>
            <a:r>
              <a:rPr lang="en-ZA" sz="2400" dirty="0" smtClean="0">
                <a:solidFill>
                  <a:srgbClr val="000000"/>
                </a:solidFill>
                <a:latin typeface="Calibri"/>
              </a:rPr>
              <a:t>and </a:t>
            </a:r>
            <a:r>
              <a:rPr lang="en-ZA" sz="2400" dirty="0">
                <a:solidFill>
                  <a:srgbClr val="000000"/>
                </a:solidFill>
                <a:latin typeface="Calibri"/>
              </a:rPr>
              <a:t>self image is the CORE of what the Anna Foundation is all </a:t>
            </a:r>
            <a:r>
              <a:rPr lang="en-ZA" sz="2400" dirty="0" smtClean="0">
                <a:solidFill>
                  <a:srgbClr val="000000"/>
                </a:solidFill>
                <a:latin typeface="Calibri"/>
              </a:rPr>
              <a:t>about</a:t>
            </a:r>
            <a:endParaRPr lang="en-ZA" sz="24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" name="Picture 2" descr="C:\Users\User\Documents\MEDIA &amp; MARKETING\AGM\2015\happy faces 2.JPG"/>
          <p:cNvPicPr>
            <a:picLocks noChangeAspect="1"/>
          </p:cNvPicPr>
          <p:nvPr/>
        </p:nvPicPr>
        <p:blipFill>
          <a:blip r:embed="rId3"/>
          <a:srcRect l="11724" t="13985" r="15862"/>
          <a:stretch>
            <a:fillRect/>
          </a:stretch>
        </p:blipFill>
        <p:spPr>
          <a:xfrm>
            <a:off x="2095554" y="2899880"/>
            <a:ext cx="5102772" cy="3409440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7" name="Picture 6" descr="\\Nas\public\Marketing Events\AF_Media on Anna Office Extenda Host (Extendahost)\AF Logos\Mannetjie Edited Backgrou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89" y="187315"/>
            <a:ext cx="578275" cy="59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819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61935" y="116632"/>
            <a:ext cx="8799226" cy="65527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40" name="TextBox 39"/>
          <p:cNvSpPr txBox="1"/>
          <p:nvPr/>
        </p:nvSpPr>
        <p:spPr>
          <a:xfrm>
            <a:off x="1207944" y="5592142"/>
            <a:ext cx="67367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b="1" spc="300" dirty="0" smtClean="0">
                <a:latin typeface="Calibri" panose="020F0502020204030204" pitchFamily="34" charset="0"/>
              </a:rPr>
              <a:t>www.annafoundation.com</a:t>
            </a:r>
          </a:p>
          <a:p>
            <a:pPr algn="ctr"/>
            <a:r>
              <a:rPr lang="en-ZA" sz="3200" b="1" spc="300" dirty="0" smtClean="0">
                <a:latin typeface="Calibri" panose="020F0502020204030204" pitchFamily="34" charset="0"/>
              </a:rPr>
              <a:t>info@annafoundation.com</a:t>
            </a:r>
            <a:endParaRPr lang="en-ZA" sz="3200" b="1" spc="300" dirty="0">
              <a:latin typeface="Calibri" panose="020F050202020403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392" y="6312104"/>
            <a:ext cx="515614" cy="2354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984" y="5686115"/>
            <a:ext cx="1378004" cy="88215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56" y="6319724"/>
            <a:ext cx="199501" cy="198000"/>
          </a:xfrm>
          <a:prstGeom prst="rect">
            <a:avLst/>
          </a:prstGeom>
        </p:spPr>
      </p:pic>
      <p:pic>
        <p:nvPicPr>
          <p:cNvPr id="23" name="Picture 22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40" y="6319474"/>
            <a:ext cx="211399" cy="19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88" y="6319724"/>
            <a:ext cx="198000" cy="19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37" y="6304473"/>
            <a:ext cx="211399" cy="2130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509678"/>
            <a:ext cx="5439415" cy="4079562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532" y="349704"/>
            <a:ext cx="3575668" cy="149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1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" r="7165"/>
          <a:stretch/>
        </p:blipFill>
        <p:spPr>
          <a:xfrm>
            <a:off x="899592" y="3862992"/>
            <a:ext cx="3208849" cy="210692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1" b="5821"/>
          <a:stretch/>
        </p:blipFill>
        <p:spPr>
          <a:xfrm>
            <a:off x="4963551" y="3863106"/>
            <a:ext cx="3208849" cy="2112730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4" name="Picture 2" descr="C:\#MARKETING and PR\#PHOTOS\ZZ OLD PICS\#3Rs SPORT\11193276_965187273514986_3865723781116892684_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3" t="7875" r="131" b="18455"/>
          <a:stretch/>
        </p:blipFill>
        <p:spPr bwMode="auto">
          <a:xfrm>
            <a:off x="4963550" y="1568367"/>
            <a:ext cx="3208850" cy="2112730"/>
          </a:xfrm>
          <a:prstGeom prst="rect">
            <a:avLst/>
          </a:prstGeom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16767" r="12144" b="16767"/>
          <a:stretch/>
        </p:blipFill>
        <p:spPr>
          <a:xfrm>
            <a:off x="919528" y="1566606"/>
            <a:ext cx="3208849" cy="2112731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6" name="Rectangle 5"/>
          <p:cNvSpPr/>
          <p:nvPr/>
        </p:nvSpPr>
        <p:spPr>
          <a:xfrm>
            <a:off x="107503" y="104775"/>
            <a:ext cx="8928992" cy="6687625"/>
          </a:xfrm>
          <a:prstGeom prst="rect">
            <a:avLst/>
          </a:prstGeom>
          <a:noFill/>
          <a:ln w="38100">
            <a:solidFill>
              <a:srgbClr val="FFCF3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503" y="6525344"/>
            <a:ext cx="8928992" cy="267056"/>
          </a:xfrm>
          <a:prstGeom prst="rect">
            <a:avLst/>
          </a:pr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10"/>
          <p:cNvSpPr txBox="1"/>
          <p:nvPr/>
        </p:nvSpPr>
        <p:spPr>
          <a:xfrm>
            <a:off x="116834" y="170676"/>
            <a:ext cx="8889805" cy="13234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ZA" sz="4000" b="1" dirty="0">
                <a:solidFill>
                  <a:srgbClr val="000000"/>
                </a:solidFill>
                <a:latin typeface="Calibri"/>
              </a:rPr>
              <a:t>Skill</a:t>
            </a:r>
            <a:r>
              <a:rPr lang="en-ZA" sz="4000" dirty="0">
                <a:solidFill>
                  <a:srgbClr val="000000"/>
                </a:solidFill>
                <a:latin typeface="Calibri"/>
              </a:rPr>
              <a:t> and </a:t>
            </a:r>
            <a:r>
              <a:rPr lang="en-ZA" sz="4000" b="1" dirty="0">
                <a:solidFill>
                  <a:srgbClr val="000000"/>
                </a:solidFill>
                <a:latin typeface="Calibri"/>
              </a:rPr>
              <a:t>train</a:t>
            </a:r>
            <a:r>
              <a:rPr lang="en-ZA" sz="4000" dirty="0">
                <a:solidFill>
                  <a:srgbClr val="000000"/>
                </a:solidFill>
                <a:latin typeface="Calibri"/>
              </a:rPr>
              <a:t> local rural women 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ZA" sz="4000" dirty="0">
                <a:solidFill>
                  <a:srgbClr val="000000"/>
                </a:solidFill>
                <a:latin typeface="Calibri"/>
              </a:rPr>
              <a:t>from within each community</a:t>
            </a:r>
          </a:p>
        </p:txBody>
      </p:sp>
      <p:sp>
        <p:nvSpPr>
          <p:cNvPr id="9" name="TextBox 6"/>
          <p:cNvSpPr txBox="1"/>
          <p:nvPr/>
        </p:nvSpPr>
        <p:spPr>
          <a:xfrm>
            <a:off x="107508" y="6063679"/>
            <a:ext cx="8928987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ZA" sz="2400" i="1" spc="300" dirty="0" smtClean="0">
                <a:solidFill>
                  <a:srgbClr val="000000"/>
                </a:solidFill>
                <a:latin typeface="Calibri"/>
              </a:rPr>
              <a:t>Sustainability of the programme</a:t>
            </a:r>
            <a:endParaRPr lang="en-ZA" sz="2400" b="0" i="1" u="none" strike="noStrike" kern="1200" cap="none" spc="30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2" name="Picture 11" descr="\\Nas\public\Marketing Events\AF_Media on Anna Office Extenda Host (Extendahost)\AF Logos\Mannetjie Edited Backgroun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89" y="187315"/>
            <a:ext cx="578275" cy="59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96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7504" y="104774"/>
            <a:ext cx="8928992" cy="6687625"/>
          </a:xfrm>
          <a:prstGeom prst="rect">
            <a:avLst/>
          </a:prstGeom>
          <a:noFill/>
          <a:ln w="38100">
            <a:solidFill>
              <a:srgbClr val="FFCF3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7504" y="6525344"/>
            <a:ext cx="8928992" cy="267056"/>
          </a:xfrm>
          <a:prstGeom prst="rect">
            <a:avLst/>
          </a:pr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2" t="11545" r="13954"/>
          <a:stretch/>
        </p:blipFill>
        <p:spPr>
          <a:xfrm>
            <a:off x="315626" y="1628800"/>
            <a:ext cx="2654196" cy="2275976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1440972" y="188640"/>
            <a:ext cx="62385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4400" b="1" spc="300" dirty="0" smtClean="0">
                <a:latin typeface="Calibri" panose="020F0502020204030204" pitchFamily="34" charset="0"/>
                <a:cs typeface="Arial" pitchFamily="34" charset="0"/>
              </a:rPr>
              <a:t>How Does It All Work?</a:t>
            </a:r>
            <a:endParaRPr lang="en-ZA" sz="4400" b="1" spc="300" dirty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4867" y="6485274"/>
            <a:ext cx="8313516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2000" b="1" i="1" dirty="0" smtClean="0">
                <a:latin typeface="Calibri" panose="020F0502020204030204" pitchFamily="34" charset="0"/>
                <a:cs typeface="Arial" pitchFamily="34" charset="0"/>
              </a:rPr>
              <a:t>*</a:t>
            </a:r>
            <a:r>
              <a:rPr lang="en-US" sz="2000" b="1" i="1" dirty="0" smtClean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  </a:t>
            </a:r>
            <a:r>
              <a:rPr lang="en-ZA" sz="2000" i="1" dirty="0" smtClean="0">
                <a:latin typeface="Calibri" panose="020F0502020204030204" pitchFamily="34" charset="0"/>
                <a:cs typeface="Arial" pitchFamily="34" charset="0"/>
              </a:rPr>
              <a:t>Children participate in ALL 3 R’s!</a:t>
            </a:r>
            <a:endParaRPr lang="en-ZA" sz="2000" i="1" dirty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79712" y="1154640"/>
            <a:ext cx="51845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dirty="0" smtClean="0">
                <a:latin typeface="Calibri" panose="020F0502020204030204" pitchFamily="34" charset="0"/>
              </a:rPr>
              <a:t>At the end of the school day, children…</a:t>
            </a:r>
          </a:p>
          <a:p>
            <a:pPr algn="ctr"/>
            <a:r>
              <a:rPr lang="en-ZA" sz="2400" dirty="0" smtClean="0"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en-ZA" sz="2400" dirty="0" smtClean="0">
                <a:latin typeface="Calibri" panose="020F0502020204030204" pitchFamily="34" charset="0"/>
              </a:rPr>
              <a:t>return to the farm</a:t>
            </a:r>
          </a:p>
          <a:p>
            <a:pPr algn="ctr"/>
            <a:r>
              <a:rPr lang="en-ZA" sz="2400" dirty="0" smtClean="0">
                <a:latin typeface="Calibri" panose="020F0502020204030204" pitchFamily="34" charset="0"/>
              </a:rPr>
              <a:t>OR</a:t>
            </a:r>
          </a:p>
          <a:p>
            <a:pPr algn="ctr"/>
            <a:r>
              <a:rPr lang="en-ZA" sz="2400" dirty="0" smtClean="0">
                <a:latin typeface="Calibri" panose="020F0502020204030204" pitchFamily="34" charset="0"/>
              </a:rPr>
              <a:t> remain at the school</a:t>
            </a:r>
            <a:endParaRPr lang="en-ZA" sz="2400" dirty="0">
              <a:latin typeface="Calibri" panose="020F0502020204030204" pitchFamily="34" charset="0"/>
            </a:endParaRPr>
          </a:p>
        </p:txBody>
      </p:sp>
      <p:pic>
        <p:nvPicPr>
          <p:cNvPr id="1026" name="Picture 2" descr="C:\#MARKETING and PR\#PHOTOS\Pictures\FARMS + Happenings\#AF Kriel\Clothin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/>
          <a:stretch/>
        </p:blipFill>
        <p:spPr bwMode="auto">
          <a:xfrm>
            <a:off x="6156176" y="1629576"/>
            <a:ext cx="2652815" cy="2275200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466438" y="4622647"/>
            <a:ext cx="8175988" cy="1777343"/>
          </a:xfrm>
          <a:prstGeom prst="rect">
            <a:avLst/>
          </a:pr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latin typeface="Calibri" panose="020F0502020204030204" pitchFamily="34" charset="0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429" b="96952" l="23631" r="76726">
                        <a14:foregroundMark x1="33929" y1="62571" x2="33750" y2="71048"/>
                        <a14:backgroundMark x1="49167" y1="35143" x2="48988" y2="53714"/>
                        <a14:backgroundMark x1="52679" y1="58095" x2="59107" y2="68952"/>
                        <a14:backgroundMark x1="25865" y1="22892" x2="32481" y2="13976"/>
                        <a14:backgroundMark x1="67068" y1="13976" x2="72481" y2="23373"/>
                        <a14:backgroundMark x1="66917" y1="94217" x2="73083" y2="84819"/>
                        <a14:backgroundMark x1="28421" y1="84337" x2="34737" y2="93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40" t="11349" r="23295" b="4640"/>
          <a:stretch/>
        </p:blipFill>
        <p:spPr bwMode="auto">
          <a:xfrm rot="10800000">
            <a:off x="1344238" y="4782539"/>
            <a:ext cx="59409" cy="703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1026"/>
          <p:cNvSpPr/>
          <p:nvPr/>
        </p:nvSpPr>
        <p:spPr>
          <a:xfrm>
            <a:off x="3020956" y="4707219"/>
            <a:ext cx="569742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2000" dirty="0" smtClean="0">
                <a:latin typeface="Calibri" panose="020F0502020204030204" pitchFamily="34" charset="0"/>
              </a:rPr>
              <a:t>14h00  =  </a:t>
            </a:r>
            <a:r>
              <a:rPr lang="en-ZA" sz="2000" dirty="0">
                <a:latin typeface="Calibri" panose="020F0502020204030204" pitchFamily="34" charset="0"/>
              </a:rPr>
              <a:t>Facilitator training / lesson </a:t>
            </a:r>
            <a:r>
              <a:rPr lang="en-ZA" sz="2000" dirty="0" smtClean="0">
                <a:latin typeface="Calibri" panose="020F0502020204030204" pitchFamily="34" charset="0"/>
              </a:rPr>
              <a:t>prep</a:t>
            </a:r>
          </a:p>
          <a:p>
            <a:r>
              <a:rPr lang="en-ZA" sz="2000" dirty="0" smtClean="0">
                <a:latin typeface="Calibri" panose="020F0502020204030204" pitchFamily="34" charset="0"/>
              </a:rPr>
              <a:t>14h30  =  </a:t>
            </a:r>
            <a:r>
              <a:rPr lang="en-ZA" sz="2000" dirty="0" smtClean="0">
                <a:solidFill>
                  <a:srgbClr val="000000"/>
                </a:solidFill>
                <a:latin typeface="Calibri" panose="020F0502020204030204" pitchFamily="34" charset="0"/>
                <a:cs typeface="Century Schoolbook"/>
              </a:rPr>
              <a:t>Nutritious </a:t>
            </a:r>
            <a:r>
              <a:rPr lang="en-ZA" sz="2000" dirty="0">
                <a:solidFill>
                  <a:srgbClr val="000000"/>
                </a:solidFill>
                <a:latin typeface="Calibri" panose="020F0502020204030204" pitchFamily="34" charset="0"/>
                <a:cs typeface="Century Schoolbook"/>
              </a:rPr>
              <a:t>meal </a:t>
            </a:r>
            <a:r>
              <a:rPr lang="en-ZA" sz="2000" dirty="0" smtClean="0">
                <a:solidFill>
                  <a:srgbClr val="000000"/>
                </a:solidFill>
                <a:latin typeface="Calibri" panose="020F0502020204030204" pitchFamily="34" charset="0"/>
                <a:cs typeface="Century Schoolbook"/>
              </a:rPr>
              <a:t>(Lunchbox Fund)</a:t>
            </a:r>
            <a:endParaRPr lang="en-ZA" sz="2000" dirty="0">
              <a:latin typeface="Calibri" panose="020F0502020204030204" pitchFamily="34" charset="0"/>
            </a:endParaRPr>
          </a:p>
          <a:p>
            <a:r>
              <a:rPr lang="en-ZA" sz="2000" dirty="0" smtClean="0">
                <a:latin typeface="Calibri" panose="020F0502020204030204" pitchFamily="34" charset="0"/>
              </a:rPr>
              <a:t>15h00  </a:t>
            </a:r>
            <a:r>
              <a:rPr lang="en-ZA" sz="2000" dirty="0">
                <a:latin typeface="Calibri" panose="020F0502020204030204" pitchFamily="34" charset="0"/>
              </a:rPr>
              <a:t>=  Homework and </a:t>
            </a:r>
            <a:r>
              <a:rPr lang="en-ZA" sz="2000" dirty="0" smtClean="0">
                <a:latin typeface="Calibri" panose="020F0502020204030204" pitchFamily="34" charset="0"/>
              </a:rPr>
              <a:t>academic programme</a:t>
            </a:r>
            <a:endParaRPr lang="en-ZA" sz="2000" dirty="0">
              <a:latin typeface="Calibri" panose="020F0502020204030204" pitchFamily="34" charset="0"/>
            </a:endParaRPr>
          </a:p>
          <a:p>
            <a:r>
              <a:rPr lang="en-ZA" sz="2000" dirty="0" smtClean="0">
                <a:latin typeface="Calibri" panose="020F0502020204030204" pitchFamily="34" charset="0"/>
              </a:rPr>
              <a:t>16h00  </a:t>
            </a:r>
            <a:r>
              <a:rPr lang="en-ZA" sz="2000" dirty="0">
                <a:latin typeface="Calibri" panose="020F0502020204030204" pitchFamily="34" charset="0"/>
              </a:rPr>
              <a:t>=  Sports or Drama</a:t>
            </a:r>
          </a:p>
          <a:p>
            <a:r>
              <a:rPr lang="en-ZA" sz="2000" dirty="0" smtClean="0">
                <a:latin typeface="Calibri" panose="020F0502020204030204" pitchFamily="34" charset="0"/>
              </a:rPr>
              <a:t>17h00  </a:t>
            </a:r>
            <a:r>
              <a:rPr lang="en-ZA" sz="2000" dirty="0">
                <a:latin typeface="Calibri" panose="020F0502020204030204" pitchFamily="34" charset="0"/>
              </a:rPr>
              <a:t>=  Home</a:t>
            </a:r>
          </a:p>
        </p:txBody>
      </p:sp>
      <p:sp>
        <p:nvSpPr>
          <p:cNvPr id="1028" name="Rectangle 1027"/>
          <p:cNvSpPr/>
          <p:nvPr/>
        </p:nvSpPr>
        <p:spPr>
          <a:xfrm>
            <a:off x="783884" y="5598610"/>
            <a:ext cx="1987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b="1" dirty="0">
                <a:latin typeface="Calibri" panose="020F0502020204030204" pitchFamily="34" charset="0"/>
                <a:cs typeface="Arial" pitchFamily="34" charset="0"/>
              </a:rPr>
              <a:t>* </a:t>
            </a:r>
            <a:r>
              <a:rPr lang="en-ZA" b="1" dirty="0" smtClean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ZA" dirty="0" smtClean="0">
                <a:latin typeface="Calibri" panose="020F0502020204030204" pitchFamily="34" charset="0"/>
              </a:rPr>
              <a:t>3 </a:t>
            </a:r>
            <a:r>
              <a:rPr lang="en-ZA" b="1" dirty="0">
                <a:solidFill>
                  <a:srgbClr val="C00000"/>
                </a:solidFill>
                <a:latin typeface="Calibri" panose="020F0502020204030204" pitchFamily="34" charset="0"/>
              </a:rPr>
              <a:t>R</a:t>
            </a:r>
            <a:r>
              <a:rPr lang="en-ZA" dirty="0">
                <a:latin typeface="Calibri" panose="020F0502020204030204" pitchFamily="34" charset="0"/>
              </a:rPr>
              <a:t>’s </a:t>
            </a:r>
            <a:r>
              <a:rPr lang="en-ZA" dirty="0" smtClean="0">
                <a:latin typeface="Calibri" panose="020F0502020204030204" pitchFamily="34" charset="0"/>
              </a:rPr>
              <a:t>Programme</a:t>
            </a:r>
            <a:endParaRPr lang="en-US" sz="1600" b="1" dirty="0">
              <a:solidFill>
                <a:srgbClr val="000000"/>
              </a:solidFill>
              <a:latin typeface="Calibri" panose="020F0502020204030204" pitchFamily="34" charset="0"/>
              <a:cs typeface="Century Schoolbook"/>
            </a:endParaRPr>
          </a:p>
        </p:txBody>
      </p:sp>
      <p:sp>
        <p:nvSpPr>
          <p:cNvPr id="1030" name="Left Brace 1029"/>
          <p:cNvSpPr/>
          <p:nvPr/>
        </p:nvSpPr>
        <p:spPr>
          <a:xfrm>
            <a:off x="2879812" y="5371558"/>
            <a:ext cx="180020" cy="864096"/>
          </a:xfrm>
          <a:prstGeom prst="leftBrace">
            <a:avLst>
              <a:gd name="adj1" fmla="val 14111"/>
              <a:gd name="adj2" fmla="val 51371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429" b="96952" l="23631" r="76726">
                        <a14:foregroundMark x1="33929" y1="62571" x2="33750" y2="71048"/>
                        <a14:backgroundMark x1="49167" y1="35143" x2="48988" y2="53714"/>
                        <a14:backgroundMark x1="52679" y1="58095" x2="59107" y2="68952"/>
                        <a14:backgroundMark x1="25865" y1="22892" x2="32481" y2="13976"/>
                        <a14:backgroundMark x1="67068" y1="13976" x2="72481" y2="23373"/>
                        <a14:backgroundMark x1="66917" y1="94217" x2="73083" y2="84819"/>
                        <a14:backgroundMark x1="28421" y1="84337" x2="34737" y2="93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0" t="11349" r="23295" b="4640"/>
          <a:stretch/>
        </p:blipFill>
        <p:spPr bwMode="auto">
          <a:xfrm>
            <a:off x="1360980" y="4704919"/>
            <a:ext cx="879443" cy="878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itle 1"/>
          <p:cNvSpPr txBox="1">
            <a:spLocks/>
          </p:cNvSpPr>
          <p:nvPr/>
        </p:nvSpPr>
        <p:spPr>
          <a:xfrm>
            <a:off x="579391" y="3942184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4000" b="1" spc="300" dirty="0" smtClean="0">
                <a:latin typeface="Calibri" panose="020F0502020204030204" pitchFamily="34" charset="0"/>
              </a:rPr>
              <a:t>A Typical Afternoon…</a:t>
            </a:r>
            <a:endParaRPr lang="en-ZA" sz="4000" b="1" spc="300" dirty="0">
              <a:latin typeface="Calibri" panose="020F0502020204030204" pitchFamily="34" charset="0"/>
            </a:endParaRPr>
          </a:p>
        </p:txBody>
      </p:sp>
      <p:pic>
        <p:nvPicPr>
          <p:cNvPr id="44" name="Picture 43" descr="\\Nas\public\Marketing Events\AF_Media on Anna Office Extenda Host (Extendahost)\AF Logos\Mannetjie Edited Background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89" y="187315"/>
            <a:ext cx="578275" cy="59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9519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7504" y="104774"/>
            <a:ext cx="8928992" cy="6687625"/>
          </a:xfrm>
          <a:prstGeom prst="rect">
            <a:avLst/>
          </a:prstGeom>
          <a:noFill/>
          <a:ln w="38100">
            <a:solidFill>
              <a:srgbClr val="FFCF3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504" y="6525344"/>
            <a:ext cx="8928992" cy="267056"/>
          </a:xfrm>
          <a:prstGeom prst="rect">
            <a:avLst/>
          </a:pr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9025" y="520804"/>
            <a:ext cx="878497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Gill Sans MT" panose="020B0502020104020203" pitchFamily="34" charset="0"/>
              </a:rPr>
              <a:t>3</a:t>
            </a:r>
            <a:r>
              <a:rPr lang="en-US" sz="5400" b="1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Gill Sans MT" panose="020B0502020104020203" pitchFamily="34" charset="0"/>
              </a:rPr>
              <a:t> </a:t>
            </a:r>
            <a:r>
              <a:rPr lang="en-US" sz="6600" b="1" dirty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Gill Sans MT" panose="020B0502020104020203" pitchFamily="34" charset="0"/>
              </a:rPr>
              <a:t>R</a:t>
            </a:r>
            <a:r>
              <a:rPr lang="en-US" sz="6600" b="1" dirty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Gill Sans MT" panose="020B0502020104020203" pitchFamily="34" charset="0"/>
              </a:rPr>
              <a:t>’s Programme</a:t>
            </a:r>
            <a:r>
              <a:rPr lang="en-US" sz="6000" b="1" dirty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Gill Sans MT" panose="020B0502020104020203" pitchFamily="34" charset="0"/>
              </a:rPr>
              <a:t>:</a:t>
            </a:r>
          </a:p>
        </p:txBody>
      </p:sp>
      <p:sp>
        <p:nvSpPr>
          <p:cNvPr id="10" name="Rectangle 9"/>
          <p:cNvSpPr/>
          <p:nvPr/>
        </p:nvSpPr>
        <p:spPr>
          <a:xfrm>
            <a:off x="3365584" y="2276872"/>
            <a:ext cx="22685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ZA" sz="5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  <a:cs typeface="Arial" pitchFamily="34" charset="0"/>
              </a:rPr>
              <a:t>R</a:t>
            </a:r>
            <a:r>
              <a:rPr lang="en-ZA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F3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  <a:cs typeface="Arial" pitchFamily="34" charset="0"/>
              </a:rPr>
              <a:t>unning</a:t>
            </a:r>
            <a:endParaRPr lang="en-ZA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rgbClr val="FFCF3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" panose="020B05020201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38320" y="2281429"/>
            <a:ext cx="24657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ZA" sz="5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  <a:cs typeface="Arial" pitchFamily="34" charset="0"/>
              </a:rPr>
              <a:t>R</a:t>
            </a:r>
            <a:r>
              <a:rPr lang="en-ZA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F3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  <a:cs typeface="Arial" pitchFamily="34" charset="0"/>
              </a:rPr>
              <a:t>ight-</a:t>
            </a:r>
            <a:r>
              <a:rPr lang="en-ZA" sz="4000" b="1" cap="none" spc="0" dirty="0" err="1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F3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  <a:cs typeface="Arial" pitchFamily="34" charset="0"/>
              </a:rPr>
              <a:t>ing</a:t>
            </a:r>
            <a:endParaRPr lang="en-ZA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rgbClr val="FFCF3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" panose="020B05020201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7902" y="2276872"/>
            <a:ext cx="22252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ZA" sz="5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  <a:cs typeface="Arial" pitchFamily="34" charset="0"/>
              </a:rPr>
              <a:t>R</a:t>
            </a:r>
            <a:r>
              <a:rPr lang="en-ZA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F3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  <a:cs typeface="Arial" pitchFamily="34" charset="0"/>
              </a:rPr>
              <a:t>eading</a:t>
            </a:r>
            <a:endParaRPr lang="en-ZA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rgbClr val="FFCF3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" panose="020B0502020104020203" pitchFamily="34" charset="0"/>
            </a:endParaRPr>
          </a:p>
        </p:txBody>
      </p:sp>
      <p:pic>
        <p:nvPicPr>
          <p:cNvPr id="3075" name="Picture 3" descr="Z:\Photos\Z PICS\3 R's\Simonsig\20140227_155730 - Copy - Cop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3" t="6609" r="20588" b="4667"/>
          <a:stretch/>
        </p:blipFill>
        <p:spPr bwMode="auto">
          <a:xfrm>
            <a:off x="251520" y="3483685"/>
            <a:ext cx="2520280" cy="1745515"/>
          </a:xfrm>
          <a:prstGeom prst="rect">
            <a:avLst/>
          </a:prstGeom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Z:\Photos\Z PICS\3 R's\Life Skills\Kayamandi drama (mirroring)\Copy of 5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9" t="14856" r="9518" b="8235"/>
          <a:stretch/>
        </p:blipFill>
        <p:spPr bwMode="auto">
          <a:xfrm>
            <a:off x="6383861" y="3483685"/>
            <a:ext cx="2520280" cy="1745515"/>
          </a:xfrm>
          <a:prstGeom prst="rect">
            <a:avLst/>
          </a:prstGeom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\\FILESERVER\Public\Photos\2015 PHOTOS\#EDUCATION\3 R's THEMES\My Body Practical\3 RsSpor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1" b="22698"/>
          <a:stretch/>
        </p:blipFill>
        <p:spPr bwMode="auto">
          <a:xfrm>
            <a:off x="2997449" y="3480964"/>
            <a:ext cx="3130671" cy="174823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\\Nas\public\Marketing Events\AF_Media on Anna Office Extenda Host (Extendahost)\AF Logos\Mannetjie Edited Backgroun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89" y="187315"/>
            <a:ext cx="578275" cy="59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75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17812" y="454600"/>
            <a:ext cx="9179033" cy="32624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endParaRPr lang="en-US" sz="4400" b="1" dirty="0">
              <a:ln w="19050" cmpd="sng">
                <a:solidFill>
                  <a:schemeClr val="tx1"/>
                </a:solidFill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endParaRPr lang="en-US" sz="3600" b="1" dirty="0" smtClean="0">
              <a:ln w="19050" cmpd="sng">
                <a:solidFill>
                  <a:schemeClr val="tx1"/>
                </a:solidFill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endParaRPr lang="en-US" b="1" dirty="0">
              <a:ln w="19050" cmpd="sng">
                <a:solidFill>
                  <a:schemeClr val="tx1"/>
                </a:solidFill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r>
              <a:rPr lang="en-US" sz="5400" b="1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R</a:t>
            </a:r>
            <a:r>
              <a:rPr lang="en-US" sz="5400" b="1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rgbClr val="FFCF37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unning</a:t>
            </a:r>
            <a:endParaRPr lang="en-US" sz="5400" b="1" dirty="0">
              <a:ln w="19050" cmpd="sng">
                <a:solidFill>
                  <a:schemeClr val="tx1"/>
                </a:solidFill>
                <a:prstDash val="solid"/>
              </a:ln>
              <a:solidFill>
                <a:srgbClr val="FFCF37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r>
              <a:rPr lang="en-US" sz="5400" b="1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R</a:t>
            </a:r>
            <a:r>
              <a:rPr lang="en-US" sz="5400" b="1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rgbClr val="FFCF37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ight-</a:t>
            </a:r>
            <a:r>
              <a:rPr lang="en-US" sz="5400" b="1" dirty="0" err="1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rgbClr val="FFCF37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ing</a:t>
            </a:r>
            <a:endParaRPr lang="en-US" sz="5400" b="1" dirty="0">
              <a:ln w="19050" cmpd="sng">
                <a:solidFill>
                  <a:schemeClr val="tx1"/>
                </a:solidFill>
                <a:prstDash val="solid"/>
              </a:ln>
              <a:solidFill>
                <a:srgbClr val="FFCF37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04" y="104774"/>
            <a:ext cx="8928992" cy="6687625"/>
          </a:xfrm>
          <a:prstGeom prst="rect">
            <a:avLst/>
          </a:prstGeom>
          <a:noFill/>
          <a:ln w="38100">
            <a:solidFill>
              <a:srgbClr val="FFCF3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51720" y="170836"/>
            <a:ext cx="5008289" cy="18023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6" name="Rectangle 25"/>
          <p:cNvSpPr/>
          <p:nvPr/>
        </p:nvSpPr>
        <p:spPr>
          <a:xfrm>
            <a:off x="1856016" y="188640"/>
            <a:ext cx="5408135" cy="15696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88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2B8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eading</a:t>
            </a:r>
            <a:endParaRPr lang="en-US" sz="8800" b="1" dirty="0">
              <a:ln w="19050">
                <a:solidFill>
                  <a:schemeClr val="tx1"/>
                </a:solidFill>
                <a:prstDash val="solid"/>
              </a:ln>
              <a:solidFill>
                <a:srgbClr val="F2B8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416" y="3757687"/>
            <a:ext cx="4792265" cy="26956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107504" y="6525344"/>
            <a:ext cx="8928992" cy="267056"/>
          </a:xfrm>
          <a:prstGeom prst="rect">
            <a:avLst/>
          </a:pr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 descr="\\Nas\public\Marketing Events\AF_Media on Anna Office Extenda Host (Extendahost)\AF Logos\Mannetjie Edited Backgrou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89" y="187315"/>
            <a:ext cx="578275" cy="59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02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7504" y="104774"/>
            <a:ext cx="8928992" cy="6687625"/>
          </a:xfrm>
          <a:prstGeom prst="rect">
            <a:avLst/>
          </a:prstGeom>
          <a:noFill/>
          <a:ln w="38100">
            <a:solidFill>
              <a:srgbClr val="FFCF3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504" y="6525344"/>
            <a:ext cx="8928992" cy="267056"/>
          </a:xfrm>
          <a:prstGeom prst="rect">
            <a:avLst/>
          </a:pr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0858" y="79448"/>
            <a:ext cx="3012363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r>
              <a:rPr lang="en-ZA" sz="6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  <a:cs typeface="Arial" pitchFamily="34" charset="0"/>
              </a:rPr>
              <a:t>R</a:t>
            </a:r>
            <a:r>
              <a:rPr lang="en-ZA" sz="5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  <a:cs typeface="Arial" pitchFamily="34" charset="0"/>
              </a:rPr>
              <a:t>eading:</a:t>
            </a:r>
            <a:endParaRPr lang="en-ZA" sz="5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" panose="020B05020201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30464" y="1249510"/>
            <a:ext cx="838615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dirty="0" smtClean="0">
                <a:latin typeface="Calibri" panose="020F0502020204030204" pitchFamily="34" charset="0"/>
                <a:cs typeface="Arial" pitchFamily="34" charset="0"/>
              </a:rPr>
              <a:t>Grade-specific worksheets </a:t>
            </a:r>
          </a:p>
          <a:p>
            <a:r>
              <a:rPr lang="en-ZA" sz="2000" dirty="0" smtClean="0">
                <a:latin typeface="Calibri" panose="020F0502020204030204" pitchFamily="34" charset="0"/>
                <a:cs typeface="Arial" pitchFamily="34" charset="0"/>
              </a:rPr>
              <a:t>Afrikaans </a:t>
            </a:r>
            <a:r>
              <a:rPr lang="en-ZA" sz="2000" dirty="0">
                <a:latin typeface="Calibri" panose="020F0502020204030204" pitchFamily="34" charset="0"/>
                <a:cs typeface="Arial" pitchFamily="34" charset="0"/>
              </a:rPr>
              <a:t>literacy/language development for each grade</a:t>
            </a:r>
          </a:p>
          <a:p>
            <a:r>
              <a:rPr lang="en-ZA" sz="2000" dirty="0" smtClean="0">
                <a:latin typeface="Calibri" panose="020F0502020204030204" pitchFamily="34" charset="0"/>
                <a:cs typeface="Arial" pitchFamily="34" charset="0"/>
              </a:rPr>
              <a:t>In </a:t>
            </a:r>
            <a:r>
              <a:rPr lang="en-ZA" sz="2000" dirty="0">
                <a:latin typeface="Calibri" panose="020F0502020204030204" pitchFamily="34" charset="0"/>
                <a:cs typeface="Arial" pitchFamily="34" charset="0"/>
              </a:rPr>
              <a:t>alignment with </a:t>
            </a:r>
            <a:r>
              <a:rPr lang="en-ZA" sz="2000" dirty="0" smtClean="0">
                <a:latin typeface="Calibri" panose="020F0502020204030204" pitchFamily="34" charset="0"/>
                <a:cs typeface="Arial" pitchFamily="34" charset="0"/>
              </a:rPr>
              <a:t>S.A. Department of Education’s </a:t>
            </a:r>
            <a:r>
              <a:rPr lang="en-ZA" sz="2000" dirty="0">
                <a:latin typeface="Calibri" panose="020F0502020204030204" pitchFamily="34" charset="0"/>
                <a:cs typeface="Arial" pitchFamily="34" charset="0"/>
              </a:rPr>
              <a:t>n</a:t>
            </a:r>
            <a:r>
              <a:rPr lang="en-ZA" sz="2000" dirty="0" smtClean="0">
                <a:latin typeface="Calibri" panose="020F0502020204030204" pitchFamily="34" charset="0"/>
                <a:cs typeface="Arial" pitchFamily="34" charset="0"/>
              </a:rPr>
              <a:t>ational </a:t>
            </a:r>
            <a:r>
              <a:rPr lang="en-ZA" sz="2000" dirty="0">
                <a:latin typeface="Calibri" panose="020F0502020204030204" pitchFamily="34" charset="0"/>
                <a:cs typeface="Arial" pitchFamily="34" charset="0"/>
              </a:rPr>
              <a:t>c</a:t>
            </a:r>
            <a:r>
              <a:rPr lang="en-ZA" sz="2000" dirty="0" smtClean="0">
                <a:latin typeface="Calibri" panose="020F0502020204030204" pitchFamily="34" charset="0"/>
                <a:cs typeface="Arial" pitchFamily="34" charset="0"/>
              </a:rPr>
              <a:t>urriculum </a:t>
            </a:r>
          </a:p>
          <a:p>
            <a:pPr>
              <a:lnSpc>
                <a:spcPct val="150000"/>
              </a:lnSpc>
            </a:pPr>
            <a:endParaRPr lang="en-ZA" sz="200" dirty="0" smtClean="0">
              <a:latin typeface="Calibri" panose="020F0502020204030204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ZA" sz="2000" dirty="0" smtClean="0">
                <a:latin typeface="Calibri" panose="020F0502020204030204" pitchFamily="34" charset="0"/>
                <a:cs typeface="Arial" pitchFamily="34" charset="0"/>
              </a:rPr>
              <a:t>Additional Reading and Maths programmes</a:t>
            </a:r>
          </a:p>
          <a:p>
            <a:pPr lvl="0">
              <a:lnSpc>
                <a:spcPct val="150000"/>
              </a:lnSpc>
            </a:pPr>
            <a:r>
              <a:rPr lang="en-ZA" sz="2000" dirty="0">
                <a:latin typeface="Calibri" panose="020F0502020204030204" pitchFamily="34" charset="0"/>
              </a:rPr>
              <a:t>Remedial/Support work for specific learners with barriers</a:t>
            </a:r>
          </a:p>
          <a:p>
            <a:pPr>
              <a:lnSpc>
                <a:spcPct val="150000"/>
              </a:lnSpc>
            </a:pPr>
            <a:endParaRPr lang="en-ZA" sz="100" dirty="0" smtClean="0">
              <a:latin typeface="Calibri" panose="020F0502020204030204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ZA" sz="400" dirty="0" smtClean="0">
              <a:latin typeface="Calibri" panose="020F0502020204030204" pitchFamily="34" charset="0"/>
              <a:cs typeface="Arial" pitchFamily="34" charset="0"/>
            </a:endParaRPr>
          </a:p>
          <a:p>
            <a:pPr lvl="0"/>
            <a:r>
              <a:rPr lang="en-ZA" sz="2000" dirty="0" smtClean="0">
                <a:latin typeface="Calibri" panose="020F0502020204030204" pitchFamily="34" charset="0"/>
                <a:cs typeface="Arial" pitchFamily="34" charset="0"/>
              </a:rPr>
              <a:t>Homework support </a:t>
            </a:r>
            <a:endParaRPr lang="en-ZA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4247880" y="332656"/>
            <a:ext cx="3276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ZA" sz="2400" b="1" dirty="0" smtClean="0">
                <a:latin typeface="Calibri" panose="020F0502020204030204" pitchFamily="34" charset="0"/>
                <a:cs typeface="Arial" pitchFamily="34" charset="0"/>
              </a:rPr>
              <a:t>Literacy/Numeracy</a:t>
            </a:r>
          </a:p>
        </p:txBody>
      </p:sp>
      <p:pic>
        <p:nvPicPr>
          <p:cNvPr id="24" name="Picture 23" descr="\\Nas\public\Marketing Events\AF_Media on Anna Office Extenda Host (Extendahost)\AF Logos\Mannetjie Edited 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01" y="314851"/>
            <a:ext cx="578275" cy="59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7393916" y="6525344"/>
            <a:ext cx="1794520" cy="369332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r>
              <a:rPr lang="en-ZA" b="1" dirty="0">
                <a:ln w="12700">
                  <a:solidFill>
                    <a:schemeClr val="tx1">
                      <a:alpha val="38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Gill Sans MT" panose="020B0502020104020203" pitchFamily="34" charset="0"/>
                <a:cs typeface="Arial" pitchFamily="34" charset="0"/>
              </a:rPr>
              <a:t>3</a:t>
            </a:r>
            <a:r>
              <a:rPr lang="en-ZA" b="1" cap="none" spc="0" dirty="0" smtClean="0">
                <a:ln w="12700">
                  <a:solidFill>
                    <a:schemeClr val="tx1">
                      <a:alpha val="38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ill Sans MT" panose="020B0502020104020203" pitchFamily="34" charset="0"/>
                <a:cs typeface="Arial" pitchFamily="34" charset="0"/>
              </a:rPr>
              <a:t> </a:t>
            </a:r>
            <a:r>
              <a:rPr lang="en-ZA" b="1" dirty="0">
                <a:ln w="12700">
                  <a:solidFill>
                    <a:schemeClr val="tx1">
                      <a:alpha val="38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ill Sans MT" panose="020B0502020104020203" pitchFamily="34" charset="0"/>
                <a:cs typeface="Arial" pitchFamily="34" charset="0"/>
              </a:rPr>
              <a:t>R</a:t>
            </a:r>
            <a:r>
              <a:rPr lang="en-ZA" b="1" dirty="0">
                <a:ln w="12700">
                  <a:solidFill>
                    <a:schemeClr val="tx1">
                      <a:alpha val="38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Gill Sans MT" panose="020B0502020104020203" pitchFamily="34" charset="0"/>
                <a:cs typeface="Arial" pitchFamily="34" charset="0"/>
              </a:rPr>
              <a:t>’s:</a:t>
            </a:r>
            <a:r>
              <a:rPr lang="en-ZA" b="1" cap="none" spc="0" dirty="0" smtClean="0">
                <a:ln w="12700">
                  <a:solidFill>
                    <a:schemeClr val="tx1">
                      <a:alpha val="38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ill Sans MT" panose="020B0502020104020203" pitchFamily="34" charset="0"/>
                <a:cs typeface="Arial" pitchFamily="34" charset="0"/>
              </a:rPr>
              <a:t>  R</a:t>
            </a:r>
            <a:r>
              <a:rPr lang="en-ZA" b="1" cap="none" spc="0" dirty="0" smtClean="0">
                <a:ln w="12700">
                  <a:solidFill>
                    <a:schemeClr val="tx1">
                      <a:alpha val="38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Gill Sans MT" panose="020B0502020104020203" pitchFamily="34" charset="0"/>
                <a:cs typeface="Arial" pitchFamily="34" charset="0"/>
              </a:rPr>
              <a:t>eading</a:t>
            </a:r>
            <a:endParaRPr lang="en-ZA" b="1" cap="none" spc="0" dirty="0">
              <a:ln w="12700">
                <a:solidFill>
                  <a:schemeClr val="tx1">
                    <a:alpha val="38000"/>
                  </a:schemeClr>
                </a:solidFill>
                <a:prstDash val="solid"/>
              </a:ln>
              <a:solidFill>
                <a:srgbClr val="FFC000"/>
              </a:solidFill>
              <a:latin typeface="Gill Sans MT" panose="020B0502020104020203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608650" y="1412776"/>
            <a:ext cx="83030" cy="72008"/>
          </a:xfrm>
          <a:prstGeom prst="ellipse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1" name="Oval 20"/>
          <p:cNvSpPr/>
          <p:nvPr/>
        </p:nvSpPr>
        <p:spPr>
          <a:xfrm>
            <a:off x="1601721" y="2492896"/>
            <a:ext cx="83030" cy="72008"/>
          </a:xfrm>
          <a:prstGeom prst="ellipse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2" name="Oval 21"/>
          <p:cNvSpPr/>
          <p:nvPr/>
        </p:nvSpPr>
        <p:spPr>
          <a:xfrm>
            <a:off x="1601721" y="2955959"/>
            <a:ext cx="83030" cy="72008"/>
          </a:xfrm>
          <a:prstGeom prst="ellipse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4098" name="Picture 2" descr="Z:\Photos\Z PICS\3 R's\Buffet Olives\Copy of 29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" t="12670" r="10008"/>
          <a:stretch/>
        </p:blipFill>
        <p:spPr bwMode="auto">
          <a:xfrm>
            <a:off x="3201883" y="4277824"/>
            <a:ext cx="2728644" cy="2031496"/>
          </a:xfrm>
          <a:prstGeom prst="rect">
            <a:avLst/>
          </a:prstGeom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Z:\Photos\Z PICS\3 R's\De Meye\20140213_153527 - Cop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2" t="18367" r="36925" b="10145"/>
          <a:stretch/>
        </p:blipFill>
        <p:spPr bwMode="auto">
          <a:xfrm flipH="1">
            <a:off x="7337722" y="230565"/>
            <a:ext cx="1585234" cy="1188973"/>
          </a:xfrm>
          <a:prstGeom prst="rect">
            <a:avLst/>
          </a:prstGeom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Z:\Photos\Z PICS\3 R's\Buffet Olives\20140611_165603 - Copy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" t="4494" r="5967" b="3333"/>
          <a:stretch/>
        </p:blipFill>
        <p:spPr bwMode="auto">
          <a:xfrm>
            <a:off x="6157369" y="4264937"/>
            <a:ext cx="2735111" cy="2042749"/>
          </a:xfrm>
          <a:prstGeom prst="rect">
            <a:avLst/>
          </a:prstGeom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Z:\Photos\Marketing and Media\Children\Remedial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"/>
          <a:stretch/>
        </p:blipFill>
        <p:spPr bwMode="auto">
          <a:xfrm flipH="1">
            <a:off x="269769" y="2431627"/>
            <a:ext cx="1325340" cy="173113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1"/>
          <p:cNvSpPr/>
          <p:nvPr/>
        </p:nvSpPr>
        <p:spPr>
          <a:xfrm rot="21205096">
            <a:off x="1097779" y="3201036"/>
            <a:ext cx="701040" cy="985520"/>
          </a:xfrm>
          <a:custGeom>
            <a:avLst/>
            <a:gdLst>
              <a:gd name="connsiteX0" fmla="*/ 640080 w 701040"/>
              <a:gd name="connsiteY0" fmla="*/ 985520 h 985520"/>
              <a:gd name="connsiteX1" fmla="*/ 568960 w 701040"/>
              <a:gd name="connsiteY1" fmla="*/ 873760 h 985520"/>
              <a:gd name="connsiteX2" fmla="*/ 548640 w 701040"/>
              <a:gd name="connsiteY2" fmla="*/ 812800 h 985520"/>
              <a:gd name="connsiteX3" fmla="*/ 508000 w 701040"/>
              <a:gd name="connsiteY3" fmla="*/ 751840 h 985520"/>
              <a:gd name="connsiteX4" fmla="*/ 487680 w 701040"/>
              <a:gd name="connsiteY4" fmla="*/ 721360 h 985520"/>
              <a:gd name="connsiteX5" fmla="*/ 447040 w 701040"/>
              <a:gd name="connsiteY5" fmla="*/ 619760 h 985520"/>
              <a:gd name="connsiteX6" fmla="*/ 416560 w 701040"/>
              <a:gd name="connsiteY6" fmla="*/ 589280 h 985520"/>
              <a:gd name="connsiteX7" fmla="*/ 396240 w 701040"/>
              <a:gd name="connsiteY7" fmla="*/ 508000 h 985520"/>
              <a:gd name="connsiteX8" fmla="*/ 335280 w 701040"/>
              <a:gd name="connsiteY8" fmla="*/ 447040 h 985520"/>
              <a:gd name="connsiteX9" fmla="*/ 314960 w 701040"/>
              <a:gd name="connsiteY9" fmla="*/ 416560 h 985520"/>
              <a:gd name="connsiteX10" fmla="*/ 304800 w 701040"/>
              <a:gd name="connsiteY10" fmla="*/ 386080 h 985520"/>
              <a:gd name="connsiteX11" fmla="*/ 274320 w 701040"/>
              <a:gd name="connsiteY11" fmla="*/ 365760 h 985520"/>
              <a:gd name="connsiteX12" fmla="*/ 182880 w 701040"/>
              <a:gd name="connsiteY12" fmla="*/ 314960 h 985520"/>
              <a:gd name="connsiteX13" fmla="*/ 152400 w 701040"/>
              <a:gd name="connsiteY13" fmla="*/ 284480 h 985520"/>
              <a:gd name="connsiteX14" fmla="*/ 121920 w 701040"/>
              <a:gd name="connsiteY14" fmla="*/ 264160 h 985520"/>
              <a:gd name="connsiteX15" fmla="*/ 50800 w 701040"/>
              <a:gd name="connsiteY15" fmla="*/ 182880 h 985520"/>
              <a:gd name="connsiteX16" fmla="*/ 20320 w 701040"/>
              <a:gd name="connsiteY16" fmla="*/ 121920 h 985520"/>
              <a:gd name="connsiteX17" fmla="*/ 0 w 701040"/>
              <a:gd name="connsiteY17" fmla="*/ 91440 h 985520"/>
              <a:gd name="connsiteX18" fmla="*/ 10160 w 701040"/>
              <a:gd name="connsiteY18" fmla="*/ 30480 h 985520"/>
              <a:gd name="connsiteX19" fmla="*/ 71120 w 701040"/>
              <a:gd name="connsiteY19" fmla="*/ 0 h 985520"/>
              <a:gd name="connsiteX20" fmla="*/ 314960 w 701040"/>
              <a:gd name="connsiteY20" fmla="*/ 10160 h 985520"/>
              <a:gd name="connsiteX21" fmla="*/ 406400 w 701040"/>
              <a:gd name="connsiteY21" fmla="*/ 30480 h 985520"/>
              <a:gd name="connsiteX22" fmla="*/ 447040 w 701040"/>
              <a:gd name="connsiteY22" fmla="*/ 40640 h 985520"/>
              <a:gd name="connsiteX23" fmla="*/ 477520 w 701040"/>
              <a:gd name="connsiteY23" fmla="*/ 50800 h 985520"/>
              <a:gd name="connsiteX24" fmla="*/ 518160 w 701040"/>
              <a:gd name="connsiteY24" fmla="*/ 60960 h 985520"/>
              <a:gd name="connsiteX25" fmla="*/ 589280 w 701040"/>
              <a:gd name="connsiteY25" fmla="*/ 111760 h 985520"/>
              <a:gd name="connsiteX26" fmla="*/ 619760 w 701040"/>
              <a:gd name="connsiteY26" fmla="*/ 121920 h 985520"/>
              <a:gd name="connsiteX27" fmla="*/ 660400 w 701040"/>
              <a:gd name="connsiteY27" fmla="*/ 182880 h 985520"/>
              <a:gd name="connsiteX28" fmla="*/ 680720 w 701040"/>
              <a:gd name="connsiteY28" fmla="*/ 223520 h 985520"/>
              <a:gd name="connsiteX29" fmla="*/ 701040 w 701040"/>
              <a:gd name="connsiteY29" fmla="*/ 345440 h 985520"/>
              <a:gd name="connsiteX30" fmla="*/ 690880 w 701040"/>
              <a:gd name="connsiteY30" fmla="*/ 792480 h 985520"/>
              <a:gd name="connsiteX31" fmla="*/ 670560 w 701040"/>
              <a:gd name="connsiteY31" fmla="*/ 853440 h 985520"/>
              <a:gd name="connsiteX32" fmla="*/ 650240 w 701040"/>
              <a:gd name="connsiteY32" fmla="*/ 914400 h 985520"/>
              <a:gd name="connsiteX33" fmla="*/ 640080 w 701040"/>
              <a:gd name="connsiteY33" fmla="*/ 944880 h 985520"/>
              <a:gd name="connsiteX34" fmla="*/ 640080 w 701040"/>
              <a:gd name="connsiteY34" fmla="*/ 985520 h 985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01040" h="985520">
                <a:moveTo>
                  <a:pt x="640080" y="985520"/>
                </a:moveTo>
                <a:cubicBezTo>
                  <a:pt x="597035" y="913779"/>
                  <a:pt x="620554" y="951151"/>
                  <a:pt x="568960" y="873760"/>
                </a:cubicBezTo>
                <a:cubicBezTo>
                  <a:pt x="557079" y="855938"/>
                  <a:pt x="555413" y="833120"/>
                  <a:pt x="548640" y="812800"/>
                </a:cubicBezTo>
                <a:cubicBezTo>
                  <a:pt x="540917" y="789632"/>
                  <a:pt x="521547" y="772160"/>
                  <a:pt x="508000" y="751840"/>
                </a:cubicBezTo>
                <a:cubicBezTo>
                  <a:pt x="501227" y="741680"/>
                  <a:pt x="491541" y="732944"/>
                  <a:pt x="487680" y="721360"/>
                </a:cubicBezTo>
                <a:cubicBezTo>
                  <a:pt x="478427" y="693601"/>
                  <a:pt x="465727" y="645922"/>
                  <a:pt x="447040" y="619760"/>
                </a:cubicBezTo>
                <a:cubicBezTo>
                  <a:pt x="438689" y="608068"/>
                  <a:pt x="426720" y="599440"/>
                  <a:pt x="416560" y="589280"/>
                </a:cubicBezTo>
                <a:cubicBezTo>
                  <a:pt x="415925" y="586104"/>
                  <a:pt x="404651" y="518814"/>
                  <a:pt x="396240" y="508000"/>
                </a:cubicBezTo>
                <a:cubicBezTo>
                  <a:pt x="378597" y="485317"/>
                  <a:pt x="351220" y="470950"/>
                  <a:pt x="335280" y="447040"/>
                </a:cubicBezTo>
                <a:cubicBezTo>
                  <a:pt x="328507" y="436880"/>
                  <a:pt x="320421" y="427482"/>
                  <a:pt x="314960" y="416560"/>
                </a:cubicBezTo>
                <a:cubicBezTo>
                  <a:pt x="310171" y="406981"/>
                  <a:pt x="311490" y="394443"/>
                  <a:pt x="304800" y="386080"/>
                </a:cubicBezTo>
                <a:cubicBezTo>
                  <a:pt x="297172" y="376545"/>
                  <a:pt x="284256" y="372857"/>
                  <a:pt x="274320" y="365760"/>
                </a:cubicBezTo>
                <a:cubicBezTo>
                  <a:pt x="212814" y="321827"/>
                  <a:pt x="256162" y="344273"/>
                  <a:pt x="182880" y="314960"/>
                </a:cubicBezTo>
                <a:cubicBezTo>
                  <a:pt x="172720" y="304800"/>
                  <a:pt x="163438" y="293678"/>
                  <a:pt x="152400" y="284480"/>
                </a:cubicBezTo>
                <a:cubicBezTo>
                  <a:pt x="143019" y="276663"/>
                  <a:pt x="129961" y="273350"/>
                  <a:pt x="121920" y="264160"/>
                </a:cubicBezTo>
                <a:cubicBezTo>
                  <a:pt x="38947" y="169333"/>
                  <a:pt x="119380" y="228600"/>
                  <a:pt x="50800" y="182880"/>
                </a:cubicBezTo>
                <a:cubicBezTo>
                  <a:pt x="-7434" y="95529"/>
                  <a:pt x="62384" y="206048"/>
                  <a:pt x="20320" y="121920"/>
                </a:cubicBezTo>
                <a:cubicBezTo>
                  <a:pt x="14859" y="110998"/>
                  <a:pt x="6773" y="101600"/>
                  <a:pt x="0" y="91440"/>
                </a:cubicBezTo>
                <a:cubicBezTo>
                  <a:pt x="3387" y="71120"/>
                  <a:pt x="947" y="48905"/>
                  <a:pt x="10160" y="30480"/>
                </a:cubicBezTo>
                <a:cubicBezTo>
                  <a:pt x="18038" y="14724"/>
                  <a:pt x="56694" y="4809"/>
                  <a:pt x="71120" y="0"/>
                </a:cubicBezTo>
                <a:cubicBezTo>
                  <a:pt x="152400" y="3387"/>
                  <a:pt x="233790" y="4749"/>
                  <a:pt x="314960" y="10160"/>
                </a:cubicBezTo>
                <a:cubicBezTo>
                  <a:pt x="374749" y="14146"/>
                  <a:pt x="362477" y="17931"/>
                  <a:pt x="406400" y="30480"/>
                </a:cubicBezTo>
                <a:cubicBezTo>
                  <a:pt x="419826" y="34316"/>
                  <a:pt x="433614" y="36804"/>
                  <a:pt x="447040" y="40640"/>
                </a:cubicBezTo>
                <a:cubicBezTo>
                  <a:pt x="457338" y="43582"/>
                  <a:pt x="467222" y="47858"/>
                  <a:pt x="477520" y="50800"/>
                </a:cubicBezTo>
                <a:cubicBezTo>
                  <a:pt x="490946" y="54636"/>
                  <a:pt x="505085" y="56057"/>
                  <a:pt x="518160" y="60960"/>
                </a:cubicBezTo>
                <a:cubicBezTo>
                  <a:pt x="598347" y="91030"/>
                  <a:pt x="522765" y="67417"/>
                  <a:pt x="589280" y="111760"/>
                </a:cubicBezTo>
                <a:cubicBezTo>
                  <a:pt x="598191" y="117701"/>
                  <a:pt x="609600" y="118533"/>
                  <a:pt x="619760" y="121920"/>
                </a:cubicBezTo>
                <a:cubicBezTo>
                  <a:pt x="669508" y="155085"/>
                  <a:pt x="638531" y="124562"/>
                  <a:pt x="660400" y="182880"/>
                </a:cubicBezTo>
                <a:cubicBezTo>
                  <a:pt x="665718" y="197061"/>
                  <a:pt x="675402" y="209339"/>
                  <a:pt x="680720" y="223520"/>
                </a:cubicBezTo>
                <a:cubicBezTo>
                  <a:pt x="693307" y="257084"/>
                  <a:pt x="697352" y="315936"/>
                  <a:pt x="701040" y="345440"/>
                </a:cubicBezTo>
                <a:cubicBezTo>
                  <a:pt x="697653" y="494453"/>
                  <a:pt x="699807" y="643696"/>
                  <a:pt x="690880" y="792480"/>
                </a:cubicBezTo>
                <a:cubicBezTo>
                  <a:pt x="689597" y="813861"/>
                  <a:pt x="677333" y="833120"/>
                  <a:pt x="670560" y="853440"/>
                </a:cubicBezTo>
                <a:lnTo>
                  <a:pt x="650240" y="914400"/>
                </a:lnTo>
                <a:cubicBezTo>
                  <a:pt x="646853" y="924560"/>
                  <a:pt x="650240" y="941493"/>
                  <a:pt x="640080" y="944880"/>
                </a:cubicBezTo>
                <a:lnTo>
                  <a:pt x="640080" y="9855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29" name="Picture 3" descr="Z:\CURRICULUM\Pics of Remedial Games\Missing letter - Copy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/>
          <a:stretch/>
        </p:blipFill>
        <p:spPr bwMode="auto">
          <a:xfrm>
            <a:off x="6732836" y="3313561"/>
            <a:ext cx="1584176" cy="76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User\Documents\MEDIA &amp; MARKETING\AGM\2015\Gr 1 prospect 2.JPG"/>
          <p:cNvPicPr>
            <a:picLocks noChangeAspect="1"/>
          </p:cNvPicPr>
          <p:nvPr/>
        </p:nvPicPr>
        <p:blipFill rotWithShape="1">
          <a:blip r:embed="rId8"/>
          <a:srcRect l="13416" t="4789" r="17586" b="4176"/>
          <a:stretch/>
        </p:blipFill>
        <p:spPr>
          <a:xfrm>
            <a:off x="252713" y="4272976"/>
            <a:ext cx="2735111" cy="202986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26" name="Oval 25"/>
          <p:cNvSpPr/>
          <p:nvPr/>
        </p:nvSpPr>
        <p:spPr>
          <a:xfrm>
            <a:off x="1601721" y="3419375"/>
            <a:ext cx="83030" cy="72008"/>
          </a:xfrm>
          <a:prstGeom prst="ellipse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9023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#Scans\2012-11-01\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" t="33332" r="5710" b="12489"/>
          <a:stretch/>
        </p:blipFill>
        <p:spPr bwMode="auto">
          <a:xfrm>
            <a:off x="179512" y="2184498"/>
            <a:ext cx="4953119" cy="406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#Scans\2012-11-01\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" t="4064" r="5710" b="66751"/>
          <a:stretch/>
        </p:blipFill>
        <p:spPr bwMode="auto">
          <a:xfrm>
            <a:off x="177299" y="104774"/>
            <a:ext cx="4953119" cy="219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15766" y="1037927"/>
            <a:ext cx="370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="1" dirty="0" smtClean="0">
                <a:latin typeface="Calibri" panose="020F0502020204030204" pitchFamily="34" charset="0"/>
              </a:rPr>
              <a:t>Theme</a:t>
            </a:r>
            <a:r>
              <a:rPr lang="en-ZA" sz="2400" b="1" dirty="0">
                <a:latin typeface="Calibri" panose="020F0502020204030204" pitchFamily="34" charset="0"/>
              </a:rPr>
              <a:t> </a:t>
            </a:r>
            <a:r>
              <a:rPr lang="en-ZA" sz="2400" dirty="0" smtClean="0">
                <a:latin typeface="Calibri" panose="020F0502020204030204" pitchFamily="34" charset="0"/>
              </a:rPr>
              <a:t>=</a:t>
            </a:r>
            <a:r>
              <a:rPr lang="en-ZA" sz="2400" b="1" dirty="0" smtClean="0">
                <a:latin typeface="Calibri" panose="020F0502020204030204" pitchFamily="34" charset="0"/>
              </a:rPr>
              <a:t> </a:t>
            </a:r>
            <a:r>
              <a:rPr lang="en-ZA" sz="2400" dirty="0" smtClean="0">
                <a:latin typeface="Calibri" panose="020F0502020204030204" pitchFamily="34" charset="0"/>
              </a:rPr>
              <a:t>Leadership</a:t>
            </a:r>
            <a:endParaRPr lang="en-US" sz="2400" b="1" dirty="0">
              <a:latin typeface="Calibri" panose="020F0502020204030204" pitchFamily="34" charset="0"/>
              <a:cs typeface="Century Schoolbook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811427" y="4077072"/>
            <a:ext cx="124176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427984" y="2996952"/>
            <a:ext cx="58006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130419" y="2766119"/>
            <a:ext cx="3487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="1" dirty="0" smtClean="0">
                <a:latin typeface="Calibri" panose="020F0502020204030204" pitchFamily="34" charset="0"/>
              </a:rPr>
              <a:t>Grammar </a:t>
            </a:r>
            <a:r>
              <a:rPr lang="en-ZA" sz="2400" dirty="0" smtClean="0">
                <a:latin typeface="Calibri" panose="020F0502020204030204" pitchFamily="34" charset="0"/>
              </a:rPr>
              <a:t>(literacy)</a:t>
            </a:r>
            <a:endParaRPr lang="en-US" sz="2000" dirty="0">
              <a:latin typeface="Calibri" panose="020F0502020204030204" pitchFamily="34" charset="0"/>
              <a:cs typeface="Century Schoolboo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1667" y="3846239"/>
            <a:ext cx="3487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="1" dirty="0" smtClean="0">
                <a:latin typeface="Calibri" panose="020F0502020204030204" pitchFamily="34" charset="0"/>
              </a:rPr>
              <a:t>Maths </a:t>
            </a:r>
            <a:r>
              <a:rPr lang="en-ZA" sz="2400" dirty="0" smtClean="0">
                <a:latin typeface="Calibri" panose="020F0502020204030204" pitchFamily="34" charset="0"/>
              </a:rPr>
              <a:t>(numeracy)</a:t>
            </a:r>
            <a:endParaRPr lang="en-US" sz="2000" dirty="0">
              <a:latin typeface="Calibri" panose="020F0502020204030204" pitchFamily="34" charset="0"/>
              <a:cs typeface="Century Schoolbook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203848" y="6374104"/>
            <a:ext cx="187220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633222" y="104774"/>
            <a:ext cx="4475282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3200" b="1" spc="300" dirty="0" smtClean="0">
                <a:latin typeface="Calibri" panose="020F0502020204030204" pitchFamily="34" charset="0"/>
                <a:ea typeface="+mj-ea"/>
                <a:cs typeface="Arial" pitchFamily="34" charset="0"/>
              </a:rPr>
              <a:t>Worksheet Example</a:t>
            </a:r>
          </a:p>
          <a:p>
            <a:pPr algn="ctr"/>
            <a:r>
              <a:rPr lang="en-US" sz="2000" i="1" dirty="0" smtClean="0">
                <a:latin typeface="Calibri" panose="020F0502020204030204" pitchFamily="34" charset="0"/>
                <a:ea typeface="+mj-ea"/>
                <a:cs typeface="Arial" pitchFamily="34" charset="0"/>
              </a:rPr>
              <a:t>      (</a:t>
            </a:r>
            <a:r>
              <a:rPr lang="en-US" sz="2000" i="1" dirty="0">
                <a:latin typeface="Calibri" panose="020F0502020204030204" pitchFamily="34" charset="0"/>
                <a:ea typeface="+mj-ea"/>
                <a:cs typeface="Arial" pitchFamily="34" charset="0"/>
              </a:rPr>
              <a:t>Grade 5)</a:t>
            </a:r>
          </a:p>
        </p:txBody>
      </p:sp>
      <p:sp>
        <p:nvSpPr>
          <p:cNvPr id="2" name="Rectangle 1"/>
          <p:cNvSpPr/>
          <p:nvPr/>
        </p:nvSpPr>
        <p:spPr>
          <a:xfrm>
            <a:off x="214196" y="857575"/>
            <a:ext cx="713068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0" name="Picture 19" descr="http://www.irishrugby.ie/images/news/smit_mbeki.jpg"/>
          <p:cNvPicPr/>
          <p:nvPr/>
        </p:nvPicPr>
        <p:blipFill>
          <a:blip r:embed="rId3">
            <a:lum bright="20000"/>
          </a:blip>
          <a:srcRect l="37674" t="2326" r="4651"/>
          <a:stretch>
            <a:fillRect/>
          </a:stretch>
        </p:blipFill>
        <p:spPr bwMode="auto">
          <a:xfrm>
            <a:off x="240023" y="819345"/>
            <a:ext cx="661413" cy="1030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182731" y="6374104"/>
            <a:ext cx="427553" cy="328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7504" y="6525344"/>
            <a:ext cx="8928992" cy="267056"/>
          </a:xfrm>
          <a:prstGeom prst="rect">
            <a:avLst/>
          </a:pr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22" name="Picture 21"/>
          <p:cNvPicPr/>
          <p:nvPr/>
        </p:nvPicPr>
        <p:blipFill>
          <a:blip r:embed="rId4" cstate="print">
            <a:clrChange>
              <a:clrFrom>
                <a:srgbClr val="F7FFFF"/>
              </a:clrFrom>
              <a:clrTo>
                <a:srgbClr val="F7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33707"/>
            <a:ext cx="525199" cy="30096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 flipV="1">
            <a:off x="5044049" y="1019503"/>
            <a:ext cx="3992446" cy="45719"/>
          </a:xfrm>
          <a:prstGeom prst="rect">
            <a:avLst/>
          </a:pr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solidFill>
                <a:schemeClr val="tx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6536" y="5067779"/>
            <a:ext cx="3851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 smtClean="0">
                <a:latin typeface="Calibri" panose="020F0502020204030204" pitchFamily="34" charset="0"/>
              </a:rPr>
              <a:t>Reference to </a:t>
            </a:r>
            <a:r>
              <a:rPr lang="en-ZA" sz="2400" b="1" dirty="0" err="1" smtClean="0">
                <a:latin typeface="Calibri" panose="020F0502020204030204" pitchFamily="34" charset="0"/>
              </a:rPr>
              <a:t>Edupeg</a:t>
            </a:r>
            <a:r>
              <a:rPr lang="en-ZA" sz="2400" dirty="0" smtClean="0">
                <a:latin typeface="Calibri" panose="020F0502020204030204" pitchFamily="34" charset="0"/>
              </a:rPr>
              <a:t> exercises (</a:t>
            </a:r>
            <a:r>
              <a:rPr lang="en-ZA" sz="2400" dirty="0">
                <a:latin typeface="Calibri" panose="020F0502020204030204" pitchFamily="34" charset="0"/>
              </a:rPr>
              <a:t>n</a:t>
            </a:r>
            <a:r>
              <a:rPr lang="en-ZA" sz="2400" dirty="0" smtClean="0">
                <a:latin typeface="Calibri" panose="020F0502020204030204" pitchFamily="34" charset="0"/>
              </a:rPr>
              <a:t>umeracy) or </a:t>
            </a:r>
            <a:r>
              <a:rPr lang="en-ZA" sz="2400" b="1" dirty="0">
                <a:latin typeface="Calibri" panose="020F0502020204030204" pitchFamily="34" charset="0"/>
              </a:rPr>
              <a:t>Readers</a:t>
            </a:r>
            <a:r>
              <a:rPr lang="en-ZA" sz="2400" dirty="0">
                <a:latin typeface="Calibri" panose="020F0502020204030204" pitchFamily="34" charset="0"/>
              </a:rPr>
              <a:t> </a:t>
            </a:r>
            <a:r>
              <a:rPr lang="en-ZA" sz="2400" dirty="0" smtClean="0">
                <a:latin typeface="Calibri" panose="020F0502020204030204" pitchFamily="34" charset="0"/>
              </a:rPr>
              <a:t>(literacy) for once worksheet is complete</a:t>
            </a:r>
            <a:endParaRPr lang="en-US" sz="2800" dirty="0">
              <a:latin typeface="Calibri" panose="020F0502020204030204" pitchFamily="34" charset="0"/>
              <a:cs typeface="Century Schoolbook"/>
            </a:endParaRPr>
          </a:p>
        </p:txBody>
      </p:sp>
      <p:pic>
        <p:nvPicPr>
          <p:cNvPr id="24" name="Picture 23" descr="\\Nas\public\Marketing Events\AF_Media on Anna Office Extenda Host (Extendahost)\AF Logos\Mannetjie Edited Backgroun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208" y="626617"/>
            <a:ext cx="360975" cy="37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4090519" y="85264"/>
            <a:ext cx="769513" cy="344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>
                <a:latin typeface="Calibri" panose="020F0502020204030204" pitchFamily="34" charset="0"/>
              </a:rPr>
              <a:t>                </a:t>
            </a:r>
            <a:endParaRPr lang="en-ZA" dirty="0"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04" y="104774"/>
            <a:ext cx="8928992" cy="6687625"/>
          </a:xfrm>
          <a:prstGeom prst="rect">
            <a:avLst/>
          </a:prstGeom>
          <a:noFill/>
          <a:ln w="38100">
            <a:solidFill>
              <a:srgbClr val="FFCF3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solidFill>
                <a:schemeClr val="tx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3379047" y="1246013"/>
            <a:ext cx="166500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4" name="Picture 12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63" t="22459" r="42243" b="67194"/>
          <a:stretch/>
        </p:blipFill>
        <p:spPr bwMode="auto">
          <a:xfrm>
            <a:off x="4096343" y="118453"/>
            <a:ext cx="735291" cy="358219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7393916" y="6528560"/>
            <a:ext cx="1794520" cy="369332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r>
              <a:rPr lang="en-ZA" b="1" dirty="0">
                <a:ln w="12700">
                  <a:solidFill>
                    <a:schemeClr val="tx1">
                      <a:alpha val="38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Calibri" panose="020F0502020204030204" pitchFamily="34" charset="0"/>
                <a:cs typeface="Arial" pitchFamily="34" charset="0"/>
              </a:rPr>
              <a:t>3</a:t>
            </a:r>
            <a:r>
              <a:rPr lang="en-ZA" b="1" cap="none" spc="0" dirty="0" smtClean="0">
                <a:ln w="12700">
                  <a:solidFill>
                    <a:schemeClr val="tx1">
                      <a:alpha val="38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ZA" b="1" dirty="0">
                <a:ln w="12700">
                  <a:solidFill>
                    <a:schemeClr val="tx1">
                      <a:alpha val="38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 pitchFamily="34" charset="0"/>
                <a:cs typeface="Arial" pitchFamily="34" charset="0"/>
              </a:rPr>
              <a:t>R</a:t>
            </a:r>
            <a:r>
              <a:rPr lang="en-ZA" b="1" dirty="0">
                <a:ln w="12700">
                  <a:solidFill>
                    <a:schemeClr val="tx1">
                      <a:alpha val="38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Calibri" panose="020F0502020204030204" pitchFamily="34" charset="0"/>
                <a:cs typeface="Arial" pitchFamily="34" charset="0"/>
              </a:rPr>
              <a:t>’s:</a:t>
            </a:r>
            <a:r>
              <a:rPr lang="en-ZA" b="1" cap="none" spc="0" dirty="0" smtClean="0">
                <a:ln w="12700">
                  <a:solidFill>
                    <a:schemeClr val="tx1">
                      <a:alpha val="38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 pitchFamily="34" charset="0"/>
                <a:cs typeface="Arial" pitchFamily="34" charset="0"/>
              </a:rPr>
              <a:t>  R</a:t>
            </a:r>
            <a:r>
              <a:rPr lang="en-ZA" b="1" cap="none" spc="0" dirty="0" smtClean="0">
                <a:ln w="12700">
                  <a:solidFill>
                    <a:schemeClr val="tx1">
                      <a:alpha val="38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Calibri" panose="020F0502020204030204" pitchFamily="34" charset="0"/>
                <a:cs typeface="Arial" pitchFamily="34" charset="0"/>
              </a:rPr>
              <a:t>eading</a:t>
            </a:r>
            <a:endParaRPr lang="en-ZA" b="1" cap="none" spc="0" dirty="0">
              <a:ln w="12700">
                <a:solidFill>
                  <a:schemeClr val="tx1">
                    <a:alpha val="38000"/>
                  </a:schemeClr>
                </a:solidFill>
                <a:prstDash val="solid"/>
              </a:ln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141740" y="571370"/>
            <a:ext cx="2015253" cy="301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latin typeface="Calibri" panose="020F0502020204030204" pitchFamily="34" charset="0"/>
            </a:endParaRPr>
          </a:p>
        </p:txBody>
      </p:sp>
      <p:pic>
        <p:nvPicPr>
          <p:cNvPr id="29" name="Picture 2" descr="C:\#Scans\2012-11-01\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8" t="86991" r="48004" b="9585"/>
          <a:stretch/>
        </p:blipFill>
        <p:spPr bwMode="auto">
          <a:xfrm>
            <a:off x="981809" y="6245598"/>
            <a:ext cx="2150031" cy="25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82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17812" y="188640"/>
            <a:ext cx="9179033" cy="41857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R</a:t>
            </a:r>
            <a:r>
              <a:rPr lang="en-US" sz="6600" b="1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rgbClr val="FFCF37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eading</a:t>
            </a:r>
            <a:endParaRPr lang="en-US" sz="5400" b="1" dirty="0" smtClean="0">
              <a:ln w="19050" cmpd="sng">
                <a:solidFill>
                  <a:schemeClr val="tx1"/>
                </a:solidFill>
                <a:prstDash val="solid"/>
              </a:ln>
              <a:solidFill>
                <a:srgbClr val="FFCF37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endParaRPr lang="en-US" sz="6000" b="1" dirty="0">
              <a:ln w="19050" cmpd="sng">
                <a:solidFill>
                  <a:schemeClr val="tx1"/>
                </a:solidFill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endParaRPr lang="en-US" sz="4400" b="1" dirty="0" smtClean="0">
              <a:ln w="19050" cmpd="sng">
                <a:solidFill>
                  <a:schemeClr val="tx1"/>
                </a:solidFill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endParaRPr lang="en-US" sz="2400" b="1" dirty="0">
              <a:ln w="19050" cmpd="sng">
                <a:solidFill>
                  <a:schemeClr val="tx1"/>
                </a:solidFill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r>
              <a:rPr lang="en-US" sz="6600" b="1" dirty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R</a:t>
            </a:r>
            <a:r>
              <a:rPr lang="en-US" sz="6600" b="1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rgbClr val="FFCF37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ight-</a:t>
            </a:r>
            <a:r>
              <a:rPr lang="en-US" sz="6600" b="1" dirty="0" err="1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rgbClr val="FFCF37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ing</a:t>
            </a:r>
            <a:endParaRPr lang="en-US" sz="6600" b="1" dirty="0">
              <a:ln w="19050" cmpd="sng">
                <a:solidFill>
                  <a:schemeClr val="tx1"/>
                </a:solidFill>
                <a:prstDash val="solid"/>
              </a:ln>
              <a:solidFill>
                <a:srgbClr val="FFCF37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04" y="104774"/>
            <a:ext cx="8928992" cy="6687625"/>
          </a:xfrm>
          <a:prstGeom prst="rect">
            <a:avLst/>
          </a:prstGeom>
          <a:noFill/>
          <a:ln w="38100">
            <a:solidFill>
              <a:srgbClr val="FFCF3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504" y="6525344"/>
            <a:ext cx="8928992" cy="267056"/>
          </a:xfrm>
          <a:prstGeom prst="rect">
            <a:avLst/>
          </a:pr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267744" y="1412776"/>
            <a:ext cx="4680520" cy="194421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6" name="Rectangle 25"/>
          <p:cNvSpPr/>
          <p:nvPr/>
        </p:nvSpPr>
        <p:spPr>
          <a:xfrm>
            <a:off x="2267744" y="1484784"/>
            <a:ext cx="4608512" cy="15696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</a:t>
            </a:r>
            <a:r>
              <a:rPr lang="en-US" sz="88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2B8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u</a:t>
            </a:r>
            <a:r>
              <a:rPr lang="en-US" sz="88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2B8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nning</a:t>
            </a:r>
            <a:endParaRPr lang="en-US" sz="8800" b="1" dirty="0">
              <a:ln w="19050">
                <a:solidFill>
                  <a:schemeClr val="tx1"/>
                </a:solidFill>
                <a:prstDash val="solid"/>
              </a:ln>
              <a:solidFill>
                <a:srgbClr val="F2B8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3" r="22963" b="16238"/>
          <a:stretch/>
        </p:blipFill>
        <p:spPr bwMode="auto">
          <a:xfrm>
            <a:off x="1468119" y="4265103"/>
            <a:ext cx="6207760" cy="2212657"/>
          </a:xfrm>
          <a:prstGeom prst="rect">
            <a:avLst/>
          </a:prstGeom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\\Nas\public\Marketing Events\AF_Media on Anna Office Extenda Host (Extendahost)\AF Logos\Mannetjie Edited Backgrou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89" y="187315"/>
            <a:ext cx="578275" cy="59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09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>
            <a:alpha val="0"/>
          </a:schemeClr>
        </a:solidFill>
      </a:spPr>
      <a:bodyPr wrap="square" tIns="0" bIns="0" rtlCol="0">
        <a:spAutoFit/>
      </a:bodyPr>
      <a:lstStyle>
        <a:defPPr algn="ctr">
          <a:defRPr sz="24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2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16962</TotalTime>
  <Words>517</Words>
  <Application>Microsoft Office PowerPoint</Application>
  <PresentationFormat>On-screen Show (4:3)</PresentationFormat>
  <Paragraphs>145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</dc:creator>
  <cp:lastModifiedBy>Carolyn</cp:lastModifiedBy>
  <cp:revision>905</cp:revision>
  <dcterms:created xsi:type="dcterms:W3CDTF">2012-10-25T06:39:20Z</dcterms:created>
  <dcterms:modified xsi:type="dcterms:W3CDTF">2016-09-22T07:00:13Z</dcterms:modified>
</cp:coreProperties>
</file>