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42"/>
  </p:notesMasterIdLst>
  <p:sldIdLst>
    <p:sldId id="491" r:id="rId3"/>
    <p:sldId id="520" r:id="rId4"/>
    <p:sldId id="521" r:id="rId5"/>
    <p:sldId id="488" r:id="rId6"/>
    <p:sldId id="489" r:id="rId7"/>
    <p:sldId id="474" r:id="rId8"/>
    <p:sldId id="475" r:id="rId9"/>
    <p:sldId id="258" r:id="rId10"/>
    <p:sldId id="492" r:id="rId11"/>
    <p:sldId id="493" r:id="rId12"/>
    <p:sldId id="494" r:id="rId13"/>
    <p:sldId id="495" r:id="rId14"/>
    <p:sldId id="508" r:id="rId15"/>
    <p:sldId id="509" r:id="rId16"/>
    <p:sldId id="510" r:id="rId17"/>
    <p:sldId id="498" r:id="rId18"/>
    <p:sldId id="499" r:id="rId19"/>
    <p:sldId id="500" r:id="rId20"/>
    <p:sldId id="501" r:id="rId21"/>
    <p:sldId id="502" r:id="rId22"/>
    <p:sldId id="503" r:id="rId23"/>
    <p:sldId id="504" r:id="rId24"/>
    <p:sldId id="505" r:id="rId25"/>
    <p:sldId id="511" r:id="rId26"/>
    <p:sldId id="512" r:id="rId27"/>
    <p:sldId id="513" r:id="rId28"/>
    <p:sldId id="514" r:id="rId29"/>
    <p:sldId id="515" r:id="rId30"/>
    <p:sldId id="516" r:id="rId31"/>
    <p:sldId id="517" r:id="rId32"/>
    <p:sldId id="518" r:id="rId33"/>
    <p:sldId id="519" r:id="rId34"/>
    <p:sldId id="506" r:id="rId35"/>
    <p:sldId id="507" r:id="rId36"/>
    <p:sldId id="259" r:id="rId37"/>
    <p:sldId id="260" r:id="rId38"/>
    <p:sldId id="261" r:id="rId39"/>
    <p:sldId id="262"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03"/>
    <p:restoredTop sz="94728"/>
  </p:normalViewPr>
  <p:slideViewPr>
    <p:cSldViewPr snapToGrid="0" snapToObjects="1">
      <p:cViewPr>
        <p:scale>
          <a:sx n="86" d="100"/>
          <a:sy n="86" d="100"/>
        </p:scale>
        <p:origin x="112" y="2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antoniomendonca/Dropbox/Encontro%20Barcelona%2025:06:2015/Estati&#769;sticas/PIBAMECO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antoniomendonca:Desktop:WEOApr2015all.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antoniomendonca:Desktop:WEOApr2015all.xls"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localhost/Users/antoniomendonca/Desktop/untitled%20folder%203/AMECO6.TXT"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13.xml.rels><?xml version="1.0" encoding="UTF-8" standalone="yes"?>
<Relationships xmlns="http://schemas.openxmlformats.org/package/2006/relationships"><Relationship Id="rId1" Type="http://schemas.openxmlformats.org/officeDocument/2006/relationships/oleObject" Target="file://localhost/Users/antoniomendonca/Desktop/untitled%20folder%203/AMECO1.xls" TargetMode="External"/></Relationships>
</file>

<file path=ppt/charts/_rels/chart1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antoniomendonca/Desktop/untitled%20folder%203/AMECO16.xlsx" TargetMode="External"/></Relationships>
</file>

<file path=ppt/charts/_rels/chart1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antoniomendonca/Desktop/untitled%20folder%203/AMECO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ntoniomendonca:Desktop:WEOApr2015all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ntoniomendonca:Desktop:WEOApr2015al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ntoniomendonca:Desktop:WEOApr2015all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ntoniomendonca:Dropbox:MESTRADO%20EIEE%20-%20SFINT/EFINT:SFINT%202014/2015:WEOApr2014all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ntoniomendonca:Dropbox:MESTRADO%20EIEE%20-%20SFINT/EFINT:SFINT%202014/2015:WEOApr2014all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ntoniomendonca:Dropbox:MESTRADO%20EIEE%20-%20SFINT/EFINT:SFINT%202014/2015:WEOApr2014all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antoniomendonca:Dropbox:MESTRADO%20EIEE%20-%20SFINT/EFINT:SFINT%202014/2015:WEOApr2014all.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antoniomendonca:Dropbox:MESTRADO%20EIEE%20-%20SFINT/EFINT:SFINT%202013/2014:Prepara&#231;&#227;o%20de%20Aulas:AMECO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Sheet2!$C$62</c:f>
              <c:strCache>
                <c:ptCount val="1"/>
                <c:pt idx="0">
                  <c:v>European Union15</c:v>
                </c:pt>
              </c:strCache>
            </c:strRef>
          </c:tx>
          <c:spPr>
            <a:ln w="19050" cmpd="sng">
              <a:solidFill>
                <a:srgbClr val="3366FF"/>
              </a:solidFill>
            </a:ln>
          </c:spPr>
          <c:marker>
            <c:symbol val="none"/>
          </c:marker>
          <c:cat>
            <c:numRef>
              <c:f>Sheet2!$E$61:$BH$61</c:f>
              <c:numCache>
                <c:formatCode>General</c:formatCode>
                <c:ptCount val="56"/>
                <c:pt idx="0">
                  <c:v>1962.0</c:v>
                </c:pt>
                <c:pt idx="1">
                  <c:v>1963.0</c:v>
                </c:pt>
                <c:pt idx="2">
                  <c:v>1964.0</c:v>
                </c:pt>
                <c:pt idx="3">
                  <c:v>1965.0</c:v>
                </c:pt>
                <c:pt idx="4">
                  <c:v>1966.0</c:v>
                </c:pt>
                <c:pt idx="5">
                  <c:v>1967.0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1991.0</c:v>
                </c:pt>
                <c:pt idx="30">
                  <c:v>1992.0</c:v>
                </c:pt>
                <c:pt idx="31">
                  <c:v>1993.0</c:v>
                </c:pt>
                <c:pt idx="32">
                  <c:v>1994.0</c:v>
                </c:pt>
                <c:pt idx="33">
                  <c:v>1995.0</c:v>
                </c:pt>
                <c:pt idx="34">
                  <c:v>1996.0</c:v>
                </c:pt>
                <c:pt idx="35">
                  <c:v>1997.0</c:v>
                </c:pt>
                <c:pt idx="36">
                  <c:v>1998.0</c:v>
                </c:pt>
                <c:pt idx="37">
                  <c:v>1999.0</c:v>
                </c:pt>
                <c:pt idx="38">
                  <c:v>2000.0</c:v>
                </c:pt>
                <c:pt idx="39">
                  <c:v>2001.0</c:v>
                </c:pt>
                <c:pt idx="40">
                  <c:v>2002.0</c:v>
                </c:pt>
                <c:pt idx="41">
                  <c:v>2003.0</c:v>
                </c:pt>
                <c:pt idx="42">
                  <c:v>2004.0</c:v>
                </c:pt>
                <c:pt idx="43">
                  <c:v>2005.0</c:v>
                </c:pt>
                <c:pt idx="44">
                  <c:v>2006.0</c:v>
                </c:pt>
                <c:pt idx="45">
                  <c:v>2007.0</c:v>
                </c:pt>
                <c:pt idx="46">
                  <c:v>2008.0</c:v>
                </c:pt>
                <c:pt idx="47">
                  <c:v>2009.0</c:v>
                </c:pt>
                <c:pt idx="48">
                  <c:v>2010.0</c:v>
                </c:pt>
                <c:pt idx="49">
                  <c:v>2011.0</c:v>
                </c:pt>
                <c:pt idx="50">
                  <c:v>2012.0</c:v>
                </c:pt>
                <c:pt idx="51">
                  <c:v>2013.0</c:v>
                </c:pt>
                <c:pt idx="52">
                  <c:v>2014.0</c:v>
                </c:pt>
                <c:pt idx="53">
                  <c:v>2015.0</c:v>
                </c:pt>
                <c:pt idx="54">
                  <c:v>2016.0</c:v>
                </c:pt>
                <c:pt idx="55">
                  <c:v>2017.0</c:v>
                </c:pt>
              </c:numCache>
            </c:numRef>
          </c:cat>
          <c:val>
            <c:numRef>
              <c:f>Sheet2!$E$62:$BH$62</c:f>
              <c:numCache>
                <c:formatCode>General</c:formatCode>
                <c:ptCount val="56"/>
                <c:pt idx="0">
                  <c:v>4.649121787692633</c:v>
                </c:pt>
                <c:pt idx="1">
                  <c:v>4.649121787692633</c:v>
                </c:pt>
                <c:pt idx="2">
                  <c:v>4.649121787692633</c:v>
                </c:pt>
                <c:pt idx="3">
                  <c:v>4.649121787692633</c:v>
                </c:pt>
                <c:pt idx="4">
                  <c:v>4.649121787692633</c:v>
                </c:pt>
                <c:pt idx="5">
                  <c:v>4.649121787692633</c:v>
                </c:pt>
                <c:pt idx="6">
                  <c:v>4.649121787692633</c:v>
                </c:pt>
                <c:pt idx="7">
                  <c:v>4.649121787692633</c:v>
                </c:pt>
                <c:pt idx="8">
                  <c:v>4.649121787692633</c:v>
                </c:pt>
                <c:pt idx="9">
                  <c:v>4.649121787692633</c:v>
                </c:pt>
                <c:pt idx="10">
                  <c:v>4.649121787692633</c:v>
                </c:pt>
                <c:pt idx="11">
                  <c:v>4.649121787692633</c:v>
                </c:pt>
                <c:pt idx="12">
                  <c:v>4.649121787692633</c:v>
                </c:pt>
                <c:pt idx="13">
                  <c:v>2.392139606828667</c:v>
                </c:pt>
                <c:pt idx="14">
                  <c:v>2.392139606828667</c:v>
                </c:pt>
                <c:pt idx="15">
                  <c:v>2.392139606828667</c:v>
                </c:pt>
                <c:pt idx="16">
                  <c:v>2.392139606828667</c:v>
                </c:pt>
                <c:pt idx="17">
                  <c:v>2.392139606828667</c:v>
                </c:pt>
                <c:pt idx="18">
                  <c:v>2.392139606828667</c:v>
                </c:pt>
                <c:pt idx="19">
                  <c:v>2.392139606828667</c:v>
                </c:pt>
                <c:pt idx="20">
                  <c:v>2.392139606828667</c:v>
                </c:pt>
                <c:pt idx="21">
                  <c:v>2.392139606828667</c:v>
                </c:pt>
                <c:pt idx="22">
                  <c:v>2.392139606828667</c:v>
                </c:pt>
                <c:pt idx="23">
                  <c:v>2.392139606828667</c:v>
                </c:pt>
                <c:pt idx="24">
                  <c:v>2.662069464325142</c:v>
                </c:pt>
                <c:pt idx="25">
                  <c:v>2.662069464325142</c:v>
                </c:pt>
                <c:pt idx="26">
                  <c:v>2.662069464325142</c:v>
                </c:pt>
                <c:pt idx="27">
                  <c:v>2.662069464325142</c:v>
                </c:pt>
                <c:pt idx="28">
                  <c:v>2.662069464325142</c:v>
                </c:pt>
                <c:pt idx="29">
                  <c:v>2.662069464325142</c:v>
                </c:pt>
                <c:pt idx="30">
                  <c:v>2.662069464325142</c:v>
                </c:pt>
                <c:pt idx="31">
                  <c:v>2.662069464325142</c:v>
                </c:pt>
                <c:pt idx="32">
                  <c:v>2.662069464325142</c:v>
                </c:pt>
                <c:pt idx="33">
                  <c:v>2.662069464325142</c:v>
                </c:pt>
                <c:pt idx="34">
                  <c:v>2.662069464325142</c:v>
                </c:pt>
                <c:pt idx="35">
                  <c:v>2.662069464325142</c:v>
                </c:pt>
                <c:pt idx="36">
                  <c:v>2.662069464325142</c:v>
                </c:pt>
                <c:pt idx="37">
                  <c:v>1.305410902818838</c:v>
                </c:pt>
                <c:pt idx="38">
                  <c:v>1.305410902818838</c:v>
                </c:pt>
                <c:pt idx="39">
                  <c:v>1.305410902818838</c:v>
                </c:pt>
                <c:pt idx="40">
                  <c:v>1.305410902818838</c:v>
                </c:pt>
                <c:pt idx="41">
                  <c:v>1.305410902818838</c:v>
                </c:pt>
                <c:pt idx="42">
                  <c:v>1.305410902818838</c:v>
                </c:pt>
                <c:pt idx="43">
                  <c:v>1.305410902818838</c:v>
                </c:pt>
                <c:pt idx="44">
                  <c:v>1.305410902818838</c:v>
                </c:pt>
                <c:pt idx="45">
                  <c:v>1.305410902818838</c:v>
                </c:pt>
                <c:pt idx="46">
                  <c:v>1.305410902818838</c:v>
                </c:pt>
                <c:pt idx="47">
                  <c:v>1.305410902818838</c:v>
                </c:pt>
                <c:pt idx="48">
                  <c:v>1.305410902818838</c:v>
                </c:pt>
                <c:pt idx="49">
                  <c:v>1.305410902818838</c:v>
                </c:pt>
                <c:pt idx="50">
                  <c:v>1.305410902818838</c:v>
                </c:pt>
                <c:pt idx="51">
                  <c:v>1.305410902818838</c:v>
                </c:pt>
                <c:pt idx="52">
                  <c:v>1.305410902818838</c:v>
                </c:pt>
                <c:pt idx="53">
                  <c:v>1.305410902818838</c:v>
                </c:pt>
                <c:pt idx="54">
                  <c:v>1.305410902818838</c:v>
                </c:pt>
                <c:pt idx="55">
                  <c:v>1.826014098832673</c:v>
                </c:pt>
              </c:numCache>
            </c:numRef>
          </c:val>
          <c:smooth val="0"/>
        </c:ser>
        <c:ser>
          <c:idx val="1"/>
          <c:order val="1"/>
          <c:tx>
            <c:strRef>
              <c:f>Sheet2!$C$63</c:f>
              <c:strCache>
                <c:ptCount val="1"/>
                <c:pt idx="0">
                  <c:v>Euro area 12</c:v>
                </c:pt>
              </c:strCache>
            </c:strRef>
          </c:tx>
          <c:spPr>
            <a:ln w="25400" cmpd="sng">
              <a:solidFill>
                <a:srgbClr val="000090"/>
              </a:solidFill>
            </a:ln>
          </c:spPr>
          <c:marker>
            <c:symbol val="none"/>
          </c:marker>
          <c:cat>
            <c:numRef>
              <c:f>Sheet2!$E$61:$BH$61</c:f>
              <c:numCache>
                <c:formatCode>General</c:formatCode>
                <c:ptCount val="56"/>
                <c:pt idx="0">
                  <c:v>1962.0</c:v>
                </c:pt>
                <c:pt idx="1">
                  <c:v>1963.0</c:v>
                </c:pt>
                <c:pt idx="2">
                  <c:v>1964.0</c:v>
                </c:pt>
                <c:pt idx="3">
                  <c:v>1965.0</c:v>
                </c:pt>
                <c:pt idx="4">
                  <c:v>1966.0</c:v>
                </c:pt>
                <c:pt idx="5">
                  <c:v>1967.0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1991.0</c:v>
                </c:pt>
                <c:pt idx="30">
                  <c:v>1992.0</c:v>
                </c:pt>
                <c:pt idx="31">
                  <c:v>1993.0</c:v>
                </c:pt>
                <c:pt idx="32">
                  <c:v>1994.0</c:v>
                </c:pt>
                <c:pt idx="33">
                  <c:v>1995.0</c:v>
                </c:pt>
                <c:pt idx="34">
                  <c:v>1996.0</c:v>
                </c:pt>
                <c:pt idx="35">
                  <c:v>1997.0</c:v>
                </c:pt>
                <c:pt idx="36">
                  <c:v>1998.0</c:v>
                </c:pt>
                <c:pt idx="37">
                  <c:v>1999.0</c:v>
                </c:pt>
                <c:pt idx="38">
                  <c:v>2000.0</c:v>
                </c:pt>
                <c:pt idx="39">
                  <c:v>2001.0</c:v>
                </c:pt>
                <c:pt idx="40">
                  <c:v>2002.0</c:v>
                </c:pt>
                <c:pt idx="41">
                  <c:v>2003.0</c:v>
                </c:pt>
                <c:pt idx="42">
                  <c:v>2004.0</c:v>
                </c:pt>
                <c:pt idx="43">
                  <c:v>2005.0</c:v>
                </c:pt>
                <c:pt idx="44">
                  <c:v>2006.0</c:v>
                </c:pt>
                <c:pt idx="45">
                  <c:v>2007.0</c:v>
                </c:pt>
                <c:pt idx="46">
                  <c:v>2008.0</c:v>
                </c:pt>
                <c:pt idx="47">
                  <c:v>2009.0</c:v>
                </c:pt>
                <c:pt idx="48">
                  <c:v>2010.0</c:v>
                </c:pt>
                <c:pt idx="49">
                  <c:v>2011.0</c:v>
                </c:pt>
                <c:pt idx="50">
                  <c:v>2012.0</c:v>
                </c:pt>
                <c:pt idx="51">
                  <c:v>2013.0</c:v>
                </c:pt>
                <c:pt idx="52">
                  <c:v>2014.0</c:v>
                </c:pt>
                <c:pt idx="53">
                  <c:v>2015.0</c:v>
                </c:pt>
                <c:pt idx="54">
                  <c:v>2016.0</c:v>
                </c:pt>
                <c:pt idx="55">
                  <c:v>2017.0</c:v>
                </c:pt>
              </c:numCache>
            </c:numRef>
          </c:cat>
          <c:val>
            <c:numRef>
              <c:f>Sheet2!$E$63:$BH$63</c:f>
              <c:numCache>
                <c:formatCode>General</c:formatCode>
                <c:ptCount val="56"/>
                <c:pt idx="0">
                  <c:v>5.085169169553195</c:v>
                </c:pt>
                <c:pt idx="1">
                  <c:v>5.085169169553195</c:v>
                </c:pt>
                <c:pt idx="2">
                  <c:v>5.085169169553195</c:v>
                </c:pt>
                <c:pt idx="3">
                  <c:v>5.085169169553195</c:v>
                </c:pt>
                <c:pt idx="4">
                  <c:v>5.085169169553195</c:v>
                </c:pt>
                <c:pt idx="5">
                  <c:v>5.085169169553195</c:v>
                </c:pt>
                <c:pt idx="6">
                  <c:v>5.085169169553195</c:v>
                </c:pt>
                <c:pt idx="7">
                  <c:v>5.085169169553195</c:v>
                </c:pt>
                <c:pt idx="8">
                  <c:v>5.085169169553195</c:v>
                </c:pt>
                <c:pt idx="9">
                  <c:v>5.085169169553195</c:v>
                </c:pt>
                <c:pt idx="10">
                  <c:v>5.085169169553195</c:v>
                </c:pt>
                <c:pt idx="11">
                  <c:v>5.085169169553195</c:v>
                </c:pt>
                <c:pt idx="12">
                  <c:v>5.085169169553195</c:v>
                </c:pt>
                <c:pt idx="13">
                  <c:v>2.426021749298868</c:v>
                </c:pt>
                <c:pt idx="14">
                  <c:v>2.426021749298868</c:v>
                </c:pt>
                <c:pt idx="15">
                  <c:v>2.426021749298868</c:v>
                </c:pt>
                <c:pt idx="16">
                  <c:v>2.426021749298868</c:v>
                </c:pt>
                <c:pt idx="17">
                  <c:v>2.426021749298868</c:v>
                </c:pt>
                <c:pt idx="18">
                  <c:v>2.426021749298868</c:v>
                </c:pt>
                <c:pt idx="19">
                  <c:v>2.426021749298868</c:v>
                </c:pt>
                <c:pt idx="20">
                  <c:v>2.426021749298868</c:v>
                </c:pt>
                <c:pt idx="21">
                  <c:v>2.426021749298868</c:v>
                </c:pt>
                <c:pt idx="22">
                  <c:v>2.426021749298868</c:v>
                </c:pt>
                <c:pt idx="23">
                  <c:v>2.426021749298868</c:v>
                </c:pt>
                <c:pt idx="24">
                  <c:v>2.73320385063518</c:v>
                </c:pt>
                <c:pt idx="25">
                  <c:v>2.73320385063518</c:v>
                </c:pt>
                <c:pt idx="26">
                  <c:v>2.73320385063518</c:v>
                </c:pt>
                <c:pt idx="27">
                  <c:v>2.73320385063518</c:v>
                </c:pt>
                <c:pt idx="28">
                  <c:v>2.73320385063518</c:v>
                </c:pt>
                <c:pt idx="29">
                  <c:v>2.73320385063518</c:v>
                </c:pt>
                <c:pt idx="30">
                  <c:v>2.73320385063518</c:v>
                </c:pt>
                <c:pt idx="31">
                  <c:v>2.73320385063518</c:v>
                </c:pt>
                <c:pt idx="32">
                  <c:v>2.73320385063518</c:v>
                </c:pt>
                <c:pt idx="33">
                  <c:v>2.73320385063518</c:v>
                </c:pt>
                <c:pt idx="34">
                  <c:v>2.73320385063518</c:v>
                </c:pt>
                <c:pt idx="35">
                  <c:v>2.73320385063518</c:v>
                </c:pt>
                <c:pt idx="36">
                  <c:v>2.73320385063518</c:v>
                </c:pt>
                <c:pt idx="37">
                  <c:v>1.14919893693719</c:v>
                </c:pt>
                <c:pt idx="38">
                  <c:v>1.14919893693719</c:v>
                </c:pt>
                <c:pt idx="39">
                  <c:v>1.14919893693719</c:v>
                </c:pt>
                <c:pt idx="40">
                  <c:v>1.14919893693719</c:v>
                </c:pt>
                <c:pt idx="41">
                  <c:v>1.14919893693719</c:v>
                </c:pt>
                <c:pt idx="42">
                  <c:v>1.14919893693719</c:v>
                </c:pt>
                <c:pt idx="43">
                  <c:v>1.14919893693719</c:v>
                </c:pt>
                <c:pt idx="44">
                  <c:v>1.14919893693719</c:v>
                </c:pt>
                <c:pt idx="45">
                  <c:v>1.14919893693719</c:v>
                </c:pt>
                <c:pt idx="46">
                  <c:v>1.14919893693719</c:v>
                </c:pt>
                <c:pt idx="47">
                  <c:v>1.14919893693719</c:v>
                </c:pt>
                <c:pt idx="48">
                  <c:v>1.14919893693719</c:v>
                </c:pt>
                <c:pt idx="49">
                  <c:v>1.14919893693719</c:v>
                </c:pt>
                <c:pt idx="50">
                  <c:v>1.14919893693719</c:v>
                </c:pt>
                <c:pt idx="51">
                  <c:v>1.14919893693719</c:v>
                </c:pt>
                <c:pt idx="52">
                  <c:v>1.14919893693719</c:v>
                </c:pt>
                <c:pt idx="53">
                  <c:v>1.14919893693719</c:v>
                </c:pt>
                <c:pt idx="54">
                  <c:v>1.14919893693719</c:v>
                </c:pt>
                <c:pt idx="55">
                  <c:v>1.747930402986642</c:v>
                </c:pt>
              </c:numCache>
            </c:numRef>
          </c:val>
          <c:smooth val="0"/>
        </c:ser>
        <c:ser>
          <c:idx val="2"/>
          <c:order val="2"/>
          <c:tx>
            <c:strRef>
              <c:f>Sheet2!$C$64</c:f>
              <c:strCache>
                <c:ptCount val="1"/>
                <c:pt idx="0">
                  <c:v>Spain</c:v>
                </c:pt>
              </c:strCache>
            </c:strRef>
          </c:tx>
          <c:spPr>
            <a:ln w="25400" cmpd="sng">
              <a:solidFill>
                <a:srgbClr val="FF0000"/>
              </a:solidFill>
            </a:ln>
          </c:spPr>
          <c:marker>
            <c:symbol val="none"/>
          </c:marker>
          <c:cat>
            <c:numRef>
              <c:f>Sheet2!$E$61:$BH$61</c:f>
              <c:numCache>
                <c:formatCode>General</c:formatCode>
                <c:ptCount val="56"/>
                <c:pt idx="0">
                  <c:v>1962.0</c:v>
                </c:pt>
                <c:pt idx="1">
                  <c:v>1963.0</c:v>
                </c:pt>
                <c:pt idx="2">
                  <c:v>1964.0</c:v>
                </c:pt>
                <c:pt idx="3">
                  <c:v>1965.0</c:v>
                </c:pt>
                <c:pt idx="4">
                  <c:v>1966.0</c:v>
                </c:pt>
                <c:pt idx="5">
                  <c:v>1967.0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1991.0</c:v>
                </c:pt>
                <c:pt idx="30">
                  <c:v>1992.0</c:v>
                </c:pt>
                <c:pt idx="31">
                  <c:v>1993.0</c:v>
                </c:pt>
                <c:pt idx="32">
                  <c:v>1994.0</c:v>
                </c:pt>
                <c:pt idx="33">
                  <c:v>1995.0</c:v>
                </c:pt>
                <c:pt idx="34">
                  <c:v>1996.0</c:v>
                </c:pt>
                <c:pt idx="35">
                  <c:v>1997.0</c:v>
                </c:pt>
                <c:pt idx="36">
                  <c:v>1998.0</c:v>
                </c:pt>
                <c:pt idx="37">
                  <c:v>1999.0</c:v>
                </c:pt>
                <c:pt idx="38">
                  <c:v>2000.0</c:v>
                </c:pt>
                <c:pt idx="39">
                  <c:v>2001.0</c:v>
                </c:pt>
                <c:pt idx="40">
                  <c:v>2002.0</c:v>
                </c:pt>
                <c:pt idx="41">
                  <c:v>2003.0</c:v>
                </c:pt>
                <c:pt idx="42">
                  <c:v>2004.0</c:v>
                </c:pt>
                <c:pt idx="43">
                  <c:v>2005.0</c:v>
                </c:pt>
                <c:pt idx="44">
                  <c:v>2006.0</c:v>
                </c:pt>
                <c:pt idx="45">
                  <c:v>2007.0</c:v>
                </c:pt>
                <c:pt idx="46">
                  <c:v>2008.0</c:v>
                </c:pt>
                <c:pt idx="47">
                  <c:v>2009.0</c:v>
                </c:pt>
                <c:pt idx="48">
                  <c:v>2010.0</c:v>
                </c:pt>
                <c:pt idx="49">
                  <c:v>2011.0</c:v>
                </c:pt>
                <c:pt idx="50">
                  <c:v>2012.0</c:v>
                </c:pt>
                <c:pt idx="51">
                  <c:v>2013.0</c:v>
                </c:pt>
                <c:pt idx="52">
                  <c:v>2014.0</c:v>
                </c:pt>
                <c:pt idx="53">
                  <c:v>2015.0</c:v>
                </c:pt>
                <c:pt idx="54">
                  <c:v>2016.0</c:v>
                </c:pt>
                <c:pt idx="55">
                  <c:v>2017.0</c:v>
                </c:pt>
              </c:numCache>
            </c:numRef>
          </c:cat>
          <c:val>
            <c:numRef>
              <c:f>Sheet2!$E$64:$BH$64</c:f>
              <c:numCache>
                <c:formatCode>General</c:formatCode>
                <c:ptCount val="56"/>
                <c:pt idx="0">
                  <c:v>7.114430504452003</c:v>
                </c:pt>
                <c:pt idx="1">
                  <c:v>7.114430504452003</c:v>
                </c:pt>
                <c:pt idx="2">
                  <c:v>7.114430504452003</c:v>
                </c:pt>
                <c:pt idx="3">
                  <c:v>7.114430504452003</c:v>
                </c:pt>
                <c:pt idx="4">
                  <c:v>7.114430504452003</c:v>
                </c:pt>
                <c:pt idx="5">
                  <c:v>7.114430504452003</c:v>
                </c:pt>
                <c:pt idx="6">
                  <c:v>7.114430504452003</c:v>
                </c:pt>
                <c:pt idx="7">
                  <c:v>7.114430504452003</c:v>
                </c:pt>
                <c:pt idx="8">
                  <c:v>7.114430504452003</c:v>
                </c:pt>
                <c:pt idx="9">
                  <c:v>7.114430504452003</c:v>
                </c:pt>
                <c:pt idx="10">
                  <c:v>7.114430504452003</c:v>
                </c:pt>
                <c:pt idx="11">
                  <c:v>7.114430504452003</c:v>
                </c:pt>
                <c:pt idx="12">
                  <c:v>7.114430504452003</c:v>
                </c:pt>
                <c:pt idx="13">
                  <c:v>1.58840659168027</c:v>
                </c:pt>
                <c:pt idx="14">
                  <c:v>1.58840659168027</c:v>
                </c:pt>
                <c:pt idx="15">
                  <c:v>1.58840659168027</c:v>
                </c:pt>
                <c:pt idx="16">
                  <c:v>1.58840659168027</c:v>
                </c:pt>
                <c:pt idx="17">
                  <c:v>1.58840659168027</c:v>
                </c:pt>
                <c:pt idx="18">
                  <c:v>1.58840659168027</c:v>
                </c:pt>
                <c:pt idx="19">
                  <c:v>1.58840659168027</c:v>
                </c:pt>
                <c:pt idx="20">
                  <c:v>1.58840659168027</c:v>
                </c:pt>
                <c:pt idx="21">
                  <c:v>1.58840659168027</c:v>
                </c:pt>
                <c:pt idx="22">
                  <c:v>1.58840659168027</c:v>
                </c:pt>
                <c:pt idx="23">
                  <c:v>1.58840659168027</c:v>
                </c:pt>
                <c:pt idx="24">
                  <c:v>3.109865093748784</c:v>
                </c:pt>
                <c:pt idx="25">
                  <c:v>3.109865093748784</c:v>
                </c:pt>
                <c:pt idx="26">
                  <c:v>3.109865093748784</c:v>
                </c:pt>
                <c:pt idx="27">
                  <c:v>3.109865093748784</c:v>
                </c:pt>
                <c:pt idx="28">
                  <c:v>3.109865093748784</c:v>
                </c:pt>
                <c:pt idx="29">
                  <c:v>3.109865093748784</c:v>
                </c:pt>
                <c:pt idx="30">
                  <c:v>3.109865093748784</c:v>
                </c:pt>
                <c:pt idx="31">
                  <c:v>3.109865093748784</c:v>
                </c:pt>
                <c:pt idx="32">
                  <c:v>3.109865093748784</c:v>
                </c:pt>
                <c:pt idx="33">
                  <c:v>3.109865093748784</c:v>
                </c:pt>
                <c:pt idx="34">
                  <c:v>3.109865093748784</c:v>
                </c:pt>
                <c:pt idx="35">
                  <c:v>3.109865093748784</c:v>
                </c:pt>
                <c:pt idx="36">
                  <c:v>3.109865093748784</c:v>
                </c:pt>
                <c:pt idx="37">
                  <c:v>1.710298543658384</c:v>
                </c:pt>
                <c:pt idx="38">
                  <c:v>1.710298543658384</c:v>
                </c:pt>
                <c:pt idx="39">
                  <c:v>1.710298543658384</c:v>
                </c:pt>
                <c:pt idx="40">
                  <c:v>1.710298543658384</c:v>
                </c:pt>
                <c:pt idx="41">
                  <c:v>1.710298543658384</c:v>
                </c:pt>
                <c:pt idx="42">
                  <c:v>1.710298543658384</c:v>
                </c:pt>
                <c:pt idx="43">
                  <c:v>1.710298543658384</c:v>
                </c:pt>
                <c:pt idx="44">
                  <c:v>1.710298543658384</c:v>
                </c:pt>
                <c:pt idx="45">
                  <c:v>1.710298543658384</c:v>
                </c:pt>
                <c:pt idx="46">
                  <c:v>1.710298543658384</c:v>
                </c:pt>
                <c:pt idx="47">
                  <c:v>1.710298543658384</c:v>
                </c:pt>
                <c:pt idx="48">
                  <c:v>1.710298543658384</c:v>
                </c:pt>
                <c:pt idx="49">
                  <c:v>1.710298543658384</c:v>
                </c:pt>
                <c:pt idx="50">
                  <c:v>1.710298543658384</c:v>
                </c:pt>
                <c:pt idx="51">
                  <c:v>1.710298543658384</c:v>
                </c:pt>
                <c:pt idx="52">
                  <c:v>1.710298543658384</c:v>
                </c:pt>
                <c:pt idx="53">
                  <c:v>1.710298543658384</c:v>
                </c:pt>
                <c:pt idx="54">
                  <c:v>1.710298543658384</c:v>
                </c:pt>
                <c:pt idx="55">
                  <c:v>2.504994257853732</c:v>
                </c:pt>
              </c:numCache>
            </c:numRef>
          </c:val>
          <c:smooth val="0"/>
        </c:ser>
        <c:ser>
          <c:idx val="3"/>
          <c:order val="3"/>
          <c:tx>
            <c:strRef>
              <c:f>Sheet2!$C$65</c:f>
              <c:strCache>
                <c:ptCount val="1"/>
                <c:pt idx="0">
                  <c:v>Portugal</c:v>
                </c:pt>
              </c:strCache>
            </c:strRef>
          </c:tx>
          <c:spPr>
            <a:ln w="25400" cmpd="sng">
              <a:solidFill>
                <a:srgbClr val="008000"/>
              </a:solidFill>
            </a:ln>
          </c:spPr>
          <c:marker>
            <c:symbol val="none"/>
          </c:marker>
          <c:cat>
            <c:numRef>
              <c:f>Sheet2!$E$61:$BH$61</c:f>
              <c:numCache>
                <c:formatCode>General</c:formatCode>
                <c:ptCount val="56"/>
                <c:pt idx="0">
                  <c:v>1962.0</c:v>
                </c:pt>
                <c:pt idx="1">
                  <c:v>1963.0</c:v>
                </c:pt>
                <c:pt idx="2">
                  <c:v>1964.0</c:v>
                </c:pt>
                <c:pt idx="3">
                  <c:v>1965.0</c:v>
                </c:pt>
                <c:pt idx="4">
                  <c:v>1966.0</c:v>
                </c:pt>
                <c:pt idx="5">
                  <c:v>1967.0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1991.0</c:v>
                </c:pt>
                <c:pt idx="30">
                  <c:v>1992.0</c:v>
                </c:pt>
                <c:pt idx="31">
                  <c:v>1993.0</c:v>
                </c:pt>
                <c:pt idx="32">
                  <c:v>1994.0</c:v>
                </c:pt>
                <c:pt idx="33">
                  <c:v>1995.0</c:v>
                </c:pt>
                <c:pt idx="34">
                  <c:v>1996.0</c:v>
                </c:pt>
                <c:pt idx="35">
                  <c:v>1997.0</c:v>
                </c:pt>
                <c:pt idx="36">
                  <c:v>1998.0</c:v>
                </c:pt>
                <c:pt idx="37">
                  <c:v>1999.0</c:v>
                </c:pt>
                <c:pt idx="38">
                  <c:v>2000.0</c:v>
                </c:pt>
                <c:pt idx="39">
                  <c:v>2001.0</c:v>
                </c:pt>
                <c:pt idx="40">
                  <c:v>2002.0</c:v>
                </c:pt>
                <c:pt idx="41">
                  <c:v>2003.0</c:v>
                </c:pt>
                <c:pt idx="42">
                  <c:v>2004.0</c:v>
                </c:pt>
                <c:pt idx="43">
                  <c:v>2005.0</c:v>
                </c:pt>
                <c:pt idx="44">
                  <c:v>2006.0</c:v>
                </c:pt>
                <c:pt idx="45">
                  <c:v>2007.0</c:v>
                </c:pt>
                <c:pt idx="46">
                  <c:v>2008.0</c:v>
                </c:pt>
                <c:pt idx="47">
                  <c:v>2009.0</c:v>
                </c:pt>
                <c:pt idx="48">
                  <c:v>2010.0</c:v>
                </c:pt>
                <c:pt idx="49">
                  <c:v>2011.0</c:v>
                </c:pt>
                <c:pt idx="50">
                  <c:v>2012.0</c:v>
                </c:pt>
                <c:pt idx="51">
                  <c:v>2013.0</c:v>
                </c:pt>
                <c:pt idx="52">
                  <c:v>2014.0</c:v>
                </c:pt>
                <c:pt idx="53">
                  <c:v>2015.0</c:v>
                </c:pt>
                <c:pt idx="54">
                  <c:v>2016.0</c:v>
                </c:pt>
                <c:pt idx="55">
                  <c:v>2017.0</c:v>
                </c:pt>
              </c:numCache>
            </c:numRef>
          </c:cat>
          <c:val>
            <c:numRef>
              <c:f>Sheet2!$E$65:$BH$65</c:f>
              <c:numCache>
                <c:formatCode>General</c:formatCode>
                <c:ptCount val="56"/>
                <c:pt idx="0">
                  <c:v>6.161170612278386</c:v>
                </c:pt>
                <c:pt idx="1">
                  <c:v>6.161170612278386</c:v>
                </c:pt>
                <c:pt idx="2">
                  <c:v>6.161170612278386</c:v>
                </c:pt>
                <c:pt idx="3">
                  <c:v>6.161170612278386</c:v>
                </c:pt>
                <c:pt idx="4">
                  <c:v>6.161170612278386</c:v>
                </c:pt>
                <c:pt idx="5">
                  <c:v>6.161170612278386</c:v>
                </c:pt>
                <c:pt idx="6">
                  <c:v>6.161170612278386</c:v>
                </c:pt>
                <c:pt idx="7">
                  <c:v>6.161170612278386</c:v>
                </c:pt>
                <c:pt idx="8">
                  <c:v>6.161170612278386</c:v>
                </c:pt>
                <c:pt idx="9">
                  <c:v>6.161170612278386</c:v>
                </c:pt>
                <c:pt idx="10">
                  <c:v>6.161170612278386</c:v>
                </c:pt>
                <c:pt idx="11">
                  <c:v>6.161170612278386</c:v>
                </c:pt>
                <c:pt idx="12">
                  <c:v>6.161170612278386</c:v>
                </c:pt>
                <c:pt idx="13">
                  <c:v>3.193807151147743</c:v>
                </c:pt>
                <c:pt idx="14">
                  <c:v>3.193807151147743</c:v>
                </c:pt>
                <c:pt idx="15">
                  <c:v>3.193807151147743</c:v>
                </c:pt>
                <c:pt idx="16">
                  <c:v>3.193807151147743</c:v>
                </c:pt>
                <c:pt idx="17">
                  <c:v>3.193807151147743</c:v>
                </c:pt>
                <c:pt idx="18">
                  <c:v>3.193807151147743</c:v>
                </c:pt>
                <c:pt idx="19">
                  <c:v>3.193807151147743</c:v>
                </c:pt>
                <c:pt idx="20">
                  <c:v>3.193807151147743</c:v>
                </c:pt>
                <c:pt idx="21">
                  <c:v>3.193807151147743</c:v>
                </c:pt>
                <c:pt idx="22">
                  <c:v>3.193807151147743</c:v>
                </c:pt>
                <c:pt idx="23">
                  <c:v>3.193807151147743</c:v>
                </c:pt>
                <c:pt idx="24">
                  <c:v>4.122247690440473</c:v>
                </c:pt>
                <c:pt idx="25">
                  <c:v>4.122247690440473</c:v>
                </c:pt>
                <c:pt idx="26">
                  <c:v>4.122247690440473</c:v>
                </c:pt>
                <c:pt idx="27">
                  <c:v>4.122247690440473</c:v>
                </c:pt>
                <c:pt idx="28">
                  <c:v>4.122247690440473</c:v>
                </c:pt>
                <c:pt idx="29">
                  <c:v>4.122247690440473</c:v>
                </c:pt>
                <c:pt idx="30">
                  <c:v>4.122247690440473</c:v>
                </c:pt>
                <c:pt idx="31">
                  <c:v>4.122247690440473</c:v>
                </c:pt>
                <c:pt idx="32">
                  <c:v>4.122247690440473</c:v>
                </c:pt>
                <c:pt idx="33">
                  <c:v>4.122247690440473</c:v>
                </c:pt>
                <c:pt idx="34">
                  <c:v>4.122247690440473</c:v>
                </c:pt>
                <c:pt idx="35">
                  <c:v>4.122247690440473</c:v>
                </c:pt>
                <c:pt idx="36">
                  <c:v>4.122247690440473</c:v>
                </c:pt>
                <c:pt idx="37">
                  <c:v>0.459587355722824</c:v>
                </c:pt>
                <c:pt idx="38">
                  <c:v>0.459587355722824</c:v>
                </c:pt>
                <c:pt idx="39">
                  <c:v>0.459587355722824</c:v>
                </c:pt>
                <c:pt idx="40">
                  <c:v>0.459587355722824</c:v>
                </c:pt>
                <c:pt idx="41">
                  <c:v>0.459587355722824</c:v>
                </c:pt>
                <c:pt idx="42">
                  <c:v>0.459587355722824</c:v>
                </c:pt>
                <c:pt idx="43">
                  <c:v>0.459587355722824</c:v>
                </c:pt>
                <c:pt idx="44">
                  <c:v>0.459587355722824</c:v>
                </c:pt>
                <c:pt idx="45">
                  <c:v>0.459587355722824</c:v>
                </c:pt>
                <c:pt idx="46">
                  <c:v>0.459587355722824</c:v>
                </c:pt>
                <c:pt idx="47">
                  <c:v>0.459587355722824</c:v>
                </c:pt>
                <c:pt idx="48">
                  <c:v>0.459587355722824</c:v>
                </c:pt>
                <c:pt idx="49">
                  <c:v>0.459587355722824</c:v>
                </c:pt>
                <c:pt idx="50">
                  <c:v>0.459587355722824</c:v>
                </c:pt>
                <c:pt idx="51">
                  <c:v>0.459587355722824</c:v>
                </c:pt>
                <c:pt idx="52">
                  <c:v>0.459587355722824</c:v>
                </c:pt>
                <c:pt idx="53">
                  <c:v>0.459587355722824</c:v>
                </c:pt>
                <c:pt idx="54">
                  <c:v>0.459587355722824</c:v>
                </c:pt>
                <c:pt idx="55">
                  <c:v>1.743981675067907</c:v>
                </c:pt>
              </c:numCache>
            </c:numRef>
          </c:val>
          <c:smooth val="0"/>
        </c:ser>
        <c:ser>
          <c:idx val="4"/>
          <c:order val="4"/>
          <c:tx>
            <c:strRef>
              <c:f>Sheet2!$C$66</c:f>
              <c:strCache>
                <c:ptCount val="1"/>
                <c:pt idx="0">
                  <c:v>USA</c:v>
                </c:pt>
              </c:strCache>
            </c:strRef>
          </c:tx>
          <c:spPr>
            <a:ln w="25400" cmpd="sng">
              <a:solidFill>
                <a:srgbClr val="660066"/>
              </a:solidFill>
            </a:ln>
          </c:spPr>
          <c:marker>
            <c:symbol val="none"/>
          </c:marker>
          <c:cat>
            <c:numRef>
              <c:f>Sheet2!$E$61:$BH$61</c:f>
              <c:numCache>
                <c:formatCode>General</c:formatCode>
                <c:ptCount val="56"/>
                <c:pt idx="0">
                  <c:v>1962.0</c:v>
                </c:pt>
                <c:pt idx="1">
                  <c:v>1963.0</c:v>
                </c:pt>
                <c:pt idx="2">
                  <c:v>1964.0</c:v>
                </c:pt>
                <c:pt idx="3">
                  <c:v>1965.0</c:v>
                </c:pt>
                <c:pt idx="4">
                  <c:v>1966.0</c:v>
                </c:pt>
                <c:pt idx="5">
                  <c:v>1967.0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1991.0</c:v>
                </c:pt>
                <c:pt idx="30">
                  <c:v>1992.0</c:v>
                </c:pt>
                <c:pt idx="31">
                  <c:v>1993.0</c:v>
                </c:pt>
                <c:pt idx="32">
                  <c:v>1994.0</c:v>
                </c:pt>
                <c:pt idx="33">
                  <c:v>1995.0</c:v>
                </c:pt>
                <c:pt idx="34">
                  <c:v>1996.0</c:v>
                </c:pt>
                <c:pt idx="35">
                  <c:v>1997.0</c:v>
                </c:pt>
                <c:pt idx="36">
                  <c:v>1998.0</c:v>
                </c:pt>
                <c:pt idx="37">
                  <c:v>1999.0</c:v>
                </c:pt>
                <c:pt idx="38">
                  <c:v>2000.0</c:v>
                </c:pt>
                <c:pt idx="39">
                  <c:v>2001.0</c:v>
                </c:pt>
                <c:pt idx="40">
                  <c:v>2002.0</c:v>
                </c:pt>
                <c:pt idx="41">
                  <c:v>2003.0</c:v>
                </c:pt>
                <c:pt idx="42">
                  <c:v>2004.0</c:v>
                </c:pt>
                <c:pt idx="43">
                  <c:v>2005.0</c:v>
                </c:pt>
                <c:pt idx="44">
                  <c:v>2006.0</c:v>
                </c:pt>
                <c:pt idx="45">
                  <c:v>2007.0</c:v>
                </c:pt>
                <c:pt idx="46">
                  <c:v>2008.0</c:v>
                </c:pt>
                <c:pt idx="47">
                  <c:v>2009.0</c:v>
                </c:pt>
                <c:pt idx="48">
                  <c:v>2010.0</c:v>
                </c:pt>
                <c:pt idx="49">
                  <c:v>2011.0</c:v>
                </c:pt>
                <c:pt idx="50">
                  <c:v>2012.0</c:v>
                </c:pt>
                <c:pt idx="51">
                  <c:v>2013.0</c:v>
                </c:pt>
                <c:pt idx="52">
                  <c:v>2014.0</c:v>
                </c:pt>
                <c:pt idx="53">
                  <c:v>2015.0</c:v>
                </c:pt>
                <c:pt idx="54">
                  <c:v>2016.0</c:v>
                </c:pt>
                <c:pt idx="55">
                  <c:v>2017.0</c:v>
                </c:pt>
              </c:numCache>
            </c:numRef>
          </c:cat>
          <c:val>
            <c:numRef>
              <c:f>Sheet2!$E$66:$BH$66</c:f>
              <c:numCache>
                <c:formatCode>General</c:formatCode>
                <c:ptCount val="56"/>
                <c:pt idx="0">
                  <c:v>3.981982810769402</c:v>
                </c:pt>
                <c:pt idx="1">
                  <c:v>3.981982810769402</c:v>
                </c:pt>
                <c:pt idx="2">
                  <c:v>3.981982810769402</c:v>
                </c:pt>
                <c:pt idx="3">
                  <c:v>3.981982810769402</c:v>
                </c:pt>
                <c:pt idx="4">
                  <c:v>3.981982810769402</c:v>
                </c:pt>
                <c:pt idx="5">
                  <c:v>3.981982810769402</c:v>
                </c:pt>
                <c:pt idx="6">
                  <c:v>3.981982810769402</c:v>
                </c:pt>
                <c:pt idx="7">
                  <c:v>3.981982810769402</c:v>
                </c:pt>
                <c:pt idx="8">
                  <c:v>3.981982810769402</c:v>
                </c:pt>
                <c:pt idx="9">
                  <c:v>3.981982810769402</c:v>
                </c:pt>
                <c:pt idx="10">
                  <c:v>3.981982810769402</c:v>
                </c:pt>
                <c:pt idx="11">
                  <c:v>3.981982810769402</c:v>
                </c:pt>
                <c:pt idx="12">
                  <c:v>3.981982810769402</c:v>
                </c:pt>
                <c:pt idx="13">
                  <c:v>3.496236698488353</c:v>
                </c:pt>
                <c:pt idx="14">
                  <c:v>3.496236698488353</c:v>
                </c:pt>
                <c:pt idx="15">
                  <c:v>3.496236698488353</c:v>
                </c:pt>
                <c:pt idx="16">
                  <c:v>3.496236698488353</c:v>
                </c:pt>
                <c:pt idx="17">
                  <c:v>3.496236698488353</c:v>
                </c:pt>
                <c:pt idx="18">
                  <c:v>3.496236698488353</c:v>
                </c:pt>
                <c:pt idx="19">
                  <c:v>3.496236698488353</c:v>
                </c:pt>
                <c:pt idx="20">
                  <c:v>3.496236698488353</c:v>
                </c:pt>
                <c:pt idx="21">
                  <c:v>3.496236698488353</c:v>
                </c:pt>
                <c:pt idx="22">
                  <c:v>3.496236698488353</c:v>
                </c:pt>
                <c:pt idx="23">
                  <c:v>3.496236698488353</c:v>
                </c:pt>
                <c:pt idx="24">
                  <c:v>3.240972568140378</c:v>
                </c:pt>
                <c:pt idx="25">
                  <c:v>3.240972568140378</c:v>
                </c:pt>
                <c:pt idx="26">
                  <c:v>3.240972568140378</c:v>
                </c:pt>
                <c:pt idx="27">
                  <c:v>3.240972568140378</c:v>
                </c:pt>
                <c:pt idx="28">
                  <c:v>3.240972568140378</c:v>
                </c:pt>
                <c:pt idx="29">
                  <c:v>3.240972568140378</c:v>
                </c:pt>
                <c:pt idx="30">
                  <c:v>3.240972568140378</c:v>
                </c:pt>
                <c:pt idx="31">
                  <c:v>3.240972568140378</c:v>
                </c:pt>
                <c:pt idx="32">
                  <c:v>3.240972568140378</c:v>
                </c:pt>
                <c:pt idx="33">
                  <c:v>3.240972568140378</c:v>
                </c:pt>
                <c:pt idx="34">
                  <c:v>3.240972568140378</c:v>
                </c:pt>
                <c:pt idx="35">
                  <c:v>3.240972568140378</c:v>
                </c:pt>
                <c:pt idx="36">
                  <c:v>3.240972568140378</c:v>
                </c:pt>
                <c:pt idx="37">
                  <c:v>1.935098169554461</c:v>
                </c:pt>
                <c:pt idx="38">
                  <c:v>1.935098169554461</c:v>
                </c:pt>
                <c:pt idx="39">
                  <c:v>1.935098169554461</c:v>
                </c:pt>
                <c:pt idx="40">
                  <c:v>1.935098169554461</c:v>
                </c:pt>
                <c:pt idx="41">
                  <c:v>1.935098169554461</c:v>
                </c:pt>
                <c:pt idx="42">
                  <c:v>1.935098169554461</c:v>
                </c:pt>
                <c:pt idx="43">
                  <c:v>1.935098169554461</c:v>
                </c:pt>
                <c:pt idx="44">
                  <c:v>1.935098169554461</c:v>
                </c:pt>
                <c:pt idx="45">
                  <c:v>1.935098169554461</c:v>
                </c:pt>
                <c:pt idx="46">
                  <c:v>1.935098169554461</c:v>
                </c:pt>
                <c:pt idx="47">
                  <c:v>1.935098169554461</c:v>
                </c:pt>
                <c:pt idx="48">
                  <c:v>1.935098169554461</c:v>
                </c:pt>
                <c:pt idx="49">
                  <c:v>1.935098169554461</c:v>
                </c:pt>
                <c:pt idx="50">
                  <c:v>1.935098169554461</c:v>
                </c:pt>
                <c:pt idx="51">
                  <c:v>1.935098169554461</c:v>
                </c:pt>
                <c:pt idx="52">
                  <c:v>1.935098169554461</c:v>
                </c:pt>
                <c:pt idx="53">
                  <c:v>1.935098169554461</c:v>
                </c:pt>
                <c:pt idx="54">
                  <c:v>1.935098169554461</c:v>
                </c:pt>
                <c:pt idx="55">
                  <c:v>2.235315814611116</c:v>
                </c:pt>
              </c:numCache>
            </c:numRef>
          </c:val>
          <c:smooth val="0"/>
        </c:ser>
        <c:ser>
          <c:idx val="5"/>
          <c:order val="5"/>
          <c:tx>
            <c:strRef>
              <c:f>Sheet2!$C$67</c:f>
              <c:strCache>
                <c:ptCount val="1"/>
                <c:pt idx="0">
                  <c:v>Japan</c:v>
                </c:pt>
              </c:strCache>
            </c:strRef>
          </c:tx>
          <c:spPr>
            <a:ln w="25400" cmpd="sng">
              <a:solidFill>
                <a:srgbClr val="FFFF00"/>
              </a:solidFill>
            </a:ln>
          </c:spPr>
          <c:marker>
            <c:symbol val="none"/>
          </c:marker>
          <c:cat>
            <c:numRef>
              <c:f>Sheet2!$E$61:$BH$61</c:f>
              <c:numCache>
                <c:formatCode>General</c:formatCode>
                <c:ptCount val="56"/>
                <c:pt idx="0">
                  <c:v>1962.0</c:v>
                </c:pt>
                <c:pt idx="1">
                  <c:v>1963.0</c:v>
                </c:pt>
                <c:pt idx="2">
                  <c:v>1964.0</c:v>
                </c:pt>
                <c:pt idx="3">
                  <c:v>1965.0</c:v>
                </c:pt>
                <c:pt idx="4">
                  <c:v>1966.0</c:v>
                </c:pt>
                <c:pt idx="5">
                  <c:v>1967.0</c:v>
                </c:pt>
                <c:pt idx="6">
                  <c:v>1968.0</c:v>
                </c:pt>
                <c:pt idx="7">
                  <c:v>1969.0</c:v>
                </c:pt>
                <c:pt idx="8">
                  <c:v>1970.0</c:v>
                </c:pt>
                <c:pt idx="9">
                  <c:v>1971.0</c:v>
                </c:pt>
                <c:pt idx="10">
                  <c:v>1972.0</c:v>
                </c:pt>
                <c:pt idx="11">
                  <c:v>1973.0</c:v>
                </c:pt>
                <c:pt idx="12">
                  <c:v>1974.0</c:v>
                </c:pt>
                <c:pt idx="13">
                  <c:v>1975.0</c:v>
                </c:pt>
                <c:pt idx="14">
                  <c:v>1976.0</c:v>
                </c:pt>
                <c:pt idx="15">
                  <c:v>1977.0</c:v>
                </c:pt>
                <c:pt idx="16">
                  <c:v>1978.0</c:v>
                </c:pt>
                <c:pt idx="17">
                  <c:v>1979.0</c:v>
                </c:pt>
                <c:pt idx="18">
                  <c:v>1980.0</c:v>
                </c:pt>
                <c:pt idx="19">
                  <c:v>1981.0</c:v>
                </c:pt>
                <c:pt idx="20">
                  <c:v>1982.0</c:v>
                </c:pt>
                <c:pt idx="21">
                  <c:v>1983.0</c:v>
                </c:pt>
                <c:pt idx="22">
                  <c:v>1984.0</c:v>
                </c:pt>
                <c:pt idx="23">
                  <c:v>1985.0</c:v>
                </c:pt>
                <c:pt idx="24">
                  <c:v>1986.0</c:v>
                </c:pt>
                <c:pt idx="25">
                  <c:v>1987.0</c:v>
                </c:pt>
                <c:pt idx="26">
                  <c:v>1988.0</c:v>
                </c:pt>
                <c:pt idx="27">
                  <c:v>1989.0</c:v>
                </c:pt>
                <c:pt idx="28">
                  <c:v>1990.0</c:v>
                </c:pt>
                <c:pt idx="29">
                  <c:v>1991.0</c:v>
                </c:pt>
                <c:pt idx="30">
                  <c:v>1992.0</c:v>
                </c:pt>
                <c:pt idx="31">
                  <c:v>1993.0</c:v>
                </c:pt>
                <c:pt idx="32">
                  <c:v>1994.0</c:v>
                </c:pt>
                <c:pt idx="33">
                  <c:v>1995.0</c:v>
                </c:pt>
                <c:pt idx="34">
                  <c:v>1996.0</c:v>
                </c:pt>
                <c:pt idx="35">
                  <c:v>1997.0</c:v>
                </c:pt>
                <c:pt idx="36">
                  <c:v>1998.0</c:v>
                </c:pt>
                <c:pt idx="37">
                  <c:v>1999.0</c:v>
                </c:pt>
                <c:pt idx="38">
                  <c:v>2000.0</c:v>
                </c:pt>
                <c:pt idx="39">
                  <c:v>2001.0</c:v>
                </c:pt>
                <c:pt idx="40">
                  <c:v>2002.0</c:v>
                </c:pt>
                <c:pt idx="41">
                  <c:v>2003.0</c:v>
                </c:pt>
                <c:pt idx="42">
                  <c:v>2004.0</c:v>
                </c:pt>
                <c:pt idx="43">
                  <c:v>2005.0</c:v>
                </c:pt>
                <c:pt idx="44">
                  <c:v>2006.0</c:v>
                </c:pt>
                <c:pt idx="45">
                  <c:v>2007.0</c:v>
                </c:pt>
                <c:pt idx="46">
                  <c:v>2008.0</c:v>
                </c:pt>
                <c:pt idx="47">
                  <c:v>2009.0</c:v>
                </c:pt>
                <c:pt idx="48">
                  <c:v>2010.0</c:v>
                </c:pt>
                <c:pt idx="49">
                  <c:v>2011.0</c:v>
                </c:pt>
                <c:pt idx="50">
                  <c:v>2012.0</c:v>
                </c:pt>
                <c:pt idx="51">
                  <c:v>2013.0</c:v>
                </c:pt>
                <c:pt idx="52">
                  <c:v>2014.0</c:v>
                </c:pt>
                <c:pt idx="53">
                  <c:v>2015.0</c:v>
                </c:pt>
                <c:pt idx="54">
                  <c:v>2016.0</c:v>
                </c:pt>
                <c:pt idx="55">
                  <c:v>2017.0</c:v>
                </c:pt>
              </c:numCache>
            </c:numRef>
          </c:cat>
          <c:val>
            <c:numRef>
              <c:f>Sheet2!$E$67:$BH$67</c:f>
              <c:numCache>
                <c:formatCode>General</c:formatCode>
                <c:ptCount val="56"/>
                <c:pt idx="0">
                  <c:v>8.59659088442564</c:v>
                </c:pt>
                <c:pt idx="1">
                  <c:v>8.59659088442564</c:v>
                </c:pt>
                <c:pt idx="2">
                  <c:v>8.59659088442564</c:v>
                </c:pt>
                <c:pt idx="3">
                  <c:v>8.59659088442564</c:v>
                </c:pt>
                <c:pt idx="4">
                  <c:v>8.59659088442564</c:v>
                </c:pt>
                <c:pt idx="5">
                  <c:v>8.59659088442564</c:v>
                </c:pt>
                <c:pt idx="6">
                  <c:v>8.59659088442564</c:v>
                </c:pt>
                <c:pt idx="7">
                  <c:v>8.59659088442564</c:v>
                </c:pt>
                <c:pt idx="8">
                  <c:v>8.59659088442564</c:v>
                </c:pt>
                <c:pt idx="9">
                  <c:v>8.59659088442564</c:v>
                </c:pt>
                <c:pt idx="10">
                  <c:v>8.59659088442564</c:v>
                </c:pt>
                <c:pt idx="11">
                  <c:v>8.59659088442564</c:v>
                </c:pt>
                <c:pt idx="12">
                  <c:v>8.59659088442564</c:v>
                </c:pt>
                <c:pt idx="13">
                  <c:v>4.329676027426927</c:v>
                </c:pt>
                <c:pt idx="14">
                  <c:v>4.329676027426927</c:v>
                </c:pt>
                <c:pt idx="15">
                  <c:v>4.329676027426927</c:v>
                </c:pt>
                <c:pt idx="16">
                  <c:v>4.329676027426927</c:v>
                </c:pt>
                <c:pt idx="17">
                  <c:v>4.329676027426927</c:v>
                </c:pt>
                <c:pt idx="18">
                  <c:v>4.329676027426927</c:v>
                </c:pt>
                <c:pt idx="19">
                  <c:v>4.329676027426927</c:v>
                </c:pt>
                <c:pt idx="20">
                  <c:v>4.329676027426927</c:v>
                </c:pt>
                <c:pt idx="21">
                  <c:v>4.329676027426927</c:v>
                </c:pt>
                <c:pt idx="22">
                  <c:v>4.329676027426927</c:v>
                </c:pt>
                <c:pt idx="23">
                  <c:v>4.329676027426927</c:v>
                </c:pt>
                <c:pt idx="24">
                  <c:v>2.59633144138618</c:v>
                </c:pt>
                <c:pt idx="25">
                  <c:v>2.59633144138618</c:v>
                </c:pt>
                <c:pt idx="26">
                  <c:v>2.59633144138618</c:v>
                </c:pt>
                <c:pt idx="27">
                  <c:v>2.59633144138618</c:v>
                </c:pt>
                <c:pt idx="28">
                  <c:v>2.59633144138618</c:v>
                </c:pt>
                <c:pt idx="29">
                  <c:v>2.59633144138618</c:v>
                </c:pt>
                <c:pt idx="30">
                  <c:v>2.59633144138618</c:v>
                </c:pt>
                <c:pt idx="31">
                  <c:v>2.59633144138618</c:v>
                </c:pt>
                <c:pt idx="32">
                  <c:v>2.59633144138618</c:v>
                </c:pt>
                <c:pt idx="33">
                  <c:v>2.59633144138618</c:v>
                </c:pt>
                <c:pt idx="34">
                  <c:v>2.59633144138618</c:v>
                </c:pt>
                <c:pt idx="35">
                  <c:v>2.59633144138618</c:v>
                </c:pt>
                <c:pt idx="36">
                  <c:v>2.59633144138618</c:v>
                </c:pt>
                <c:pt idx="37">
                  <c:v>0.814119528819135</c:v>
                </c:pt>
                <c:pt idx="38">
                  <c:v>0.814119528819135</c:v>
                </c:pt>
                <c:pt idx="39">
                  <c:v>0.814119528819135</c:v>
                </c:pt>
                <c:pt idx="40">
                  <c:v>0.814119528819135</c:v>
                </c:pt>
                <c:pt idx="41">
                  <c:v>0.814119528819135</c:v>
                </c:pt>
                <c:pt idx="42">
                  <c:v>0.814119528819135</c:v>
                </c:pt>
                <c:pt idx="43">
                  <c:v>0.814119528819135</c:v>
                </c:pt>
                <c:pt idx="44">
                  <c:v>0.814119528819135</c:v>
                </c:pt>
                <c:pt idx="45">
                  <c:v>0.814119528819135</c:v>
                </c:pt>
                <c:pt idx="46">
                  <c:v>0.814119528819135</c:v>
                </c:pt>
                <c:pt idx="47">
                  <c:v>0.814119528819135</c:v>
                </c:pt>
                <c:pt idx="48">
                  <c:v>0.814119528819135</c:v>
                </c:pt>
                <c:pt idx="49">
                  <c:v>0.814119528819135</c:v>
                </c:pt>
                <c:pt idx="50">
                  <c:v>0.814119528819135</c:v>
                </c:pt>
                <c:pt idx="51">
                  <c:v>0.814119528819135</c:v>
                </c:pt>
                <c:pt idx="52">
                  <c:v>0.814119528819135</c:v>
                </c:pt>
                <c:pt idx="53">
                  <c:v>0.814119528819135</c:v>
                </c:pt>
                <c:pt idx="54">
                  <c:v>0.814119528819135</c:v>
                </c:pt>
                <c:pt idx="55">
                  <c:v>0.373834606483281</c:v>
                </c:pt>
              </c:numCache>
            </c:numRef>
          </c:val>
          <c:smooth val="0"/>
        </c:ser>
        <c:dLbls>
          <c:showLegendKey val="0"/>
          <c:showVal val="0"/>
          <c:showCatName val="0"/>
          <c:showSerName val="0"/>
          <c:showPercent val="0"/>
          <c:showBubbleSize val="0"/>
        </c:dLbls>
        <c:smooth val="0"/>
        <c:axId val="-2113367152"/>
        <c:axId val="-2141511712"/>
      </c:lineChart>
      <c:catAx>
        <c:axId val="-2113367152"/>
        <c:scaling>
          <c:orientation val="minMax"/>
        </c:scaling>
        <c:delete val="0"/>
        <c:axPos val="b"/>
        <c:numFmt formatCode="General" sourceLinked="1"/>
        <c:majorTickMark val="out"/>
        <c:minorTickMark val="none"/>
        <c:tickLblPos val="nextTo"/>
        <c:crossAx val="-2141511712"/>
        <c:crosses val="autoZero"/>
        <c:auto val="1"/>
        <c:lblAlgn val="ctr"/>
        <c:lblOffset val="100"/>
        <c:noMultiLvlLbl val="0"/>
      </c:catAx>
      <c:valAx>
        <c:axId val="-2141511712"/>
        <c:scaling>
          <c:orientation val="minMax"/>
        </c:scaling>
        <c:delete val="0"/>
        <c:axPos val="l"/>
        <c:majorGridlines/>
        <c:numFmt formatCode="General" sourceLinked="1"/>
        <c:majorTickMark val="out"/>
        <c:minorTickMark val="none"/>
        <c:tickLblPos val="nextTo"/>
        <c:crossAx val="-2113367152"/>
        <c:crosses val="autoZero"/>
        <c:crossBetween val="between"/>
      </c:valAx>
    </c:plotArea>
    <c:legend>
      <c:legendPos val="t"/>
      <c:overlay val="0"/>
      <c:txPr>
        <a:bodyPr/>
        <a:lstStyle/>
        <a:p>
          <a:pPr>
            <a:defRPr sz="10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Sheet3!$D$12</c:f>
              <c:strCache>
                <c:ptCount val="1"/>
                <c:pt idx="0">
                  <c:v>China</c:v>
                </c:pt>
              </c:strCache>
            </c:strRef>
          </c:tx>
          <c:spPr>
            <a:ln>
              <a:solidFill>
                <a:srgbClr val="FF0000"/>
              </a:solidFill>
            </a:ln>
          </c:spPr>
          <c:marker>
            <c:symbol val="none"/>
          </c:marker>
          <c:cat>
            <c:numRef>
              <c:f>Sheet3!$E$11:$AS$11</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Sheet3!$E$12:$AS$12</c:f>
              <c:numCache>
                <c:formatCode>General</c:formatCode>
                <c:ptCount val="41"/>
                <c:pt idx="17">
                  <c:v>40.361</c:v>
                </c:pt>
                <c:pt idx="18">
                  <c:v>31.472</c:v>
                </c:pt>
                <c:pt idx="19">
                  <c:v>21.115</c:v>
                </c:pt>
                <c:pt idx="20">
                  <c:v>20.431</c:v>
                </c:pt>
                <c:pt idx="21">
                  <c:v>17.403</c:v>
                </c:pt>
                <c:pt idx="22">
                  <c:v>35.422</c:v>
                </c:pt>
                <c:pt idx="23">
                  <c:v>43.052</c:v>
                </c:pt>
                <c:pt idx="24">
                  <c:v>68.941</c:v>
                </c:pt>
                <c:pt idx="25">
                  <c:v>132.378</c:v>
                </c:pt>
                <c:pt idx="26">
                  <c:v>231.843</c:v>
                </c:pt>
                <c:pt idx="27">
                  <c:v>353.183</c:v>
                </c:pt>
                <c:pt idx="28">
                  <c:v>420.569</c:v>
                </c:pt>
                <c:pt idx="29">
                  <c:v>243.257</c:v>
                </c:pt>
                <c:pt idx="30">
                  <c:v>237.81</c:v>
                </c:pt>
                <c:pt idx="31">
                  <c:v>136.097</c:v>
                </c:pt>
                <c:pt idx="32">
                  <c:v>215.392</c:v>
                </c:pt>
                <c:pt idx="33">
                  <c:v>182.807</c:v>
                </c:pt>
                <c:pt idx="34">
                  <c:v>209.819</c:v>
                </c:pt>
                <c:pt idx="35">
                  <c:v>356.34</c:v>
                </c:pt>
                <c:pt idx="36">
                  <c:v>380.175</c:v>
                </c:pt>
                <c:pt idx="37">
                  <c:v>404.098</c:v>
                </c:pt>
                <c:pt idx="38">
                  <c:v>429.441</c:v>
                </c:pt>
                <c:pt idx="39">
                  <c:v>466.65</c:v>
                </c:pt>
                <c:pt idx="40">
                  <c:v>484.116</c:v>
                </c:pt>
              </c:numCache>
            </c:numRef>
          </c:val>
          <c:smooth val="0"/>
        </c:ser>
        <c:ser>
          <c:idx val="1"/>
          <c:order val="1"/>
          <c:tx>
            <c:strRef>
              <c:f>Sheet3!$D$13</c:f>
              <c:strCache>
                <c:ptCount val="1"/>
                <c:pt idx="0">
                  <c:v>United States</c:v>
                </c:pt>
              </c:strCache>
            </c:strRef>
          </c:tx>
          <c:spPr>
            <a:ln>
              <a:solidFill>
                <a:srgbClr val="000090"/>
              </a:solidFill>
            </a:ln>
          </c:spPr>
          <c:marker>
            <c:symbol val="none"/>
          </c:marker>
          <c:cat>
            <c:numRef>
              <c:f>Sheet3!$E$11:$AS$11</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Sheet3!$E$13:$AS$13</c:f>
              <c:numCache>
                <c:formatCode>General</c:formatCode>
                <c:ptCount val="41"/>
                <c:pt idx="0">
                  <c:v>2.315999999999998</c:v>
                </c:pt>
                <c:pt idx="1">
                  <c:v>5.031</c:v>
                </c:pt>
                <c:pt idx="2">
                  <c:v>-5.533</c:v>
                </c:pt>
                <c:pt idx="3">
                  <c:v>-38.695</c:v>
                </c:pt>
                <c:pt idx="4">
                  <c:v>-94.342</c:v>
                </c:pt>
                <c:pt idx="5">
                  <c:v>-118.159</c:v>
                </c:pt>
                <c:pt idx="6">
                  <c:v>-147.176</c:v>
                </c:pt>
                <c:pt idx="7">
                  <c:v>-160.661</c:v>
                </c:pt>
                <c:pt idx="8">
                  <c:v>-121.159</c:v>
                </c:pt>
                <c:pt idx="9">
                  <c:v>-99.485</c:v>
                </c:pt>
                <c:pt idx="10">
                  <c:v>-78.965</c:v>
                </c:pt>
                <c:pt idx="11">
                  <c:v>2.895</c:v>
                </c:pt>
                <c:pt idx="12">
                  <c:v>-51.614</c:v>
                </c:pt>
                <c:pt idx="13">
                  <c:v>-84.816</c:v>
                </c:pt>
                <c:pt idx="14">
                  <c:v>-121.612</c:v>
                </c:pt>
                <c:pt idx="15">
                  <c:v>-113.571</c:v>
                </c:pt>
                <c:pt idx="16">
                  <c:v>-124.773</c:v>
                </c:pt>
                <c:pt idx="17">
                  <c:v>-140.72</c:v>
                </c:pt>
                <c:pt idx="18">
                  <c:v>-215.066</c:v>
                </c:pt>
                <c:pt idx="19">
                  <c:v>-295.526</c:v>
                </c:pt>
                <c:pt idx="20">
                  <c:v>-410.757</c:v>
                </c:pt>
                <c:pt idx="21">
                  <c:v>-395.32</c:v>
                </c:pt>
                <c:pt idx="22">
                  <c:v>-458.083</c:v>
                </c:pt>
                <c:pt idx="23">
                  <c:v>-521.348</c:v>
                </c:pt>
                <c:pt idx="24">
                  <c:v>-633.77</c:v>
                </c:pt>
                <c:pt idx="25">
                  <c:v>-745.434</c:v>
                </c:pt>
                <c:pt idx="26">
                  <c:v>-806.726</c:v>
                </c:pt>
                <c:pt idx="27">
                  <c:v>-718.645</c:v>
                </c:pt>
                <c:pt idx="28">
                  <c:v>-686.6420000000001</c:v>
                </c:pt>
                <c:pt idx="29">
                  <c:v>-380.795</c:v>
                </c:pt>
                <c:pt idx="30">
                  <c:v>-443.9299999999996</c:v>
                </c:pt>
                <c:pt idx="31">
                  <c:v>-459.345</c:v>
                </c:pt>
                <c:pt idx="32">
                  <c:v>-460.75</c:v>
                </c:pt>
                <c:pt idx="33">
                  <c:v>-400.255</c:v>
                </c:pt>
                <c:pt idx="34">
                  <c:v>-410.627</c:v>
                </c:pt>
                <c:pt idx="35">
                  <c:v>-410.178</c:v>
                </c:pt>
                <c:pt idx="36">
                  <c:v>-454.64</c:v>
                </c:pt>
                <c:pt idx="37">
                  <c:v>-514.8680000000001</c:v>
                </c:pt>
                <c:pt idx="38">
                  <c:v>-550.077</c:v>
                </c:pt>
                <c:pt idx="39">
                  <c:v>-572.833</c:v>
                </c:pt>
                <c:pt idx="40">
                  <c:v>-592.3019999999979</c:v>
                </c:pt>
              </c:numCache>
            </c:numRef>
          </c:val>
          <c:smooth val="0"/>
        </c:ser>
        <c:dLbls>
          <c:showLegendKey val="0"/>
          <c:showVal val="0"/>
          <c:showCatName val="0"/>
          <c:showSerName val="0"/>
          <c:showPercent val="0"/>
          <c:showBubbleSize val="0"/>
        </c:dLbls>
        <c:smooth val="0"/>
        <c:axId val="2114477888"/>
        <c:axId val="-2146411648"/>
      </c:lineChart>
      <c:catAx>
        <c:axId val="211447788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46411648"/>
        <c:crosses val="autoZero"/>
        <c:auto val="1"/>
        <c:lblAlgn val="ctr"/>
        <c:lblOffset val="100"/>
        <c:noMultiLvlLbl val="0"/>
      </c:catAx>
      <c:valAx>
        <c:axId val="-2146411648"/>
        <c:scaling>
          <c:orientation val="minMax"/>
        </c:scaling>
        <c:delete val="0"/>
        <c:axPos val="l"/>
        <c:majorGridlines/>
        <c:numFmt formatCode="General" sourceLinked="1"/>
        <c:majorTickMark val="out"/>
        <c:minorTickMark val="none"/>
        <c:tickLblPos val="nextTo"/>
        <c:crossAx val="2114477888"/>
        <c:crosses val="autoZero"/>
        <c:crossBetween val="between"/>
      </c:valAx>
    </c:plotArea>
    <c:legend>
      <c:legendPos val="b"/>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Sheet3!$D$37</c:f>
              <c:strCache>
                <c:ptCount val="1"/>
                <c:pt idx="0">
                  <c:v>China</c:v>
                </c:pt>
              </c:strCache>
            </c:strRef>
          </c:tx>
          <c:spPr>
            <a:ln>
              <a:solidFill>
                <a:srgbClr val="FF0000"/>
              </a:solidFill>
            </a:ln>
          </c:spPr>
          <c:marker>
            <c:symbol val="none"/>
          </c:marker>
          <c:cat>
            <c:numRef>
              <c:f>Sheet3!$E$36:$AS$36</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Sheet3!$E$37:$AS$37</c:f>
              <c:numCache>
                <c:formatCode>General</c:formatCode>
                <c:ptCount val="41"/>
                <c:pt idx="17">
                  <c:v>4.097</c:v>
                </c:pt>
                <c:pt idx="18">
                  <c:v>3.011</c:v>
                </c:pt>
                <c:pt idx="19">
                  <c:v>1.918</c:v>
                </c:pt>
                <c:pt idx="20">
                  <c:v>1.713</c:v>
                </c:pt>
                <c:pt idx="21">
                  <c:v>1.321</c:v>
                </c:pt>
                <c:pt idx="22">
                  <c:v>2.434</c:v>
                </c:pt>
                <c:pt idx="23">
                  <c:v>2.608</c:v>
                </c:pt>
                <c:pt idx="24">
                  <c:v>3.545</c:v>
                </c:pt>
                <c:pt idx="25">
                  <c:v>5.788</c:v>
                </c:pt>
                <c:pt idx="26">
                  <c:v>8.3</c:v>
                </c:pt>
                <c:pt idx="27">
                  <c:v>10.078</c:v>
                </c:pt>
                <c:pt idx="28">
                  <c:v>9.247999999999997</c:v>
                </c:pt>
                <c:pt idx="29">
                  <c:v>4.763999999999997</c:v>
                </c:pt>
                <c:pt idx="30">
                  <c:v>3.997</c:v>
                </c:pt>
                <c:pt idx="31">
                  <c:v>1.861</c:v>
                </c:pt>
                <c:pt idx="32">
                  <c:v>2.568</c:v>
                </c:pt>
                <c:pt idx="33">
                  <c:v>1.931</c:v>
                </c:pt>
                <c:pt idx="34">
                  <c:v>2.021</c:v>
                </c:pt>
                <c:pt idx="35">
                  <c:v>3.178</c:v>
                </c:pt>
                <c:pt idx="36">
                  <c:v>3.176</c:v>
                </c:pt>
                <c:pt idx="37">
                  <c:v>3.141</c:v>
                </c:pt>
                <c:pt idx="38">
                  <c:v>3.095</c:v>
                </c:pt>
                <c:pt idx="39">
                  <c:v>3.118</c:v>
                </c:pt>
                <c:pt idx="40">
                  <c:v>2.996</c:v>
                </c:pt>
              </c:numCache>
            </c:numRef>
          </c:val>
          <c:smooth val="0"/>
        </c:ser>
        <c:ser>
          <c:idx val="1"/>
          <c:order val="1"/>
          <c:tx>
            <c:strRef>
              <c:f>Sheet3!$D$38</c:f>
              <c:strCache>
                <c:ptCount val="1"/>
                <c:pt idx="0">
                  <c:v>United States</c:v>
                </c:pt>
              </c:strCache>
            </c:strRef>
          </c:tx>
          <c:spPr>
            <a:ln>
              <a:solidFill>
                <a:srgbClr val="000090"/>
              </a:solidFill>
            </a:ln>
          </c:spPr>
          <c:marker>
            <c:symbol val="none"/>
          </c:marker>
          <c:cat>
            <c:numRef>
              <c:f>Sheet3!$E$36:$AS$36</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Sheet3!$E$38:$AS$38</c:f>
              <c:numCache>
                <c:formatCode>General</c:formatCode>
                <c:ptCount val="41"/>
                <c:pt idx="0">
                  <c:v>0.081</c:v>
                </c:pt>
                <c:pt idx="1">
                  <c:v>0.157</c:v>
                </c:pt>
                <c:pt idx="2">
                  <c:v>-0.165</c:v>
                </c:pt>
                <c:pt idx="3">
                  <c:v>-1.064</c:v>
                </c:pt>
                <c:pt idx="4">
                  <c:v>-2.334999999999999</c:v>
                </c:pt>
                <c:pt idx="5">
                  <c:v>-2.718</c:v>
                </c:pt>
                <c:pt idx="6">
                  <c:v>-3.206</c:v>
                </c:pt>
                <c:pt idx="7">
                  <c:v>-3.299</c:v>
                </c:pt>
                <c:pt idx="8">
                  <c:v>-2.307</c:v>
                </c:pt>
                <c:pt idx="9">
                  <c:v>-1.758</c:v>
                </c:pt>
                <c:pt idx="10">
                  <c:v>-1.321</c:v>
                </c:pt>
                <c:pt idx="11">
                  <c:v>0.047</c:v>
                </c:pt>
                <c:pt idx="12">
                  <c:v>-0.789</c:v>
                </c:pt>
                <c:pt idx="13">
                  <c:v>-1.233</c:v>
                </c:pt>
                <c:pt idx="14">
                  <c:v>-1.664</c:v>
                </c:pt>
                <c:pt idx="15">
                  <c:v>-1.482</c:v>
                </c:pt>
                <c:pt idx="16">
                  <c:v>-1.54</c:v>
                </c:pt>
                <c:pt idx="17">
                  <c:v>-1.635</c:v>
                </c:pt>
                <c:pt idx="18">
                  <c:v>-2.366</c:v>
                </c:pt>
                <c:pt idx="19">
                  <c:v>-3.059</c:v>
                </c:pt>
                <c:pt idx="20">
                  <c:v>-3.994</c:v>
                </c:pt>
                <c:pt idx="21">
                  <c:v>-3.722</c:v>
                </c:pt>
                <c:pt idx="22">
                  <c:v>-4.173</c:v>
                </c:pt>
                <c:pt idx="23">
                  <c:v>-4.529</c:v>
                </c:pt>
                <c:pt idx="24">
                  <c:v>-5.162999999999974</c:v>
                </c:pt>
                <c:pt idx="25">
                  <c:v>-5.693</c:v>
                </c:pt>
                <c:pt idx="26">
                  <c:v>-5.821999999999996</c:v>
                </c:pt>
                <c:pt idx="27">
                  <c:v>-4.963999999999999</c:v>
                </c:pt>
                <c:pt idx="28">
                  <c:v>-4.664999999999969</c:v>
                </c:pt>
                <c:pt idx="29">
                  <c:v>-2.641</c:v>
                </c:pt>
                <c:pt idx="30">
                  <c:v>-2.967</c:v>
                </c:pt>
                <c:pt idx="31">
                  <c:v>-2.96</c:v>
                </c:pt>
                <c:pt idx="32">
                  <c:v>-2.850999999999999</c:v>
                </c:pt>
                <c:pt idx="33">
                  <c:v>-2.387</c:v>
                </c:pt>
                <c:pt idx="34">
                  <c:v>-2.357</c:v>
                </c:pt>
                <c:pt idx="35">
                  <c:v>-2.263</c:v>
                </c:pt>
                <c:pt idx="36">
                  <c:v>-2.398</c:v>
                </c:pt>
                <c:pt idx="37">
                  <c:v>-2.592</c:v>
                </c:pt>
                <c:pt idx="38">
                  <c:v>-2.648</c:v>
                </c:pt>
                <c:pt idx="39">
                  <c:v>-2.65</c:v>
                </c:pt>
                <c:pt idx="40">
                  <c:v>-2.634</c:v>
                </c:pt>
              </c:numCache>
            </c:numRef>
          </c:val>
          <c:smooth val="0"/>
        </c:ser>
        <c:dLbls>
          <c:showLegendKey val="0"/>
          <c:showVal val="0"/>
          <c:showCatName val="0"/>
          <c:showSerName val="0"/>
          <c:showPercent val="0"/>
          <c:showBubbleSize val="0"/>
        </c:dLbls>
        <c:smooth val="0"/>
        <c:axId val="2145453616"/>
        <c:axId val="2145635056"/>
      </c:lineChart>
      <c:catAx>
        <c:axId val="2145453616"/>
        <c:scaling>
          <c:orientation val="minMax"/>
        </c:scaling>
        <c:delete val="0"/>
        <c:axPos val="b"/>
        <c:numFmt formatCode="General" sourceLinked="1"/>
        <c:majorTickMark val="out"/>
        <c:minorTickMark val="none"/>
        <c:tickLblPos val="nextTo"/>
        <c:crossAx val="2145635056"/>
        <c:crosses val="autoZero"/>
        <c:auto val="1"/>
        <c:lblAlgn val="ctr"/>
        <c:lblOffset val="100"/>
        <c:noMultiLvlLbl val="0"/>
      </c:catAx>
      <c:valAx>
        <c:axId val="2145635056"/>
        <c:scaling>
          <c:orientation val="minMax"/>
        </c:scaling>
        <c:delete val="0"/>
        <c:axPos val="l"/>
        <c:majorGridlines/>
        <c:numFmt formatCode="General" sourceLinked="1"/>
        <c:majorTickMark val="out"/>
        <c:minorTickMark val="none"/>
        <c:tickLblPos val="nextTo"/>
        <c:crossAx val="2145453616"/>
        <c:crosses val="autoZero"/>
        <c:crossBetween val="between"/>
      </c:valAx>
    </c:plotArea>
    <c:legend>
      <c:legendPos val="b"/>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Gross domestic product at 2010 reference levels: y-y</a:t>
            </a:r>
            <a:r>
              <a:rPr lang="en-US" baseline="0"/>
              <a:t> % change</a:t>
            </a:r>
            <a:r>
              <a:rPr lang="en-US"/>
              <a:t> </a:t>
            </a:r>
          </a:p>
        </c:rich>
      </c:tx>
      <c:layout>
        <c:manualLayout>
          <c:xMode val="edge"/>
          <c:yMode val="edge"/>
          <c:x val="0.186437518169616"/>
          <c:y val="0.0012204724409448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Sheet2!$D$28</c:f>
              <c:strCache>
                <c:ptCount val="1"/>
                <c:pt idx="0">
                  <c:v>Portugal</c:v>
                </c:pt>
              </c:strCache>
            </c:strRef>
          </c:tx>
          <c:spPr>
            <a:ln w="28575" cap="rnd">
              <a:solidFill>
                <a:srgbClr val="00B050"/>
              </a:solidFill>
              <a:round/>
            </a:ln>
            <a:effectLst/>
          </c:spPr>
          <c:marker>
            <c:symbol val="none"/>
          </c:marker>
          <c:cat>
            <c:numRef>
              <c:f>Sheet2!$E$27:$BI$27</c:f>
              <c:numCache>
                <c:formatCode>General</c:formatCode>
                <c:ptCount val="57"/>
                <c:pt idx="0">
                  <c:v>1961.0</c:v>
                </c:pt>
                <c:pt idx="1">
                  <c:v>1962.0</c:v>
                </c:pt>
                <c:pt idx="2">
                  <c:v>1963.0</c:v>
                </c:pt>
                <c:pt idx="3">
                  <c:v>1964.0</c:v>
                </c:pt>
                <c:pt idx="4">
                  <c:v>1965.0</c:v>
                </c:pt>
                <c:pt idx="5">
                  <c:v>1966.0</c:v>
                </c:pt>
                <c:pt idx="6">
                  <c:v>1967.0</c:v>
                </c:pt>
                <c:pt idx="7">
                  <c:v>1968.0</c:v>
                </c:pt>
                <c:pt idx="8">
                  <c:v>1969.0</c:v>
                </c:pt>
                <c:pt idx="9">
                  <c:v>1970.0</c:v>
                </c:pt>
                <c:pt idx="10">
                  <c:v>1971.0</c:v>
                </c:pt>
                <c:pt idx="11">
                  <c:v>1972.0</c:v>
                </c:pt>
                <c:pt idx="12">
                  <c:v>1973.0</c:v>
                </c:pt>
                <c:pt idx="13">
                  <c:v>1974.0</c:v>
                </c:pt>
                <c:pt idx="14">
                  <c:v>1975.0</c:v>
                </c:pt>
                <c:pt idx="15">
                  <c:v>1976.0</c:v>
                </c:pt>
                <c:pt idx="16">
                  <c:v>1977.0</c:v>
                </c:pt>
                <c:pt idx="17">
                  <c:v>1978.0</c:v>
                </c:pt>
                <c:pt idx="18">
                  <c:v>1979.0</c:v>
                </c:pt>
                <c:pt idx="19">
                  <c:v>1980.0</c:v>
                </c:pt>
                <c:pt idx="20">
                  <c:v>1981.0</c:v>
                </c:pt>
                <c:pt idx="21">
                  <c:v>1982.0</c:v>
                </c:pt>
                <c:pt idx="22">
                  <c:v>1983.0</c:v>
                </c:pt>
                <c:pt idx="23">
                  <c:v>1984.0</c:v>
                </c:pt>
                <c:pt idx="24">
                  <c:v>1985.0</c:v>
                </c:pt>
                <c:pt idx="25">
                  <c:v>1986.0</c:v>
                </c:pt>
                <c:pt idx="26">
                  <c:v>1987.0</c:v>
                </c:pt>
                <c:pt idx="27">
                  <c:v>1988.0</c:v>
                </c:pt>
                <c:pt idx="28">
                  <c:v>1989.0</c:v>
                </c:pt>
                <c:pt idx="29">
                  <c:v>1990.0</c:v>
                </c:pt>
                <c:pt idx="30">
                  <c:v>1991.0</c:v>
                </c:pt>
                <c:pt idx="31">
                  <c:v>1992.0</c:v>
                </c:pt>
                <c:pt idx="32">
                  <c:v>1993.0</c:v>
                </c:pt>
                <c:pt idx="33">
                  <c:v>1994.0</c:v>
                </c:pt>
                <c:pt idx="34">
                  <c:v>1995.0</c:v>
                </c:pt>
                <c:pt idx="35">
                  <c:v>1996.0</c:v>
                </c:pt>
                <c:pt idx="36">
                  <c:v>1997.0</c:v>
                </c:pt>
                <c:pt idx="37">
                  <c:v>1998.0</c:v>
                </c:pt>
                <c:pt idx="38">
                  <c:v>1999.0</c:v>
                </c:pt>
                <c:pt idx="39">
                  <c:v>2000.0</c:v>
                </c:pt>
                <c:pt idx="40">
                  <c:v>2001.0</c:v>
                </c:pt>
                <c:pt idx="41">
                  <c:v>2002.0</c:v>
                </c:pt>
                <c:pt idx="42">
                  <c:v>2003.0</c:v>
                </c:pt>
                <c:pt idx="43">
                  <c:v>2004.0</c:v>
                </c:pt>
                <c:pt idx="44">
                  <c:v>2005.0</c:v>
                </c:pt>
                <c:pt idx="45">
                  <c:v>2006.0</c:v>
                </c:pt>
                <c:pt idx="46">
                  <c:v>2007.0</c:v>
                </c:pt>
                <c:pt idx="47">
                  <c:v>2008.0</c:v>
                </c:pt>
                <c:pt idx="48">
                  <c:v>2009.0</c:v>
                </c:pt>
                <c:pt idx="49">
                  <c:v>2010.0</c:v>
                </c:pt>
                <c:pt idx="50">
                  <c:v>2011.0</c:v>
                </c:pt>
                <c:pt idx="51">
                  <c:v>2012.0</c:v>
                </c:pt>
                <c:pt idx="52">
                  <c:v>2013.0</c:v>
                </c:pt>
                <c:pt idx="53">
                  <c:v>2014.0</c:v>
                </c:pt>
                <c:pt idx="54">
                  <c:v>2015.0</c:v>
                </c:pt>
                <c:pt idx="55">
                  <c:v>2016.0</c:v>
                </c:pt>
                <c:pt idx="56">
                  <c:v>2017.0</c:v>
                </c:pt>
              </c:numCache>
            </c:numRef>
          </c:cat>
          <c:val>
            <c:numRef>
              <c:f>Sheet2!$E$28:$BI$28</c:f>
              <c:numCache>
                <c:formatCode>General</c:formatCode>
                <c:ptCount val="57"/>
                <c:pt idx="0">
                  <c:v>3.580048400981006</c:v>
                </c:pt>
                <c:pt idx="1">
                  <c:v>10.52824697521841</c:v>
                </c:pt>
                <c:pt idx="2">
                  <c:v>3.839835204589757</c:v>
                </c:pt>
                <c:pt idx="3">
                  <c:v>6.053228406699995</c:v>
                </c:pt>
                <c:pt idx="4">
                  <c:v>9.410934162623707</c:v>
                </c:pt>
                <c:pt idx="5">
                  <c:v>4.553878615044415</c:v>
                </c:pt>
                <c:pt idx="6">
                  <c:v>4.153274758044723</c:v>
                </c:pt>
                <c:pt idx="7">
                  <c:v>5.07280067989111</c:v>
                </c:pt>
                <c:pt idx="8">
                  <c:v>2.434938308447454</c:v>
                </c:pt>
                <c:pt idx="9">
                  <c:v>8.474913404431398</c:v>
                </c:pt>
                <c:pt idx="10">
                  <c:v>10.48866728283357</c:v>
                </c:pt>
                <c:pt idx="11">
                  <c:v>10.37844180880936</c:v>
                </c:pt>
                <c:pt idx="12">
                  <c:v>4.920910947929483</c:v>
                </c:pt>
                <c:pt idx="13">
                  <c:v>2.914584648165408</c:v>
                </c:pt>
                <c:pt idx="14">
                  <c:v>-5.095144527695161</c:v>
                </c:pt>
                <c:pt idx="15">
                  <c:v>2.290195125276795</c:v>
                </c:pt>
                <c:pt idx="16">
                  <c:v>6.016525668683935</c:v>
                </c:pt>
                <c:pt idx="17">
                  <c:v>6.165294338720146</c:v>
                </c:pt>
                <c:pt idx="18">
                  <c:v>7.101094436677895</c:v>
                </c:pt>
                <c:pt idx="19">
                  <c:v>4.764171239972933</c:v>
                </c:pt>
                <c:pt idx="20">
                  <c:v>2.174865770272127</c:v>
                </c:pt>
                <c:pt idx="21">
                  <c:v>2.163268010110064</c:v>
                </c:pt>
                <c:pt idx="22">
                  <c:v>0.971684748143398</c:v>
                </c:pt>
                <c:pt idx="23">
                  <c:v>-1.041902506139081</c:v>
                </c:pt>
                <c:pt idx="24">
                  <c:v>1.636506029927442</c:v>
                </c:pt>
                <c:pt idx="25">
                  <c:v>3.319877490503353</c:v>
                </c:pt>
                <c:pt idx="26">
                  <c:v>7.63214292447989</c:v>
                </c:pt>
                <c:pt idx="27">
                  <c:v>5.339988652609271</c:v>
                </c:pt>
                <c:pt idx="28">
                  <c:v>6.64862068328374</c:v>
                </c:pt>
                <c:pt idx="29">
                  <c:v>7.859502800623018</c:v>
                </c:pt>
                <c:pt idx="30">
                  <c:v>3.369809214409924</c:v>
                </c:pt>
                <c:pt idx="31">
                  <c:v>3.130125486277779</c:v>
                </c:pt>
                <c:pt idx="32">
                  <c:v>-0.687304122468646</c:v>
                </c:pt>
                <c:pt idx="33">
                  <c:v>1.489110076564382</c:v>
                </c:pt>
                <c:pt idx="34">
                  <c:v>2.307329502857924</c:v>
                </c:pt>
                <c:pt idx="35">
                  <c:v>3.496656769457362</c:v>
                </c:pt>
                <c:pt idx="36">
                  <c:v>4.42624432089318</c:v>
                </c:pt>
                <c:pt idx="37">
                  <c:v>4.79179989427419</c:v>
                </c:pt>
                <c:pt idx="38">
                  <c:v>3.888186104479274</c:v>
                </c:pt>
                <c:pt idx="39">
                  <c:v>3.787496344205387</c:v>
                </c:pt>
                <c:pt idx="40">
                  <c:v>1.943279290533461</c:v>
                </c:pt>
                <c:pt idx="41">
                  <c:v>0.768809120541047</c:v>
                </c:pt>
                <c:pt idx="42">
                  <c:v>-0.934227277968858</c:v>
                </c:pt>
                <c:pt idx="43">
                  <c:v>1.811588877790804</c:v>
                </c:pt>
                <c:pt idx="44">
                  <c:v>0.766828655370566</c:v>
                </c:pt>
                <c:pt idx="45">
                  <c:v>1.55304488942678</c:v>
                </c:pt>
                <c:pt idx="46">
                  <c:v>2.492001421969436</c:v>
                </c:pt>
                <c:pt idx="47">
                  <c:v>0.199245410996651</c:v>
                </c:pt>
                <c:pt idx="48">
                  <c:v>-2.978067794449579</c:v>
                </c:pt>
                <c:pt idx="49">
                  <c:v>1.898659623099697</c:v>
                </c:pt>
                <c:pt idx="50">
                  <c:v>-1.826823572304315</c:v>
                </c:pt>
                <c:pt idx="51">
                  <c:v>-4.028298917363182</c:v>
                </c:pt>
                <c:pt idx="52">
                  <c:v>-1.130143794119054</c:v>
                </c:pt>
                <c:pt idx="53">
                  <c:v>0.905786725469415</c:v>
                </c:pt>
                <c:pt idx="54">
                  <c:v>1.460361119947207</c:v>
                </c:pt>
                <c:pt idx="55">
                  <c:v>1.458222731677794</c:v>
                </c:pt>
                <c:pt idx="56">
                  <c:v>1.743981675067907</c:v>
                </c:pt>
              </c:numCache>
            </c:numRef>
          </c:val>
          <c:smooth val="0"/>
        </c:ser>
        <c:ser>
          <c:idx val="1"/>
          <c:order val="1"/>
          <c:tx>
            <c:strRef>
              <c:f>Sheet2!$D$29</c:f>
              <c:strCache>
                <c:ptCount val="1"/>
                <c:pt idx="0">
                  <c:v>European Union</c:v>
                </c:pt>
              </c:strCache>
            </c:strRef>
          </c:tx>
          <c:spPr>
            <a:ln w="28575" cap="rnd">
              <a:solidFill>
                <a:srgbClr val="00B0F0"/>
              </a:solidFill>
              <a:round/>
            </a:ln>
            <a:effectLst/>
          </c:spPr>
          <c:marker>
            <c:symbol val="none"/>
          </c:marker>
          <c:cat>
            <c:numRef>
              <c:f>Sheet2!$E$27:$BI$27</c:f>
              <c:numCache>
                <c:formatCode>General</c:formatCode>
                <c:ptCount val="57"/>
                <c:pt idx="0">
                  <c:v>1961.0</c:v>
                </c:pt>
                <c:pt idx="1">
                  <c:v>1962.0</c:v>
                </c:pt>
                <c:pt idx="2">
                  <c:v>1963.0</c:v>
                </c:pt>
                <c:pt idx="3">
                  <c:v>1964.0</c:v>
                </c:pt>
                <c:pt idx="4">
                  <c:v>1965.0</c:v>
                </c:pt>
                <c:pt idx="5">
                  <c:v>1966.0</c:v>
                </c:pt>
                <c:pt idx="6">
                  <c:v>1967.0</c:v>
                </c:pt>
                <c:pt idx="7">
                  <c:v>1968.0</c:v>
                </c:pt>
                <c:pt idx="8">
                  <c:v>1969.0</c:v>
                </c:pt>
                <c:pt idx="9">
                  <c:v>1970.0</c:v>
                </c:pt>
                <c:pt idx="10">
                  <c:v>1971.0</c:v>
                </c:pt>
                <c:pt idx="11">
                  <c:v>1972.0</c:v>
                </c:pt>
                <c:pt idx="12">
                  <c:v>1973.0</c:v>
                </c:pt>
                <c:pt idx="13">
                  <c:v>1974.0</c:v>
                </c:pt>
                <c:pt idx="14">
                  <c:v>1975.0</c:v>
                </c:pt>
                <c:pt idx="15">
                  <c:v>1976.0</c:v>
                </c:pt>
                <c:pt idx="16">
                  <c:v>1977.0</c:v>
                </c:pt>
                <c:pt idx="17">
                  <c:v>1978.0</c:v>
                </c:pt>
                <c:pt idx="18">
                  <c:v>1979.0</c:v>
                </c:pt>
                <c:pt idx="19">
                  <c:v>1980.0</c:v>
                </c:pt>
                <c:pt idx="20">
                  <c:v>1981.0</c:v>
                </c:pt>
                <c:pt idx="21">
                  <c:v>1982.0</c:v>
                </c:pt>
                <c:pt idx="22">
                  <c:v>1983.0</c:v>
                </c:pt>
                <c:pt idx="23">
                  <c:v>1984.0</c:v>
                </c:pt>
                <c:pt idx="24">
                  <c:v>1985.0</c:v>
                </c:pt>
                <c:pt idx="25">
                  <c:v>1986.0</c:v>
                </c:pt>
                <c:pt idx="26">
                  <c:v>1987.0</c:v>
                </c:pt>
                <c:pt idx="27">
                  <c:v>1988.0</c:v>
                </c:pt>
                <c:pt idx="28">
                  <c:v>1989.0</c:v>
                </c:pt>
                <c:pt idx="29">
                  <c:v>1990.0</c:v>
                </c:pt>
                <c:pt idx="30">
                  <c:v>1991.0</c:v>
                </c:pt>
                <c:pt idx="31">
                  <c:v>1992.0</c:v>
                </c:pt>
                <c:pt idx="32">
                  <c:v>1993.0</c:v>
                </c:pt>
                <c:pt idx="33">
                  <c:v>1994.0</c:v>
                </c:pt>
                <c:pt idx="34">
                  <c:v>1995.0</c:v>
                </c:pt>
                <c:pt idx="35">
                  <c:v>1996.0</c:v>
                </c:pt>
                <c:pt idx="36">
                  <c:v>1997.0</c:v>
                </c:pt>
                <c:pt idx="37">
                  <c:v>1998.0</c:v>
                </c:pt>
                <c:pt idx="38">
                  <c:v>1999.0</c:v>
                </c:pt>
                <c:pt idx="39">
                  <c:v>2000.0</c:v>
                </c:pt>
                <c:pt idx="40">
                  <c:v>2001.0</c:v>
                </c:pt>
                <c:pt idx="41">
                  <c:v>2002.0</c:v>
                </c:pt>
                <c:pt idx="42">
                  <c:v>2003.0</c:v>
                </c:pt>
                <c:pt idx="43">
                  <c:v>2004.0</c:v>
                </c:pt>
                <c:pt idx="44">
                  <c:v>2005.0</c:v>
                </c:pt>
                <c:pt idx="45">
                  <c:v>2006.0</c:v>
                </c:pt>
                <c:pt idx="46">
                  <c:v>2007.0</c:v>
                </c:pt>
                <c:pt idx="47">
                  <c:v>2008.0</c:v>
                </c:pt>
                <c:pt idx="48">
                  <c:v>2009.0</c:v>
                </c:pt>
                <c:pt idx="49">
                  <c:v>2010.0</c:v>
                </c:pt>
                <c:pt idx="50">
                  <c:v>2011.0</c:v>
                </c:pt>
                <c:pt idx="51">
                  <c:v>2012.0</c:v>
                </c:pt>
                <c:pt idx="52">
                  <c:v>2013.0</c:v>
                </c:pt>
                <c:pt idx="53">
                  <c:v>2014.0</c:v>
                </c:pt>
                <c:pt idx="54">
                  <c:v>2015.0</c:v>
                </c:pt>
                <c:pt idx="55">
                  <c:v>2016.0</c:v>
                </c:pt>
                <c:pt idx="56">
                  <c:v>2017.0</c:v>
                </c:pt>
              </c:numCache>
            </c:numRef>
          </c:cat>
          <c:val>
            <c:numRef>
              <c:f>Sheet2!$E$29:$BI$29</c:f>
              <c:numCache>
                <c:formatCode>General</c:formatCode>
                <c:ptCount val="57"/>
                <c:pt idx="35">
                  <c:v>1.897369689671802</c:v>
                </c:pt>
                <c:pt idx="36">
                  <c:v>2.746105310179248</c:v>
                </c:pt>
                <c:pt idx="37">
                  <c:v>3.005896976811284</c:v>
                </c:pt>
                <c:pt idx="38">
                  <c:v>3.00317037022826</c:v>
                </c:pt>
                <c:pt idx="39">
                  <c:v>3.861620530242926</c:v>
                </c:pt>
                <c:pt idx="40">
                  <c:v>2.216479546499972</c:v>
                </c:pt>
                <c:pt idx="41">
                  <c:v>1.342244788395352</c:v>
                </c:pt>
                <c:pt idx="42">
                  <c:v>1.319792911880224</c:v>
                </c:pt>
                <c:pt idx="43">
                  <c:v>2.499777873463048</c:v>
                </c:pt>
                <c:pt idx="44">
                  <c:v>2.075741562507294</c:v>
                </c:pt>
                <c:pt idx="45">
                  <c:v>3.340007250944743</c:v>
                </c:pt>
                <c:pt idx="46">
                  <c:v>3.087220640153232</c:v>
                </c:pt>
                <c:pt idx="47">
                  <c:v>0.468863896100302</c:v>
                </c:pt>
                <c:pt idx="48">
                  <c:v>-4.374713906435897</c:v>
                </c:pt>
                <c:pt idx="49">
                  <c:v>2.069221919583097</c:v>
                </c:pt>
                <c:pt idx="50">
                  <c:v>1.761357685206732</c:v>
                </c:pt>
                <c:pt idx="51">
                  <c:v>-0.473773473601402</c:v>
                </c:pt>
                <c:pt idx="52">
                  <c:v>0.228290062667869</c:v>
                </c:pt>
                <c:pt idx="53">
                  <c:v>1.357072345877874</c:v>
                </c:pt>
                <c:pt idx="54">
                  <c:v>1.955174420459738</c:v>
                </c:pt>
                <c:pt idx="55">
                  <c:v>1.783108973069325</c:v>
                </c:pt>
                <c:pt idx="56">
                  <c:v>1.933281013903687</c:v>
                </c:pt>
              </c:numCache>
            </c:numRef>
          </c:val>
          <c:smooth val="0"/>
        </c:ser>
        <c:ser>
          <c:idx val="2"/>
          <c:order val="2"/>
          <c:tx>
            <c:strRef>
              <c:f>Sheet2!$D$30</c:f>
              <c:strCache>
                <c:ptCount val="1"/>
                <c:pt idx="0">
                  <c:v>Euro area</c:v>
                </c:pt>
              </c:strCache>
            </c:strRef>
          </c:tx>
          <c:spPr>
            <a:ln w="28575" cap="rnd">
              <a:solidFill>
                <a:srgbClr val="002060"/>
              </a:solidFill>
              <a:round/>
            </a:ln>
            <a:effectLst/>
          </c:spPr>
          <c:marker>
            <c:symbol val="none"/>
          </c:marker>
          <c:cat>
            <c:numRef>
              <c:f>Sheet2!$E$27:$BI$27</c:f>
              <c:numCache>
                <c:formatCode>General</c:formatCode>
                <c:ptCount val="57"/>
                <c:pt idx="0">
                  <c:v>1961.0</c:v>
                </c:pt>
                <c:pt idx="1">
                  <c:v>1962.0</c:v>
                </c:pt>
                <c:pt idx="2">
                  <c:v>1963.0</c:v>
                </c:pt>
                <c:pt idx="3">
                  <c:v>1964.0</c:v>
                </c:pt>
                <c:pt idx="4">
                  <c:v>1965.0</c:v>
                </c:pt>
                <c:pt idx="5">
                  <c:v>1966.0</c:v>
                </c:pt>
                <c:pt idx="6">
                  <c:v>1967.0</c:v>
                </c:pt>
                <c:pt idx="7">
                  <c:v>1968.0</c:v>
                </c:pt>
                <c:pt idx="8">
                  <c:v>1969.0</c:v>
                </c:pt>
                <c:pt idx="9">
                  <c:v>1970.0</c:v>
                </c:pt>
                <c:pt idx="10">
                  <c:v>1971.0</c:v>
                </c:pt>
                <c:pt idx="11">
                  <c:v>1972.0</c:v>
                </c:pt>
                <c:pt idx="12">
                  <c:v>1973.0</c:v>
                </c:pt>
                <c:pt idx="13">
                  <c:v>1974.0</c:v>
                </c:pt>
                <c:pt idx="14">
                  <c:v>1975.0</c:v>
                </c:pt>
                <c:pt idx="15">
                  <c:v>1976.0</c:v>
                </c:pt>
                <c:pt idx="16">
                  <c:v>1977.0</c:v>
                </c:pt>
                <c:pt idx="17">
                  <c:v>1978.0</c:v>
                </c:pt>
                <c:pt idx="18">
                  <c:v>1979.0</c:v>
                </c:pt>
                <c:pt idx="19">
                  <c:v>1980.0</c:v>
                </c:pt>
                <c:pt idx="20">
                  <c:v>1981.0</c:v>
                </c:pt>
                <c:pt idx="21">
                  <c:v>1982.0</c:v>
                </c:pt>
                <c:pt idx="22">
                  <c:v>1983.0</c:v>
                </c:pt>
                <c:pt idx="23">
                  <c:v>1984.0</c:v>
                </c:pt>
                <c:pt idx="24">
                  <c:v>1985.0</c:v>
                </c:pt>
                <c:pt idx="25">
                  <c:v>1986.0</c:v>
                </c:pt>
                <c:pt idx="26">
                  <c:v>1987.0</c:v>
                </c:pt>
                <c:pt idx="27">
                  <c:v>1988.0</c:v>
                </c:pt>
                <c:pt idx="28">
                  <c:v>1989.0</c:v>
                </c:pt>
                <c:pt idx="29">
                  <c:v>1990.0</c:v>
                </c:pt>
                <c:pt idx="30">
                  <c:v>1991.0</c:v>
                </c:pt>
                <c:pt idx="31">
                  <c:v>1992.0</c:v>
                </c:pt>
                <c:pt idx="32">
                  <c:v>1993.0</c:v>
                </c:pt>
                <c:pt idx="33">
                  <c:v>1994.0</c:v>
                </c:pt>
                <c:pt idx="34">
                  <c:v>1995.0</c:v>
                </c:pt>
                <c:pt idx="35">
                  <c:v>1996.0</c:v>
                </c:pt>
                <c:pt idx="36">
                  <c:v>1997.0</c:v>
                </c:pt>
                <c:pt idx="37">
                  <c:v>1998.0</c:v>
                </c:pt>
                <c:pt idx="38">
                  <c:v>1999.0</c:v>
                </c:pt>
                <c:pt idx="39">
                  <c:v>2000.0</c:v>
                </c:pt>
                <c:pt idx="40">
                  <c:v>2001.0</c:v>
                </c:pt>
                <c:pt idx="41">
                  <c:v>2002.0</c:v>
                </c:pt>
                <c:pt idx="42">
                  <c:v>2003.0</c:v>
                </c:pt>
                <c:pt idx="43">
                  <c:v>2004.0</c:v>
                </c:pt>
                <c:pt idx="44">
                  <c:v>2005.0</c:v>
                </c:pt>
                <c:pt idx="45">
                  <c:v>2006.0</c:v>
                </c:pt>
                <c:pt idx="46">
                  <c:v>2007.0</c:v>
                </c:pt>
                <c:pt idx="47">
                  <c:v>2008.0</c:v>
                </c:pt>
                <c:pt idx="48">
                  <c:v>2009.0</c:v>
                </c:pt>
                <c:pt idx="49">
                  <c:v>2010.0</c:v>
                </c:pt>
                <c:pt idx="50">
                  <c:v>2011.0</c:v>
                </c:pt>
                <c:pt idx="51">
                  <c:v>2012.0</c:v>
                </c:pt>
                <c:pt idx="52">
                  <c:v>2013.0</c:v>
                </c:pt>
                <c:pt idx="53">
                  <c:v>2014.0</c:v>
                </c:pt>
                <c:pt idx="54">
                  <c:v>2015.0</c:v>
                </c:pt>
                <c:pt idx="55">
                  <c:v>2016.0</c:v>
                </c:pt>
                <c:pt idx="56">
                  <c:v>2017.0</c:v>
                </c:pt>
              </c:numCache>
            </c:numRef>
          </c:cat>
          <c:val>
            <c:numRef>
              <c:f>Sheet2!$E$30:$BI$30</c:f>
              <c:numCache>
                <c:formatCode>General</c:formatCode>
                <c:ptCount val="57"/>
                <c:pt idx="33">
                  <c:v>2.472649812654403</c:v>
                </c:pt>
                <c:pt idx="34">
                  <c:v>2.374648639746189</c:v>
                </c:pt>
                <c:pt idx="35">
                  <c:v>1.652005456214423</c:v>
                </c:pt>
                <c:pt idx="36">
                  <c:v>2.644671623708139</c:v>
                </c:pt>
                <c:pt idx="37">
                  <c:v>2.915861743712544</c:v>
                </c:pt>
                <c:pt idx="38">
                  <c:v>2.951085081793424</c:v>
                </c:pt>
                <c:pt idx="39">
                  <c:v>3.82753353983265</c:v>
                </c:pt>
                <c:pt idx="40">
                  <c:v>2.126118444065739</c:v>
                </c:pt>
                <c:pt idx="41">
                  <c:v>0.97253984783956</c:v>
                </c:pt>
                <c:pt idx="42">
                  <c:v>0.668041811719333</c:v>
                </c:pt>
                <c:pt idx="43">
                  <c:v>2.259491509462852</c:v>
                </c:pt>
                <c:pt idx="44">
                  <c:v>1.68111233895627</c:v>
                </c:pt>
                <c:pt idx="45">
                  <c:v>3.240621521943132</c:v>
                </c:pt>
                <c:pt idx="46">
                  <c:v>3.050544358823392</c:v>
                </c:pt>
                <c:pt idx="47">
                  <c:v>0.469117619910109</c:v>
                </c:pt>
                <c:pt idx="48">
                  <c:v>-4.54156611501068</c:v>
                </c:pt>
                <c:pt idx="49">
                  <c:v>2.061368378164219</c:v>
                </c:pt>
                <c:pt idx="50">
                  <c:v>1.595061940541687</c:v>
                </c:pt>
                <c:pt idx="51">
                  <c:v>-0.876025932182745</c:v>
                </c:pt>
                <c:pt idx="52">
                  <c:v>-0.295491056193253</c:v>
                </c:pt>
                <c:pt idx="53">
                  <c:v>0.885447973018105</c:v>
                </c:pt>
                <c:pt idx="54">
                  <c:v>1.657707159089616</c:v>
                </c:pt>
                <c:pt idx="55">
                  <c:v>1.604626860659986</c:v>
                </c:pt>
                <c:pt idx="56">
                  <c:v>1.772865336141383</c:v>
                </c:pt>
              </c:numCache>
            </c:numRef>
          </c:val>
          <c:smooth val="0"/>
        </c:ser>
        <c:ser>
          <c:idx val="3"/>
          <c:order val="3"/>
          <c:tx>
            <c:strRef>
              <c:f>Sheet2!$D$31</c:f>
              <c:strCache>
                <c:ptCount val="1"/>
                <c:pt idx="0">
                  <c:v>United Kingdom</c:v>
                </c:pt>
              </c:strCache>
            </c:strRef>
          </c:tx>
          <c:spPr>
            <a:ln w="28575" cap="rnd">
              <a:solidFill>
                <a:srgbClr val="FF0000"/>
              </a:solidFill>
              <a:round/>
            </a:ln>
            <a:effectLst/>
          </c:spPr>
          <c:marker>
            <c:symbol val="none"/>
          </c:marker>
          <c:cat>
            <c:numRef>
              <c:f>Sheet2!$E$27:$BI$27</c:f>
              <c:numCache>
                <c:formatCode>General</c:formatCode>
                <c:ptCount val="57"/>
                <c:pt idx="0">
                  <c:v>1961.0</c:v>
                </c:pt>
                <c:pt idx="1">
                  <c:v>1962.0</c:v>
                </c:pt>
                <c:pt idx="2">
                  <c:v>1963.0</c:v>
                </c:pt>
                <c:pt idx="3">
                  <c:v>1964.0</c:v>
                </c:pt>
                <c:pt idx="4">
                  <c:v>1965.0</c:v>
                </c:pt>
                <c:pt idx="5">
                  <c:v>1966.0</c:v>
                </c:pt>
                <c:pt idx="6">
                  <c:v>1967.0</c:v>
                </c:pt>
                <c:pt idx="7">
                  <c:v>1968.0</c:v>
                </c:pt>
                <c:pt idx="8">
                  <c:v>1969.0</c:v>
                </c:pt>
                <c:pt idx="9">
                  <c:v>1970.0</c:v>
                </c:pt>
                <c:pt idx="10">
                  <c:v>1971.0</c:v>
                </c:pt>
                <c:pt idx="11">
                  <c:v>1972.0</c:v>
                </c:pt>
                <c:pt idx="12">
                  <c:v>1973.0</c:v>
                </c:pt>
                <c:pt idx="13">
                  <c:v>1974.0</c:v>
                </c:pt>
                <c:pt idx="14">
                  <c:v>1975.0</c:v>
                </c:pt>
                <c:pt idx="15">
                  <c:v>1976.0</c:v>
                </c:pt>
                <c:pt idx="16">
                  <c:v>1977.0</c:v>
                </c:pt>
                <c:pt idx="17">
                  <c:v>1978.0</c:v>
                </c:pt>
                <c:pt idx="18">
                  <c:v>1979.0</c:v>
                </c:pt>
                <c:pt idx="19">
                  <c:v>1980.0</c:v>
                </c:pt>
                <c:pt idx="20">
                  <c:v>1981.0</c:v>
                </c:pt>
                <c:pt idx="21">
                  <c:v>1982.0</c:v>
                </c:pt>
                <c:pt idx="22">
                  <c:v>1983.0</c:v>
                </c:pt>
                <c:pt idx="23">
                  <c:v>1984.0</c:v>
                </c:pt>
                <c:pt idx="24">
                  <c:v>1985.0</c:v>
                </c:pt>
                <c:pt idx="25">
                  <c:v>1986.0</c:v>
                </c:pt>
                <c:pt idx="26">
                  <c:v>1987.0</c:v>
                </c:pt>
                <c:pt idx="27">
                  <c:v>1988.0</c:v>
                </c:pt>
                <c:pt idx="28">
                  <c:v>1989.0</c:v>
                </c:pt>
                <c:pt idx="29">
                  <c:v>1990.0</c:v>
                </c:pt>
                <c:pt idx="30">
                  <c:v>1991.0</c:v>
                </c:pt>
                <c:pt idx="31">
                  <c:v>1992.0</c:v>
                </c:pt>
                <c:pt idx="32">
                  <c:v>1993.0</c:v>
                </c:pt>
                <c:pt idx="33">
                  <c:v>1994.0</c:v>
                </c:pt>
                <c:pt idx="34">
                  <c:v>1995.0</c:v>
                </c:pt>
                <c:pt idx="35">
                  <c:v>1996.0</c:v>
                </c:pt>
                <c:pt idx="36">
                  <c:v>1997.0</c:v>
                </c:pt>
                <c:pt idx="37">
                  <c:v>1998.0</c:v>
                </c:pt>
                <c:pt idx="38">
                  <c:v>1999.0</c:v>
                </c:pt>
                <c:pt idx="39">
                  <c:v>2000.0</c:v>
                </c:pt>
                <c:pt idx="40">
                  <c:v>2001.0</c:v>
                </c:pt>
                <c:pt idx="41">
                  <c:v>2002.0</c:v>
                </c:pt>
                <c:pt idx="42">
                  <c:v>2003.0</c:v>
                </c:pt>
                <c:pt idx="43">
                  <c:v>2004.0</c:v>
                </c:pt>
                <c:pt idx="44">
                  <c:v>2005.0</c:v>
                </c:pt>
                <c:pt idx="45">
                  <c:v>2006.0</c:v>
                </c:pt>
                <c:pt idx="46">
                  <c:v>2007.0</c:v>
                </c:pt>
                <c:pt idx="47">
                  <c:v>2008.0</c:v>
                </c:pt>
                <c:pt idx="48">
                  <c:v>2009.0</c:v>
                </c:pt>
                <c:pt idx="49">
                  <c:v>2010.0</c:v>
                </c:pt>
                <c:pt idx="50">
                  <c:v>2011.0</c:v>
                </c:pt>
                <c:pt idx="51">
                  <c:v>2012.0</c:v>
                </c:pt>
                <c:pt idx="52">
                  <c:v>2013.0</c:v>
                </c:pt>
                <c:pt idx="53">
                  <c:v>2014.0</c:v>
                </c:pt>
                <c:pt idx="54">
                  <c:v>2015.0</c:v>
                </c:pt>
                <c:pt idx="55">
                  <c:v>2016.0</c:v>
                </c:pt>
                <c:pt idx="56">
                  <c:v>2017.0</c:v>
                </c:pt>
              </c:numCache>
            </c:numRef>
          </c:cat>
          <c:val>
            <c:numRef>
              <c:f>Sheet2!$E$31:$BI$31</c:f>
              <c:numCache>
                <c:formatCode>General</c:formatCode>
                <c:ptCount val="57"/>
                <c:pt idx="0">
                  <c:v>2.677709411837426</c:v>
                </c:pt>
                <c:pt idx="1">
                  <c:v>1.097409350085399</c:v>
                </c:pt>
                <c:pt idx="2">
                  <c:v>4.882991348053006</c:v>
                </c:pt>
                <c:pt idx="3">
                  <c:v>5.56807304033935</c:v>
                </c:pt>
                <c:pt idx="4">
                  <c:v>2.14821476584739</c:v>
                </c:pt>
                <c:pt idx="5">
                  <c:v>1.564071378002074</c:v>
                </c:pt>
                <c:pt idx="6">
                  <c:v>2.79149076116294</c:v>
                </c:pt>
                <c:pt idx="7">
                  <c:v>5.494310594257734</c:v>
                </c:pt>
                <c:pt idx="8">
                  <c:v>1.946260272753353</c:v>
                </c:pt>
                <c:pt idx="9">
                  <c:v>2.710869670660143</c:v>
                </c:pt>
                <c:pt idx="10">
                  <c:v>3.481630847645966</c:v>
                </c:pt>
                <c:pt idx="11">
                  <c:v>4.22729105028179</c:v>
                </c:pt>
                <c:pt idx="12">
                  <c:v>6.539985551347391</c:v>
                </c:pt>
                <c:pt idx="13">
                  <c:v>-2.520972717658732</c:v>
                </c:pt>
                <c:pt idx="14">
                  <c:v>-1.549621764126397</c:v>
                </c:pt>
                <c:pt idx="15">
                  <c:v>3.028265716577727</c:v>
                </c:pt>
                <c:pt idx="16">
                  <c:v>2.59704813509911</c:v>
                </c:pt>
                <c:pt idx="17">
                  <c:v>4.129902258664806</c:v>
                </c:pt>
                <c:pt idx="18">
                  <c:v>3.676263667004262</c:v>
                </c:pt>
                <c:pt idx="19">
                  <c:v>-2.169347444578007</c:v>
                </c:pt>
                <c:pt idx="20">
                  <c:v>-0.846807498651103</c:v>
                </c:pt>
                <c:pt idx="21">
                  <c:v>2.0753303391013</c:v>
                </c:pt>
                <c:pt idx="22">
                  <c:v>4.2018229248912</c:v>
                </c:pt>
                <c:pt idx="23">
                  <c:v>2.260421945429813</c:v>
                </c:pt>
                <c:pt idx="24">
                  <c:v>4.113262619281067</c:v>
                </c:pt>
                <c:pt idx="25">
                  <c:v>3.168349301856321</c:v>
                </c:pt>
                <c:pt idx="26">
                  <c:v>5.559982781646998</c:v>
                </c:pt>
                <c:pt idx="27">
                  <c:v>5.920111586977628</c:v>
                </c:pt>
                <c:pt idx="28">
                  <c:v>2.519044859689457</c:v>
                </c:pt>
                <c:pt idx="29">
                  <c:v>0.553575710072307</c:v>
                </c:pt>
                <c:pt idx="30">
                  <c:v>-1.256954619016148</c:v>
                </c:pt>
                <c:pt idx="31">
                  <c:v>0.446397399393295</c:v>
                </c:pt>
                <c:pt idx="32">
                  <c:v>2.635006425314244</c:v>
                </c:pt>
                <c:pt idx="33">
                  <c:v>4.023935151955865</c:v>
                </c:pt>
                <c:pt idx="34">
                  <c:v>2.521669537852178</c:v>
                </c:pt>
                <c:pt idx="35">
                  <c:v>2.667813354502946</c:v>
                </c:pt>
                <c:pt idx="36">
                  <c:v>3.099029593322711</c:v>
                </c:pt>
                <c:pt idx="37">
                  <c:v>3.376454980600217</c:v>
                </c:pt>
                <c:pt idx="38">
                  <c:v>3.11269179240552</c:v>
                </c:pt>
                <c:pt idx="39">
                  <c:v>3.79885673901692</c:v>
                </c:pt>
                <c:pt idx="40">
                  <c:v>2.757992710927803</c:v>
                </c:pt>
                <c:pt idx="41">
                  <c:v>2.493989856049716</c:v>
                </c:pt>
                <c:pt idx="42">
                  <c:v>3.336629988694117</c:v>
                </c:pt>
                <c:pt idx="43">
                  <c:v>2.488432894177772</c:v>
                </c:pt>
                <c:pt idx="44">
                  <c:v>2.996411220758866</c:v>
                </c:pt>
                <c:pt idx="45">
                  <c:v>2.661759480576009</c:v>
                </c:pt>
                <c:pt idx="46">
                  <c:v>2.586105605165834</c:v>
                </c:pt>
                <c:pt idx="47">
                  <c:v>-0.466858638938994</c:v>
                </c:pt>
                <c:pt idx="48">
                  <c:v>-4.191979647050434</c:v>
                </c:pt>
                <c:pt idx="49">
                  <c:v>1.540190854419166</c:v>
                </c:pt>
                <c:pt idx="50">
                  <c:v>1.972423866058781</c:v>
                </c:pt>
                <c:pt idx="51">
                  <c:v>1.179021957723658</c:v>
                </c:pt>
                <c:pt idx="52">
                  <c:v>2.159904594088724</c:v>
                </c:pt>
                <c:pt idx="53">
                  <c:v>2.852835178400559</c:v>
                </c:pt>
                <c:pt idx="54">
                  <c:v>2.329201386171031</c:v>
                </c:pt>
                <c:pt idx="55">
                  <c:v>1.75470011027723</c:v>
                </c:pt>
                <c:pt idx="56">
                  <c:v>1.932991672224027</c:v>
                </c:pt>
              </c:numCache>
            </c:numRef>
          </c:val>
          <c:smooth val="0"/>
        </c:ser>
        <c:ser>
          <c:idx val="4"/>
          <c:order val="4"/>
          <c:tx>
            <c:strRef>
              <c:f>Sheet2!$D$32</c:f>
              <c:strCache>
                <c:ptCount val="1"/>
                <c:pt idx="0">
                  <c:v>Germany</c:v>
                </c:pt>
              </c:strCache>
            </c:strRef>
          </c:tx>
          <c:spPr>
            <a:ln w="28575" cap="rnd">
              <a:solidFill>
                <a:srgbClr val="FFC000"/>
              </a:solidFill>
              <a:round/>
            </a:ln>
            <a:effectLst/>
          </c:spPr>
          <c:marker>
            <c:symbol val="none"/>
          </c:marker>
          <c:cat>
            <c:numRef>
              <c:f>Sheet2!$E$27:$BI$27</c:f>
              <c:numCache>
                <c:formatCode>General</c:formatCode>
                <c:ptCount val="57"/>
                <c:pt idx="0">
                  <c:v>1961.0</c:v>
                </c:pt>
                <c:pt idx="1">
                  <c:v>1962.0</c:v>
                </c:pt>
                <c:pt idx="2">
                  <c:v>1963.0</c:v>
                </c:pt>
                <c:pt idx="3">
                  <c:v>1964.0</c:v>
                </c:pt>
                <c:pt idx="4">
                  <c:v>1965.0</c:v>
                </c:pt>
                <c:pt idx="5">
                  <c:v>1966.0</c:v>
                </c:pt>
                <c:pt idx="6">
                  <c:v>1967.0</c:v>
                </c:pt>
                <c:pt idx="7">
                  <c:v>1968.0</c:v>
                </c:pt>
                <c:pt idx="8">
                  <c:v>1969.0</c:v>
                </c:pt>
                <c:pt idx="9">
                  <c:v>1970.0</c:v>
                </c:pt>
                <c:pt idx="10">
                  <c:v>1971.0</c:v>
                </c:pt>
                <c:pt idx="11">
                  <c:v>1972.0</c:v>
                </c:pt>
                <c:pt idx="12">
                  <c:v>1973.0</c:v>
                </c:pt>
                <c:pt idx="13">
                  <c:v>1974.0</c:v>
                </c:pt>
                <c:pt idx="14">
                  <c:v>1975.0</c:v>
                </c:pt>
                <c:pt idx="15">
                  <c:v>1976.0</c:v>
                </c:pt>
                <c:pt idx="16">
                  <c:v>1977.0</c:v>
                </c:pt>
                <c:pt idx="17">
                  <c:v>1978.0</c:v>
                </c:pt>
                <c:pt idx="18">
                  <c:v>1979.0</c:v>
                </c:pt>
                <c:pt idx="19">
                  <c:v>1980.0</c:v>
                </c:pt>
                <c:pt idx="20">
                  <c:v>1981.0</c:v>
                </c:pt>
                <c:pt idx="21">
                  <c:v>1982.0</c:v>
                </c:pt>
                <c:pt idx="22">
                  <c:v>1983.0</c:v>
                </c:pt>
                <c:pt idx="23">
                  <c:v>1984.0</c:v>
                </c:pt>
                <c:pt idx="24">
                  <c:v>1985.0</c:v>
                </c:pt>
                <c:pt idx="25">
                  <c:v>1986.0</c:v>
                </c:pt>
                <c:pt idx="26">
                  <c:v>1987.0</c:v>
                </c:pt>
                <c:pt idx="27">
                  <c:v>1988.0</c:v>
                </c:pt>
                <c:pt idx="28">
                  <c:v>1989.0</c:v>
                </c:pt>
                <c:pt idx="29">
                  <c:v>1990.0</c:v>
                </c:pt>
                <c:pt idx="30">
                  <c:v>1991.0</c:v>
                </c:pt>
                <c:pt idx="31">
                  <c:v>1992.0</c:v>
                </c:pt>
                <c:pt idx="32">
                  <c:v>1993.0</c:v>
                </c:pt>
                <c:pt idx="33">
                  <c:v>1994.0</c:v>
                </c:pt>
                <c:pt idx="34">
                  <c:v>1995.0</c:v>
                </c:pt>
                <c:pt idx="35">
                  <c:v>1996.0</c:v>
                </c:pt>
                <c:pt idx="36">
                  <c:v>1997.0</c:v>
                </c:pt>
                <c:pt idx="37">
                  <c:v>1998.0</c:v>
                </c:pt>
                <c:pt idx="38">
                  <c:v>1999.0</c:v>
                </c:pt>
                <c:pt idx="39">
                  <c:v>2000.0</c:v>
                </c:pt>
                <c:pt idx="40">
                  <c:v>2001.0</c:v>
                </c:pt>
                <c:pt idx="41">
                  <c:v>2002.0</c:v>
                </c:pt>
                <c:pt idx="42">
                  <c:v>2003.0</c:v>
                </c:pt>
                <c:pt idx="43">
                  <c:v>2004.0</c:v>
                </c:pt>
                <c:pt idx="44">
                  <c:v>2005.0</c:v>
                </c:pt>
                <c:pt idx="45">
                  <c:v>2006.0</c:v>
                </c:pt>
                <c:pt idx="46">
                  <c:v>2007.0</c:v>
                </c:pt>
                <c:pt idx="47">
                  <c:v>2008.0</c:v>
                </c:pt>
                <c:pt idx="48">
                  <c:v>2009.0</c:v>
                </c:pt>
                <c:pt idx="49">
                  <c:v>2010.0</c:v>
                </c:pt>
                <c:pt idx="50">
                  <c:v>2011.0</c:v>
                </c:pt>
                <c:pt idx="51">
                  <c:v>2012.0</c:v>
                </c:pt>
                <c:pt idx="52">
                  <c:v>2013.0</c:v>
                </c:pt>
                <c:pt idx="53">
                  <c:v>2014.0</c:v>
                </c:pt>
                <c:pt idx="54">
                  <c:v>2015.0</c:v>
                </c:pt>
                <c:pt idx="55">
                  <c:v>2016.0</c:v>
                </c:pt>
                <c:pt idx="56">
                  <c:v>2017.0</c:v>
                </c:pt>
              </c:numCache>
            </c:numRef>
          </c:cat>
          <c:val>
            <c:numRef>
              <c:f>Sheet2!$E$32:$BI$32</c:f>
              <c:numCache>
                <c:formatCode>General</c:formatCode>
                <c:ptCount val="57"/>
                <c:pt idx="0">
                  <c:v>4.630031576506045</c:v>
                </c:pt>
                <c:pt idx="1">
                  <c:v>4.664135630210913</c:v>
                </c:pt>
                <c:pt idx="2">
                  <c:v>2.812432971048937</c:v>
                </c:pt>
                <c:pt idx="3">
                  <c:v>6.661349805041072</c:v>
                </c:pt>
                <c:pt idx="4">
                  <c:v>5.354375157838375</c:v>
                </c:pt>
                <c:pt idx="5">
                  <c:v>2.789998119947356</c:v>
                </c:pt>
                <c:pt idx="6">
                  <c:v>-0.307504481106191</c:v>
                </c:pt>
                <c:pt idx="7">
                  <c:v>5.453081892548273</c:v>
                </c:pt>
                <c:pt idx="8">
                  <c:v>7.460555646169685</c:v>
                </c:pt>
                <c:pt idx="9">
                  <c:v>5.0367261280168</c:v>
                </c:pt>
                <c:pt idx="10">
                  <c:v>3.132739969769859</c:v>
                </c:pt>
                <c:pt idx="11">
                  <c:v>4.300288821883202</c:v>
                </c:pt>
                <c:pt idx="12">
                  <c:v>4.777479350130264</c:v>
                </c:pt>
                <c:pt idx="13">
                  <c:v>0.89013263950739</c:v>
                </c:pt>
                <c:pt idx="14">
                  <c:v>-0.866775334815373</c:v>
                </c:pt>
                <c:pt idx="15">
                  <c:v>4.949231746118543</c:v>
                </c:pt>
                <c:pt idx="16">
                  <c:v>3.34722275378594</c:v>
                </c:pt>
                <c:pt idx="17">
                  <c:v>3.008498681782434</c:v>
                </c:pt>
                <c:pt idx="18">
                  <c:v>4.150399290150841</c:v>
                </c:pt>
                <c:pt idx="19">
                  <c:v>1.408805511835887</c:v>
                </c:pt>
                <c:pt idx="20">
                  <c:v>0.529273349985981</c:v>
                </c:pt>
                <c:pt idx="21">
                  <c:v>-0.394865096763919</c:v>
                </c:pt>
                <c:pt idx="22">
                  <c:v>1.572413473862055</c:v>
                </c:pt>
                <c:pt idx="23">
                  <c:v>2.822916013922683</c:v>
                </c:pt>
                <c:pt idx="24">
                  <c:v>2.327955339823307</c:v>
                </c:pt>
                <c:pt idx="25">
                  <c:v>2.287379550158164</c:v>
                </c:pt>
                <c:pt idx="26">
                  <c:v>1.402092386845433</c:v>
                </c:pt>
                <c:pt idx="27">
                  <c:v>3.70729001843304</c:v>
                </c:pt>
                <c:pt idx="28">
                  <c:v>3.896521437128153</c:v>
                </c:pt>
                <c:pt idx="29">
                  <c:v>5.254998567814964</c:v>
                </c:pt>
                <c:pt idx="30">
                  <c:v>5.108279155399578</c:v>
                </c:pt>
                <c:pt idx="31">
                  <c:v>1.923811813068887</c:v>
                </c:pt>
                <c:pt idx="32">
                  <c:v>-0.956143314649405</c:v>
                </c:pt>
                <c:pt idx="33">
                  <c:v>2.45736339180196</c:v>
                </c:pt>
                <c:pt idx="34">
                  <c:v>1.737647770255024</c:v>
                </c:pt>
                <c:pt idx="35">
                  <c:v>0.81787845759238</c:v>
                </c:pt>
                <c:pt idx="36">
                  <c:v>1.849204154617157</c:v>
                </c:pt>
                <c:pt idx="37">
                  <c:v>1.97961769674615</c:v>
                </c:pt>
                <c:pt idx="38">
                  <c:v>1.987133826017273</c:v>
                </c:pt>
                <c:pt idx="39">
                  <c:v>2.962064050880997</c:v>
                </c:pt>
                <c:pt idx="40">
                  <c:v>1.695474311811074</c:v>
                </c:pt>
                <c:pt idx="41">
                  <c:v>0.0</c:v>
                </c:pt>
                <c:pt idx="42">
                  <c:v>-0.709931537402619</c:v>
                </c:pt>
                <c:pt idx="43">
                  <c:v>1.169985720002042</c:v>
                </c:pt>
                <c:pt idx="44">
                  <c:v>0.706697356068719</c:v>
                </c:pt>
                <c:pt idx="45">
                  <c:v>3.700197729612387</c:v>
                </c:pt>
                <c:pt idx="46">
                  <c:v>3.260498511127108</c:v>
                </c:pt>
                <c:pt idx="47">
                  <c:v>1.082329052970743</c:v>
                </c:pt>
                <c:pt idx="48">
                  <c:v>-5.618844234211226</c:v>
                </c:pt>
                <c:pt idx="49">
                  <c:v>4.079918609782806</c:v>
                </c:pt>
                <c:pt idx="50">
                  <c:v>3.659992403277434</c:v>
                </c:pt>
                <c:pt idx="51">
                  <c:v>0.405161357866368</c:v>
                </c:pt>
                <c:pt idx="52">
                  <c:v>0.29787817196123</c:v>
                </c:pt>
                <c:pt idx="53">
                  <c:v>1.599769801267947</c:v>
                </c:pt>
                <c:pt idx="54">
                  <c:v>1.687721001077325</c:v>
                </c:pt>
                <c:pt idx="55">
                  <c:v>1.624850184809512</c:v>
                </c:pt>
                <c:pt idx="56">
                  <c:v>1.566513709558781</c:v>
                </c:pt>
              </c:numCache>
            </c:numRef>
          </c:val>
          <c:smooth val="0"/>
        </c:ser>
        <c:ser>
          <c:idx val="5"/>
          <c:order val="5"/>
          <c:tx>
            <c:strRef>
              <c:f>Sheet2!$D$33</c:f>
              <c:strCache>
                <c:ptCount val="1"/>
                <c:pt idx="0">
                  <c:v>United States</c:v>
                </c:pt>
              </c:strCache>
            </c:strRef>
          </c:tx>
          <c:spPr>
            <a:ln w="28575" cap="rnd">
              <a:solidFill>
                <a:srgbClr val="7030A0"/>
              </a:solidFill>
              <a:round/>
            </a:ln>
            <a:effectLst/>
          </c:spPr>
          <c:marker>
            <c:symbol val="none"/>
          </c:marker>
          <c:cat>
            <c:numRef>
              <c:f>Sheet2!$E$27:$BI$27</c:f>
              <c:numCache>
                <c:formatCode>General</c:formatCode>
                <c:ptCount val="57"/>
                <c:pt idx="0">
                  <c:v>1961.0</c:v>
                </c:pt>
                <c:pt idx="1">
                  <c:v>1962.0</c:v>
                </c:pt>
                <c:pt idx="2">
                  <c:v>1963.0</c:v>
                </c:pt>
                <c:pt idx="3">
                  <c:v>1964.0</c:v>
                </c:pt>
                <c:pt idx="4">
                  <c:v>1965.0</c:v>
                </c:pt>
                <c:pt idx="5">
                  <c:v>1966.0</c:v>
                </c:pt>
                <c:pt idx="6">
                  <c:v>1967.0</c:v>
                </c:pt>
                <c:pt idx="7">
                  <c:v>1968.0</c:v>
                </c:pt>
                <c:pt idx="8">
                  <c:v>1969.0</c:v>
                </c:pt>
                <c:pt idx="9">
                  <c:v>1970.0</c:v>
                </c:pt>
                <c:pt idx="10">
                  <c:v>1971.0</c:v>
                </c:pt>
                <c:pt idx="11">
                  <c:v>1972.0</c:v>
                </c:pt>
                <c:pt idx="12">
                  <c:v>1973.0</c:v>
                </c:pt>
                <c:pt idx="13">
                  <c:v>1974.0</c:v>
                </c:pt>
                <c:pt idx="14">
                  <c:v>1975.0</c:v>
                </c:pt>
                <c:pt idx="15">
                  <c:v>1976.0</c:v>
                </c:pt>
                <c:pt idx="16">
                  <c:v>1977.0</c:v>
                </c:pt>
                <c:pt idx="17">
                  <c:v>1978.0</c:v>
                </c:pt>
                <c:pt idx="18">
                  <c:v>1979.0</c:v>
                </c:pt>
                <c:pt idx="19">
                  <c:v>1980.0</c:v>
                </c:pt>
                <c:pt idx="20">
                  <c:v>1981.0</c:v>
                </c:pt>
                <c:pt idx="21">
                  <c:v>1982.0</c:v>
                </c:pt>
                <c:pt idx="22">
                  <c:v>1983.0</c:v>
                </c:pt>
                <c:pt idx="23">
                  <c:v>1984.0</c:v>
                </c:pt>
                <c:pt idx="24">
                  <c:v>1985.0</c:v>
                </c:pt>
                <c:pt idx="25">
                  <c:v>1986.0</c:v>
                </c:pt>
                <c:pt idx="26">
                  <c:v>1987.0</c:v>
                </c:pt>
                <c:pt idx="27">
                  <c:v>1988.0</c:v>
                </c:pt>
                <c:pt idx="28">
                  <c:v>1989.0</c:v>
                </c:pt>
                <c:pt idx="29">
                  <c:v>1990.0</c:v>
                </c:pt>
                <c:pt idx="30">
                  <c:v>1991.0</c:v>
                </c:pt>
                <c:pt idx="31">
                  <c:v>1992.0</c:v>
                </c:pt>
                <c:pt idx="32">
                  <c:v>1993.0</c:v>
                </c:pt>
                <c:pt idx="33">
                  <c:v>1994.0</c:v>
                </c:pt>
                <c:pt idx="34">
                  <c:v>1995.0</c:v>
                </c:pt>
                <c:pt idx="35">
                  <c:v>1996.0</c:v>
                </c:pt>
                <c:pt idx="36">
                  <c:v>1997.0</c:v>
                </c:pt>
                <c:pt idx="37">
                  <c:v>1998.0</c:v>
                </c:pt>
                <c:pt idx="38">
                  <c:v>1999.0</c:v>
                </c:pt>
                <c:pt idx="39">
                  <c:v>2000.0</c:v>
                </c:pt>
                <c:pt idx="40">
                  <c:v>2001.0</c:v>
                </c:pt>
                <c:pt idx="41">
                  <c:v>2002.0</c:v>
                </c:pt>
                <c:pt idx="42">
                  <c:v>2003.0</c:v>
                </c:pt>
                <c:pt idx="43">
                  <c:v>2004.0</c:v>
                </c:pt>
                <c:pt idx="44">
                  <c:v>2005.0</c:v>
                </c:pt>
                <c:pt idx="45">
                  <c:v>2006.0</c:v>
                </c:pt>
                <c:pt idx="46">
                  <c:v>2007.0</c:v>
                </c:pt>
                <c:pt idx="47">
                  <c:v>2008.0</c:v>
                </c:pt>
                <c:pt idx="48">
                  <c:v>2009.0</c:v>
                </c:pt>
                <c:pt idx="49">
                  <c:v>2010.0</c:v>
                </c:pt>
                <c:pt idx="50">
                  <c:v>2011.0</c:v>
                </c:pt>
                <c:pt idx="51">
                  <c:v>2012.0</c:v>
                </c:pt>
                <c:pt idx="52">
                  <c:v>2013.0</c:v>
                </c:pt>
                <c:pt idx="53">
                  <c:v>2014.0</c:v>
                </c:pt>
                <c:pt idx="54">
                  <c:v>2015.0</c:v>
                </c:pt>
                <c:pt idx="55">
                  <c:v>2016.0</c:v>
                </c:pt>
                <c:pt idx="56">
                  <c:v>2017.0</c:v>
                </c:pt>
              </c:numCache>
            </c:numRef>
          </c:cat>
          <c:val>
            <c:numRef>
              <c:f>Sheet2!$E$33:$BI$33</c:f>
              <c:numCache>
                <c:formatCode>General</c:formatCode>
                <c:ptCount val="57"/>
                <c:pt idx="0">
                  <c:v>2.327471693339222</c:v>
                </c:pt>
                <c:pt idx="1">
                  <c:v>6.087674128930364</c:v>
                </c:pt>
                <c:pt idx="2">
                  <c:v>4.355033723250834</c:v>
                </c:pt>
                <c:pt idx="3">
                  <c:v>5.88023440531795</c:v>
                </c:pt>
                <c:pt idx="4">
                  <c:v>6.49553718572427</c:v>
                </c:pt>
                <c:pt idx="5">
                  <c:v>6.661896261008874</c:v>
                </c:pt>
                <c:pt idx="6">
                  <c:v>2.502872662697153</c:v>
                </c:pt>
                <c:pt idx="7">
                  <c:v>4.806745069264684</c:v>
                </c:pt>
                <c:pt idx="8">
                  <c:v>3.072006430534636</c:v>
                </c:pt>
                <c:pt idx="9">
                  <c:v>0.201463704039129</c:v>
                </c:pt>
                <c:pt idx="10">
                  <c:v>3.295395108479626</c:v>
                </c:pt>
                <c:pt idx="11">
                  <c:v>5.263296477160173</c:v>
                </c:pt>
                <c:pt idx="12">
                  <c:v>5.642987298612439</c:v>
                </c:pt>
                <c:pt idx="13">
                  <c:v>-0.51709001628315</c:v>
                </c:pt>
                <c:pt idx="14">
                  <c:v>-0.197731579380989</c:v>
                </c:pt>
                <c:pt idx="15">
                  <c:v>5.38620291131231</c:v>
                </c:pt>
                <c:pt idx="16">
                  <c:v>4.608547615566194</c:v>
                </c:pt>
                <c:pt idx="17">
                  <c:v>5.56168472970342</c:v>
                </c:pt>
                <c:pt idx="18">
                  <c:v>3.175729144006523</c:v>
                </c:pt>
                <c:pt idx="19">
                  <c:v>-0.244606734706354</c:v>
                </c:pt>
                <c:pt idx="20">
                  <c:v>2.594502534004994</c:v>
                </c:pt>
                <c:pt idx="21">
                  <c:v>-1.910999180424544</c:v>
                </c:pt>
                <c:pt idx="22">
                  <c:v>4.632467757793068</c:v>
                </c:pt>
                <c:pt idx="23">
                  <c:v>7.259096780199447</c:v>
                </c:pt>
                <c:pt idx="24">
                  <c:v>4.238800545699628</c:v>
                </c:pt>
                <c:pt idx="25">
                  <c:v>3.511570150092558</c:v>
                </c:pt>
                <c:pt idx="26">
                  <c:v>3.461819315252557</c:v>
                </c:pt>
                <c:pt idx="27">
                  <c:v>4.203864212003227</c:v>
                </c:pt>
                <c:pt idx="28">
                  <c:v>3.680573932648712</c:v>
                </c:pt>
                <c:pt idx="29">
                  <c:v>1.919329685070269</c:v>
                </c:pt>
                <c:pt idx="30">
                  <c:v>-0.0740256144070916</c:v>
                </c:pt>
                <c:pt idx="31">
                  <c:v>3.555420127802589</c:v>
                </c:pt>
                <c:pt idx="32">
                  <c:v>2.74580586283657</c:v>
                </c:pt>
                <c:pt idx="33">
                  <c:v>4.03764120900958</c:v>
                </c:pt>
                <c:pt idx="34">
                  <c:v>2.719013646931145</c:v>
                </c:pt>
                <c:pt idx="35">
                  <c:v>3.795884086396328</c:v>
                </c:pt>
                <c:pt idx="36">
                  <c:v>4.48700139102094</c:v>
                </c:pt>
                <c:pt idx="37">
                  <c:v>4.449915619558364</c:v>
                </c:pt>
                <c:pt idx="38">
                  <c:v>4.685219200990164</c:v>
                </c:pt>
                <c:pt idx="39">
                  <c:v>4.092505710987194</c:v>
                </c:pt>
                <c:pt idx="40">
                  <c:v>0.975369558873385</c:v>
                </c:pt>
                <c:pt idx="41">
                  <c:v>1.786692196776074</c:v>
                </c:pt>
                <c:pt idx="42">
                  <c:v>2.806645089844316</c:v>
                </c:pt>
                <c:pt idx="43">
                  <c:v>3.785689507057888</c:v>
                </c:pt>
                <c:pt idx="44">
                  <c:v>3.344843118802787</c:v>
                </c:pt>
                <c:pt idx="45">
                  <c:v>2.666765685111616</c:v>
                </c:pt>
                <c:pt idx="46">
                  <c:v>1.77849045991434</c:v>
                </c:pt>
                <c:pt idx="47">
                  <c:v>-0.29112477914901</c:v>
                </c:pt>
                <c:pt idx="48">
                  <c:v>-2.776058733363616</c:v>
                </c:pt>
                <c:pt idx="49">
                  <c:v>2.532127793110428</c:v>
                </c:pt>
                <c:pt idx="50">
                  <c:v>1.601734783887099</c:v>
                </c:pt>
                <c:pt idx="51">
                  <c:v>2.223612199085911</c:v>
                </c:pt>
                <c:pt idx="52">
                  <c:v>1.48949599701973</c:v>
                </c:pt>
                <c:pt idx="53">
                  <c:v>2.428223742477175</c:v>
                </c:pt>
                <c:pt idx="54">
                  <c:v>2.381304586521127</c:v>
                </c:pt>
                <c:pt idx="55">
                  <c:v>2.273624468984847</c:v>
                </c:pt>
                <c:pt idx="56">
                  <c:v>2.235315814611116</c:v>
                </c:pt>
              </c:numCache>
            </c:numRef>
          </c:val>
          <c:smooth val="0"/>
        </c:ser>
        <c:dLbls>
          <c:showLegendKey val="0"/>
          <c:showVal val="0"/>
          <c:showCatName val="0"/>
          <c:showSerName val="0"/>
          <c:showPercent val="0"/>
          <c:showBubbleSize val="0"/>
        </c:dLbls>
        <c:smooth val="0"/>
        <c:axId val="2121941408"/>
        <c:axId val="2121942816"/>
      </c:lineChart>
      <c:catAx>
        <c:axId val="2121941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942816"/>
        <c:crosses val="autoZero"/>
        <c:auto val="1"/>
        <c:lblAlgn val="ctr"/>
        <c:lblOffset val="100"/>
        <c:noMultiLvlLbl val="0"/>
      </c:catAx>
      <c:valAx>
        <c:axId val="212194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941408"/>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15000"/>
          <a:lumOff val="85000"/>
        </a:schemeClr>
      </a:solid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Unemployment rate: total :- Member States: definition EUROSTAT</a:t>
            </a:r>
          </a:p>
        </c:rich>
      </c:tx>
      <c:overlay val="0"/>
      <c:spPr>
        <a:noFill/>
        <a:ln>
          <a:noFill/>
        </a:ln>
        <a:effectLst/>
      </c:spPr>
    </c:title>
    <c:autoTitleDeleted val="0"/>
    <c:plotArea>
      <c:layout/>
      <c:lineChart>
        <c:grouping val="standard"/>
        <c:varyColors val="0"/>
        <c:ser>
          <c:idx val="0"/>
          <c:order val="0"/>
          <c:tx>
            <c:strRef>
              <c:f>Sheet1!$E$11</c:f>
              <c:strCache>
                <c:ptCount val="1"/>
                <c:pt idx="0">
                  <c:v>European Union</c:v>
                </c:pt>
              </c:strCache>
            </c:strRef>
          </c:tx>
          <c:spPr>
            <a:ln w="28575" cap="rnd">
              <a:solidFill>
                <a:schemeClr val="accent1"/>
              </a:solidFill>
              <a:round/>
            </a:ln>
            <a:effectLst/>
          </c:spPr>
          <c:marker>
            <c:symbol val="none"/>
          </c:marker>
          <c:cat>
            <c:numRef>
              <c:f>Sheet1!$F$10:$BK$10</c:f>
              <c:numCache>
                <c:formatCode>General</c:formatCode>
                <c:ptCount val="58"/>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pt idx="57">
                  <c:v>2017.0</c:v>
                </c:pt>
              </c:numCache>
            </c:numRef>
          </c:cat>
          <c:val>
            <c:numRef>
              <c:f>Sheet1!$F$11:$BK$11</c:f>
              <c:numCache>
                <c:formatCode>General</c:formatCode>
                <c:ptCount val="58"/>
                <c:pt idx="40">
                  <c:v>8.9</c:v>
                </c:pt>
                <c:pt idx="41">
                  <c:v>8.7</c:v>
                </c:pt>
                <c:pt idx="42">
                  <c:v>9.0</c:v>
                </c:pt>
                <c:pt idx="43">
                  <c:v>9.2</c:v>
                </c:pt>
                <c:pt idx="44">
                  <c:v>9.3</c:v>
                </c:pt>
                <c:pt idx="45">
                  <c:v>9.0</c:v>
                </c:pt>
                <c:pt idx="46">
                  <c:v>8.2</c:v>
                </c:pt>
                <c:pt idx="47">
                  <c:v>7.2</c:v>
                </c:pt>
                <c:pt idx="48">
                  <c:v>7.0</c:v>
                </c:pt>
                <c:pt idx="49">
                  <c:v>9.0</c:v>
                </c:pt>
                <c:pt idx="50">
                  <c:v>9.6</c:v>
                </c:pt>
                <c:pt idx="51">
                  <c:v>9.7</c:v>
                </c:pt>
                <c:pt idx="52">
                  <c:v>10.5</c:v>
                </c:pt>
                <c:pt idx="53">
                  <c:v>10.9</c:v>
                </c:pt>
                <c:pt idx="54">
                  <c:v>10.2</c:v>
                </c:pt>
                <c:pt idx="55">
                  <c:v>9.4</c:v>
                </c:pt>
                <c:pt idx="56">
                  <c:v>8.9</c:v>
                </c:pt>
                <c:pt idx="57">
                  <c:v>8.6</c:v>
                </c:pt>
              </c:numCache>
            </c:numRef>
          </c:val>
          <c:smooth val="0"/>
        </c:ser>
        <c:ser>
          <c:idx val="1"/>
          <c:order val="1"/>
          <c:tx>
            <c:strRef>
              <c:f>Sheet1!$E$12</c:f>
              <c:strCache>
                <c:ptCount val="1"/>
                <c:pt idx="0">
                  <c:v>Euro area</c:v>
                </c:pt>
              </c:strCache>
            </c:strRef>
          </c:tx>
          <c:spPr>
            <a:ln w="28575" cap="rnd">
              <a:solidFill>
                <a:srgbClr val="002060"/>
              </a:solidFill>
              <a:round/>
            </a:ln>
            <a:effectLst/>
          </c:spPr>
          <c:marker>
            <c:symbol val="none"/>
          </c:marker>
          <c:cat>
            <c:numRef>
              <c:f>Sheet1!$F$10:$BK$10</c:f>
              <c:numCache>
                <c:formatCode>General</c:formatCode>
                <c:ptCount val="58"/>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pt idx="57">
                  <c:v>2017.0</c:v>
                </c:pt>
              </c:numCache>
            </c:numRef>
          </c:cat>
          <c:val>
            <c:numRef>
              <c:f>Sheet1!$F$12:$BK$12</c:f>
              <c:numCache>
                <c:formatCode>General</c:formatCode>
                <c:ptCount val="58"/>
                <c:pt idx="38">
                  <c:v>10.4</c:v>
                </c:pt>
                <c:pt idx="39">
                  <c:v>9.7</c:v>
                </c:pt>
                <c:pt idx="40">
                  <c:v>8.9</c:v>
                </c:pt>
                <c:pt idx="41">
                  <c:v>8.3</c:v>
                </c:pt>
                <c:pt idx="42">
                  <c:v>8.6</c:v>
                </c:pt>
                <c:pt idx="43">
                  <c:v>9.1</c:v>
                </c:pt>
                <c:pt idx="44">
                  <c:v>9.3</c:v>
                </c:pt>
                <c:pt idx="45">
                  <c:v>9.1</c:v>
                </c:pt>
                <c:pt idx="46">
                  <c:v>8.4</c:v>
                </c:pt>
                <c:pt idx="47">
                  <c:v>7.5</c:v>
                </c:pt>
                <c:pt idx="48">
                  <c:v>7.6</c:v>
                </c:pt>
                <c:pt idx="49">
                  <c:v>9.6</c:v>
                </c:pt>
                <c:pt idx="50">
                  <c:v>10.2</c:v>
                </c:pt>
                <c:pt idx="51">
                  <c:v>10.2</c:v>
                </c:pt>
                <c:pt idx="52">
                  <c:v>11.4</c:v>
                </c:pt>
                <c:pt idx="53">
                  <c:v>12.0</c:v>
                </c:pt>
                <c:pt idx="54">
                  <c:v>11.6</c:v>
                </c:pt>
                <c:pt idx="55">
                  <c:v>10.9</c:v>
                </c:pt>
                <c:pt idx="56">
                  <c:v>10.4</c:v>
                </c:pt>
                <c:pt idx="57">
                  <c:v>10.0</c:v>
                </c:pt>
              </c:numCache>
            </c:numRef>
          </c:val>
          <c:smooth val="0"/>
        </c:ser>
        <c:ser>
          <c:idx val="2"/>
          <c:order val="2"/>
          <c:tx>
            <c:strRef>
              <c:f>Sheet1!$E$13</c:f>
              <c:strCache>
                <c:ptCount val="1"/>
                <c:pt idx="0">
                  <c:v>Germany</c:v>
                </c:pt>
              </c:strCache>
            </c:strRef>
          </c:tx>
          <c:spPr>
            <a:ln w="28575" cap="rnd">
              <a:solidFill>
                <a:srgbClr val="FFC000"/>
              </a:solidFill>
              <a:round/>
            </a:ln>
            <a:effectLst/>
          </c:spPr>
          <c:marker>
            <c:symbol val="none"/>
          </c:marker>
          <c:cat>
            <c:numRef>
              <c:f>Sheet1!$F$10:$BK$10</c:f>
              <c:numCache>
                <c:formatCode>General</c:formatCode>
                <c:ptCount val="58"/>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pt idx="57">
                  <c:v>2017.0</c:v>
                </c:pt>
              </c:numCache>
            </c:numRef>
          </c:cat>
          <c:val>
            <c:numRef>
              <c:f>Sheet1!$F$13:$BK$13</c:f>
              <c:numCache>
                <c:formatCode>General</c:formatCode>
                <c:ptCount val="58"/>
                <c:pt idx="0">
                  <c:v>0.7</c:v>
                </c:pt>
                <c:pt idx="1">
                  <c:v>0.5</c:v>
                </c:pt>
                <c:pt idx="2">
                  <c:v>0.4</c:v>
                </c:pt>
                <c:pt idx="3">
                  <c:v>0.5</c:v>
                </c:pt>
                <c:pt idx="4">
                  <c:v>0.5</c:v>
                </c:pt>
                <c:pt idx="5">
                  <c:v>0.4</c:v>
                </c:pt>
                <c:pt idx="6">
                  <c:v>0.5</c:v>
                </c:pt>
                <c:pt idx="7">
                  <c:v>1.4</c:v>
                </c:pt>
                <c:pt idx="8">
                  <c:v>1.0</c:v>
                </c:pt>
                <c:pt idx="9">
                  <c:v>0.6</c:v>
                </c:pt>
                <c:pt idx="10">
                  <c:v>0.5</c:v>
                </c:pt>
                <c:pt idx="11">
                  <c:v>0.6</c:v>
                </c:pt>
                <c:pt idx="12">
                  <c:v>0.8</c:v>
                </c:pt>
                <c:pt idx="13">
                  <c:v>0.8</c:v>
                </c:pt>
                <c:pt idx="14">
                  <c:v>1.8</c:v>
                </c:pt>
                <c:pt idx="15">
                  <c:v>3.3</c:v>
                </c:pt>
                <c:pt idx="16">
                  <c:v>3.3</c:v>
                </c:pt>
                <c:pt idx="17">
                  <c:v>3.2</c:v>
                </c:pt>
                <c:pt idx="18">
                  <c:v>3.1</c:v>
                </c:pt>
                <c:pt idx="19">
                  <c:v>2.7</c:v>
                </c:pt>
                <c:pt idx="20">
                  <c:v>2.7</c:v>
                </c:pt>
                <c:pt idx="21">
                  <c:v>3.9</c:v>
                </c:pt>
                <c:pt idx="22">
                  <c:v>5.6</c:v>
                </c:pt>
                <c:pt idx="23">
                  <c:v>6.9</c:v>
                </c:pt>
                <c:pt idx="24">
                  <c:v>7.1</c:v>
                </c:pt>
                <c:pt idx="25">
                  <c:v>7.2</c:v>
                </c:pt>
                <c:pt idx="26">
                  <c:v>6.6</c:v>
                </c:pt>
                <c:pt idx="27">
                  <c:v>6.4</c:v>
                </c:pt>
                <c:pt idx="28">
                  <c:v>6.3</c:v>
                </c:pt>
                <c:pt idx="29">
                  <c:v>5.6</c:v>
                </c:pt>
                <c:pt idx="30">
                  <c:v>4.8</c:v>
                </c:pt>
                <c:pt idx="31">
                  <c:v>5.6</c:v>
                </c:pt>
                <c:pt idx="32">
                  <c:v>6.6</c:v>
                </c:pt>
                <c:pt idx="33">
                  <c:v>7.8</c:v>
                </c:pt>
                <c:pt idx="34">
                  <c:v>8.4</c:v>
                </c:pt>
                <c:pt idx="35">
                  <c:v>8.2</c:v>
                </c:pt>
                <c:pt idx="36">
                  <c:v>8.9</c:v>
                </c:pt>
                <c:pt idx="37">
                  <c:v>9.6</c:v>
                </c:pt>
                <c:pt idx="38">
                  <c:v>9.4</c:v>
                </c:pt>
                <c:pt idx="39">
                  <c:v>8.6</c:v>
                </c:pt>
                <c:pt idx="40">
                  <c:v>7.9</c:v>
                </c:pt>
                <c:pt idx="41">
                  <c:v>7.8</c:v>
                </c:pt>
                <c:pt idx="42">
                  <c:v>8.6</c:v>
                </c:pt>
                <c:pt idx="43">
                  <c:v>9.7</c:v>
                </c:pt>
                <c:pt idx="44">
                  <c:v>10.4</c:v>
                </c:pt>
                <c:pt idx="45">
                  <c:v>11.2</c:v>
                </c:pt>
                <c:pt idx="46">
                  <c:v>10.1</c:v>
                </c:pt>
                <c:pt idx="47">
                  <c:v>8.5</c:v>
                </c:pt>
                <c:pt idx="48">
                  <c:v>7.4</c:v>
                </c:pt>
                <c:pt idx="49">
                  <c:v>7.6</c:v>
                </c:pt>
                <c:pt idx="50">
                  <c:v>7.0</c:v>
                </c:pt>
                <c:pt idx="51">
                  <c:v>5.8</c:v>
                </c:pt>
                <c:pt idx="52">
                  <c:v>5.4</c:v>
                </c:pt>
                <c:pt idx="53">
                  <c:v>5.2</c:v>
                </c:pt>
                <c:pt idx="54">
                  <c:v>5.0</c:v>
                </c:pt>
                <c:pt idx="55">
                  <c:v>4.6</c:v>
                </c:pt>
                <c:pt idx="56">
                  <c:v>4.6</c:v>
                </c:pt>
                <c:pt idx="57">
                  <c:v>4.7</c:v>
                </c:pt>
              </c:numCache>
            </c:numRef>
          </c:val>
          <c:smooth val="0"/>
        </c:ser>
        <c:ser>
          <c:idx val="3"/>
          <c:order val="3"/>
          <c:tx>
            <c:strRef>
              <c:f>Sheet1!$E$14</c:f>
              <c:strCache>
                <c:ptCount val="1"/>
                <c:pt idx="0">
                  <c:v>Portugal</c:v>
                </c:pt>
              </c:strCache>
            </c:strRef>
          </c:tx>
          <c:spPr>
            <a:ln w="28575" cap="rnd">
              <a:solidFill>
                <a:srgbClr val="00B050"/>
              </a:solidFill>
              <a:round/>
            </a:ln>
            <a:effectLst/>
          </c:spPr>
          <c:marker>
            <c:symbol val="none"/>
          </c:marker>
          <c:cat>
            <c:numRef>
              <c:f>Sheet1!$F$10:$BK$10</c:f>
              <c:numCache>
                <c:formatCode>General</c:formatCode>
                <c:ptCount val="58"/>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pt idx="57">
                  <c:v>2017.0</c:v>
                </c:pt>
              </c:numCache>
            </c:numRef>
          </c:cat>
          <c:val>
            <c:numRef>
              <c:f>Sheet1!$F$14:$BK$14</c:f>
              <c:numCache>
                <c:formatCode>General</c:formatCode>
                <c:ptCount val="58"/>
                <c:pt idx="0">
                  <c:v>2.0</c:v>
                </c:pt>
                <c:pt idx="1">
                  <c:v>2.3</c:v>
                </c:pt>
                <c:pt idx="2">
                  <c:v>2.6</c:v>
                </c:pt>
                <c:pt idx="3">
                  <c:v>2.6</c:v>
                </c:pt>
                <c:pt idx="4">
                  <c:v>2.5</c:v>
                </c:pt>
                <c:pt idx="5">
                  <c:v>2.5</c:v>
                </c:pt>
                <c:pt idx="6">
                  <c:v>2.5</c:v>
                </c:pt>
                <c:pt idx="7">
                  <c:v>2.5</c:v>
                </c:pt>
                <c:pt idx="8">
                  <c:v>2.6</c:v>
                </c:pt>
                <c:pt idx="9">
                  <c:v>2.6</c:v>
                </c:pt>
                <c:pt idx="10">
                  <c:v>2.6</c:v>
                </c:pt>
                <c:pt idx="11">
                  <c:v>2.5</c:v>
                </c:pt>
                <c:pt idx="12">
                  <c:v>2.5</c:v>
                </c:pt>
                <c:pt idx="13">
                  <c:v>2.6</c:v>
                </c:pt>
                <c:pt idx="14">
                  <c:v>1.7</c:v>
                </c:pt>
                <c:pt idx="15">
                  <c:v>4.4</c:v>
                </c:pt>
                <c:pt idx="16">
                  <c:v>6.2</c:v>
                </c:pt>
                <c:pt idx="17">
                  <c:v>7.4</c:v>
                </c:pt>
                <c:pt idx="18">
                  <c:v>8.1</c:v>
                </c:pt>
                <c:pt idx="19">
                  <c:v>8.2</c:v>
                </c:pt>
                <c:pt idx="20">
                  <c:v>8.0</c:v>
                </c:pt>
                <c:pt idx="21">
                  <c:v>7.8</c:v>
                </c:pt>
                <c:pt idx="22">
                  <c:v>7.8</c:v>
                </c:pt>
                <c:pt idx="23">
                  <c:v>8.9</c:v>
                </c:pt>
                <c:pt idx="24">
                  <c:v>9.6</c:v>
                </c:pt>
                <c:pt idx="25">
                  <c:v>9.8</c:v>
                </c:pt>
                <c:pt idx="26">
                  <c:v>9.5</c:v>
                </c:pt>
                <c:pt idx="27">
                  <c:v>8.0</c:v>
                </c:pt>
                <c:pt idx="28">
                  <c:v>6.7</c:v>
                </c:pt>
                <c:pt idx="29">
                  <c:v>6.0</c:v>
                </c:pt>
                <c:pt idx="30">
                  <c:v>5.6</c:v>
                </c:pt>
                <c:pt idx="31">
                  <c:v>5.0</c:v>
                </c:pt>
                <c:pt idx="32">
                  <c:v>5.0</c:v>
                </c:pt>
                <c:pt idx="33">
                  <c:v>6.3</c:v>
                </c:pt>
                <c:pt idx="34">
                  <c:v>7.6</c:v>
                </c:pt>
                <c:pt idx="35">
                  <c:v>7.9</c:v>
                </c:pt>
                <c:pt idx="36">
                  <c:v>8.0</c:v>
                </c:pt>
                <c:pt idx="37">
                  <c:v>7.5</c:v>
                </c:pt>
                <c:pt idx="38">
                  <c:v>6.1</c:v>
                </c:pt>
                <c:pt idx="39">
                  <c:v>5.5</c:v>
                </c:pt>
                <c:pt idx="40">
                  <c:v>5.1</c:v>
                </c:pt>
                <c:pt idx="41">
                  <c:v>5.1</c:v>
                </c:pt>
                <c:pt idx="42">
                  <c:v>6.2</c:v>
                </c:pt>
                <c:pt idx="43">
                  <c:v>7.4</c:v>
                </c:pt>
                <c:pt idx="44">
                  <c:v>7.8</c:v>
                </c:pt>
                <c:pt idx="45">
                  <c:v>8.8</c:v>
                </c:pt>
                <c:pt idx="46">
                  <c:v>8.9</c:v>
                </c:pt>
                <c:pt idx="47">
                  <c:v>9.1</c:v>
                </c:pt>
                <c:pt idx="48">
                  <c:v>8.8</c:v>
                </c:pt>
                <c:pt idx="49">
                  <c:v>10.7</c:v>
                </c:pt>
                <c:pt idx="50">
                  <c:v>12.0</c:v>
                </c:pt>
                <c:pt idx="51">
                  <c:v>12.9</c:v>
                </c:pt>
                <c:pt idx="52">
                  <c:v>15.8</c:v>
                </c:pt>
                <c:pt idx="53">
                  <c:v>16.4</c:v>
                </c:pt>
                <c:pt idx="54">
                  <c:v>14.1</c:v>
                </c:pt>
                <c:pt idx="55">
                  <c:v>12.6</c:v>
                </c:pt>
                <c:pt idx="56">
                  <c:v>11.6</c:v>
                </c:pt>
                <c:pt idx="57">
                  <c:v>10.7</c:v>
                </c:pt>
              </c:numCache>
            </c:numRef>
          </c:val>
          <c:smooth val="0"/>
        </c:ser>
        <c:ser>
          <c:idx val="4"/>
          <c:order val="4"/>
          <c:tx>
            <c:strRef>
              <c:f>Sheet1!$E$15</c:f>
              <c:strCache>
                <c:ptCount val="1"/>
                <c:pt idx="0">
                  <c:v>United Kingdom</c:v>
                </c:pt>
              </c:strCache>
            </c:strRef>
          </c:tx>
          <c:spPr>
            <a:ln w="28575" cap="rnd">
              <a:solidFill>
                <a:srgbClr val="FF0000"/>
              </a:solidFill>
              <a:round/>
            </a:ln>
            <a:effectLst/>
          </c:spPr>
          <c:marker>
            <c:symbol val="none"/>
          </c:marker>
          <c:cat>
            <c:numRef>
              <c:f>Sheet1!$F$10:$BK$10</c:f>
              <c:numCache>
                <c:formatCode>General</c:formatCode>
                <c:ptCount val="58"/>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pt idx="57">
                  <c:v>2017.0</c:v>
                </c:pt>
              </c:numCache>
            </c:numRef>
          </c:cat>
          <c:val>
            <c:numRef>
              <c:f>Sheet1!$F$15:$BK$15</c:f>
              <c:numCache>
                <c:formatCode>General</c:formatCode>
                <c:ptCount val="58"/>
                <c:pt idx="0">
                  <c:v>1.3</c:v>
                </c:pt>
                <c:pt idx="1">
                  <c:v>1.2</c:v>
                </c:pt>
                <c:pt idx="2">
                  <c:v>1.6</c:v>
                </c:pt>
                <c:pt idx="3">
                  <c:v>2.0</c:v>
                </c:pt>
                <c:pt idx="4">
                  <c:v>1.4</c:v>
                </c:pt>
                <c:pt idx="5">
                  <c:v>1.2</c:v>
                </c:pt>
                <c:pt idx="6">
                  <c:v>1.1</c:v>
                </c:pt>
                <c:pt idx="7">
                  <c:v>2.0</c:v>
                </c:pt>
                <c:pt idx="8">
                  <c:v>2.1</c:v>
                </c:pt>
                <c:pt idx="9">
                  <c:v>2.0</c:v>
                </c:pt>
                <c:pt idx="10">
                  <c:v>2.2</c:v>
                </c:pt>
                <c:pt idx="11">
                  <c:v>2.7</c:v>
                </c:pt>
                <c:pt idx="12">
                  <c:v>3.1</c:v>
                </c:pt>
                <c:pt idx="13">
                  <c:v>2.2</c:v>
                </c:pt>
                <c:pt idx="14">
                  <c:v>2.0</c:v>
                </c:pt>
                <c:pt idx="15">
                  <c:v>3.2</c:v>
                </c:pt>
                <c:pt idx="16">
                  <c:v>4.8</c:v>
                </c:pt>
                <c:pt idx="17">
                  <c:v>5.1</c:v>
                </c:pt>
                <c:pt idx="18">
                  <c:v>5.0</c:v>
                </c:pt>
                <c:pt idx="19">
                  <c:v>4.6</c:v>
                </c:pt>
                <c:pt idx="20">
                  <c:v>5.6</c:v>
                </c:pt>
                <c:pt idx="21">
                  <c:v>8.8</c:v>
                </c:pt>
                <c:pt idx="22">
                  <c:v>10.1</c:v>
                </c:pt>
                <c:pt idx="23">
                  <c:v>10.8</c:v>
                </c:pt>
                <c:pt idx="24">
                  <c:v>10.9</c:v>
                </c:pt>
                <c:pt idx="25">
                  <c:v>11.2</c:v>
                </c:pt>
                <c:pt idx="26">
                  <c:v>11.2</c:v>
                </c:pt>
                <c:pt idx="27">
                  <c:v>10.3</c:v>
                </c:pt>
                <c:pt idx="28">
                  <c:v>8.5</c:v>
                </c:pt>
                <c:pt idx="29">
                  <c:v>7.1</c:v>
                </c:pt>
                <c:pt idx="30">
                  <c:v>6.9</c:v>
                </c:pt>
                <c:pt idx="31">
                  <c:v>8.6</c:v>
                </c:pt>
                <c:pt idx="32">
                  <c:v>9.8</c:v>
                </c:pt>
                <c:pt idx="33">
                  <c:v>10.2</c:v>
                </c:pt>
                <c:pt idx="34">
                  <c:v>9.3</c:v>
                </c:pt>
                <c:pt idx="35">
                  <c:v>8.5</c:v>
                </c:pt>
                <c:pt idx="36">
                  <c:v>7.9</c:v>
                </c:pt>
                <c:pt idx="37">
                  <c:v>6.8</c:v>
                </c:pt>
                <c:pt idx="38">
                  <c:v>6.1</c:v>
                </c:pt>
                <c:pt idx="39">
                  <c:v>5.9</c:v>
                </c:pt>
                <c:pt idx="40">
                  <c:v>5.4</c:v>
                </c:pt>
                <c:pt idx="41">
                  <c:v>5.0</c:v>
                </c:pt>
                <c:pt idx="42">
                  <c:v>5.1</c:v>
                </c:pt>
                <c:pt idx="43">
                  <c:v>5.0</c:v>
                </c:pt>
                <c:pt idx="44">
                  <c:v>4.7</c:v>
                </c:pt>
                <c:pt idx="45">
                  <c:v>4.8</c:v>
                </c:pt>
                <c:pt idx="46">
                  <c:v>5.4</c:v>
                </c:pt>
                <c:pt idx="47">
                  <c:v>5.3</c:v>
                </c:pt>
                <c:pt idx="48">
                  <c:v>5.6</c:v>
                </c:pt>
                <c:pt idx="49">
                  <c:v>7.6</c:v>
                </c:pt>
                <c:pt idx="50">
                  <c:v>7.8</c:v>
                </c:pt>
                <c:pt idx="51">
                  <c:v>8.1</c:v>
                </c:pt>
                <c:pt idx="52">
                  <c:v>7.9</c:v>
                </c:pt>
                <c:pt idx="53">
                  <c:v>7.6</c:v>
                </c:pt>
                <c:pt idx="54">
                  <c:v>6.1</c:v>
                </c:pt>
                <c:pt idx="55">
                  <c:v>5.3</c:v>
                </c:pt>
                <c:pt idx="56">
                  <c:v>5.0</c:v>
                </c:pt>
                <c:pt idx="57">
                  <c:v>4.9</c:v>
                </c:pt>
              </c:numCache>
            </c:numRef>
          </c:val>
          <c:smooth val="0"/>
        </c:ser>
        <c:ser>
          <c:idx val="5"/>
          <c:order val="5"/>
          <c:tx>
            <c:strRef>
              <c:f>Sheet1!$E$16</c:f>
              <c:strCache>
                <c:ptCount val="1"/>
                <c:pt idx="0">
                  <c:v>United States</c:v>
                </c:pt>
              </c:strCache>
            </c:strRef>
          </c:tx>
          <c:spPr>
            <a:ln>
              <a:solidFill>
                <a:srgbClr val="7030A0"/>
              </a:solidFill>
            </a:ln>
          </c:spPr>
          <c:marker>
            <c:symbol val="none"/>
          </c:marker>
          <c:cat>
            <c:numRef>
              <c:f>Sheet1!$F$10:$BK$10</c:f>
              <c:numCache>
                <c:formatCode>General</c:formatCode>
                <c:ptCount val="58"/>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pt idx="55">
                  <c:v>2015.0</c:v>
                </c:pt>
                <c:pt idx="56">
                  <c:v>2016.0</c:v>
                </c:pt>
                <c:pt idx="57">
                  <c:v>2017.0</c:v>
                </c:pt>
              </c:numCache>
            </c:numRef>
          </c:cat>
          <c:val>
            <c:numRef>
              <c:f>Sheet1!$F$16:$BK$16</c:f>
              <c:numCache>
                <c:formatCode>General</c:formatCode>
                <c:ptCount val="58"/>
                <c:pt idx="0">
                  <c:v>5.5</c:v>
                </c:pt>
                <c:pt idx="1">
                  <c:v>6.7</c:v>
                </c:pt>
                <c:pt idx="2">
                  <c:v>5.5</c:v>
                </c:pt>
                <c:pt idx="3">
                  <c:v>5.7</c:v>
                </c:pt>
                <c:pt idx="4">
                  <c:v>5.2</c:v>
                </c:pt>
                <c:pt idx="5">
                  <c:v>4.5</c:v>
                </c:pt>
                <c:pt idx="6">
                  <c:v>3.8</c:v>
                </c:pt>
                <c:pt idx="7">
                  <c:v>3.8</c:v>
                </c:pt>
                <c:pt idx="8">
                  <c:v>3.6</c:v>
                </c:pt>
                <c:pt idx="9">
                  <c:v>3.5</c:v>
                </c:pt>
                <c:pt idx="10">
                  <c:v>4.9</c:v>
                </c:pt>
                <c:pt idx="11">
                  <c:v>5.9</c:v>
                </c:pt>
                <c:pt idx="12">
                  <c:v>5.6</c:v>
                </c:pt>
                <c:pt idx="13">
                  <c:v>4.9</c:v>
                </c:pt>
                <c:pt idx="14">
                  <c:v>5.6</c:v>
                </c:pt>
                <c:pt idx="15">
                  <c:v>8.5</c:v>
                </c:pt>
                <c:pt idx="16">
                  <c:v>7.7</c:v>
                </c:pt>
                <c:pt idx="17">
                  <c:v>7.1</c:v>
                </c:pt>
                <c:pt idx="18">
                  <c:v>6.1</c:v>
                </c:pt>
                <c:pt idx="19">
                  <c:v>5.8</c:v>
                </c:pt>
                <c:pt idx="20">
                  <c:v>7.1</c:v>
                </c:pt>
                <c:pt idx="21">
                  <c:v>7.6</c:v>
                </c:pt>
                <c:pt idx="22">
                  <c:v>9.7</c:v>
                </c:pt>
                <c:pt idx="23">
                  <c:v>9.6</c:v>
                </c:pt>
                <c:pt idx="24">
                  <c:v>7.5</c:v>
                </c:pt>
                <c:pt idx="25">
                  <c:v>7.2</c:v>
                </c:pt>
                <c:pt idx="26">
                  <c:v>7.0</c:v>
                </c:pt>
                <c:pt idx="27">
                  <c:v>6.2</c:v>
                </c:pt>
                <c:pt idx="28">
                  <c:v>5.5</c:v>
                </c:pt>
                <c:pt idx="29">
                  <c:v>5.3</c:v>
                </c:pt>
                <c:pt idx="30">
                  <c:v>5.6</c:v>
                </c:pt>
                <c:pt idx="31">
                  <c:v>6.8</c:v>
                </c:pt>
                <c:pt idx="32">
                  <c:v>7.5</c:v>
                </c:pt>
                <c:pt idx="33">
                  <c:v>6.9</c:v>
                </c:pt>
                <c:pt idx="34">
                  <c:v>6.1</c:v>
                </c:pt>
                <c:pt idx="35">
                  <c:v>5.6</c:v>
                </c:pt>
                <c:pt idx="36">
                  <c:v>5.4</c:v>
                </c:pt>
                <c:pt idx="37">
                  <c:v>4.9</c:v>
                </c:pt>
                <c:pt idx="38">
                  <c:v>4.5</c:v>
                </c:pt>
                <c:pt idx="39">
                  <c:v>4.2</c:v>
                </c:pt>
                <c:pt idx="40">
                  <c:v>4.0</c:v>
                </c:pt>
                <c:pt idx="41">
                  <c:v>4.7</c:v>
                </c:pt>
                <c:pt idx="42">
                  <c:v>5.8</c:v>
                </c:pt>
                <c:pt idx="43">
                  <c:v>6.0</c:v>
                </c:pt>
                <c:pt idx="44">
                  <c:v>5.5</c:v>
                </c:pt>
                <c:pt idx="45">
                  <c:v>5.1</c:v>
                </c:pt>
                <c:pt idx="46">
                  <c:v>4.6</c:v>
                </c:pt>
                <c:pt idx="47">
                  <c:v>4.6</c:v>
                </c:pt>
                <c:pt idx="48">
                  <c:v>5.8</c:v>
                </c:pt>
                <c:pt idx="49">
                  <c:v>9.3</c:v>
                </c:pt>
                <c:pt idx="50">
                  <c:v>9.6</c:v>
                </c:pt>
                <c:pt idx="51">
                  <c:v>8.9</c:v>
                </c:pt>
                <c:pt idx="52">
                  <c:v>8.1</c:v>
                </c:pt>
                <c:pt idx="53">
                  <c:v>7.4</c:v>
                </c:pt>
                <c:pt idx="54">
                  <c:v>6.2</c:v>
                </c:pt>
                <c:pt idx="55">
                  <c:v>5.3</c:v>
                </c:pt>
                <c:pt idx="56">
                  <c:v>4.8</c:v>
                </c:pt>
                <c:pt idx="57">
                  <c:v>4.5</c:v>
                </c:pt>
              </c:numCache>
            </c:numRef>
          </c:val>
          <c:smooth val="0"/>
        </c:ser>
        <c:dLbls>
          <c:showLegendKey val="0"/>
          <c:showVal val="0"/>
          <c:showCatName val="0"/>
          <c:showSerName val="0"/>
          <c:showPercent val="0"/>
          <c:showBubbleSize val="0"/>
        </c:dLbls>
        <c:smooth val="0"/>
        <c:axId val="2093021808"/>
        <c:axId val="2145856208"/>
      </c:lineChart>
      <c:catAx>
        <c:axId val="2093021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856208"/>
        <c:crosses val="autoZero"/>
        <c:auto val="1"/>
        <c:lblAlgn val="ctr"/>
        <c:lblOffset val="100"/>
        <c:noMultiLvlLbl val="0"/>
      </c:catAx>
      <c:valAx>
        <c:axId val="214585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021808"/>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Net lending (+) or net borrowing (-): general government :- Excessive deficit procedure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Sheet1!$D$21</c:f>
              <c:strCache>
                <c:ptCount val="1"/>
                <c:pt idx="0">
                  <c:v>European Union</c:v>
                </c:pt>
              </c:strCache>
            </c:strRef>
          </c:tx>
          <c:spPr>
            <a:ln w="28575" cap="rnd">
              <a:solidFill>
                <a:schemeClr val="accent1"/>
              </a:solidFill>
              <a:round/>
            </a:ln>
            <a:effectLst/>
          </c:spPr>
          <c:marker>
            <c:symbol val="none"/>
          </c:marker>
          <c:cat>
            <c:numRef>
              <c:f>Sheet1!$E$20:$AF$20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Sheet1!$E$21:$AF$21</c:f>
              <c:numCache>
                <c:formatCode>General</c:formatCode>
                <c:ptCount val="28"/>
                <c:pt idx="11">
                  <c:v>-1.5528981</c:v>
                </c:pt>
                <c:pt idx="12">
                  <c:v>-2.6277889</c:v>
                </c:pt>
                <c:pt idx="13">
                  <c:v>-3.2105958</c:v>
                </c:pt>
                <c:pt idx="14">
                  <c:v>-2.9268208</c:v>
                </c:pt>
                <c:pt idx="15">
                  <c:v>-2.5442811</c:v>
                </c:pt>
                <c:pt idx="16">
                  <c:v>-1.6239657</c:v>
                </c:pt>
                <c:pt idx="17">
                  <c:v>-0.906746</c:v>
                </c:pt>
                <c:pt idx="18">
                  <c:v>-2.4473901</c:v>
                </c:pt>
                <c:pt idx="19">
                  <c:v>-6.6899637</c:v>
                </c:pt>
                <c:pt idx="20">
                  <c:v>-6.4261627</c:v>
                </c:pt>
                <c:pt idx="21">
                  <c:v>-4.5361503</c:v>
                </c:pt>
                <c:pt idx="22">
                  <c:v>-4.2633774</c:v>
                </c:pt>
                <c:pt idx="23">
                  <c:v>-3.2859357</c:v>
                </c:pt>
                <c:pt idx="24">
                  <c:v>-2.9802441</c:v>
                </c:pt>
                <c:pt idx="25">
                  <c:v>-2.4011222</c:v>
                </c:pt>
                <c:pt idx="26">
                  <c:v>-2.1318511</c:v>
                </c:pt>
                <c:pt idx="27">
                  <c:v>-1.7721842</c:v>
                </c:pt>
              </c:numCache>
            </c:numRef>
          </c:val>
          <c:smooth val="0"/>
        </c:ser>
        <c:ser>
          <c:idx val="1"/>
          <c:order val="1"/>
          <c:tx>
            <c:strRef>
              <c:f>Sheet1!$D$22</c:f>
              <c:strCache>
                <c:ptCount val="1"/>
                <c:pt idx="0">
                  <c:v>Euro area</c:v>
                </c:pt>
              </c:strCache>
            </c:strRef>
          </c:tx>
          <c:spPr>
            <a:ln w="28575" cap="rnd">
              <a:solidFill>
                <a:srgbClr val="002060"/>
              </a:solidFill>
              <a:round/>
            </a:ln>
            <a:effectLst/>
          </c:spPr>
          <c:marker>
            <c:symbol val="none"/>
          </c:marker>
          <c:cat>
            <c:numRef>
              <c:f>Sheet1!$E$20:$AF$20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Sheet1!$E$22:$AF$22</c:f>
              <c:numCache>
                <c:formatCode>General</c:formatCode>
                <c:ptCount val="28"/>
                <c:pt idx="5">
                  <c:v>-7.3462196</c:v>
                </c:pt>
                <c:pt idx="6">
                  <c:v>-4.3030638</c:v>
                </c:pt>
                <c:pt idx="7">
                  <c:v>-3.0319771</c:v>
                </c:pt>
                <c:pt idx="8">
                  <c:v>-2.4437386</c:v>
                </c:pt>
                <c:pt idx="9">
                  <c:v>-1.5217799</c:v>
                </c:pt>
                <c:pt idx="10">
                  <c:v>-0.2717961</c:v>
                </c:pt>
                <c:pt idx="11">
                  <c:v>-2.0271591</c:v>
                </c:pt>
                <c:pt idx="12">
                  <c:v>-2.711655099999997</c:v>
                </c:pt>
                <c:pt idx="13">
                  <c:v>-3.1888285</c:v>
                </c:pt>
                <c:pt idx="14">
                  <c:v>-2.954454999999998</c:v>
                </c:pt>
                <c:pt idx="15">
                  <c:v>-2.5831387</c:v>
                </c:pt>
                <c:pt idx="16">
                  <c:v>-1.4863417</c:v>
                </c:pt>
                <c:pt idx="17">
                  <c:v>-0.6359772</c:v>
                </c:pt>
                <c:pt idx="18">
                  <c:v>-2.1572077</c:v>
                </c:pt>
                <c:pt idx="19">
                  <c:v>-6.2600297</c:v>
                </c:pt>
                <c:pt idx="20">
                  <c:v>-6.1742317</c:v>
                </c:pt>
                <c:pt idx="21">
                  <c:v>-4.1793755</c:v>
                </c:pt>
                <c:pt idx="22">
                  <c:v>-3.6587502</c:v>
                </c:pt>
                <c:pt idx="23">
                  <c:v>-2.976606299999998</c:v>
                </c:pt>
                <c:pt idx="24">
                  <c:v>-2.5853733</c:v>
                </c:pt>
                <c:pt idx="25">
                  <c:v>-2.0669624</c:v>
                </c:pt>
                <c:pt idx="26">
                  <c:v>-1.9163155</c:v>
                </c:pt>
                <c:pt idx="27">
                  <c:v>-1.6153543</c:v>
                </c:pt>
              </c:numCache>
            </c:numRef>
          </c:val>
          <c:smooth val="0"/>
        </c:ser>
        <c:ser>
          <c:idx val="2"/>
          <c:order val="2"/>
          <c:tx>
            <c:strRef>
              <c:f>Sheet1!$D$23</c:f>
              <c:strCache>
                <c:ptCount val="1"/>
                <c:pt idx="0">
                  <c:v>Germany</c:v>
                </c:pt>
              </c:strCache>
            </c:strRef>
          </c:tx>
          <c:spPr>
            <a:ln w="28575" cap="rnd">
              <a:solidFill>
                <a:srgbClr val="FFC000"/>
              </a:solidFill>
              <a:round/>
            </a:ln>
            <a:effectLst/>
          </c:spPr>
          <c:marker>
            <c:symbol val="none"/>
          </c:marker>
          <c:cat>
            <c:numRef>
              <c:f>Sheet1!$E$20:$AF$20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Sheet1!$E$23:$AF$23</c:f>
              <c:numCache>
                <c:formatCode>General</c:formatCode>
                <c:ptCount val="28"/>
                <c:pt idx="1">
                  <c:v>-3.1667933</c:v>
                </c:pt>
                <c:pt idx="2">
                  <c:v>-2.5942005</c:v>
                </c:pt>
                <c:pt idx="3">
                  <c:v>-3.0833548</c:v>
                </c:pt>
                <c:pt idx="4">
                  <c:v>-2.5057231</c:v>
                </c:pt>
                <c:pt idx="5">
                  <c:v>-9.426662</c:v>
                </c:pt>
                <c:pt idx="6">
                  <c:v>-3.5423502</c:v>
                </c:pt>
                <c:pt idx="7">
                  <c:v>-2.9451118</c:v>
                </c:pt>
                <c:pt idx="8">
                  <c:v>-2.531822399999998</c:v>
                </c:pt>
                <c:pt idx="9">
                  <c:v>-1.6982101</c:v>
                </c:pt>
                <c:pt idx="10">
                  <c:v>0.8589261</c:v>
                </c:pt>
                <c:pt idx="11">
                  <c:v>-3.1115902</c:v>
                </c:pt>
                <c:pt idx="12">
                  <c:v>-3.9442083</c:v>
                </c:pt>
                <c:pt idx="13">
                  <c:v>-4.1756153</c:v>
                </c:pt>
                <c:pt idx="14">
                  <c:v>-3.7407845</c:v>
                </c:pt>
                <c:pt idx="15">
                  <c:v>-3.4169398</c:v>
                </c:pt>
                <c:pt idx="16">
                  <c:v>-1.7215084</c:v>
                </c:pt>
                <c:pt idx="17">
                  <c:v>0.1872491</c:v>
                </c:pt>
                <c:pt idx="18">
                  <c:v>-0.176872</c:v>
                </c:pt>
                <c:pt idx="19">
                  <c:v>-3.2349976</c:v>
                </c:pt>
                <c:pt idx="20">
                  <c:v>-4.220987099999975</c:v>
                </c:pt>
                <c:pt idx="21">
                  <c:v>-0.9567833</c:v>
                </c:pt>
                <c:pt idx="22">
                  <c:v>-0.0994606</c:v>
                </c:pt>
                <c:pt idx="23">
                  <c:v>-0.1355989</c:v>
                </c:pt>
                <c:pt idx="24">
                  <c:v>0.2864541</c:v>
                </c:pt>
                <c:pt idx="25">
                  <c:v>0.7007502</c:v>
                </c:pt>
                <c:pt idx="26">
                  <c:v>0.1872644</c:v>
                </c:pt>
                <c:pt idx="27">
                  <c:v>0.1482176</c:v>
                </c:pt>
              </c:numCache>
            </c:numRef>
          </c:val>
          <c:smooth val="0"/>
        </c:ser>
        <c:ser>
          <c:idx val="3"/>
          <c:order val="3"/>
          <c:tx>
            <c:strRef>
              <c:f>Sheet1!$D$24</c:f>
              <c:strCache>
                <c:ptCount val="1"/>
                <c:pt idx="0">
                  <c:v>Portugal</c:v>
                </c:pt>
              </c:strCache>
            </c:strRef>
          </c:tx>
          <c:spPr>
            <a:ln w="28575" cap="rnd">
              <a:solidFill>
                <a:srgbClr val="00B050"/>
              </a:solidFill>
              <a:round/>
            </a:ln>
            <a:effectLst/>
          </c:spPr>
          <c:marker>
            <c:symbol val="none"/>
          </c:marker>
          <c:cat>
            <c:numRef>
              <c:f>Sheet1!$E$20:$AF$20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Sheet1!$E$24:$AF$24</c:f>
              <c:numCache>
                <c:formatCode>General</c:formatCode>
                <c:ptCount val="28"/>
                <c:pt idx="5">
                  <c:v>-5.1781657</c:v>
                </c:pt>
                <c:pt idx="6">
                  <c:v>-4.7376732</c:v>
                </c:pt>
                <c:pt idx="7">
                  <c:v>-3.7046648</c:v>
                </c:pt>
                <c:pt idx="8">
                  <c:v>-4.3862923</c:v>
                </c:pt>
                <c:pt idx="9">
                  <c:v>-3.030588</c:v>
                </c:pt>
                <c:pt idx="10">
                  <c:v>-3.2148974</c:v>
                </c:pt>
                <c:pt idx="11">
                  <c:v>-4.7884037</c:v>
                </c:pt>
                <c:pt idx="12">
                  <c:v>-3.340288099999999</c:v>
                </c:pt>
                <c:pt idx="13">
                  <c:v>-4.4215901</c:v>
                </c:pt>
                <c:pt idx="14">
                  <c:v>-6.194528699999974</c:v>
                </c:pt>
                <c:pt idx="15">
                  <c:v>-6.1937923</c:v>
                </c:pt>
                <c:pt idx="16">
                  <c:v>-4.327558099999964</c:v>
                </c:pt>
                <c:pt idx="17">
                  <c:v>-3.0087642</c:v>
                </c:pt>
                <c:pt idx="18">
                  <c:v>-3.7656638</c:v>
                </c:pt>
                <c:pt idx="19">
                  <c:v>-9.8055272</c:v>
                </c:pt>
                <c:pt idx="20">
                  <c:v>-11.1711395</c:v>
                </c:pt>
                <c:pt idx="21">
                  <c:v>-7.3828419</c:v>
                </c:pt>
                <c:pt idx="22">
                  <c:v>-5.6586668</c:v>
                </c:pt>
                <c:pt idx="23">
                  <c:v>-4.8424224</c:v>
                </c:pt>
                <c:pt idx="24">
                  <c:v>-7.175799</c:v>
                </c:pt>
                <c:pt idx="25">
                  <c:v>-4.4001893</c:v>
                </c:pt>
                <c:pt idx="26">
                  <c:v>-2.6652096</c:v>
                </c:pt>
                <c:pt idx="27">
                  <c:v>-2.3200713</c:v>
                </c:pt>
              </c:numCache>
            </c:numRef>
          </c:val>
          <c:smooth val="0"/>
        </c:ser>
        <c:ser>
          <c:idx val="4"/>
          <c:order val="4"/>
          <c:tx>
            <c:strRef>
              <c:f>Sheet1!$D$25</c:f>
              <c:strCache>
                <c:ptCount val="1"/>
                <c:pt idx="0">
                  <c:v>United Kingdom</c:v>
                </c:pt>
              </c:strCache>
            </c:strRef>
          </c:tx>
          <c:spPr>
            <a:ln w="28575" cap="rnd">
              <a:solidFill>
                <a:srgbClr val="FF0000"/>
              </a:solidFill>
              <a:round/>
            </a:ln>
            <a:effectLst/>
          </c:spPr>
          <c:marker>
            <c:symbol val="none"/>
          </c:marker>
          <c:cat>
            <c:numRef>
              <c:f>Sheet1!$E$20:$AF$20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Sheet1!$E$25:$AF$25</c:f>
              <c:numCache>
                <c:formatCode>General</c:formatCode>
                <c:ptCount val="28"/>
                <c:pt idx="0">
                  <c:v>-1.7374571</c:v>
                </c:pt>
                <c:pt idx="1">
                  <c:v>-2.9619884</c:v>
                </c:pt>
                <c:pt idx="2">
                  <c:v>-6.090156799999995</c:v>
                </c:pt>
                <c:pt idx="3">
                  <c:v>-7.4274647</c:v>
                </c:pt>
                <c:pt idx="4">
                  <c:v>-6.4199436</c:v>
                </c:pt>
                <c:pt idx="5">
                  <c:v>-5.6017076</c:v>
                </c:pt>
                <c:pt idx="6">
                  <c:v>-4.0487633</c:v>
                </c:pt>
                <c:pt idx="7">
                  <c:v>-2.1454734</c:v>
                </c:pt>
                <c:pt idx="8">
                  <c:v>-0.2209884</c:v>
                </c:pt>
                <c:pt idx="9">
                  <c:v>0.768206</c:v>
                </c:pt>
                <c:pt idx="10">
                  <c:v>1.1698496</c:v>
                </c:pt>
                <c:pt idx="11">
                  <c:v>0.4118015</c:v>
                </c:pt>
                <c:pt idx="12">
                  <c:v>-2.0608938</c:v>
                </c:pt>
                <c:pt idx="13">
                  <c:v>-3.3840768</c:v>
                </c:pt>
                <c:pt idx="14">
                  <c:v>-3.5848736</c:v>
                </c:pt>
                <c:pt idx="15">
                  <c:v>-3.5289661</c:v>
                </c:pt>
                <c:pt idx="16">
                  <c:v>-2.9086747</c:v>
                </c:pt>
                <c:pt idx="17">
                  <c:v>-2.9859736</c:v>
                </c:pt>
                <c:pt idx="18">
                  <c:v>-5.012644799999999</c:v>
                </c:pt>
                <c:pt idx="19">
                  <c:v>-10.7123987</c:v>
                </c:pt>
                <c:pt idx="20">
                  <c:v>-9.6456683</c:v>
                </c:pt>
                <c:pt idx="21">
                  <c:v>-7.658198899999975</c:v>
                </c:pt>
                <c:pt idx="22">
                  <c:v>-8.260024400000001</c:v>
                </c:pt>
                <c:pt idx="23">
                  <c:v>-5.622297799999996</c:v>
                </c:pt>
                <c:pt idx="24">
                  <c:v>-5.622886199999945</c:v>
                </c:pt>
                <c:pt idx="25">
                  <c:v>-4.4094839</c:v>
                </c:pt>
                <c:pt idx="26">
                  <c:v>-3.3648126</c:v>
                </c:pt>
                <c:pt idx="27">
                  <c:v>-2.3899733</c:v>
                </c:pt>
              </c:numCache>
            </c:numRef>
          </c:val>
          <c:smooth val="0"/>
        </c:ser>
        <c:ser>
          <c:idx val="5"/>
          <c:order val="5"/>
          <c:tx>
            <c:strRef>
              <c:f>Sheet1!$D$26</c:f>
              <c:strCache>
                <c:ptCount val="1"/>
                <c:pt idx="0">
                  <c:v>United States</c:v>
                </c:pt>
              </c:strCache>
            </c:strRef>
          </c:tx>
          <c:spPr>
            <a:ln w="28575" cap="rnd">
              <a:solidFill>
                <a:srgbClr val="7030A0"/>
              </a:solidFill>
              <a:round/>
            </a:ln>
            <a:effectLst/>
          </c:spPr>
          <c:marker>
            <c:symbol val="none"/>
          </c:marker>
          <c:cat>
            <c:numRef>
              <c:f>Sheet1!$E$20:$AF$20</c:f>
              <c:numCache>
                <c:formatCode>General</c:formatCode>
                <c:ptCount val="28"/>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numCache>
            </c:numRef>
          </c:cat>
          <c:val>
            <c:numRef>
              <c:f>Sheet1!$E$26:$AF$26</c:f>
              <c:numCache>
                <c:formatCode>General</c:formatCode>
                <c:ptCount val="28"/>
                <c:pt idx="0">
                  <c:v>-4.725115399999945</c:v>
                </c:pt>
                <c:pt idx="1">
                  <c:v>-5.5420959</c:v>
                </c:pt>
                <c:pt idx="2">
                  <c:v>-6.611334499999994</c:v>
                </c:pt>
                <c:pt idx="3">
                  <c:v>-5.794190799999995</c:v>
                </c:pt>
                <c:pt idx="4">
                  <c:v>-4.4705287</c:v>
                </c:pt>
                <c:pt idx="5">
                  <c:v>-4.120614299999945</c:v>
                </c:pt>
                <c:pt idx="6">
                  <c:v>-2.9788277</c:v>
                </c:pt>
                <c:pt idx="7">
                  <c:v>-1.5999187</c:v>
                </c:pt>
                <c:pt idx="8">
                  <c:v>-0.3948092</c:v>
                </c:pt>
                <c:pt idx="9">
                  <c:v>-0.0016666</c:v>
                </c:pt>
                <c:pt idx="10">
                  <c:v>0.8091261</c:v>
                </c:pt>
                <c:pt idx="11">
                  <c:v>-1.3606263</c:v>
                </c:pt>
                <c:pt idx="12">
                  <c:v>-4.7256935</c:v>
                </c:pt>
                <c:pt idx="13">
                  <c:v>-5.8732136</c:v>
                </c:pt>
                <c:pt idx="14">
                  <c:v>-5.4328834</c:v>
                </c:pt>
                <c:pt idx="15">
                  <c:v>-4.145176699999975</c:v>
                </c:pt>
                <c:pt idx="16">
                  <c:v>-2.9630482</c:v>
                </c:pt>
                <c:pt idx="17">
                  <c:v>-3.5402069</c:v>
                </c:pt>
                <c:pt idx="18">
                  <c:v>-6.9984374</c:v>
                </c:pt>
                <c:pt idx="19">
                  <c:v>-12.6513902</c:v>
                </c:pt>
                <c:pt idx="20">
                  <c:v>-11.987938</c:v>
                </c:pt>
                <c:pt idx="21">
                  <c:v>-10.5980513</c:v>
                </c:pt>
                <c:pt idx="22">
                  <c:v>-8.8159056</c:v>
                </c:pt>
                <c:pt idx="23">
                  <c:v>-5.292734899999965</c:v>
                </c:pt>
                <c:pt idx="24">
                  <c:v>-4.854975499999965</c:v>
                </c:pt>
                <c:pt idx="25">
                  <c:v>-4.0406432</c:v>
                </c:pt>
                <c:pt idx="26">
                  <c:v>-4.427350799999997</c:v>
                </c:pt>
                <c:pt idx="27">
                  <c:v>-4.4114983</c:v>
                </c:pt>
              </c:numCache>
            </c:numRef>
          </c:val>
          <c:smooth val="0"/>
        </c:ser>
        <c:dLbls>
          <c:showLegendKey val="0"/>
          <c:showVal val="0"/>
          <c:showCatName val="0"/>
          <c:showSerName val="0"/>
          <c:showPercent val="0"/>
          <c:showBubbleSize val="0"/>
        </c:dLbls>
        <c:smooth val="0"/>
        <c:axId val="2146244896"/>
        <c:axId val="2063782128"/>
      </c:lineChart>
      <c:catAx>
        <c:axId val="2146244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782128"/>
        <c:crosses val="autoZero"/>
        <c:auto val="1"/>
        <c:lblAlgn val="ctr"/>
        <c:lblOffset val="100"/>
        <c:noMultiLvlLbl val="0"/>
      </c:catAx>
      <c:valAx>
        <c:axId val="206378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24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General government consolidated gross debt :- Excessive deficit procedure (based on ESA 2010) </a:t>
            </a:r>
          </a:p>
          <a:p>
            <a:pPr>
              <a:defRPr/>
            </a:pPr>
            <a:r>
              <a:rPr lang="en-US"/>
              <a:t>(Percentage of GDP at current prices (excessive deficit procedure))                                  </a:t>
            </a:r>
          </a:p>
        </c:rich>
      </c:tx>
      <c:layout>
        <c:manualLayout>
          <c:xMode val="edge"/>
          <c:yMode val="edge"/>
          <c:x val="0.0861998153008652"/>
          <c:y val="0.01578947368421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Sheet1!$E$22</c:f>
              <c:strCache>
                <c:ptCount val="1"/>
                <c:pt idx="0">
                  <c:v>European Union</c:v>
                </c:pt>
              </c:strCache>
            </c:strRef>
          </c:tx>
          <c:spPr>
            <a:ln w="28575" cap="rnd">
              <a:solidFill>
                <a:schemeClr val="accent1"/>
              </a:solidFill>
              <a:round/>
            </a:ln>
            <a:effectLst/>
          </c:spPr>
          <c:marker>
            <c:symbol val="none"/>
          </c:marker>
          <c:cat>
            <c:numRef>
              <c:f>Sheet1!$F$21:$AE$21</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Sheet1!$F$22:$AE$22</c:f>
              <c:numCache>
                <c:formatCode>General</c:formatCode>
                <c:ptCount val="26"/>
                <c:pt idx="8">
                  <c:v>60.5521</c:v>
                </c:pt>
                <c:pt idx="9">
                  <c:v>59.7437</c:v>
                </c:pt>
                <c:pt idx="10">
                  <c:v>59.1935</c:v>
                </c:pt>
                <c:pt idx="11">
                  <c:v>60.7249</c:v>
                </c:pt>
                <c:pt idx="12">
                  <c:v>61.2579</c:v>
                </c:pt>
                <c:pt idx="13">
                  <c:v>61.8486</c:v>
                </c:pt>
                <c:pt idx="14">
                  <c:v>60.4362</c:v>
                </c:pt>
                <c:pt idx="15">
                  <c:v>57.8279</c:v>
                </c:pt>
                <c:pt idx="16">
                  <c:v>60.947</c:v>
                </c:pt>
                <c:pt idx="17">
                  <c:v>72.9789</c:v>
                </c:pt>
                <c:pt idx="18">
                  <c:v>78.6292</c:v>
                </c:pt>
                <c:pt idx="19">
                  <c:v>81.5654</c:v>
                </c:pt>
                <c:pt idx="20">
                  <c:v>85.2143</c:v>
                </c:pt>
                <c:pt idx="21">
                  <c:v>87.2529</c:v>
                </c:pt>
                <c:pt idx="22">
                  <c:v>88.5247</c:v>
                </c:pt>
                <c:pt idx="23">
                  <c:v>86.8352</c:v>
                </c:pt>
                <c:pt idx="24">
                  <c:v>86.4462</c:v>
                </c:pt>
                <c:pt idx="25">
                  <c:v>85.461</c:v>
                </c:pt>
              </c:numCache>
            </c:numRef>
          </c:val>
          <c:smooth val="0"/>
        </c:ser>
        <c:ser>
          <c:idx val="1"/>
          <c:order val="1"/>
          <c:tx>
            <c:strRef>
              <c:f>Sheet1!$E$23</c:f>
              <c:strCache>
                <c:ptCount val="1"/>
                <c:pt idx="0">
                  <c:v>Euro area</c:v>
                </c:pt>
              </c:strCache>
            </c:strRef>
          </c:tx>
          <c:spPr>
            <a:ln w="28575" cap="rnd">
              <a:solidFill>
                <a:srgbClr val="002060"/>
              </a:solidFill>
              <a:round/>
            </a:ln>
            <a:effectLst/>
          </c:spPr>
          <c:marker>
            <c:symbol val="none"/>
          </c:marker>
          <c:cat>
            <c:numRef>
              <c:f>Sheet1!$F$21:$AE$21</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Sheet1!$F$23:$AE$23</c:f>
              <c:numCache>
                <c:formatCode>General</c:formatCode>
                <c:ptCount val="26"/>
                <c:pt idx="3">
                  <c:v>70.8044</c:v>
                </c:pt>
                <c:pt idx="4">
                  <c:v>72.69869999999998</c:v>
                </c:pt>
                <c:pt idx="5">
                  <c:v>72.1948</c:v>
                </c:pt>
                <c:pt idx="6">
                  <c:v>71.7542</c:v>
                </c:pt>
                <c:pt idx="7">
                  <c:v>70.5849</c:v>
                </c:pt>
                <c:pt idx="8">
                  <c:v>68.0209</c:v>
                </c:pt>
                <c:pt idx="9">
                  <c:v>66.9611</c:v>
                </c:pt>
                <c:pt idx="10">
                  <c:v>66.8291</c:v>
                </c:pt>
                <c:pt idx="11">
                  <c:v>68.05880000000001</c:v>
                </c:pt>
                <c:pt idx="12">
                  <c:v>68.4079</c:v>
                </c:pt>
                <c:pt idx="13">
                  <c:v>69.1576</c:v>
                </c:pt>
                <c:pt idx="14">
                  <c:v>67.2913</c:v>
                </c:pt>
                <c:pt idx="15">
                  <c:v>64.9007</c:v>
                </c:pt>
                <c:pt idx="16">
                  <c:v>68.5099</c:v>
                </c:pt>
                <c:pt idx="17">
                  <c:v>78.33529999999998</c:v>
                </c:pt>
                <c:pt idx="18">
                  <c:v>84.0643</c:v>
                </c:pt>
                <c:pt idx="19">
                  <c:v>86.67489999999998</c:v>
                </c:pt>
                <c:pt idx="20">
                  <c:v>91.3065</c:v>
                </c:pt>
                <c:pt idx="21">
                  <c:v>93.4263</c:v>
                </c:pt>
                <c:pt idx="22">
                  <c:v>94.4026</c:v>
                </c:pt>
                <c:pt idx="23">
                  <c:v>92.87309999999998</c:v>
                </c:pt>
                <c:pt idx="24">
                  <c:v>92.17509999999965</c:v>
                </c:pt>
                <c:pt idx="25">
                  <c:v>91.0572</c:v>
                </c:pt>
              </c:numCache>
            </c:numRef>
          </c:val>
          <c:smooth val="0"/>
        </c:ser>
        <c:ser>
          <c:idx val="2"/>
          <c:order val="2"/>
          <c:tx>
            <c:strRef>
              <c:f>Sheet1!$E$24</c:f>
              <c:strCache>
                <c:ptCount val="1"/>
                <c:pt idx="0">
                  <c:v>Germany</c:v>
                </c:pt>
              </c:strCache>
            </c:strRef>
          </c:tx>
          <c:spPr>
            <a:ln w="28575" cap="rnd">
              <a:solidFill>
                <a:srgbClr val="FFC000"/>
              </a:solidFill>
              <a:round/>
            </a:ln>
            <a:effectLst/>
          </c:spPr>
          <c:marker>
            <c:symbol val="none"/>
          </c:marker>
          <c:cat>
            <c:numRef>
              <c:f>Sheet1!$F$21:$AE$21</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Sheet1!$F$24:$AE$24</c:f>
              <c:numCache>
                <c:formatCode>General</c:formatCode>
                <c:ptCount val="26"/>
                <c:pt idx="3">
                  <c:v>54.82</c:v>
                </c:pt>
                <c:pt idx="4">
                  <c:v>57.5975</c:v>
                </c:pt>
                <c:pt idx="5">
                  <c:v>58.7725</c:v>
                </c:pt>
                <c:pt idx="6">
                  <c:v>59.4069</c:v>
                </c:pt>
                <c:pt idx="7">
                  <c:v>60.031</c:v>
                </c:pt>
                <c:pt idx="8">
                  <c:v>58.7577</c:v>
                </c:pt>
                <c:pt idx="9">
                  <c:v>57.5824</c:v>
                </c:pt>
                <c:pt idx="10">
                  <c:v>59.2196</c:v>
                </c:pt>
                <c:pt idx="11">
                  <c:v>62.9208</c:v>
                </c:pt>
                <c:pt idx="12">
                  <c:v>64.68940000000001</c:v>
                </c:pt>
                <c:pt idx="13">
                  <c:v>66.9094</c:v>
                </c:pt>
                <c:pt idx="14">
                  <c:v>66.3335</c:v>
                </c:pt>
                <c:pt idx="15">
                  <c:v>63.5423</c:v>
                </c:pt>
                <c:pt idx="16">
                  <c:v>64.9261</c:v>
                </c:pt>
                <c:pt idx="17">
                  <c:v>72.4302</c:v>
                </c:pt>
                <c:pt idx="18">
                  <c:v>81.0038</c:v>
                </c:pt>
                <c:pt idx="19">
                  <c:v>78.3107</c:v>
                </c:pt>
                <c:pt idx="20">
                  <c:v>79.6141</c:v>
                </c:pt>
                <c:pt idx="21">
                  <c:v>77.2055</c:v>
                </c:pt>
                <c:pt idx="22">
                  <c:v>74.6912</c:v>
                </c:pt>
                <c:pt idx="23">
                  <c:v>71.15049999999998</c:v>
                </c:pt>
                <c:pt idx="24">
                  <c:v>68.5795</c:v>
                </c:pt>
                <c:pt idx="25">
                  <c:v>66.27589999999998</c:v>
                </c:pt>
              </c:numCache>
            </c:numRef>
          </c:val>
          <c:smooth val="0"/>
        </c:ser>
        <c:ser>
          <c:idx val="3"/>
          <c:order val="3"/>
          <c:tx>
            <c:strRef>
              <c:f>Sheet1!$E$25</c:f>
              <c:strCache>
                <c:ptCount val="1"/>
                <c:pt idx="0">
                  <c:v>Portugal</c:v>
                </c:pt>
              </c:strCache>
            </c:strRef>
          </c:tx>
          <c:spPr>
            <a:ln w="28575" cap="rnd">
              <a:solidFill>
                <a:srgbClr val="00B050"/>
              </a:solidFill>
              <a:round/>
            </a:ln>
            <a:effectLst/>
          </c:spPr>
          <c:marker>
            <c:symbol val="none"/>
          </c:marker>
          <c:cat>
            <c:numRef>
              <c:f>Sheet1!$F$21:$AE$21</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Sheet1!$F$25:$AE$25</c:f>
              <c:numCache>
                <c:formatCode>General</c:formatCode>
                <c:ptCount val="26"/>
                <c:pt idx="3">
                  <c:v>58.3049</c:v>
                </c:pt>
                <c:pt idx="4">
                  <c:v>59.5107</c:v>
                </c:pt>
                <c:pt idx="5">
                  <c:v>55.1842</c:v>
                </c:pt>
                <c:pt idx="6">
                  <c:v>51.8273</c:v>
                </c:pt>
                <c:pt idx="7">
                  <c:v>51.049</c:v>
                </c:pt>
                <c:pt idx="8">
                  <c:v>50.3171</c:v>
                </c:pt>
                <c:pt idx="9">
                  <c:v>53.4164</c:v>
                </c:pt>
                <c:pt idx="10">
                  <c:v>56.1823</c:v>
                </c:pt>
                <c:pt idx="11">
                  <c:v>58.6529</c:v>
                </c:pt>
                <c:pt idx="12">
                  <c:v>61.9893</c:v>
                </c:pt>
                <c:pt idx="13">
                  <c:v>67.3922</c:v>
                </c:pt>
                <c:pt idx="14">
                  <c:v>69.17479999999998</c:v>
                </c:pt>
                <c:pt idx="15">
                  <c:v>68.4391</c:v>
                </c:pt>
                <c:pt idx="16">
                  <c:v>71.66630000000001</c:v>
                </c:pt>
                <c:pt idx="17">
                  <c:v>83.6095</c:v>
                </c:pt>
                <c:pt idx="18">
                  <c:v>96.18329999999998</c:v>
                </c:pt>
                <c:pt idx="19">
                  <c:v>111.3897</c:v>
                </c:pt>
                <c:pt idx="20">
                  <c:v>126.2065</c:v>
                </c:pt>
                <c:pt idx="21">
                  <c:v>129.0009</c:v>
                </c:pt>
                <c:pt idx="22">
                  <c:v>130.1654</c:v>
                </c:pt>
                <c:pt idx="23">
                  <c:v>128.9698</c:v>
                </c:pt>
                <c:pt idx="24">
                  <c:v>126.0408</c:v>
                </c:pt>
                <c:pt idx="25">
                  <c:v>124.5156</c:v>
                </c:pt>
              </c:numCache>
            </c:numRef>
          </c:val>
          <c:smooth val="0"/>
        </c:ser>
        <c:ser>
          <c:idx val="4"/>
          <c:order val="4"/>
          <c:tx>
            <c:strRef>
              <c:f>Sheet1!$E$26</c:f>
              <c:strCache>
                <c:ptCount val="1"/>
                <c:pt idx="0">
                  <c:v>United Kingdom</c:v>
                </c:pt>
              </c:strCache>
            </c:strRef>
          </c:tx>
          <c:spPr>
            <a:ln w="28575" cap="rnd">
              <a:solidFill>
                <a:srgbClr val="FF0000"/>
              </a:solidFill>
              <a:round/>
            </a:ln>
            <a:effectLst/>
          </c:spPr>
          <c:marker>
            <c:symbol val="none"/>
          </c:marker>
          <c:cat>
            <c:numRef>
              <c:f>Sheet1!$F$21:$AE$21</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Sheet1!$F$26:$AE$26</c:f>
              <c:numCache>
                <c:formatCode>General</c:formatCode>
                <c:ptCount val="26"/>
                <c:pt idx="0">
                  <c:v>36.0078</c:v>
                </c:pt>
                <c:pt idx="1">
                  <c:v>44.9701</c:v>
                </c:pt>
                <c:pt idx="2">
                  <c:v>43.484</c:v>
                </c:pt>
                <c:pt idx="3">
                  <c:v>48.2306</c:v>
                </c:pt>
                <c:pt idx="4">
                  <c:v>47.7905</c:v>
                </c:pt>
                <c:pt idx="5">
                  <c:v>46.6158</c:v>
                </c:pt>
                <c:pt idx="6">
                  <c:v>43.984</c:v>
                </c:pt>
                <c:pt idx="7">
                  <c:v>41.7449</c:v>
                </c:pt>
                <c:pt idx="8">
                  <c:v>38.8984</c:v>
                </c:pt>
                <c:pt idx="9">
                  <c:v>36.0262</c:v>
                </c:pt>
                <c:pt idx="10">
                  <c:v>35.8102</c:v>
                </c:pt>
                <c:pt idx="11">
                  <c:v>37.3287</c:v>
                </c:pt>
                <c:pt idx="12">
                  <c:v>40.1941</c:v>
                </c:pt>
                <c:pt idx="13">
                  <c:v>41.4886</c:v>
                </c:pt>
                <c:pt idx="14">
                  <c:v>42.4463</c:v>
                </c:pt>
                <c:pt idx="15">
                  <c:v>43.5359</c:v>
                </c:pt>
                <c:pt idx="16">
                  <c:v>51.7442</c:v>
                </c:pt>
                <c:pt idx="17">
                  <c:v>65.6611</c:v>
                </c:pt>
                <c:pt idx="18">
                  <c:v>76.5595</c:v>
                </c:pt>
                <c:pt idx="19">
                  <c:v>81.7659</c:v>
                </c:pt>
                <c:pt idx="20">
                  <c:v>85.3183</c:v>
                </c:pt>
                <c:pt idx="21">
                  <c:v>86.2238</c:v>
                </c:pt>
                <c:pt idx="22">
                  <c:v>88.1665</c:v>
                </c:pt>
                <c:pt idx="23">
                  <c:v>89.18529999999998</c:v>
                </c:pt>
                <c:pt idx="24">
                  <c:v>89.6649</c:v>
                </c:pt>
                <c:pt idx="25">
                  <c:v>89.0945</c:v>
                </c:pt>
              </c:numCache>
            </c:numRef>
          </c:val>
          <c:smooth val="0"/>
        </c:ser>
        <c:ser>
          <c:idx val="5"/>
          <c:order val="5"/>
          <c:tx>
            <c:strRef>
              <c:f>Sheet1!$E$27</c:f>
              <c:strCache>
                <c:ptCount val="1"/>
                <c:pt idx="0">
                  <c:v>United States</c:v>
                </c:pt>
              </c:strCache>
            </c:strRef>
          </c:tx>
          <c:spPr>
            <a:ln w="28575" cap="rnd">
              <a:solidFill>
                <a:srgbClr val="7030A0"/>
              </a:solidFill>
              <a:round/>
            </a:ln>
            <a:effectLst/>
          </c:spPr>
          <c:marker>
            <c:symbol val="none"/>
          </c:marker>
          <c:cat>
            <c:numRef>
              <c:f>Sheet1!$F$21:$AE$21</c:f>
              <c:numCache>
                <c:formatCode>General</c:formatCode>
                <c:ptCount val="26"/>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numCache>
            </c:numRef>
          </c:cat>
          <c:val>
            <c:numRef>
              <c:f>Sheet1!$F$27:$AE$27</c:f>
              <c:numCache>
                <c:formatCode>General</c:formatCode>
                <c:ptCount val="26"/>
                <c:pt idx="0">
                  <c:v>68.60499999999998</c:v>
                </c:pt>
                <c:pt idx="1">
                  <c:v>70.192</c:v>
                </c:pt>
                <c:pt idx="2">
                  <c:v>69.3926</c:v>
                </c:pt>
                <c:pt idx="3">
                  <c:v>68.8</c:v>
                </c:pt>
                <c:pt idx="4">
                  <c:v>68.0274</c:v>
                </c:pt>
                <c:pt idx="5">
                  <c:v>65.62050000000001</c:v>
                </c:pt>
                <c:pt idx="6">
                  <c:v>62.4717</c:v>
                </c:pt>
                <c:pt idx="7">
                  <c:v>58.9088</c:v>
                </c:pt>
                <c:pt idx="8">
                  <c:v>53.0575</c:v>
                </c:pt>
                <c:pt idx="9">
                  <c:v>53.0221</c:v>
                </c:pt>
                <c:pt idx="10">
                  <c:v>55.3789</c:v>
                </c:pt>
                <c:pt idx="11">
                  <c:v>58.5156</c:v>
                </c:pt>
                <c:pt idx="12">
                  <c:v>65.4928</c:v>
                </c:pt>
                <c:pt idx="13">
                  <c:v>64.8897</c:v>
                </c:pt>
                <c:pt idx="14">
                  <c:v>63.6391</c:v>
                </c:pt>
                <c:pt idx="15">
                  <c:v>64.0112</c:v>
                </c:pt>
                <c:pt idx="16">
                  <c:v>72.8346</c:v>
                </c:pt>
                <c:pt idx="17">
                  <c:v>86.0351</c:v>
                </c:pt>
                <c:pt idx="18">
                  <c:v>94.73</c:v>
                </c:pt>
                <c:pt idx="19">
                  <c:v>98.9967</c:v>
                </c:pt>
                <c:pt idx="20">
                  <c:v>102.4882</c:v>
                </c:pt>
                <c:pt idx="21">
                  <c:v>104.7813</c:v>
                </c:pt>
                <c:pt idx="22">
                  <c:v>104.7873</c:v>
                </c:pt>
                <c:pt idx="23">
                  <c:v>105.8768</c:v>
                </c:pt>
                <c:pt idx="24">
                  <c:v>107.4539</c:v>
                </c:pt>
                <c:pt idx="25">
                  <c:v>107.55</c:v>
                </c:pt>
              </c:numCache>
            </c:numRef>
          </c:val>
          <c:smooth val="0"/>
        </c:ser>
        <c:dLbls>
          <c:showLegendKey val="0"/>
          <c:showVal val="0"/>
          <c:showCatName val="0"/>
          <c:showSerName val="0"/>
          <c:showPercent val="0"/>
          <c:showBubbleSize val="0"/>
        </c:dLbls>
        <c:smooth val="0"/>
        <c:axId val="-2113594432"/>
        <c:axId val="-2113593024"/>
      </c:lineChart>
      <c:catAx>
        <c:axId val="-2113594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593024"/>
        <c:crosses val="autoZero"/>
        <c:auto val="1"/>
        <c:lblAlgn val="ctr"/>
        <c:lblOffset val="100"/>
        <c:noMultiLvlLbl val="0"/>
      </c:catAx>
      <c:valAx>
        <c:axId val="-2113593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59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Sheet1!$D$24</c:f>
              <c:strCache>
                <c:ptCount val="1"/>
                <c:pt idx="0">
                  <c:v>Advanced economies</c:v>
                </c:pt>
              </c:strCache>
            </c:strRef>
          </c:tx>
          <c:marker>
            <c:symbol val="none"/>
          </c:marker>
          <c:cat>
            <c:numRef>
              <c:f>Sheet1!$E$23:$AS$23</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Sheet1!$E$24:$AS$24</c:f>
              <c:numCache>
                <c:formatCode>General</c:formatCode>
                <c:ptCount val="41"/>
                <c:pt idx="0">
                  <c:v>63.893</c:v>
                </c:pt>
                <c:pt idx="1">
                  <c:v>63.727</c:v>
                </c:pt>
                <c:pt idx="2">
                  <c:v>63.449</c:v>
                </c:pt>
                <c:pt idx="3">
                  <c:v>63.76</c:v>
                </c:pt>
                <c:pt idx="4">
                  <c:v>63.833</c:v>
                </c:pt>
                <c:pt idx="5">
                  <c:v>63.82</c:v>
                </c:pt>
                <c:pt idx="6">
                  <c:v>63.821</c:v>
                </c:pt>
                <c:pt idx="7">
                  <c:v>63.812</c:v>
                </c:pt>
                <c:pt idx="8">
                  <c:v>64.062</c:v>
                </c:pt>
                <c:pt idx="9">
                  <c:v>64.201</c:v>
                </c:pt>
                <c:pt idx="10">
                  <c:v>64.065</c:v>
                </c:pt>
                <c:pt idx="11">
                  <c:v>63.608</c:v>
                </c:pt>
                <c:pt idx="12">
                  <c:v>58.637</c:v>
                </c:pt>
                <c:pt idx="13">
                  <c:v>58.413</c:v>
                </c:pt>
                <c:pt idx="14">
                  <c:v>58.577</c:v>
                </c:pt>
                <c:pt idx="15">
                  <c:v>58.542</c:v>
                </c:pt>
                <c:pt idx="16">
                  <c:v>58.071</c:v>
                </c:pt>
                <c:pt idx="17">
                  <c:v>57.685</c:v>
                </c:pt>
                <c:pt idx="18">
                  <c:v>57.771</c:v>
                </c:pt>
                <c:pt idx="19">
                  <c:v>57.783</c:v>
                </c:pt>
                <c:pt idx="20">
                  <c:v>57.358</c:v>
                </c:pt>
                <c:pt idx="21">
                  <c:v>56.853</c:v>
                </c:pt>
                <c:pt idx="22">
                  <c:v>56.206</c:v>
                </c:pt>
                <c:pt idx="23">
                  <c:v>55.058</c:v>
                </c:pt>
                <c:pt idx="24">
                  <c:v>53.996</c:v>
                </c:pt>
                <c:pt idx="25">
                  <c:v>52.948</c:v>
                </c:pt>
                <c:pt idx="26">
                  <c:v>51.772</c:v>
                </c:pt>
                <c:pt idx="27">
                  <c:v>50.402</c:v>
                </c:pt>
                <c:pt idx="28">
                  <c:v>49.051</c:v>
                </c:pt>
                <c:pt idx="29">
                  <c:v>47.502</c:v>
                </c:pt>
                <c:pt idx="30">
                  <c:v>46.493</c:v>
                </c:pt>
                <c:pt idx="31">
                  <c:v>45.448</c:v>
                </c:pt>
                <c:pt idx="32">
                  <c:v>44.616</c:v>
                </c:pt>
                <c:pt idx="33">
                  <c:v>43.763</c:v>
                </c:pt>
                <c:pt idx="34">
                  <c:v>43.122</c:v>
                </c:pt>
                <c:pt idx="35">
                  <c:v>42.697</c:v>
                </c:pt>
                <c:pt idx="36">
                  <c:v>42.163</c:v>
                </c:pt>
                <c:pt idx="37">
                  <c:v>41.506</c:v>
                </c:pt>
                <c:pt idx="38">
                  <c:v>40.806</c:v>
                </c:pt>
                <c:pt idx="39">
                  <c:v>40.051</c:v>
                </c:pt>
                <c:pt idx="40">
                  <c:v>39.29</c:v>
                </c:pt>
              </c:numCache>
            </c:numRef>
          </c:val>
          <c:smooth val="0"/>
        </c:ser>
        <c:ser>
          <c:idx val="1"/>
          <c:order val="1"/>
          <c:tx>
            <c:strRef>
              <c:f>Sheet1!$D$25</c:f>
              <c:strCache>
                <c:ptCount val="1"/>
                <c:pt idx="0">
                  <c:v>Emerging market and developing economies</c:v>
                </c:pt>
              </c:strCache>
            </c:strRef>
          </c:tx>
          <c:marker>
            <c:symbol val="none"/>
          </c:marker>
          <c:cat>
            <c:numRef>
              <c:f>Sheet1!$E$23:$AS$23</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Sheet1!$E$25:$AS$25</c:f>
              <c:numCache>
                <c:formatCode>General</c:formatCode>
                <c:ptCount val="41"/>
                <c:pt idx="0">
                  <c:v>36.107</c:v>
                </c:pt>
                <c:pt idx="1">
                  <c:v>36.273</c:v>
                </c:pt>
                <c:pt idx="2">
                  <c:v>36.551</c:v>
                </c:pt>
                <c:pt idx="3">
                  <c:v>36.24</c:v>
                </c:pt>
                <c:pt idx="4">
                  <c:v>36.167</c:v>
                </c:pt>
                <c:pt idx="5">
                  <c:v>36.18</c:v>
                </c:pt>
                <c:pt idx="6">
                  <c:v>36.179</c:v>
                </c:pt>
                <c:pt idx="7">
                  <c:v>36.188</c:v>
                </c:pt>
                <c:pt idx="8">
                  <c:v>35.938</c:v>
                </c:pt>
                <c:pt idx="9">
                  <c:v>35.799</c:v>
                </c:pt>
                <c:pt idx="10">
                  <c:v>35.935</c:v>
                </c:pt>
                <c:pt idx="11">
                  <c:v>36.392</c:v>
                </c:pt>
                <c:pt idx="12">
                  <c:v>41.363</c:v>
                </c:pt>
                <c:pt idx="13">
                  <c:v>41.587</c:v>
                </c:pt>
                <c:pt idx="14">
                  <c:v>41.423</c:v>
                </c:pt>
                <c:pt idx="15">
                  <c:v>41.458</c:v>
                </c:pt>
                <c:pt idx="16">
                  <c:v>41.929</c:v>
                </c:pt>
                <c:pt idx="17">
                  <c:v>42.315</c:v>
                </c:pt>
                <c:pt idx="18">
                  <c:v>42.229</c:v>
                </c:pt>
                <c:pt idx="19">
                  <c:v>42.217</c:v>
                </c:pt>
                <c:pt idx="20">
                  <c:v>42.642</c:v>
                </c:pt>
                <c:pt idx="21">
                  <c:v>43.147</c:v>
                </c:pt>
                <c:pt idx="22">
                  <c:v>43.794</c:v>
                </c:pt>
                <c:pt idx="23">
                  <c:v>44.942</c:v>
                </c:pt>
                <c:pt idx="24">
                  <c:v>46.004</c:v>
                </c:pt>
                <c:pt idx="25">
                  <c:v>47.052</c:v>
                </c:pt>
                <c:pt idx="26">
                  <c:v>48.228</c:v>
                </c:pt>
                <c:pt idx="27">
                  <c:v>49.598</c:v>
                </c:pt>
                <c:pt idx="28">
                  <c:v>50.949</c:v>
                </c:pt>
                <c:pt idx="29">
                  <c:v>52.498</c:v>
                </c:pt>
                <c:pt idx="30">
                  <c:v>53.507</c:v>
                </c:pt>
                <c:pt idx="31">
                  <c:v>54.552</c:v>
                </c:pt>
                <c:pt idx="32">
                  <c:v>55.384</c:v>
                </c:pt>
                <c:pt idx="33">
                  <c:v>56.237</c:v>
                </c:pt>
                <c:pt idx="34">
                  <c:v>56.878</c:v>
                </c:pt>
                <c:pt idx="35">
                  <c:v>57.303</c:v>
                </c:pt>
                <c:pt idx="36">
                  <c:v>57.837</c:v>
                </c:pt>
                <c:pt idx="37">
                  <c:v>58.494</c:v>
                </c:pt>
                <c:pt idx="38">
                  <c:v>59.194</c:v>
                </c:pt>
                <c:pt idx="39">
                  <c:v>59.949</c:v>
                </c:pt>
                <c:pt idx="40">
                  <c:v>60.71</c:v>
                </c:pt>
              </c:numCache>
            </c:numRef>
          </c:val>
          <c:smooth val="0"/>
        </c:ser>
        <c:dLbls>
          <c:showLegendKey val="0"/>
          <c:showVal val="0"/>
          <c:showCatName val="0"/>
          <c:showSerName val="0"/>
          <c:showPercent val="0"/>
          <c:showBubbleSize val="0"/>
        </c:dLbls>
        <c:smooth val="0"/>
        <c:axId val="2146297328"/>
        <c:axId val="2145800448"/>
      </c:lineChart>
      <c:catAx>
        <c:axId val="2146297328"/>
        <c:scaling>
          <c:orientation val="minMax"/>
        </c:scaling>
        <c:delete val="0"/>
        <c:axPos val="b"/>
        <c:numFmt formatCode="General" sourceLinked="1"/>
        <c:majorTickMark val="out"/>
        <c:minorTickMark val="none"/>
        <c:tickLblPos val="nextTo"/>
        <c:crossAx val="2145800448"/>
        <c:crosses val="autoZero"/>
        <c:auto val="1"/>
        <c:lblAlgn val="ctr"/>
        <c:lblOffset val="100"/>
        <c:noMultiLvlLbl val="0"/>
      </c:catAx>
      <c:valAx>
        <c:axId val="2145800448"/>
        <c:scaling>
          <c:orientation val="minMax"/>
        </c:scaling>
        <c:delete val="0"/>
        <c:axPos val="l"/>
        <c:majorGridlines/>
        <c:numFmt formatCode="General" sourceLinked="1"/>
        <c:majorTickMark val="out"/>
        <c:minorTickMark val="none"/>
        <c:tickLblPos val="nextTo"/>
        <c:crossAx val="2146297328"/>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Sheet1!$C$19</c:f>
              <c:strCache>
                <c:ptCount val="1"/>
                <c:pt idx="0">
                  <c:v>China</c:v>
                </c:pt>
              </c:strCache>
            </c:strRef>
          </c:tx>
          <c:spPr>
            <a:ln>
              <a:solidFill>
                <a:srgbClr val="FF0000"/>
              </a:solidFill>
            </a:ln>
          </c:spPr>
          <c:marker>
            <c:symbol val="none"/>
          </c:marker>
          <c:cat>
            <c:numRef>
              <c:f>Sheet1!$D$18:$AR$18</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Sheet1!$D$19:$AR$19</c:f>
              <c:numCache>
                <c:formatCode>General</c:formatCode>
                <c:ptCount val="41"/>
                <c:pt idx="0">
                  <c:v>2.299</c:v>
                </c:pt>
                <c:pt idx="1">
                  <c:v>2.369</c:v>
                </c:pt>
                <c:pt idx="2">
                  <c:v>2.569</c:v>
                </c:pt>
                <c:pt idx="3">
                  <c:v>2.777</c:v>
                </c:pt>
                <c:pt idx="4">
                  <c:v>3.055</c:v>
                </c:pt>
                <c:pt idx="5">
                  <c:v>3.338999999999999</c:v>
                </c:pt>
                <c:pt idx="6">
                  <c:v>3.519</c:v>
                </c:pt>
                <c:pt idx="7">
                  <c:v>3.787</c:v>
                </c:pt>
                <c:pt idx="8">
                  <c:v>4.036</c:v>
                </c:pt>
                <c:pt idx="9">
                  <c:v>4.047</c:v>
                </c:pt>
                <c:pt idx="10">
                  <c:v>4.066</c:v>
                </c:pt>
                <c:pt idx="11">
                  <c:v>4.343</c:v>
                </c:pt>
                <c:pt idx="12">
                  <c:v>4.463999999999999</c:v>
                </c:pt>
                <c:pt idx="13">
                  <c:v>4.986</c:v>
                </c:pt>
                <c:pt idx="14">
                  <c:v>5.471</c:v>
                </c:pt>
                <c:pt idx="15">
                  <c:v>5.853999999999996</c:v>
                </c:pt>
                <c:pt idx="16">
                  <c:v>6.203</c:v>
                </c:pt>
                <c:pt idx="17">
                  <c:v>6.51</c:v>
                </c:pt>
                <c:pt idx="18">
                  <c:v>6.848</c:v>
                </c:pt>
                <c:pt idx="19">
                  <c:v>7.117999999999981</c:v>
                </c:pt>
                <c:pt idx="20">
                  <c:v>7.359</c:v>
                </c:pt>
                <c:pt idx="21">
                  <c:v>7.782</c:v>
                </c:pt>
                <c:pt idx="22">
                  <c:v>8.253</c:v>
                </c:pt>
                <c:pt idx="23">
                  <c:v>8.710000000000001</c:v>
                </c:pt>
                <c:pt idx="24">
                  <c:v>9.114000000000001</c:v>
                </c:pt>
                <c:pt idx="25">
                  <c:v>9.683</c:v>
                </c:pt>
                <c:pt idx="26">
                  <c:v>10.35</c:v>
                </c:pt>
                <c:pt idx="27">
                  <c:v>11.201</c:v>
                </c:pt>
                <c:pt idx="28">
                  <c:v>11.93</c:v>
                </c:pt>
                <c:pt idx="29">
                  <c:v>13.07</c:v>
                </c:pt>
                <c:pt idx="30">
                  <c:v>13.709</c:v>
                </c:pt>
                <c:pt idx="31">
                  <c:v>14.408</c:v>
                </c:pt>
                <c:pt idx="32">
                  <c:v>15.062</c:v>
                </c:pt>
                <c:pt idx="33">
                  <c:v>15.707</c:v>
                </c:pt>
                <c:pt idx="34">
                  <c:v>16.324</c:v>
                </c:pt>
                <c:pt idx="35">
                  <c:v>16.86</c:v>
                </c:pt>
                <c:pt idx="36">
                  <c:v>17.281</c:v>
                </c:pt>
                <c:pt idx="37">
                  <c:v>17.649</c:v>
                </c:pt>
                <c:pt idx="38">
                  <c:v>18.035</c:v>
                </c:pt>
                <c:pt idx="39">
                  <c:v>18.461</c:v>
                </c:pt>
                <c:pt idx="40">
                  <c:v>18.89</c:v>
                </c:pt>
              </c:numCache>
            </c:numRef>
          </c:val>
          <c:smooth val="0"/>
        </c:ser>
        <c:ser>
          <c:idx val="1"/>
          <c:order val="1"/>
          <c:tx>
            <c:strRef>
              <c:f>Sheet1!$C$20</c:f>
              <c:strCache>
                <c:ptCount val="1"/>
                <c:pt idx="0">
                  <c:v>Japan</c:v>
                </c:pt>
              </c:strCache>
            </c:strRef>
          </c:tx>
          <c:spPr>
            <a:ln>
              <a:solidFill>
                <a:srgbClr val="FFFF00"/>
              </a:solidFill>
            </a:ln>
          </c:spPr>
          <c:marker>
            <c:symbol val="none"/>
          </c:marker>
          <c:cat>
            <c:numRef>
              <c:f>Sheet1!$D$18:$AR$18</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Sheet1!$D$20:$AR$20</c:f>
              <c:numCache>
                <c:formatCode>General</c:formatCode>
                <c:ptCount val="41"/>
                <c:pt idx="0">
                  <c:v>7.678</c:v>
                </c:pt>
                <c:pt idx="1">
                  <c:v>7.837</c:v>
                </c:pt>
                <c:pt idx="2">
                  <c:v>8.053</c:v>
                </c:pt>
                <c:pt idx="3">
                  <c:v>8.087</c:v>
                </c:pt>
                <c:pt idx="4">
                  <c:v>8.069</c:v>
                </c:pt>
                <c:pt idx="5">
                  <c:v>8.263</c:v>
                </c:pt>
                <c:pt idx="6">
                  <c:v>8.231</c:v>
                </c:pt>
                <c:pt idx="7">
                  <c:v>8.262</c:v>
                </c:pt>
                <c:pt idx="8">
                  <c:v>8.477</c:v>
                </c:pt>
                <c:pt idx="9">
                  <c:v>8.605</c:v>
                </c:pt>
                <c:pt idx="10">
                  <c:v>8.791</c:v>
                </c:pt>
                <c:pt idx="11">
                  <c:v>8.885</c:v>
                </c:pt>
                <c:pt idx="12">
                  <c:v>8.063</c:v>
                </c:pt>
                <c:pt idx="13">
                  <c:v>7.913</c:v>
                </c:pt>
                <c:pt idx="14">
                  <c:v>7.744</c:v>
                </c:pt>
                <c:pt idx="15">
                  <c:v>7.613999999999994</c:v>
                </c:pt>
                <c:pt idx="16">
                  <c:v>7.526999999999997</c:v>
                </c:pt>
                <c:pt idx="17">
                  <c:v>7.341</c:v>
                </c:pt>
                <c:pt idx="18">
                  <c:v>7.021</c:v>
                </c:pt>
                <c:pt idx="19">
                  <c:v>6.768</c:v>
                </c:pt>
                <c:pt idx="20">
                  <c:v>6.601</c:v>
                </c:pt>
                <c:pt idx="21">
                  <c:v>6.468</c:v>
                </c:pt>
                <c:pt idx="22">
                  <c:v>6.306</c:v>
                </c:pt>
                <c:pt idx="23">
                  <c:v>6.151999999999997</c:v>
                </c:pt>
                <c:pt idx="24">
                  <c:v>5.984</c:v>
                </c:pt>
                <c:pt idx="25">
                  <c:v>5.787</c:v>
                </c:pt>
                <c:pt idx="26">
                  <c:v>5.583</c:v>
                </c:pt>
                <c:pt idx="27">
                  <c:v>5.406</c:v>
                </c:pt>
                <c:pt idx="28">
                  <c:v>5.197999999999981</c:v>
                </c:pt>
                <c:pt idx="29">
                  <c:v>4.925</c:v>
                </c:pt>
                <c:pt idx="30">
                  <c:v>4.896999999999998</c:v>
                </c:pt>
                <c:pt idx="31">
                  <c:v>4.686999999999998</c:v>
                </c:pt>
                <c:pt idx="32">
                  <c:v>4.626999999999985</c:v>
                </c:pt>
                <c:pt idx="33">
                  <c:v>4.55</c:v>
                </c:pt>
                <c:pt idx="34">
                  <c:v>4.402</c:v>
                </c:pt>
                <c:pt idx="35">
                  <c:v>4.303</c:v>
                </c:pt>
                <c:pt idx="36">
                  <c:v>4.197999999999981</c:v>
                </c:pt>
                <c:pt idx="37">
                  <c:v>4.061</c:v>
                </c:pt>
                <c:pt idx="38">
                  <c:v>3.937</c:v>
                </c:pt>
                <c:pt idx="39">
                  <c:v>3.814999999999999</c:v>
                </c:pt>
                <c:pt idx="40">
                  <c:v>3.695</c:v>
                </c:pt>
              </c:numCache>
            </c:numRef>
          </c:val>
          <c:smooth val="0"/>
        </c:ser>
        <c:ser>
          <c:idx val="2"/>
          <c:order val="2"/>
          <c:tx>
            <c:strRef>
              <c:f>Sheet1!$C$21</c:f>
              <c:strCache>
                <c:ptCount val="1"/>
                <c:pt idx="0">
                  <c:v>United States</c:v>
                </c:pt>
              </c:strCache>
            </c:strRef>
          </c:tx>
          <c:spPr>
            <a:ln>
              <a:solidFill>
                <a:srgbClr val="800000"/>
              </a:solidFill>
            </a:ln>
          </c:spPr>
          <c:marker>
            <c:symbol val="none"/>
          </c:marker>
          <c:cat>
            <c:numRef>
              <c:f>Sheet1!$D$18:$AR$18</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Sheet1!$D$21:$AR$21</c:f>
              <c:numCache>
                <c:formatCode>General</c:formatCode>
                <c:ptCount val="41"/>
                <c:pt idx="0">
                  <c:v>22.05</c:v>
                </c:pt>
                <c:pt idx="1">
                  <c:v>22.165</c:v>
                </c:pt>
                <c:pt idx="2">
                  <c:v>21.611</c:v>
                </c:pt>
                <c:pt idx="3">
                  <c:v>22.034</c:v>
                </c:pt>
                <c:pt idx="4">
                  <c:v>22.573</c:v>
                </c:pt>
                <c:pt idx="5">
                  <c:v>22.658</c:v>
                </c:pt>
                <c:pt idx="6">
                  <c:v>22.72</c:v>
                </c:pt>
                <c:pt idx="7">
                  <c:v>22.666</c:v>
                </c:pt>
                <c:pt idx="8">
                  <c:v>22.616</c:v>
                </c:pt>
                <c:pt idx="9">
                  <c:v>22.589</c:v>
                </c:pt>
                <c:pt idx="10">
                  <c:v>22.28</c:v>
                </c:pt>
                <c:pt idx="11">
                  <c:v>21.777</c:v>
                </c:pt>
                <c:pt idx="12">
                  <c:v>20.298</c:v>
                </c:pt>
                <c:pt idx="13">
                  <c:v>20.434</c:v>
                </c:pt>
                <c:pt idx="14">
                  <c:v>20.626</c:v>
                </c:pt>
                <c:pt idx="15">
                  <c:v>20.434</c:v>
                </c:pt>
                <c:pt idx="16">
                  <c:v>20.433</c:v>
                </c:pt>
                <c:pt idx="17">
                  <c:v>20.498</c:v>
                </c:pt>
                <c:pt idx="18">
                  <c:v>20.894</c:v>
                </c:pt>
                <c:pt idx="19">
                  <c:v>21.127</c:v>
                </c:pt>
                <c:pt idx="20">
                  <c:v>20.974</c:v>
                </c:pt>
                <c:pt idx="21">
                  <c:v>20.681</c:v>
                </c:pt>
                <c:pt idx="22">
                  <c:v>20.461</c:v>
                </c:pt>
                <c:pt idx="23">
                  <c:v>20.182</c:v>
                </c:pt>
                <c:pt idx="24">
                  <c:v>19.906</c:v>
                </c:pt>
                <c:pt idx="25">
                  <c:v>19.637</c:v>
                </c:pt>
                <c:pt idx="26">
                  <c:v>19.125</c:v>
                </c:pt>
                <c:pt idx="27">
                  <c:v>18.446</c:v>
                </c:pt>
                <c:pt idx="28">
                  <c:v>17.869</c:v>
                </c:pt>
                <c:pt idx="29">
                  <c:v>17.427</c:v>
                </c:pt>
                <c:pt idx="30">
                  <c:v>16.975</c:v>
                </c:pt>
                <c:pt idx="31">
                  <c:v>16.583</c:v>
                </c:pt>
                <c:pt idx="32">
                  <c:v>16.461</c:v>
                </c:pt>
                <c:pt idx="33">
                  <c:v>16.285</c:v>
                </c:pt>
                <c:pt idx="34">
                  <c:v>16.14</c:v>
                </c:pt>
                <c:pt idx="35">
                  <c:v>16.103</c:v>
                </c:pt>
                <c:pt idx="36">
                  <c:v>16.003</c:v>
                </c:pt>
                <c:pt idx="37">
                  <c:v>15.829</c:v>
                </c:pt>
                <c:pt idx="38">
                  <c:v>15.604</c:v>
                </c:pt>
                <c:pt idx="39">
                  <c:v>15.328</c:v>
                </c:pt>
                <c:pt idx="40">
                  <c:v>15.049</c:v>
                </c:pt>
              </c:numCache>
            </c:numRef>
          </c:val>
          <c:smooth val="0"/>
        </c:ser>
        <c:ser>
          <c:idx val="3"/>
          <c:order val="3"/>
          <c:tx>
            <c:strRef>
              <c:f>Sheet1!$C$22</c:f>
              <c:strCache>
                <c:ptCount val="1"/>
                <c:pt idx="0">
                  <c:v>European Union</c:v>
                </c:pt>
              </c:strCache>
            </c:strRef>
          </c:tx>
          <c:spPr>
            <a:ln>
              <a:solidFill>
                <a:srgbClr val="0000FF"/>
              </a:solidFill>
            </a:ln>
          </c:spPr>
          <c:marker>
            <c:symbol val="none"/>
          </c:marker>
          <c:cat>
            <c:numRef>
              <c:f>Sheet1!$D$18:$AR$18</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Sheet1!$D$22:$AR$22</c:f>
              <c:numCache>
                <c:formatCode>General</c:formatCode>
                <c:ptCount val="41"/>
                <c:pt idx="0">
                  <c:v>30.392</c:v>
                </c:pt>
                <c:pt idx="1">
                  <c:v>29.734</c:v>
                </c:pt>
                <c:pt idx="2">
                  <c:v>29.785</c:v>
                </c:pt>
                <c:pt idx="3">
                  <c:v>29.612</c:v>
                </c:pt>
                <c:pt idx="4">
                  <c:v>28.981</c:v>
                </c:pt>
                <c:pt idx="5">
                  <c:v>28.571</c:v>
                </c:pt>
                <c:pt idx="6">
                  <c:v>28.436</c:v>
                </c:pt>
                <c:pt idx="7">
                  <c:v>28.233</c:v>
                </c:pt>
                <c:pt idx="8">
                  <c:v>28.148</c:v>
                </c:pt>
                <c:pt idx="9">
                  <c:v>28.047</c:v>
                </c:pt>
                <c:pt idx="10">
                  <c:v>27.784</c:v>
                </c:pt>
                <c:pt idx="11">
                  <c:v>27.446</c:v>
                </c:pt>
                <c:pt idx="12">
                  <c:v>25.146</c:v>
                </c:pt>
                <c:pt idx="13">
                  <c:v>24.747</c:v>
                </c:pt>
                <c:pt idx="14">
                  <c:v>24.695</c:v>
                </c:pt>
                <c:pt idx="15">
                  <c:v>24.933</c:v>
                </c:pt>
                <c:pt idx="16">
                  <c:v>24.499</c:v>
                </c:pt>
                <c:pt idx="17">
                  <c:v>24.143</c:v>
                </c:pt>
                <c:pt idx="18">
                  <c:v>24.243</c:v>
                </c:pt>
                <c:pt idx="19">
                  <c:v>24.1</c:v>
                </c:pt>
                <c:pt idx="20">
                  <c:v>23.903</c:v>
                </c:pt>
                <c:pt idx="21">
                  <c:v>23.874</c:v>
                </c:pt>
                <c:pt idx="22">
                  <c:v>23.533</c:v>
                </c:pt>
                <c:pt idx="23">
                  <c:v>22.94</c:v>
                </c:pt>
                <c:pt idx="24">
                  <c:v>22.367</c:v>
                </c:pt>
                <c:pt idx="25">
                  <c:v>21.824</c:v>
                </c:pt>
                <c:pt idx="26">
                  <c:v>21.458</c:v>
                </c:pt>
                <c:pt idx="27">
                  <c:v>21.009</c:v>
                </c:pt>
                <c:pt idx="28">
                  <c:v>20.551</c:v>
                </c:pt>
                <c:pt idx="29">
                  <c:v>19.715</c:v>
                </c:pt>
                <c:pt idx="30">
                  <c:v>19.107</c:v>
                </c:pt>
                <c:pt idx="31">
                  <c:v>18.695</c:v>
                </c:pt>
                <c:pt idx="32">
                  <c:v>18.056</c:v>
                </c:pt>
                <c:pt idx="33">
                  <c:v>17.492</c:v>
                </c:pt>
                <c:pt idx="34">
                  <c:v>17.167</c:v>
                </c:pt>
                <c:pt idx="35">
                  <c:v>16.912</c:v>
                </c:pt>
                <c:pt idx="36">
                  <c:v>16.625</c:v>
                </c:pt>
                <c:pt idx="37">
                  <c:v>16.322</c:v>
                </c:pt>
                <c:pt idx="38">
                  <c:v>16.015</c:v>
                </c:pt>
                <c:pt idx="39">
                  <c:v>15.705</c:v>
                </c:pt>
                <c:pt idx="40">
                  <c:v>15.393</c:v>
                </c:pt>
              </c:numCache>
            </c:numRef>
          </c:val>
          <c:smooth val="0"/>
        </c:ser>
        <c:dLbls>
          <c:showLegendKey val="0"/>
          <c:showVal val="0"/>
          <c:showCatName val="0"/>
          <c:showSerName val="0"/>
          <c:showPercent val="0"/>
          <c:showBubbleSize val="0"/>
        </c:dLbls>
        <c:smooth val="0"/>
        <c:axId val="-2135203680"/>
        <c:axId val="-2135111360"/>
      </c:lineChart>
      <c:catAx>
        <c:axId val="-213520368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35111360"/>
        <c:crosses val="autoZero"/>
        <c:auto val="1"/>
        <c:lblAlgn val="ctr"/>
        <c:lblOffset val="100"/>
        <c:noMultiLvlLbl val="0"/>
      </c:catAx>
      <c:valAx>
        <c:axId val="-2135111360"/>
        <c:scaling>
          <c:orientation val="minMax"/>
        </c:scaling>
        <c:delete val="0"/>
        <c:axPos val="l"/>
        <c:majorGridlines/>
        <c:numFmt formatCode="General" sourceLinked="1"/>
        <c:majorTickMark val="out"/>
        <c:minorTickMark val="none"/>
        <c:tickLblPos val="nextTo"/>
        <c:crossAx val="-2135203680"/>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Sheet3!$F$16</c:f>
              <c:strCache>
                <c:ptCount val="1"/>
                <c:pt idx="0">
                  <c:v>Advanced economies</c:v>
                </c:pt>
              </c:strCache>
            </c:strRef>
          </c:tx>
          <c:marker>
            <c:symbol val="none"/>
          </c:marker>
          <c:cat>
            <c:numRef>
              <c:f>Sheet3!$G$15:$AU$15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Sheet3!$G$16:$AU$16</c:f>
              <c:numCache>
                <c:formatCode>General</c:formatCode>
                <c:ptCount val="41"/>
                <c:pt idx="0">
                  <c:v>26.182</c:v>
                </c:pt>
                <c:pt idx="1">
                  <c:v>25.435</c:v>
                </c:pt>
                <c:pt idx="2">
                  <c:v>23.925</c:v>
                </c:pt>
                <c:pt idx="3">
                  <c:v>23.512</c:v>
                </c:pt>
                <c:pt idx="4">
                  <c:v>24.911</c:v>
                </c:pt>
                <c:pt idx="5">
                  <c:v>24.498</c:v>
                </c:pt>
                <c:pt idx="6">
                  <c:v>24.354</c:v>
                </c:pt>
                <c:pt idx="7">
                  <c:v>24.645</c:v>
                </c:pt>
                <c:pt idx="8">
                  <c:v>25.454</c:v>
                </c:pt>
                <c:pt idx="9">
                  <c:v>25.866</c:v>
                </c:pt>
                <c:pt idx="10">
                  <c:v>25.523</c:v>
                </c:pt>
                <c:pt idx="11">
                  <c:v>24.448</c:v>
                </c:pt>
                <c:pt idx="12">
                  <c:v>23.687</c:v>
                </c:pt>
                <c:pt idx="13">
                  <c:v>23.111</c:v>
                </c:pt>
                <c:pt idx="14">
                  <c:v>23.435</c:v>
                </c:pt>
                <c:pt idx="15">
                  <c:v>23.632</c:v>
                </c:pt>
                <c:pt idx="16">
                  <c:v>23.492</c:v>
                </c:pt>
                <c:pt idx="17">
                  <c:v>23.579</c:v>
                </c:pt>
                <c:pt idx="18">
                  <c:v>23.308</c:v>
                </c:pt>
                <c:pt idx="19">
                  <c:v>23.386</c:v>
                </c:pt>
                <c:pt idx="20">
                  <c:v>23.838</c:v>
                </c:pt>
                <c:pt idx="21">
                  <c:v>22.661</c:v>
                </c:pt>
                <c:pt idx="22">
                  <c:v>21.87</c:v>
                </c:pt>
                <c:pt idx="23">
                  <c:v>21.905</c:v>
                </c:pt>
                <c:pt idx="24">
                  <c:v>22.387</c:v>
                </c:pt>
                <c:pt idx="25">
                  <c:v>22.815</c:v>
                </c:pt>
                <c:pt idx="26">
                  <c:v>23.293</c:v>
                </c:pt>
                <c:pt idx="27">
                  <c:v>23.306</c:v>
                </c:pt>
                <c:pt idx="28">
                  <c:v>22.674</c:v>
                </c:pt>
                <c:pt idx="29">
                  <c:v>19.548</c:v>
                </c:pt>
                <c:pt idx="30">
                  <c:v>20.392</c:v>
                </c:pt>
                <c:pt idx="31">
                  <c:v>20.84</c:v>
                </c:pt>
                <c:pt idx="32">
                  <c:v>20.734</c:v>
                </c:pt>
                <c:pt idx="33">
                  <c:v>20.491</c:v>
                </c:pt>
                <c:pt idx="34">
                  <c:v>20.671</c:v>
                </c:pt>
                <c:pt idx="35">
                  <c:v>20.717</c:v>
                </c:pt>
                <c:pt idx="36">
                  <c:v>21.06</c:v>
                </c:pt>
                <c:pt idx="37">
                  <c:v>21.381</c:v>
                </c:pt>
                <c:pt idx="38">
                  <c:v>21.624</c:v>
                </c:pt>
                <c:pt idx="39">
                  <c:v>21.813</c:v>
                </c:pt>
                <c:pt idx="40">
                  <c:v>21.98</c:v>
                </c:pt>
              </c:numCache>
            </c:numRef>
          </c:val>
          <c:smooth val="0"/>
        </c:ser>
        <c:ser>
          <c:idx val="1"/>
          <c:order val="1"/>
          <c:tx>
            <c:strRef>
              <c:f>Sheet3!$F$17</c:f>
              <c:strCache>
                <c:ptCount val="1"/>
                <c:pt idx="0">
                  <c:v>Euro area </c:v>
                </c:pt>
              </c:strCache>
            </c:strRef>
          </c:tx>
          <c:spPr>
            <a:ln>
              <a:solidFill>
                <a:srgbClr val="0000FF"/>
              </a:solidFill>
            </a:ln>
          </c:spPr>
          <c:marker>
            <c:symbol val="none"/>
          </c:marker>
          <c:cat>
            <c:numRef>
              <c:f>Sheet3!$G$15:$AU$15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Sheet3!$G$17:$AU$17</c:f>
              <c:numCache>
                <c:formatCode>General</c:formatCode>
                <c:ptCount val="41"/>
                <c:pt idx="11">
                  <c:v>26.134</c:v>
                </c:pt>
                <c:pt idx="12">
                  <c:v>24.563</c:v>
                </c:pt>
                <c:pt idx="13">
                  <c:v>22.375</c:v>
                </c:pt>
                <c:pt idx="14">
                  <c:v>23.41</c:v>
                </c:pt>
                <c:pt idx="15">
                  <c:v>22.097</c:v>
                </c:pt>
                <c:pt idx="16">
                  <c:v>21.436</c:v>
                </c:pt>
                <c:pt idx="17">
                  <c:v>21.56</c:v>
                </c:pt>
                <c:pt idx="18">
                  <c:v>22.319</c:v>
                </c:pt>
                <c:pt idx="19">
                  <c:v>22.766</c:v>
                </c:pt>
                <c:pt idx="20">
                  <c:v>23.404</c:v>
                </c:pt>
                <c:pt idx="21">
                  <c:v>22.76</c:v>
                </c:pt>
                <c:pt idx="22">
                  <c:v>21.746</c:v>
                </c:pt>
                <c:pt idx="23">
                  <c:v>21.762</c:v>
                </c:pt>
                <c:pt idx="24">
                  <c:v>21.988</c:v>
                </c:pt>
                <c:pt idx="25">
                  <c:v>22.235</c:v>
                </c:pt>
                <c:pt idx="26">
                  <c:v>23.201</c:v>
                </c:pt>
                <c:pt idx="27">
                  <c:v>23.88</c:v>
                </c:pt>
                <c:pt idx="28">
                  <c:v>23.55</c:v>
                </c:pt>
                <c:pt idx="29">
                  <c:v>20.377</c:v>
                </c:pt>
                <c:pt idx="30">
                  <c:v>20.945</c:v>
                </c:pt>
                <c:pt idx="31">
                  <c:v>21.397</c:v>
                </c:pt>
                <c:pt idx="32">
                  <c:v>20.066</c:v>
                </c:pt>
                <c:pt idx="33">
                  <c:v>19.401</c:v>
                </c:pt>
                <c:pt idx="34">
                  <c:v>19.208</c:v>
                </c:pt>
                <c:pt idx="35">
                  <c:v>18.797</c:v>
                </c:pt>
                <c:pt idx="36">
                  <c:v>19.01</c:v>
                </c:pt>
                <c:pt idx="37">
                  <c:v>19.257</c:v>
                </c:pt>
                <c:pt idx="38">
                  <c:v>19.447</c:v>
                </c:pt>
                <c:pt idx="39">
                  <c:v>19.646</c:v>
                </c:pt>
                <c:pt idx="40">
                  <c:v>19.791</c:v>
                </c:pt>
              </c:numCache>
            </c:numRef>
          </c:val>
          <c:smooth val="0"/>
        </c:ser>
        <c:ser>
          <c:idx val="2"/>
          <c:order val="2"/>
          <c:tx>
            <c:strRef>
              <c:f>Sheet3!$F$18</c:f>
              <c:strCache>
                <c:ptCount val="1"/>
                <c:pt idx="0">
                  <c:v>European Union</c:v>
                </c:pt>
              </c:strCache>
            </c:strRef>
          </c:tx>
          <c:spPr>
            <a:ln>
              <a:solidFill>
                <a:srgbClr val="3366FF"/>
              </a:solidFill>
            </a:ln>
          </c:spPr>
          <c:marker>
            <c:symbol val="none"/>
          </c:marker>
          <c:cat>
            <c:numRef>
              <c:f>Sheet3!$G$15:$AU$15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Sheet3!$G$18:$AU$18</c:f>
              <c:numCache>
                <c:formatCode>General</c:formatCode>
                <c:ptCount val="41"/>
                <c:pt idx="0">
                  <c:v>26.409</c:v>
                </c:pt>
                <c:pt idx="1">
                  <c:v>23.962</c:v>
                </c:pt>
                <c:pt idx="2">
                  <c:v>23.603</c:v>
                </c:pt>
                <c:pt idx="3">
                  <c:v>23.197</c:v>
                </c:pt>
                <c:pt idx="4">
                  <c:v>23.596</c:v>
                </c:pt>
                <c:pt idx="5">
                  <c:v>23.476</c:v>
                </c:pt>
                <c:pt idx="6">
                  <c:v>23.208</c:v>
                </c:pt>
                <c:pt idx="7">
                  <c:v>23.535</c:v>
                </c:pt>
                <c:pt idx="8">
                  <c:v>24.722</c:v>
                </c:pt>
                <c:pt idx="9">
                  <c:v>25.493</c:v>
                </c:pt>
                <c:pt idx="10">
                  <c:v>25.41</c:v>
                </c:pt>
                <c:pt idx="11">
                  <c:v>23.859</c:v>
                </c:pt>
                <c:pt idx="12">
                  <c:v>22.752</c:v>
                </c:pt>
                <c:pt idx="13">
                  <c:v>21.121</c:v>
                </c:pt>
                <c:pt idx="14">
                  <c:v>21.478</c:v>
                </c:pt>
                <c:pt idx="15">
                  <c:v>21.789</c:v>
                </c:pt>
                <c:pt idx="16">
                  <c:v>21.351</c:v>
                </c:pt>
                <c:pt idx="17">
                  <c:v>21.346</c:v>
                </c:pt>
                <c:pt idx="18">
                  <c:v>22.051</c:v>
                </c:pt>
                <c:pt idx="19">
                  <c:v>22.242</c:v>
                </c:pt>
                <c:pt idx="20">
                  <c:v>22.82</c:v>
                </c:pt>
                <c:pt idx="21">
                  <c:v>22.181</c:v>
                </c:pt>
                <c:pt idx="22">
                  <c:v>21.33</c:v>
                </c:pt>
                <c:pt idx="23">
                  <c:v>21.307</c:v>
                </c:pt>
                <c:pt idx="24">
                  <c:v>21.498</c:v>
                </c:pt>
                <c:pt idx="25">
                  <c:v>21.652</c:v>
                </c:pt>
                <c:pt idx="26">
                  <c:v>22.55</c:v>
                </c:pt>
                <c:pt idx="27">
                  <c:v>23.338</c:v>
                </c:pt>
                <c:pt idx="28">
                  <c:v>23.076</c:v>
                </c:pt>
                <c:pt idx="29">
                  <c:v>19.817</c:v>
                </c:pt>
                <c:pt idx="30">
                  <c:v>20.423</c:v>
                </c:pt>
                <c:pt idx="31">
                  <c:v>20.859</c:v>
                </c:pt>
                <c:pt idx="32">
                  <c:v>19.692</c:v>
                </c:pt>
                <c:pt idx="33">
                  <c:v>19.217</c:v>
                </c:pt>
                <c:pt idx="34">
                  <c:v>19.304</c:v>
                </c:pt>
                <c:pt idx="35">
                  <c:v>19.081</c:v>
                </c:pt>
                <c:pt idx="36">
                  <c:v>19.399</c:v>
                </c:pt>
                <c:pt idx="37">
                  <c:v>19.735</c:v>
                </c:pt>
                <c:pt idx="38">
                  <c:v>20.01</c:v>
                </c:pt>
                <c:pt idx="39">
                  <c:v>20.254</c:v>
                </c:pt>
                <c:pt idx="40">
                  <c:v>20.454</c:v>
                </c:pt>
              </c:numCache>
            </c:numRef>
          </c:val>
          <c:smooth val="0"/>
        </c:ser>
        <c:ser>
          <c:idx val="3"/>
          <c:order val="3"/>
          <c:tx>
            <c:strRef>
              <c:f>Sheet3!$F$19</c:f>
              <c:strCache>
                <c:ptCount val="1"/>
                <c:pt idx="0">
                  <c:v>Emerging market and developing economies</c:v>
                </c:pt>
              </c:strCache>
            </c:strRef>
          </c:tx>
          <c:spPr>
            <a:ln>
              <a:solidFill>
                <a:schemeClr val="accent5"/>
              </a:solidFill>
            </a:ln>
          </c:spPr>
          <c:marker>
            <c:symbol val="none"/>
          </c:marker>
          <c:cat>
            <c:numRef>
              <c:f>Sheet3!$G$15:$AU$15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Sheet3!$G$19:$AU$19</c:f>
              <c:numCache>
                <c:formatCode>General</c:formatCode>
                <c:ptCount val="41"/>
                <c:pt idx="0">
                  <c:v>25.664</c:v>
                </c:pt>
                <c:pt idx="1">
                  <c:v>26.175</c:v>
                </c:pt>
                <c:pt idx="2">
                  <c:v>24.826</c:v>
                </c:pt>
                <c:pt idx="3">
                  <c:v>24.225</c:v>
                </c:pt>
                <c:pt idx="4">
                  <c:v>23.777</c:v>
                </c:pt>
                <c:pt idx="5">
                  <c:v>23.954</c:v>
                </c:pt>
                <c:pt idx="6">
                  <c:v>23.688</c:v>
                </c:pt>
                <c:pt idx="7">
                  <c:v>23.943</c:v>
                </c:pt>
                <c:pt idx="8">
                  <c:v>25.002</c:v>
                </c:pt>
                <c:pt idx="9">
                  <c:v>25.525</c:v>
                </c:pt>
                <c:pt idx="10">
                  <c:v>25.926</c:v>
                </c:pt>
                <c:pt idx="11">
                  <c:v>26.659</c:v>
                </c:pt>
                <c:pt idx="12">
                  <c:v>24.956</c:v>
                </c:pt>
                <c:pt idx="13">
                  <c:v>25.529</c:v>
                </c:pt>
                <c:pt idx="14">
                  <c:v>25.27</c:v>
                </c:pt>
                <c:pt idx="15">
                  <c:v>25.204</c:v>
                </c:pt>
                <c:pt idx="16">
                  <c:v>24.71</c:v>
                </c:pt>
                <c:pt idx="17">
                  <c:v>24.533</c:v>
                </c:pt>
                <c:pt idx="18">
                  <c:v>23.935</c:v>
                </c:pt>
                <c:pt idx="19">
                  <c:v>23.235</c:v>
                </c:pt>
                <c:pt idx="20">
                  <c:v>23.516</c:v>
                </c:pt>
                <c:pt idx="21">
                  <c:v>24.26</c:v>
                </c:pt>
                <c:pt idx="22">
                  <c:v>24.856</c:v>
                </c:pt>
                <c:pt idx="23">
                  <c:v>26.092</c:v>
                </c:pt>
                <c:pt idx="24">
                  <c:v>27.363</c:v>
                </c:pt>
                <c:pt idx="25">
                  <c:v>26.976</c:v>
                </c:pt>
                <c:pt idx="26">
                  <c:v>27.838</c:v>
                </c:pt>
                <c:pt idx="27">
                  <c:v>29.446</c:v>
                </c:pt>
                <c:pt idx="28">
                  <c:v>30.273</c:v>
                </c:pt>
                <c:pt idx="29">
                  <c:v>30.556</c:v>
                </c:pt>
                <c:pt idx="30">
                  <c:v>31.31</c:v>
                </c:pt>
                <c:pt idx="31">
                  <c:v>31.856</c:v>
                </c:pt>
                <c:pt idx="32">
                  <c:v>31.879</c:v>
                </c:pt>
                <c:pt idx="33">
                  <c:v>31.788</c:v>
                </c:pt>
                <c:pt idx="34">
                  <c:v>31.646</c:v>
                </c:pt>
                <c:pt idx="35">
                  <c:v>32.153</c:v>
                </c:pt>
                <c:pt idx="36">
                  <c:v>32.141</c:v>
                </c:pt>
                <c:pt idx="37">
                  <c:v>32.079</c:v>
                </c:pt>
                <c:pt idx="38">
                  <c:v>32.08</c:v>
                </c:pt>
                <c:pt idx="39">
                  <c:v>32.042</c:v>
                </c:pt>
                <c:pt idx="40">
                  <c:v>32.035</c:v>
                </c:pt>
              </c:numCache>
            </c:numRef>
          </c:val>
          <c:smooth val="0"/>
        </c:ser>
        <c:ser>
          <c:idx val="4"/>
          <c:order val="4"/>
          <c:tx>
            <c:strRef>
              <c:f>Sheet3!$F$20</c:f>
              <c:strCache>
                <c:ptCount val="1"/>
                <c:pt idx="0">
                  <c:v>United States</c:v>
                </c:pt>
              </c:strCache>
            </c:strRef>
          </c:tx>
          <c:spPr>
            <a:ln>
              <a:solidFill>
                <a:schemeClr val="accent1"/>
              </a:solidFill>
            </a:ln>
          </c:spPr>
          <c:marker>
            <c:symbol val="none"/>
          </c:marker>
          <c:cat>
            <c:numRef>
              <c:f>Sheet3!$G$15:$AU$15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Sheet3!$G$20:$AU$20</c:f>
              <c:numCache>
                <c:formatCode>General</c:formatCode>
                <c:ptCount val="41"/>
                <c:pt idx="0">
                  <c:v>23.267</c:v>
                </c:pt>
                <c:pt idx="1">
                  <c:v>24.247</c:v>
                </c:pt>
                <c:pt idx="2">
                  <c:v>22.063</c:v>
                </c:pt>
                <c:pt idx="3">
                  <c:v>22.228</c:v>
                </c:pt>
                <c:pt idx="4">
                  <c:v>25.077</c:v>
                </c:pt>
                <c:pt idx="5">
                  <c:v>24.145</c:v>
                </c:pt>
                <c:pt idx="6">
                  <c:v>23.686</c:v>
                </c:pt>
                <c:pt idx="7">
                  <c:v>23.548</c:v>
                </c:pt>
                <c:pt idx="8">
                  <c:v>22.757</c:v>
                </c:pt>
                <c:pt idx="9">
                  <c:v>22.449</c:v>
                </c:pt>
                <c:pt idx="10">
                  <c:v>21.47</c:v>
                </c:pt>
                <c:pt idx="11">
                  <c:v>20.059</c:v>
                </c:pt>
                <c:pt idx="12">
                  <c:v>20.02</c:v>
                </c:pt>
                <c:pt idx="13">
                  <c:v>20.334</c:v>
                </c:pt>
                <c:pt idx="14">
                  <c:v>21.216</c:v>
                </c:pt>
                <c:pt idx="15">
                  <c:v>21.205</c:v>
                </c:pt>
                <c:pt idx="16">
                  <c:v>21.629</c:v>
                </c:pt>
                <c:pt idx="17">
                  <c:v>22.364</c:v>
                </c:pt>
                <c:pt idx="18">
                  <c:v>22.848</c:v>
                </c:pt>
                <c:pt idx="19">
                  <c:v>23.318</c:v>
                </c:pt>
                <c:pt idx="20">
                  <c:v>23.569</c:v>
                </c:pt>
                <c:pt idx="21">
                  <c:v>22.052</c:v>
                </c:pt>
                <c:pt idx="22">
                  <c:v>21.576</c:v>
                </c:pt>
                <c:pt idx="23">
                  <c:v>21.66</c:v>
                </c:pt>
                <c:pt idx="24">
                  <c:v>22.527</c:v>
                </c:pt>
                <c:pt idx="25">
                  <c:v>23.223</c:v>
                </c:pt>
                <c:pt idx="26">
                  <c:v>23.333</c:v>
                </c:pt>
                <c:pt idx="27">
                  <c:v>22.351</c:v>
                </c:pt>
                <c:pt idx="28">
                  <c:v>20.786</c:v>
                </c:pt>
                <c:pt idx="29">
                  <c:v>17.513</c:v>
                </c:pt>
                <c:pt idx="30">
                  <c:v>18.394</c:v>
                </c:pt>
                <c:pt idx="31">
                  <c:v>18.545</c:v>
                </c:pt>
                <c:pt idx="32">
                  <c:v>19.17</c:v>
                </c:pt>
                <c:pt idx="33">
                  <c:v>19.348</c:v>
                </c:pt>
                <c:pt idx="34">
                  <c:v>19.756</c:v>
                </c:pt>
                <c:pt idx="35">
                  <c:v>20.379</c:v>
                </c:pt>
                <c:pt idx="36">
                  <c:v>20.957</c:v>
                </c:pt>
                <c:pt idx="37">
                  <c:v>21.412</c:v>
                </c:pt>
                <c:pt idx="38">
                  <c:v>21.759</c:v>
                </c:pt>
                <c:pt idx="39">
                  <c:v>21.977</c:v>
                </c:pt>
                <c:pt idx="40">
                  <c:v>22.188</c:v>
                </c:pt>
              </c:numCache>
            </c:numRef>
          </c:val>
          <c:smooth val="0"/>
        </c:ser>
        <c:ser>
          <c:idx val="5"/>
          <c:order val="5"/>
          <c:tx>
            <c:strRef>
              <c:f>Sheet3!$F$21</c:f>
              <c:strCache>
                <c:ptCount val="1"/>
                <c:pt idx="0">
                  <c:v>China</c:v>
                </c:pt>
              </c:strCache>
            </c:strRef>
          </c:tx>
          <c:spPr>
            <a:ln>
              <a:solidFill>
                <a:srgbClr val="FFFF00"/>
              </a:solidFill>
            </a:ln>
          </c:spPr>
          <c:marker>
            <c:symbol val="none"/>
          </c:marker>
          <c:cat>
            <c:numRef>
              <c:f>Sheet3!$G$15:$AU$15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Sheet3!$G$21:$AU$21</c:f>
              <c:numCache>
                <c:formatCode>General</c:formatCode>
                <c:ptCount val="41"/>
                <c:pt idx="0">
                  <c:v>34.334</c:v>
                </c:pt>
                <c:pt idx="1">
                  <c:v>31.725</c:v>
                </c:pt>
                <c:pt idx="2">
                  <c:v>32.899</c:v>
                </c:pt>
                <c:pt idx="3">
                  <c:v>33.566</c:v>
                </c:pt>
                <c:pt idx="4">
                  <c:v>34.25</c:v>
                </c:pt>
                <c:pt idx="5">
                  <c:v>37.642</c:v>
                </c:pt>
                <c:pt idx="6">
                  <c:v>37.656</c:v>
                </c:pt>
                <c:pt idx="7">
                  <c:v>36.321</c:v>
                </c:pt>
                <c:pt idx="8">
                  <c:v>37.195</c:v>
                </c:pt>
                <c:pt idx="9">
                  <c:v>36.581</c:v>
                </c:pt>
                <c:pt idx="10">
                  <c:v>34.872</c:v>
                </c:pt>
                <c:pt idx="11">
                  <c:v>34.849</c:v>
                </c:pt>
                <c:pt idx="12">
                  <c:v>36.591</c:v>
                </c:pt>
                <c:pt idx="13">
                  <c:v>42.551</c:v>
                </c:pt>
                <c:pt idx="14">
                  <c:v>40.506</c:v>
                </c:pt>
                <c:pt idx="15">
                  <c:v>40.29</c:v>
                </c:pt>
                <c:pt idx="16">
                  <c:v>38.813</c:v>
                </c:pt>
                <c:pt idx="17">
                  <c:v>36.699</c:v>
                </c:pt>
                <c:pt idx="18">
                  <c:v>36.188</c:v>
                </c:pt>
                <c:pt idx="19">
                  <c:v>36.161</c:v>
                </c:pt>
                <c:pt idx="20">
                  <c:v>35.284</c:v>
                </c:pt>
                <c:pt idx="21">
                  <c:v>36.476</c:v>
                </c:pt>
                <c:pt idx="22">
                  <c:v>37.821</c:v>
                </c:pt>
                <c:pt idx="23">
                  <c:v>40.964</c:v>
                </c:pt>
                <c:pt idx="24">
                  <c:v>42.973</c:v>
                </c:pt>
                <c:pt idx="25">
                  <c:v>41.541</c:v>
                </c:pt>
                <c:pt idx="26">
                  <c:v>41.737</c:v>
                </c:pt>
                <c:pt idx="27">
                  <c:v>41.614</c:v>
                </c:pt>
                <c:pt idx="28">
                  <c:v>43.777</c:v>
                </c:pt>
                <c:pt idx="29">
                  <c:v>47.155</c:v>
                </c:pt>
                <c:pt idx="30">
                  <c:v>48.063</c:v>
                </c:pt>
                <c:pt idx="31">
                  <c:v>48.315</c:v>
                </c:pt>
                <c:pt idx="32">
                  <c:v>47.747</c:v>
                </c:pt>
                <c:pt idx="33">
                  <c:v>47.787</c:v>
                </c:pt>
                <c:pt idx="34">
                  <c:v>46.852</c:v>
                </c:pt>
                <c:pt idx="35">
                  <c:v>45.357</c:v>
                </c:pt>
                <c:pt idx="36">
                  <c:v>44.726</c:v>
                </c:pt>
                <c:pt idx="37">
                  <c:v>44.158</c:v>
                </c:pt>
                <c:pt idx="38">
                  <c:v>43.72</c:v>
                </c:pt>
                <c:pt idx="39">
                  <c:v>43.233</c:v>
                </c:pt>
                <c:pt idx="40">
                  <c:v>42.844</c:v>
                </c:pt>
              </c:numCache>
            </c:numRef>
          </c:val>
          <c:smooth val="0"/>
        </c:ser>
        <c:ser>
          <c:idx val="6"/>
          <c:order val="6"/>
          <c:tx>
            <c:strRef>
              <c:f>Sheet3!$F$22</c:f>
              <c:strCache>
                <c:ptCount val="1"/>
                <c:pt idx="0">
                  <c:v>World</c:v>
                </c:pt>
              </c:strCache>
            </c:strRef>
          </c:tx>
          <c:spPr>
            <a:ln>
              <a:solidFill>
                <a:srgbClr val="FF0000"/>
              </a:solidFill>
            </a:ln>
          </c:spPr>
          <c:marker>
            <c:symbol val="none"/>
          </c:marker>
          <c:cat>
            <c:numRef>
              <c:f>Sheet3!$G$15:$AU$15</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Sheet3!$G$22:$AU$22</c:f>
              <c:numCache>
                <c:formatCode>General</c:formatCode>
                <c:ptCount val="41"/>
                <c:pt idx="0">
                  <c:v>26.059</c:v>
                </c:pt>
                <c:pt idx="1">
                  <c:v>25.616</c:v>
                </c:pt>
                <c:pt idx="2">
                  <c:v>24.136</c:v>
                </c:pt>
                <c:pt idx="3">
                  <c:v>23.671</c:v>
                </c:pt>
                <c:pt idx="4">
                  <c:v>24.658</c:v>
                </c:pt>
                <c:pt idx="5">
                  <c:v>24.384</c:v>
                </c:pt>
                <c:pt idx="6">
                  <c:v>24.233</c:v>
                </c:pt>
                <c:pt idx="7">
                  <c:v>24.525</c:v>
                </c:pt>
                <c:pt idx="8">
                  <c:v>25.379</c:v>
                </c:pt>
                <c:pt idx="9">
                  <c:v>25.807</c:v>
                </c:pt>
                <c:pt idx="10">
                  <c:v>25.605</c:v>
                </c:pt>
                <c:pt idx="11">
                  <c:v>24.864</c:v>
                </c:pt>
                <c:pt idx="12">
                  <c:v>23.899</c:v>
                </c:pt>
                <c:pt idx="13">
                  <c:v>23.549</c:v>
                </c:pt>
                <c:pt idx="14">
                  <c:v>23.766</c:v>
                </c:pt>
                <c:pt idx="15">
                  <c:v>23.924</c:v>
                </c:pt>
                <c:pt idx="16">
                  <c:v>23.739</c:v>
                </c:pt>
                <c:pt idx="17">
                  <c:v>23.782</c:v>
                </c:pt>
                <c:pt idx="18">
                  <c:v>23.437</c:v>
                </c:pt>
                <c:pt idx="19">
                  <c:v>23.357</c:v>
                </c:pt>
                <c:pt idx="20">
                  <c:v>23.773</c:v>
                </c:pt>
                <c:pt idx="21">
                  <c:v>22.988</c:v>
                </c:pt>
                <c:pt idx="22">
                  <c:v>22.469</c:v>
                </c:pt>
                <c:pt idx="23">
                  <c:v>22.75</c:v>
                </c:pt>
                <c:pt idx="24">
                  <c:v>23.448</c:v>
                </c:pt>
                <c:pt idx="25">
                  <c:v>23.796</c:v>
                </c:pt>
                <c:pt idx="26">
                  <c:v>24.467</c:v>
                </c:pt>
                <c:pt idx="27">
                  <c:v>25.03</c:v>
                </c:pt>
                <c:pt idx="28">
                  <c:v>25.015</c:v>
                </c:pt>
                <c:pt idx="29">
                  <c:v>22.977</c:v>
                </c:pt>
                <c:pt idx="30">
                  <c:v>24.12</c:v>
                </c:pt>
                <c:pt idx="31">
                  <c:v>24.824</c:v>
                </c:pt>
                <c:pt idx="32">
                  <c:v>24.911</c:v>
                </c:pt>
                <c:pt idx="33">
                  <c:v>24.857</c:v>
                </c:pt>
                <c:pt idx="34">
                  <c:v>24.94</c:v>
                </c:pt>
                <c:pt idx="35">
                  <c:v>25.235</c:v>
                </c:pt>
                <c:pt idx="36">
                  <c:v>25.51</c:v>
                </c:pt>
                <c:pt idx="37">
                  <c:v>25.751</c:v>
                </c:pt>
                <c:pt idx="38">
                  <c:v>25.974</c:v>
                </c:pt>
                <c:pt idx="39">
                  <c:v>26.145</c:v>
                </c:pt>
                <c:pt idx="40">
                  <c:v>26.308</c:v>
                </c:pt>
              </c:numCache>
            </c:numRef>
          </c:val>
          <c:smooth val="0"/>
        </c:ser>
        <c:dLbls>
          <c:showLegendKey val="0"/>
          <c:showVal val="0"/>
          <c:showCatName val="0"/>
          <c:showSerName val="0"/>
          <c:showPercent val="0"/>
          <c:showBubbleSize val="0"/>
        </c:dLbls>
        <c:smooth val="0"/>
        <c:axId val="-2136363200"/>
        <c:axId val="-2136684976"/>
      </c:lineChart>
      <c:catAx>
        <c:axId val="-21363632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136684976"/>
        <c:crosses val="autoZero"/>
        <c:auto val="1"/>
        <c:lblAlgn val="ctr"/>
        <c:lblOffset val="100"/>
        <c:noMultiLvlLbl val="0"/>
      </c:catAx>
      <c:valAx>
        <c:axId val="-2136684976"/>
        <c:scaling>
          <c:orientation val="minMax"/>
        </c:scaling>
        <c:delete val="0"/>
        <c:axPos val="l"/>
        <c:majorGridlines/>
        <c:numFmt formatCode="General" sourceLinked="1"/>
        <c:majorTickMark val="out"/>
        <c:minorTickMark val="none"/>
        <c:tickLblPos val="nextTo"/>
        <c:crossAx val="-2136363200"/>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'B. corrente'!$C$12</c:f>
              <c:strCache>
                <c:ptCount val="1"/>
                <c:pt idx="0">
                  <c:v>Germany</c:v>
                </c:pt>
              </c:strCache>
            </c:strRef>
          </c:tx>
          <c:spPr>
            <a:ln>
              <a:solidFill>
                <a:srgbClr val="FF0000"/>
              </a:solidFill>
            </a:ln>
          </c:spPr>
          <c:marker>
            <c:symbol val="none"/>
          </c:marker>
          <c:cat>
            <c:numRef>
              <c:f>'B. corrente'!$D$11:$AQ$11</c:f>
              <c:numCache>
                <c:formatCode>General</c:formatCode>
                <c:ptCount val="4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numCache>
            </c:numRef>
          </c:cat>
          <c:val>
            <c:numRef>
              <c:f>'B. corrente'!$D$12:$AQ$12</c:f>
              <c:numCache>
                <c:formatCode>General</c:formatCode>
                <c:ptCount val="40"/>
                <c:pt idx="0">
                  <c:v>-1.725</c:v>
                </c:pt>
                <c:pt idx="1">
                  <c:v>-0.667</c:v>
                </c:pt>
                <c:pt idx="2">
                  <c:v>0.678</c:v>
                </c:pt>
                <c:pt idx="3">
                  <c:v>0.609</c:v>
                </c:pt>
                <c:pt idx="4">
                  <c:v>1.472</c:v>
                </c:pt>
                <c:pt idx="5">
                  <c:v>2.651</c:v>
                </c:pt>
                <c:pt idx="6">
                  <c:v>4.214</c:v>
                </c:pt>
                <c:pt idx="7">
                  <c:v>3.854</c:v>
                </c:pt>
                <c:pt idx="8">
                  <c:v>4.148</c:v>
                </c:pt>
                <c:pt idx="9">
                  <c:v>4.556</c:v>
                </c:pt>
                <c:pt idx="10">
                  <c:v>2.929</c:v>
                </c:pt>
                <c:pt idx="11">
                  <c:v>-1.336</c:v>
                </c:pt>
                <c:pt idx="12">
                  <c:v>-1.099</c:v>
                </c:pt>
                <c:pt idx="13">
                  <c:v>-0.948</c:v>
                </c:pt>
                <c:pt idx="14">
                  <c:v>-1.418</c:v>
                </c:pt>
                <c:pt idx="15">
                  <c:v>-1.172</c:v>
                </c:pt>
                <c:pt idx="16">
                  <c:v>-0.575</c:v>
                </c:pt>
                <c:pt idx="17">
                  <c:v>-0.463</c:v>
                </c:pt>
                <c:pt idx="18">
                  <c:v>-0.749</c:v>
                </c:pt>
                <c:pt idx="19">
                  <c:v>-1.292</c:v>
                </c:pt>
                <c:pt idx="20">
                  <c:v>-1.732</c:v>
                </c:pt>
                <c:pt idx="21">
                  <c:v>-0.001</c:v>
                </c:pt>
                <c:pt idx="22">
                  <c:v>2.001</c:v>
                </c:pt>
                <c:pt idx="23">
                  <c:v>1.887</c:v>
                </c:pt>
                <c:pt idx="24">
                  <c:v>4.661999999999994</c:v>
                </c:pt>
                <c:pt idx="25">
                  <c:v>5.061999999999998</c:v>
                </c:pt>
                <c:pt idx="26">
                  <c:v>6.255</c:v>
                </c:pt>
                <c:pt idx="27">
                  <c:v>7.45</c:v>
                </c:pt>
                <c:pt idx="28">
                  <c:v>6.21</c:v>
                </c:pt>
                <c:pt idx="29">
                  <c:v>5.927</c:v>
                </c:pt>
                <c:pt idx="30">
                  <c:v>6.386</c:v>
                </c:pt>
                <c:pt idx="31">
                  <c:v>6.837</c:v>
                </c:pt>
                <c:pt idx="32">
                  <c:v>7.447</c:v>
                </c:pt>
                <c:pt idx="33">
                  <c:v>7.523</c:v>
                </c:pt>
                <c:pt idx="34">
                  <c:v>7.343999999999998</c:v>
                </c:pt>
                <c:pt idx="35">
                  <c:v>7.101999999999999</c:v>
                </c:pt>
                <c:pt idx="36">
                  <c:v>6.707</c:v>
                </c:pt>
                <c:pt idx="37">
                  <c:v>6.278</c:v>
                </c:pt>
                <c:pt idx="38">
                  <c:v>5.928</c:v>
                </c:pt>
                <c:pt idx="39">
                  <c:v>5.749</c:v>
                </c:pt>
              </c:numCache>
            </c:numRef>
          </c:val>
          <c:smooth val="0"/>
        </c:ser>
        <c:dLbls>
          <c:showLegendKey val="0"/>
          <c:showVal val="0"/>
          <c:showCatName val="0"/>
          <c:showSerName val="0"/>
          <c:showPercent val="0"/>
          <c:showBubbleSize val="0"/>
        </c:dLbls>
        <c:smooth val="0"/>
        <c:axId val="-2136322688"/>
        <c:axId val="-2136702112"/>
      </c:lineChart>
      <c:catAx>
        <c:axId val="-2136322688"/>
        <c:scaling>
          <c:orientation val="minMax"/>
        </c:scaling>
        <c:delete val="0"/>
        <c:axPos val="b"/>
        <c:numFmt formatCode="General" sourceLinked="1"/>
        <c:majorTickMark val="out"/>
        <c:minorTickMark val="none"/>
        <c:tickLblPos val="nextTo"/>
        <c:crossAx val="-2136702112"/>
        <c:crosses val="autoZero"/>
        <c:auto val="1"/>
        <c:lblAlgn val="ctr"/>
        <c:lblOffset val="100"/>
        <c:noMultiLvlLbl val="0"/>
      </c:catAx>
      <c:valAx>
        <c:axId val="-2136702112"/>
        <c:scaling>
          <c:orientation val="minMax"/>
        </c:scaling>
        <c:delete val="0"/>
        <c:axPos val="l"/>
        <c:majorGridlines/>
        <c:numFmt formatCode="General" sourceLinked="1"/>
        <c:majorTickMark val="out"/>
        <c:minorTickMark val="none"/>
        <c:tickLblPos val="nextTo"/>
        <c:crossAx val="-2136322688"/>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'B. corrente'!$K$54</c:f>
              <c:strCache>
                <c:ptCount val="1"/>
                <c:pt idx="0">
                  <c:v>Germany</c:v>
                </c:pt>
              </c:strCache>
            </c:strRef>
          </c:tx>
          <c:spPr>
            <a:ln>
              <a:solidFill>
                <a:srgbClr val="FF0000"/>
              </a:solidFill>
            </a:ln>
          </c:spPr>
          <c:marker>
            <c:symbol val="none"/>
          </c:marker>
          <c:cat>
            <c:numRef>
              <c:f>'B. corrente'!$L$53:$AY$53</c:f>
              <c:numCache>
                <c:formatCode>General</c:formatCode>
                <c:ptCount val="4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numCache>
            </c:numRef>
          </c:cat>
          <c:val>
            <c:numRef>
              <c:f>'B. corrente'!$L$54:$AY$54</c:f>
              <c:numCache>
                <c:formatCode>General</c:formatCode>
                <c:ptCount val="40"/>
                <c:pt idx="0">
                  <c:v>-14.254</c:v>
                </c:pt>
                <c:pt idx="1">
                  <c:v>-4.638</c:v>
                </c:pt>
                <c:pt idx="2">
                  <c:v>4.55</c:v>
                </c:pt>
                <c:pt idx="3">
                  <c:v>4.08</c:v>
                </c:pt>
                <c:pt idx="4">
                  <c:v>9.284000000000001</c:v>
                </c:pt>
                <c:pt idx="5">
                  <c:v>16.96</c:v>
                </c:pt>
                <c:pt idx="6">
                  <c:v>38.499</c:v>
                </c:pt>
                <c:pt idx="7">
                  <c:v>43.819</c:v>
                </c:pt>
                <c:pt idx="8">
                  <c:v>50.847</c:v>
                </c:pt>
                <c:pt idx="9">
                  <c:v>55.441</c:v>
                </c:pt>
                <c:pt idx="10">
                  <c:v>45.307</c:v>
                </c:pt>
                <c:pt idx="11">
                  <c:v>-24.253</c:v>
                </c:pt>
                <c:pt idx="12">
                  <c:v>-22.742</c:v>
                </c:pt>
                <c:pt idx="13">
                  <c:v>-19.033</c:v>
                </c:pt>
                <c:pt idx="14">
                  <c:v>-30.52</c:v>
                </c:pt>
                <c:pt idx="15">
                  <c:v>-29.587</c:v>
                </c:pt>
                <c:pt idx="16">
                  <c:v>-14.017</c:v>
                </c:pt>
                <c:pt idx="17">
                  <c:v>-10.01</c:v>
                </c:pt>
                <c:pt idx="18">
                  <c:v>-16.33</c:v>
                </c:pt>
                <c:pt idx="19">
                  <c:v>-27.561</c:v>
                </c:pt>
                <c:pt idx="20">
                  <c:v>-32.765</c:v>
                </c:pt>
                <c:pt idx="21">
                  <c:v>-0.011</c:v>
                </c:pt>
                <c:pt idx="22">
                  <c:v>40.298</c:v>
                </c:pt>
                <c:pt idx="23">
                  <c:v>45.827</c:v>
                </c:pt>
                <c:pt idx="24">
                  <c:v>127.275</c:v>
                </c:pt>
                <c:pt idx="25">
                  <c:v>140.261</c:v>
                </c:pt>
                <c:pt idx="26">
                  <c:v>181.741</c:v>
                </c:pt>
                <c:pt idx="27">
                  <c:v>247.967</c:v>
                </c:pt>
                <c:pt idx="28">
                  <c:v>226.105</c:v>
                </c:pt>
                <c:pt idx="29">
                  <c:v>196.0</c:v>
                </c:pt>
                <c:pt idx="30">
                  <c:v>211.413</c:v>
                </c:pt>
                <c:pt idx="31">
                  <c:v>248.264</c:v>
                </c:pt>
                <c:pt idx="32">
                  <c:v>255.277</c:v>
                </c:pt>
                <c:pt idx="33">
                  <c:v>273.54</c:v>
                </c:pt>
                <c:pt idx="34">
                  <c:v>284.646</c:v>
                </c:pt>
                <c:pt idx="35">
                  <c:v>289.901</c:v>
                </c:pt>
                <c:pt idx="36">
                  <c:v>285.967</c:v>
                </c:pt>
                <c:pt idx="37">
                  <c:v>280.267</c:v>
                </c:pt>
                <c:pt idx="38">
                  <c:v>276.4709999999992</c:v>
                </c:pt>
                <c:pt idx="39">
                  <c:v>280.026</c:v>
                </c:pt>
              </c:numCache>
            </c:numRef>
          </c:val>
          <c:smooth val="0"/>
        </c:ser>
        <c:dLbls>
          <c:showLegendKey val="0"/>
          <c:showVal val="0"/>
          <c:showCatName val="0"/>
          <c:showSerName val="0"/>
          <c:showPercent val="0"/>
          <c:showBubbleSize val="0"/>
        </c:dLbls>
        <c:smooth val="0"/>
        <c:axId val="-2146070848"/>
        <c:axId val="-2140283472"/>
      </c:lineChart>
      <c:catAx>
        <c:axId val="-2146070848"/>
        <c:scaling>
          <c:orientation val="minMax"/>
        </c:scaling>
        <c:delete val="0"/>
        <c:axPos val="b"/>
        <c:numFmt formatCode="General" sourceLinked="1"/>
        <c:majorTickMark val="out"/>
        <c:minorTickMark val="none"/>
        <c:tickLblPos val="nextTo"/>
        <c:crossAx val="-2140283472"/>
        <c:crosses val="autoZero"/>
        <c:auto val="1"/>
        <c:lblAlgn val="ctr"/>
        <c:lblOffset val="100"/>
        <c:noMultiLvlLbl val="0"/>
      </c:catAx>
      <c:valAx>
        <c:axId val="-2140283472"/>
        <c:scaling>
          <c:orientation val="minMax"/>
        </c:scaling>
        <c:delete val="0"/>
        <c:axPos val="l"/>
        <c:majorGridlines/>
        <c:numFmt formatCode="General" sourceLinked="1"/>
        <c:majorTickMark val="out"/>
        <c:minorTickMark val="none"/>
        <c:tickLblPos val="nextTo"/>
        <c:crossAx val="-2146070848"/>
        <c:crosses val="autoZero"/>
        <c:crossBetween val="between"/>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'B. corrente'!$T$15</c:f>
              <c:strCache>
                <c:ptCount val="1"/>
                <c:pt idx="0">
                  <c:v>Euro Area (- Germany)</c:v>
                </c:pt>
              </c:strCache>
            </c:strRef>
          </c:tx>
          <c:spPr>
            <a:ln>
              <a:solidFill>
                <a:srgbClr val="000090"/>
              </a:solidFill>
            </a:ln>
          </c:spPr>
          <c:marker>
            <c:symbol val="none"/>
          </c:marker>
          <c:cat>
            <c:numRef>
              <c:f>'B. corrente'!$U$14:$AQ$14</c:f>
              <c:numCache>
                <c:formatCode>General</c:formatCode>
                <c:ptCount val="23"/>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pt idx="20">
                  <c:v>2017.0</c:v>
                </c:pt>
                <c:pt idx="21">
                  <c:v>2018.0</c:v>
                </c:pt>
                <c:pt idx="22">
                  <c:v>2019.0</c:v>
                </c:pt>
              </c:numCache>
            </c:numRef>
          </c:cat>
          <c:val>
            <c:numRef>
              <c:f>'B. corrente'!$U$15:$AQ$15</c:f>
              <c:numCache>
                <c:formatCode>General</c:formatCode>
                <c:ptCount val="23"/>
                <c:pt idx="0">
                  <c:v>100.265</c:v>
                </c:pt>
                <c:pt idx="1">
                  <c:v>69.269</c:v>
                </c:pt>
                <c:pt idx="2">
                  <c:v>61.047</c:v>
                </c:pt>
                <c:pt idx="3">
                  <c:v>-2.978000000000002</c:v>
                </c:pt>
                <c:pt idx="4">
                  <c:v>6.421</c:v>
                </c:pt>
                <c:pt idx="5">
                  <c:v>8.213999999999998</c:v>
                </c:pt>
                <c:pt idx="6">
                  <c:v>-1.655000000000001</c:v>
                </c:pt>
                <c:pt idx="7">
                  <c:v>-5.812000000000006</c:v>
                </c:pt>
                <c:pt idx="8">
                  <c:v>-89.917</c:v>
                </c:pt>
                <c:pt idx="9">
                  <c:v>-127.872</c:v>
                </c:pt>
                <c:pt idx="10">
                  <c:v>-201.575</c:v>
                </c:pt>
                <c:pt idx="11">
                  <c:v>-322.59</c:v>
                </c:pt>
                <c:pt idx="12">
                  <c:v>-162.888</c:v>
                </c:pt>
                <c:pt idx="13">
                  <c:v>-138.736</c:v>
                </c:pt>
                <c:pt idx="14">
                  <c:v>-139.081</c:v>
                </c:pt>
                <c:pt idx="15">
                  <c:v>-9.327000000000001</c:v>
                </c:pt>
                <c:pt idx="16">
                  <c:v>92.448</c:v>
                </c:pt>
                <c:pt idx="17">
                  <c:v>106.958</c:v>
                </c:pt>
                <c:pt idx="18">
                  <c:v>142.726</c:v>
                </c:pt>
                <c:pt idx="19">
                  <c:v>162.781</c:v>
                </c:pt>
                <c:pt idx="20">
                  <c:v>180.771</c:v>
                </c:pt>
                <c:pt idx="21">
                  <c:v>201.97</c:v>
                </c:pt>
                <c:pt idx="22">
                  <c:v>218.654</c:v>
                </c:pt>
              </c:numCache>
            </c:numRef>
          </c:val>
          <c:smooth val="0"/>
        </c:ser>
        <c:ser>
          <c:idx val="1"/>
          <c:order val="1"/>
          <c:tx>
            <c:strRef>
              <c:f>'B. corrente'!$T$16</c:f>
              <c:strCache>
                <c:ptCount val="1"/>
                <c:pt idx="0">
                  <c:v>Germany</c:v>
                </c:pt>
              </c:strCache>
            </c:strRef>
          </c:tx>
          <c:spPr>
            <a:ln>
              <a:solidFill>
                <a:srgbClr val="FF0000"/>
              </a:solidFill>
            </a:ln>
          </c:spPr>
          <c:marker>
            <c:symbol val="none"/>
          </c:marker>
          <c:cat>
            <c:numRef>
              <c:f>'B. corrente'!$U$14:$AQ$14</c:f>
              <c:numCache>
                <c:formatCode>General</c:formatCode>
                <c:ptCount val="23"/>
                <c:pt idx="0">
                  <c:v>1997.0</c:v>
                </c:pt>
                <c:pt idx="1">
                  <c:v>1998.0</c:v>
                </c:pt>
                <c:pt idx="2">
                  <c:v>1999.0</c:v>
                </c:pt>
                <c:pt idx="3">
                  <c:v>2000.0</c:v>
                </c:pt>
                <c:pt idx="4">
                  <c:v>2001.0</c:v>
                </c:pt>
                <c:pt idx="5">
                  <c:v>2002.0</c:v>
                </c:pt>
                <c:pt idx="6">
                  <c:v>2003.0</c:v>
                </c:pt>
                <c:pt idx="7">
                  <c:v>2004.0</c:v>
                </c:pt>
                <c:pt idx="8">
                  <c:v>2005.0</c:v>
                </c:pt>
                <c:pt idx="9">
                  <c:v>2006.0</c:v>
                </c:pt>
                <c:pt idx="10">
                  <c:v>2007.0</c:v>
                </c:pt>
                <c:pt idx="11">
                  <c:v>2008.0</c:v>
                </c:pt>
                <c:pt idx="12">
                  <c:v>2009.0</c:v>
                </c:pt>
                <c:pt idx="13">
                  <c:v>2010.0</c:v>
                </c:pt>
                <c:pt idx="14">
                  <c:v>2011.0</c:v>
                </c:pt>
                <c:pt idx="15">
                  <c:v>2012.0</c:v>
                </c:pt>
                <c:pt idx="16">
                  <c:v>2013.0</c:v>
                </c:pt>
                <c:pt idx="17">
                  <c:v>2014.0</c:v>
                </c:pt>
                <c:pt idx="18">
                  <c:v>2015.0</c:v>
                </c:pt>
                <c:pt idx="19">
                  <c:v>2016.0</c:v>
                </c:pt>
                <c:pt idx="20">
                  <c:v>2017.0</c:v>
                </c:pt>
                <c:pt idx="21">
                  <c:v>2018.0</c:v>
                </c:pt>
                <c:pt idx="22">
                  <c:v>2019.0</c:v>
                </c:pt>
              </c:numCache>
            </c:numRef>
          </c:cat>
          <c:val>
            <c:numRef>
              <c:f>'B. corrente'!$U$16:$AQ$16</c:f>
              <c:numCache>
                <c:formatCode>General</c:formatCode>
                <c:ptCount val="23"/>
                <c:pt idx="0">
                  <c:v>-10.01</c:v>
                </c:pt>
                <c:pt idx="1">
                  <c:v>-16.33</c:v>
                </c:pt>
                <c:pt idx="2">
                  <c:v>-27.561</c:v>
                </c:pt>
                <c:pt idx="3">
                  <c:v>-32.765</c:v>
                </c:pt>
                <c:pt idx="4">
                  <c:v>-0.011</c:v>
                </c:pt>
                <c:pt idx="5">
                  <c:v>40.298</c:v>
                </c:pt>
                <c:pt idx="6">
                  <c:v>45.827</c:v>
                </c:pt>
                <c:pt idx="7">
                  <c:v>127.275</c:v>
                </c:pt>
                <c:pt idx="8">
                  <c:v>140.261</c:v>
                </c:pt>
                <c:pt idx="9">
                  <c:v>181.741</c:v>
                </c:pt>
                <c:pt idx="10">
                  <c:v>247.967</c:v>
                </c:pt>
                <c:pt idx="11">
                  <c:v>226.105</c:v>
                </c:pt>
                <c:pt idx="12">
                  <c:v>196.0</c:v>
                </c:pt>
                <c:pt idx="13">
                  <c:v>211.413</c:v>
                </c:pt>
                <c:pt idx="14">
                  <c:v>248.264</c:v>
                </c:pt>
                <c:pt idx="15">
                  <c:v>255.277</c:v>
                </c:pt>
                <c:pt idx="16">
                  <c:v>273.54</c:v>
                </c:pt>
                <c:pt idx="17">
                  <c:v>284.646</c:v>
                </c:pt>
                <c:pt idx="18">
                  <c:v>289.901</c:v>
                </c:pt>
                <c:pt idx="19">
                  <c:v>285.967</c:v>
                </c:pt>
                <c:pt idx="20">
                  <c:v>280.267</c:v>
                </c:pt>
                <c:pt idx="21">
                  <c:v>276.4709999999992</c:v>
                </c:pt>
                <c:pt idx="22">
                  <c:v>280.026</c:v>
                </c:pt>
              </c:numCache>
            </c:numRef>
          </c:val>
          <c:smooth val="0"/>
        </c:ser>
        <c:dLbls>
          <c:showLegendKey val="0"/>
          <c:showVal val="0"/>
          <c:showCatName val="0"/>
          <c:showSerName val="0"/>
          <c:showPercent val="0"/>
          <c:showBubbleSize val="0"/>
        </c:dLbls>
        <c:smooth val="0"/>
        <c:axId val="-2113392512"/>
        <c:axId val="2121335264"/>
      </c:lineChart>
      <c:catAx>
        <c:axId val="-2113392512"/>
        <c:scaling>
          <c:orientation val="minMax"/>
        </c:scaling>
        <c:delete val="0"/>
        <c:axPos val="b"/>
        <c:numFmt formatCode="General" sourceLinked="1"/>
        <c:majorTickMark val="out"/>
        <c:minorTickMark val="none"/>
        <c:tickLblPos val="nextTo"/>
        <c:crossAx val="2121335264"/>
        <c:crosses val="autoZero"/>
        <c:auto val="1"/>
        <c:lblAlgn val="ctr"/>
        <c:lblOffset val="100"/>
        <c:noMultiLvlLbl val="0"/>
      </c:catAx>
      <c:valAx>
        <c:axId val="2121335264"/>
        <c:scaling>
          <c:orientation val="minMax"/>
        </c:scaling>
        <c:delete val="0"/>
        <c:axPos val="l"/>
        <c:majorGridlines/>
        <c:numFmt formatCode="General" sourceLinked="1"/>
        <c:majorTickMark val="out"/>
        <c:minorTickMark val="none"/>
        <c:tickLblPos val="nextTo"/>
        <c:crossAx val="-2113392512"/>
        <c:crosses val="autoZero"/>
        <c:crossBetween val="between"/>
      </c:valAx>
    </c:plotArea>
    <c:legend>
      <c:legendPos val="b"/>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'Balança Corrente'!$B$5</c:f>
              <c:strCache>
                <c:ptCount val="1"/>
                <c:pt idx="0">
                  <c:v>DEU</c:v>
                </c:pt>
              </c:strCache>
            </c:strRef>
          </c:tx>
          <c:spPr>
            <a:ln>
              <a:solidFill>
                <a:srgbClr val="FF0000"/>
              </a:solidFill>
            </a:ln>
          </c:spPr>
          <c:marker>
            <c:symbol val="none"/>
          </c:marker>
          <c:cat>
            <c:numRef>
              <c:f>'Balança Corrente'!$C$4:$AP$4</c:f>
              <c:numCache>
                <c:formatCode>General</c:formatCode>
                <c:ptCount val="4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numCache>
            </c:numRef>
          </c:cat>
          <c:val>
            <c:numRef>
              <c:f>'Balança Corrente'!$C$5:$AP$5</c:f>
              <c:numCache>
                <c:formatCode>General</c:formatCode>
                <c:ptCount val="40"/>
                <c:pt idx="0">
                  <c:v>-14.254</c:v>
                </c:pt>
                <c:pt idx="1">
                  <c:v>-4.638</c:v>
                </c:pt>
                <c:pt idx="2">
                  <c:v>4.55</c:v>
                </c:pt>
                <c:pt idx="3">
                  <c:v>4.08</c:v>
                </c:pt>
                <c:pt idx="4">
                  <c:v>9.284000000000001</c:v>
                </c:pt>
                <c:pt idx="5">
                  <c:v>16.96</c:v>
                </c:pt>
                <c:pt idx="6">
                  <c:v>38.499</c:v>
                </c:pt>
                <c:pt idx="7">
                  <c:v>43.819</c:v>
                </c:pt>
                <c:pt idx="8">
                  <c:v>50.847</c:v>
                </c:pt>
                <c:pt idx="9">
                  <c:v>55.441</c:v>
                </c:pt>
                <c:pt idx="10">
                  <c:v>45.307</c:v>
                </c:pt>
                <c:pt idx="11">
                  <c:v>-24.253</c:v>
                </c:pt>
                <c:pt idx="12">
                  <c:v>-22.742</c:v>
                </c:pt>
                <c:pt idx="13">
                  <c:v>-19.033</c:v>
                </c:pt>
                <c:pt idx="14">
                  <c:v>-30.52</c:v>
                </c:pt>
                <c:pt idx="15">
                  <c:v>-29.587</c:v>
                </c:pt>
                <c:pt idx="16">
                  <c:v>-14.017</c:v>
                </c:pt>
                <c:pt idx="17">
                  <c:v>-10.01</c:v>
                </c:pt>
                <c:pt idx="18">
                  <c:v>-16.33</c:v>
                </c:pt>
                <c:pt idx="19">
                  <c:v>-27.561</c:v>
                </c:pt>
                <c:pt idx="20">
                  <c:v>-32.765</c:v>
                </c:pt>
                <c:pt idx="21">
                  <c:v>-0.011</c:v>
                </c:pt>
                <c:pt idx="22">
                  <c:v>40.298</c:v>
                </c:pt>
                <c:pt idx="23">
                  <c:v>45.827</c:v>
                </c:pt>
                <c:pt idx="24">
                  <c:v>127.275</c:v>
                </c:pt>
                <c:pt idx="25">
                  <c:v>140.261</c:v>
                </c:pt>
                <c:pt idx="26">
                  <c:v>181.741</c:v>
                </c:pt>
                <c:pt idx="27">
                  <c:v>247.967</c:v>
                </c:pt>
                <c:pt idx="28">
                  <c:v>226.105</c:v>
                </c:pt>
                <c:pt idx="29">
                  <c:v>196.0</c:v>
                </c:pt>
                <c:pt idx="30">
                  <c:v>211.413</c:v>
                </c:pt>
                <c:pt idx="31">
                  <c:v>248.264</c:v>
                </c:pt>
                <c:pt idx="32">
                  <c:v>255.277</c:v>
                </c:pt>
                <c:pt idx="33">
                  <c:v>273.54</c:v>
                </c:pt>
                <c:pt idx="34">
                  <c:v>284.646</c:v>
                </c:pt>
                <c:pt idx="35">
                  <c:v>289.901</c:v>
                </c:pt>
                <c:pt idx="36">
                  <c:v>285.967</c:v>
                </c:pt>
                <c:pt idx="37">
                  <c:v>280.267</c:v>
                </c:pt>
                <c:pt idx="38">
                  <c:v>276.4709999999992</c:v>
                </c:pt>
                <c:pt idx="39">
                  <c:v>280.026</c:v>
                </c:pt>
              </c:numCache>
            </c:numRef>
          </c:val>
          <c:smooth val="0"/>
        </c:ser>
        <c:ser>
          <c:idx val="1"/>
          <c:order val="1"/>
          <c:tx>
            <c:strRef>
              <c:f>'Balança Corrente'!$B$6</c:f>
              <c:strCache>
                <c:ptCount val="1"/>
                <c:pt idx="0">
                  <c:v>CHN</c:v>
                </c:pt>
              </c:strCache>
            </c:strRef>
          </c:tx>
          <c:spPr>
            <a:ln>
              <a:solidFill>
                <a:srgbClr val="008000"/>
              </a:solidFill>
            </a:ln>
          </c:spPr>
          <c:marker>
            <c:symbol val="none"/>
          </c:marker>
          <c:cat>
            <c:numRef>
              <c:f>'Balança Corrente'!$C$4:$AP$4</c:f>
              <c:numCache>
                <c:formatCode>General</c:formatCode>
                <c:ptCount val="40"/>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numCache>
            </c:numRef>
          </c:cat>
          <c:val>
            <c:numRef>
              <c:f>'Balança Corrente'!$C$6:$AP$6</c:f>
              <c:numCache>
                <c:formatCode>General</c:formatCode>
                <c:ptCount val="40"/>
                <c:pt idx="0">
                  <c:v>0.286</c:v>
                </c:pt>
                <c:pt idx="1">
                  <c:v>2.275</c:v>
                </c:pt>
                <c:pt idx="2">
                  <c:v>5.599</c:v>
                </c:pt>
                <c:pt idx="3">
                  <c:v>4.143999999999997</c:v>
                </c:pt>
                <c:pt idx="4">
                  <c:v>1.944</c:v>
                </c:pt>
                <c:pt idx="5">
                  <c:v>-11.508</c:v>
                </c:pt>
                <c:pt idx="6">
                  <c:v>-7.233</c:v>
                </c:pt>
                <c:pt idx="7">
                  <c:v>0.3</c:v>
                </c:pt>
                <c:pt idx="8">
                  <c:v>-3.802</c:v>
                </c:pt>
                <c:pt idx="9">
                  <c:v>-4.316999999999997</c:v>
                </c:pt>
                <c:pt idx="10">
                  <c:v>11.997</c:v>
                </c:pt>
                <c:pt idx="11">
                  <c:v>13.272</c:v>
                </c:pt>
                <c:pt idx="12">
                  <c:v>6.402</c:v>
                </c:pt>
                <c:pt idx="13">
                  <c:v>-11.903</c:v>
                </c:pt>
                <c:pt idx="14">
                  <c:v>7.656999999999995</c:v>
                </c:pt>
                <c:pt idx="15">
                  <c:v>1.619</c:v>
                </c:pt>
                <c:pt idx="16">
                  <c:v>7.242</c:v>
                </c:pt>
                <c:pt idx="17">
                  <c:v>36.962</c:v>
                </c:pt>
                <c:pt idx="18">
                  <c:v>31.472</c:v>
                </c:pt>
                <c:pt idx="19">
                  <c:v>15.669</c:v>
                </c:pt>
                <c:pt idx="20">
                  <c:v>20.519</c:v>
                </c:pt>
                <c:pt idx="21">
                  <c:v>17.405</c:v>
                </c:pt>
                <c:pt idx="22">
                  <c:v>35.422</c:v>
                </c:pt>
                <c:pt idx="23">
                  <c:v>43.052</c:v>
                </c:pt>
                <c:pt idx="24">
                  <c:v>68.941</c:v>
                </c:pt>
                <c:pt idx="25">
                  <c:v>132.378</c:v>
                </c:pt>
                <c:pt idx="26">
                  <c:v>231.843</c:v>
                </c:pt>
                <c:pt idx="27">
                  <c:v>353.183</c:v>
                </c:pt>
                <c:pt idx="28">
                  <c:v>420.569</c:v>
                </c:pt>
                <c:pt idx="29">
                  <c:v>243.257</c:v>
                </c:pt>
                <c:pt idx="30">
                  <c:v>237.81</c:v>
                </c:pt>
                <c:pt idx="31">
                  <c:v>136.097</c:v>
                </c:pt>
                <c:pt idx="32">
                  <c:v>193.139</c:v>
                </c:pt>
                <c:pt idx="33">
                  <c:v>188.7</c:v>
                </c:pt>
                <c:pt idx="34">
                  <c:v>224.336</c:v>
                </c:pt>
                <c:pt idx="35">
                  <c:v>265.453</c:v>
                </c:pt>
                <c:pt idx="36">
                  <c:v>308.113</c:v>
                </c:pt>
                <c:pt idx="37">
                  <c:v>346.157</c:v>
                </c:pt>
                <c:pt idx="38">
                  <c:v>390.06</c:v>
                </c:pt>
                <c:pt idx="39">
                  <c:v>444.301</c:v>
                </c:pt>
              </c:numCache>
            </c:numRef>
          </c:val>
          <c:smooth val="0"/>
        </c:ser>
        <c:dLbls>
          <c:showLegendKey val="0"/>
          <c:showVal val="0"/>
          <c:showCatName val="0"/>
          <c:showSerName val="0"/>
          <c:showPercent val="0"/>
          <c:showBubbleSize val="0"/>
        </c:dLbls>
        <c:smooth val="0"/>
        <c:axId val="-2145105296"/>
        <c:axId val="2139750160"/>
      </c:lineChart>
      <c:catAx>
        <c:axId val="-2145105296"/>
        <c:scaling>
          <c:orientation val="minMax"/>
        </c:scaling>
        <c:delete val="0"/>
        <c:axPos val="b"/>
        <c:numFmt formatCode="General" sourceLinked="1"/>
        <c:majorTickMark val="out"/>
        <c:minorTickMark val="none"/>
        <c:tickLblPos val="nextTo"/>
        <c:crossAx val="2139750160"/>
        <c:crosses val="autoZero"/>
        <c:auto val="1"/>
        <c:lblAlgn val="ctr"/>
        <c:lblOffset val="100"/>
        <c:noMultiLvlLbl val="0"/>
      </c:catAx>
      <c:valAx>
        <c:axId val="2139750160"/>
        <c:scaling>
          <c:orientation val="minMax"/>
        </c:scaling>
        <c:delete val="0"/>
        <c:axPos val="l"/>
        <c:majorGridlines/>
        <c:numFmt formatCode="General" sourceLinked="1"/>
        <c:majorTickMark val="out"/>
        <c:minorTickMark val="none"/>
        <c:tickLblPos val="nextTo"/>
        <c:crossAx val="-2145105296"/>
        <c:crosses val="autoZero"/>
        <c:crossBetween val="between"/>
      </c:valAx>
    </c:plotArea>
    <c:legend>
      <c:legendPos val="b"/>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15213505901362"/>
          <c:y val="0.0118110236220472"/>
          <c:w val="0.933179984617172"/>
          <c:h val="0.82640269939269"/>
        </c:manualLayout>
      </c:layout>
      <c:barChart>
        <c:barDir val="col"/>
        <c:grouping val="stacked"/>
        <c:varyColors val="0"/>
        <c:ser>
          <c:idx val="0"/>
          <c:order val="0"/>
          <c:tx>
            <c:strRef>
              <c:f>'Euro BC'!$E$40</c:f>
              <c:strCache>
                <c:ptCount val="1"/>
                <c:pt idx="0">
                  <c:v>Germany</c:v>
                </c:pt>
              </c:strCache>
            </c:strRef>
          </c:tx>
          <c:spPr>
            <a:solidFill>
              <a:srgbClr val="FFFF00"/>
            </a:solidFill>
          </c:spPr>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BC'!$F$40:$BH$40</c:f>
              <c:numCache>
                <c:formatCode>General</c:formatCode>
                <c:ptCount val="55"/>
                <c:pt idx="0">
                  <c:v>1.07077</c:v>
                </c:pt>
                <c:pt idx="1">
                  <c:v>0.75683</c:v>
                </c:pt>
                <c:pt idx="2">
                  <c:v>-0.05375</c:v>
                </c:pt>
                <c:pt idx="3">
                  <c:v>0.18461</c:v>
                </c:pt>
                <c:pt idx="4">
                  <c:v>0.16358</c:v>
                </c:pt>
                <c:pt idx="5">
                  <c:v>-1.36707</c:v>
                </c:pt>
                <c:pt idx="6">
                  <c:v>0.2851</c:v>
                </c:pt>
                <c:pt idx="7">
                  <c:v>2.56149</c:v>
                </c:pt>
                <c:pt idx="8">
                  <c:v>2.98624</c:v>
                </c:pt>
                <c:pt idx="9">
                  <c:v>2.11365</c:v>
                </c:pt>
                <c:pt idx="10">
                  <c:v>2.05966</c:v>
                </c:pt>
                <c:pt idx="11">
                  <c:v>1.25536</c:v>
                </c:pt>
                <c:pt idx="12">
                  <c:v>1.30687</c:v>
                </c:pt>
                <c:pt idx="13">
                  <c:v>4.23227</c:v>
                </c:pt>
                <c:pt idx="14">
                  <c:v>9.06753</c:v>
                </c:pt>
                <c:pt idx="15">
                  <c:v>4.162569999999985</c:v>
                </c:pt>
                <c:pt idx="16">
                  <c:v>3.65399</c:v>
                </c:pt>
                <c:pt idx="17">
                  <c:v>4.36464</c:v>
                </c:pt>
                <c:pt idx="18">
                  <c:v>7.25379</c:v>
                </c:pt>
                <c:pt idx="19">
                  <c:v>-4.665699999999997</c:v>
                </c:pt>
                <c:pt idx="20">
                  <c:v>-11.02581</c:v>
                </c:pt>
                <c:pt idx="21">
                  <c:v>-4.59024</c:v>
                </c:pt>
                <c:pt idx="22">
                  <c:v>6.3466</c:v>
                </c:pt>
                <c:pt idx="23">
                  <c:v>5.5474</c:v>
                </c:pt>
                <c:pt idx="24">
                  <c:v>12.48768</c:v>
                </c:pt>
                <c:pt idx="25">
                  <c:v>24.25548</c:v>
                </c:pt>
                <c:pt idx="26">
                  <c:v>40.22511</c:v>
                </c:pt>
                <c:pt idx="27">
                  <c:v>40.26789</c:v>
                </c:pt>
                <c:pt idx="28">
                  <c:v>47.70777</c:v>
                </c:pt>
                <c:pt idx="29">
                  <c:v>52.28396</c:v>
                </c:pt>
                <c:pt idx="30">
                  <c:v>46.61572</c:v>
                </c:pt>
                <c:pt idx="31">
                  <c:v>-20.49</c:v>
                </c:pt>
                <c:pt idx="32">
                  <c:v>-17.86</c:v>
                </c:pt>
                <c:pt idx="33">
                  <c:v>-14.16</c:v>
                </c:pt>
                <c:pt idx="34">
                  <c:v>-24.77</c:v>
                </c:pt>
                <c:pt idx="35">
                  <c:v>-21.38</c:v>
                </c:pt>
                <c:pt idx="36">
                  <c:v>-11.14</c:v>
                </c:pt>
                <c:pt idx="37">
                  <c:v>-9.39</c:v>
                </c:pt>
                <c:pt idx="38">
                  <c:v>-15.25</c:v>
                </c:pt>
                <c:pt idx="39">
                  <c:v>-25.91</c:v>
                </c:pt>
                <c:pt idx="40">
                  <c:v>-36.23</c:v>
                </c:pt>
                <c:pt idx="41">
                  <c:v>-3.54</c:v>
                </c:pt>
                <c:pt idx="42">
                  <c:v>42.74</c:v>
                </c:pt>
                <c:pt idx="43">
                  <c:v>40.35</c:v>
                </c:pt>
                <c:pt idx="44">
                  <c:v>102.49</c:v>
                </c:pt>
                <c:pt idx="45">
                  <c:v>113.35</c:v>
                </c:pt>
                <c:pt idx="46">
                  <c:v>150.0</c:v>
                </c:pt>
                <c:pt idx="47">
                  <c:v>182.5</c:v>
                </c:pt>
                <c:pt idx="48">
                  <c:v>152.14</c:v>
                </c:pt>
                <c:pt idx="49">
                  <c:v>143.06</c:v>
                </c:pt>
                <c:pt idx="50">
                  <c:v>153.38</c:v>
                </c:pt>
                <c:pt idx="51">
                  <c:v>145.87</c:v>
                </c:pt>
                <c:pt idx="52">
                  <c:v>168.9403</c:v>
                </c:pt>
                <c:pt idx="53">
                  <c:v>170.7831</c:v>
                </c:pt>
                <c:pt idx="54">
                  <c:v>168.8663</c:v>
                </c:pt>
              </c:numCache>
            </c:numRef>
          </c:val>
        </c:ser>
        <c:ser>
          <c:idx val="1"/>
          <c:order val="1"/>
          <c:tx>
            <c:strRef>
              <c:f>'Euro BC'!$E$41</c:f>
              <c:strCache>
                <c:ptCount val="1"/>
                <c:pt idx="0">
                  <c:v>Ireland</c:v>
                </c:pt>
              </c:strCache>
            </c:strRef>
          </c:tx>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BC'!$F$41:$BH$41</c:f>
              <c:numCache>
                <c:formatCode>General</c:formatCode>
                <c:ptCount val="55"/>
                <c:pt idx="0">
                  <c:v>-0.00212</c:v>
                </c:pt>
                <c:pt idx="1">
                  <c:v>0.00315</c:v>
                </c:pt>
                <c:pt idx="2">
                  <c:v>-0.03507</c:v>
                </c:pt>
                <c:pt idx="3">
                  <c:v>-0.05784</c:v>
                </c:pt>
                <c:pt idx="4">
                  <c:v>-0.08218</c:v>
                </c:pt>
                <c:pt idx="5">
                  <c:v>-0.1094</c:v>
                </c:pt>
                <c:pt idx="6">
                  <c:v>-0.04214</c:v>
                </c:pt>
                <c:pt idx="7">
                  <c:v>0.03921</c:v>
                </c:pt>
                <c:pt idx="8">
                  <c:v>-0.03802</c:v>
                </c:pt>
                <c:pt idx="9">
                  <c:v>-0.16224</c:v>
                </c:pt>
                <c:pt idx="10">
                  <c:v>-0.15331</c:v>
                </c:pt>
                <c:pt idx="11">
                  <c:v>-0.16566</c:v>
                </c:pt>
                <c:pt idx="12">
                  <c:v>-0.10781</c:v>
                </c:pt>
                <c:pt idx="13">
                  <c:v>-0.18574</c:v>
                </c:pt>
                <c:pt idx="14">
                  <c:v>-0.57343</c:v>
                </c:pt>
                <c:pt idx="15">
                  <c:v>-0.10307</c:v>
                </c:pt>
                <c:pt idx="16">
                  <c:v>-0.397</c:v>
                </c:pt>
                <c:pt idx="17">
                  <c:v>-0.47239</c:v>
                </c:pt>
                <c:pt idx="18">
                  <c:v>-0.69198</c:v>
                </c:pt>
                <c:pt idx="19">
                  <c:v>-1.58176</c:v>
                </c:pt>
                <c:pt idx="20">
                  <c:v>-1.62871</c:v>
                </c:pt>
                <c:pt idx="21">
                  <c:v>-2.42366</c:v>
                </c:pt>
                <c:pt idx="22">
                  <c:v>-2.05146</c:v>
                </c:pt>
                <c:pt idx="23">
                  <c:v>-1.42219</c:v>
                </c:pt>
                <c:pt idx="24">
                  <c:v>-1.31223</c:v>
                </c:pt>
                <c:pt idx="25">
                  <c:v>-0.97949</c:v>
                </c:pt>
                <c:pt idx="26">
                  <c:v>-0.87522</c:v>
                </c:pt>
                <c:pt idx="27">
                  <c:v>-0.06035</c:v>
                </c:pt>
                <c:pt idx="28">
                  <c:v>0.17765</c:v>
                </c:pt>
                <c:pt idx="29">
                  <c:v>-0.35221</c:v>
                </c:pt>
                <c:pt idx="30">
                  <c:v>-0.68222</c:v>
                </c:pt>
                <c:pt idx="31">
                  <c:v>-0.16812</c:v>
                </c:pt>
                <c:pt idx="32">
                  <c:v>0.14848</c:v>
                </c:pt>
                <c:pt idx="33">
                  <c:v>1.56463</c:v>
                </c:pt>
                <c:pt idx="34">
                  <c:v>1.33856</c:v>
                </c:pt>
                <c:pt idx="35">
                  <c:v>1.40043</c:v>
                </c:pt>
                <c:pt idx="36">
                  <c:v>1.75553</c:v>
                </c:pt>
                <c:pt idx="37">
                  <c:v>2.01437</c:v>
                </c:pt>
                <c:pt idx="38">
                  <c:v>0.50361</c:v>
                </c:pt>
                <c:pt idx="39">
                  <c:v>0.1441</c:v>
                </c:pt>
                <c:pt idx="40">
                  <c:v>-0.44799</c:v>
                </c:pt>
                <c:pt idx="41">
                  <c:v>-0.57599</c:v>
                </c:pt>
                <c:pt idx="42">
                  <c:v>-0.53482</c:v>
                </c:pt>
                <c:pt idx="43">
                  <c:v>1.17846</c:v>
                </c:pt>
                <c:pt idx="44">
                  <c:v>-0.1694</c:v>
                </c:pt>
                <c:pt idx="45">
                  <c:v>-4.92671</c:v>
                </c:pt>
                <c:pt idx="46">
                  <c:v>-6.63564</c:v>
                </c:pt>
                <c:pt idx="47">
                  <c:v>-10.4492</c:v>
                </c:pt>
                <c:pt idx="48">
                  <c:v>-10.16699</c:v>
                </c:pt>
                <c:pt idx="49">
                  <c:v>-3.76999</c:v>
                </c:pt>
                <c:pt idx="50">
                  <c:v>1.78501</c:v>
                </c:pt>
                <c:pt idx="51">
                  <c:v>1.78199</c:v>
                </c:pt>
                <c:pt idx="52">
                  <c:v>8.1017</c:v>
                </c:pt>
                <c:pt idx="53">
                  <c:v>5.188529999999997</c:v>
                </c:pt>
                <c:pt idx="54">
                  <c:v>6.93638</c:v>
                </c:pt>
              </c:numCache>
            </c:numRef>
          </c:val>
        </c:ser>
        <c:ser>
          <c:idx val="2"/>
          <c:order val="2"/>
          <c:tx>
            <c:strRef>
              <c:f>'Euro BC'!$E$42</c:f>
              <c:strCache>
                <c:ptCount val="1"/>
                <c:pt idx="0">
                  <c:v>Greece</c:v>
                </c:pt>
              </c:strCache>
            </c:strRef>
          </c:tx>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BC'!$F$42:$BH$42</c:f>
              <c:numCache>
                <c:formatCode>General</c:formatCode>
                <c:ptCount val="55"/>
                <c:pt idx="0">
                  <c:v>-0.0136</c:v>
                </c:pt>
                <c:pt idx="1">
                  <c:v>-0.005</c:v>
                </c:pt>
                <c:pt idx="2">
                  <c:v>-0.05637</c:v>
                </c:pt>
                <c:pt idx="3">
                  <c:v>-0.05487</c:v>
                </c:pt>
                <c:pt idx="4">
                  <c:v>-0.212</c:v>
                </c:pt>
                <c:pt idx="5">
                  <c:v>-0.2817</c:v>
                </c:pt>
                <c:pt idx="6">
                  <c:v>-0.0945</c:v>
                </c:pt>
                <c:pt idx="7">
                  <c:v>-0.11752</c:v>
                </c:pt>
                <c:pt idx="8">
                  <c:v>-0.24651</c:v>
                </c:pt>
                <c:pt idx="9">
                  <c:v>-0.31299</c:v>
                </c:pt>
                <c:pt idx="10">
                  <c:v>-0.20142</c:v>
                </c:pt>
                <c:pt idx="11">
                  <c:v>-0.01212</c:v>
                </c:pt>
                <c:pt idx="12">
                  <c:v>0.01483</c:v>
                </c:pt>
                <c:pt idx="13">
                  <c:v>-0.16462</c:v>
                </c:pt>
                <c:pt idx="14">
                  <c:v>0.09547</c:v>
                </c:pt>
                <c:pt idx="15">
                  <c:v>0.10302</c:v>
                </c:pt>
                <c:pt idx="16">
                  <c:v>0.16292</c:v>
                </c:pt>
                <c:pt idx="17">
                  <c:v>0.1879</c:v>
                </c:pt>
                <c:pt idx="18">
                  <c:v>0.27903</c:v>
                </c:pt>
                <c:pt idx="19">
                  <c:v>0.6805</c:v>
                </c:pt>
                <c:pt idx="20">
                  <c:v>0.6732</c:v>
                </c:pt>
                <c:pt idx="21">
                  <c:v>1.25773</c:v>
                </c:pt>
                <c:pt idx="22">
                  <c:v>-0.29125</c:v>
                </c:pt>
                <c:pt idx="23">
                  <c:v>-0.79387</c:v>
                </c:pt>
                <c:pt idx="24">
                  <c:v>-0.70207</c:v>
                </c:pt>
                <c:pt idx="25">
                  <c:v>-1.73933</c:v>
                </c:pt>
                <c:pt idx="26">
                  <c:v>-1.10677</c:v>
                </c:pt>
                <c:pt idx="27">
                  <c:v>0.35868</c:v>
                </c:pt>
                <c:pt idx="28">
                  <c:v>-0.16052</c:v>
                </c:pt>
                <c:pt idx="29">
                  <c:v>-1.38674</c:v>
                </c:pt>
                <c:pt idx="30">
                  <c:v>-1.90915</c:v>
                </c:pt>
                <c:pt idx="31">
                  <c:v>-1.50054</c:v>
                </c:pt>
                <c:pt idx="32">
                  <c:v>-0.12005</c:v>
                </c:pt>
                <c:pt idx="33">
                  <c:v>-0.65037</c:v>
                </c:pt>
                <c:pt idx="34">
                  <c:v>1.0978</c:v>
                </c:pt>
                <c:pt idx="35">
                  <c:v>-0.80636</c:v>
                </c:pt>
                <c:pt idx="36">
                  <c:v>-2.32634</c:v>
                </c:pt>
                <c:pt idx="37">
                  <c:v>-2.28338</c:v>
                </c:pt>
                <c:pt idx="38">
                  <c:v>-3.84609</c:v>
                </c:pt>
                <c:pt idx="39">
                  <c:v>-6.75613</c:v>
                </c:pt>
                <c:pt idx="40">
                  <c:v>-16.61209</c:v>
                </c:pt>
                <c:pt idx="41">
                  <c:v>-16.75389</c:v>
                </c:pt>
                <c:pt idx="42">
                  <c:v>-19.82914</c:v>
                </c:pt>
                <c:pt idx="43">
                  <c:v>-21.16705</c:v>
                </c:pt>
                <c:pt idx="44">
                  <c:v>-19.42383</c:v>
                </c:pt>
                <c:pt idx="45">
                  <c:v>-20.93388</c:v>
                </c:pt>
                <c:pt idx="46">
                  <c:v>-28.67517</c:v>
                </c:pt>
                <c:pt idx="47">
                  <c:v>-39.34443</c:v>
                </c:pt>
                <c:pt idx="48">
                  <c:v>-41.89535</c:v>
                </c:pt>
                <c:pt idx="49">
                  <c:v>-33.1768</c:v>
                </c:pt>
                <c:pt idx="50">
                  <c:v>-28.39176</c:v>
                </c:pt>
                <c:pt idx="51">
                  <c:v>-24.49308</c:v>
                </c:pt>
                <c:pt idx="52">
                  <c:v>-10.29945</c:v>
                </c:pt>
                <c:pt idx="53">
                  <c:v>-5.127399999999994</c:v>
                </c:pt>
                <c:pt idx="54">
                  <c:v>-3.1147</c:v>
                </c:pt>
              </c:numCache>
            </c:numRef>
          </c:val>
        </c:ser>
        <c:ser>
          <c:idx val="3"/>
          <c:order val="3"/>
          <c:tx>
            <c:strRef>
              <c:f>'Euro BC'!$E$43</c:f>
              <c:strCache>
                <c:ptCount val="1"/>
                <c:pt idx="0">
                  <c:v>Spain</c:v>
                </c:pt>
              </c:strCache>
            </c:strRef>
          </c:tx>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BC'!$F$43:$BH$43</c:f>
              <c:numCache>
                <c:formatCode>General</c:formatCode>
                <c:ptCount val="55"/>
                <c:pt idx="0">
                  <c:v>0.3708</c:v>
                </c:pt>
                <c:pt idx="1">
                  <c:v>0.2061</c:v>
                </c:pt>
                <c:pt idx="2">
                  <c:v>-0.0109</c:v>
                </c:pt>
                <c:pt idx="3">
                  <c:v>-0.2245</c:v>
                </c:pt>
                <c:pt idx="4">
                  <c:v>-0.2492</c:v>
                </c:pt>
                <c:pt idx="5">
                  <c:v>-0.8233</c:v>
                </c:pt>
                <c:pt idx="6">
                  <c:v>-0.9683</c:v>
                </c:pt>
                <c:pt idx="7">
                  <c:v>-0.7111</c:v>
                </c:pt>
                <c:pt idx="8">
                  <c:v>-0.3291</c:v>
                </c:pt>
                <c:pt idx="9">
                  <c:v>-0.3103</c:v>
                </c:pt>
                <c:pt idx="10">
                  <c:v>0.0687</c:v>
                </c:pt>
                <c:pt idx="11">
                  <c:v>0.8971</c:v>
                </c:pt>
                <c:pt idx="12">
                  <c:v>0.725</c:v>
                </c:pt>
                <c:pt idx="13">
                  <c:v>0.5027</c:v>
                </c:pt>
                <c:pt idx="14">
                  <c:v>-2.5943</c:v>
                </c:pt>
                <c:pt idx="15">
                  <c:v>-2.506</c:v>
                </c:pt>
                <c:pt idx="16">
                  <c:v>-3.7809</c:v>
                </c:pt>
                <c:pt idx="17">
                  <c:v>-1.8301</c:v>
                </c:pt>
                <c:pt idx="18">
                  <c:v>1.2041</c:v>
                </c:pt>
                <c:pt idx="19">
                  <c:v>0.7122</c:v>
                </c:pt>
                <c:pt idx="20">
                  <c:v>-3.8986</c:v>
                </c:pt>
                <c:pt idx="21">
                  <c:v>-4.7019</c:v>
                </c:pt>
                <c:pt idx="22">
                  <c:v>-4.7478</c:v>
                </c:pt>
                <c:pt idx="23">
                  <c:v>-3.0539</c:v>
                </c:pt>
                <c:pt idx="24">
                  <c:v>2.2907</c:v>
                </c:pt>
                <c:pt idx="25">
                  <c:v>2.784</c:v>
                </c:pt>
                <c:pt idx="26">
                  <c:v>3.2191</c:v>
                </c:pt>
                <c:pt idx="27">
                  <c:v>-0.4935</c:v>
                </c:pt>
                <c:pt idx="28">
                  <c:v>-4.0058</c:v>
                </c:pt>
                <c:pt idx="29">
                  <c:v>-12.2658</c:v>
                </c:pt>
                <c:pt idx="30">
                  <c:v>-15.2331</c:v>
                </c:pt>
                <c:pt idx="31">
                  <c:v>-16.4553</c:v>
                </c:pt>
                <c:pt idx="32">
                  <c:v>-17.0961</c:v>
                </c:pt>
                <c:pt idx="33">
                  <c:v>-5.122799999999994</c:v>
                </c:pt>
                <c:pt idx="34">
                  <c:v>-6.854099999999994</c:v>
                </c:pt>
                <c:pt idx="35">
                  <c:v>-1.0932</c:v>
                </c:pt>
                <c:pt idx="36">
                  <c:v>-1.1852</c:v>
                </c:pt>
                <c:pt idx="37">
                  <c:v>0.7031</c:v>
                </c:pt>
                <c:pt idx="38">
                  <c:v>-5.7444</c:v>
                </c:pt>
                <c:pt idx="39">
                  <c:v>-15.548</c:v>
                </c:pt>
                <c:pt idx="40">
                  <c:v>-25.326</c:v>
                </c:pt>
                <c:pt idx="41">
                  <c:v>-29.484</c:v>
                </c:pt>
                <c:pt idx="42">
                  <c:v>-27.374</c:v>
                </c:pt>
                <c:pt idx="43">
                  <c:v>-31.575</c:v>
                </c:pt>
                <c:pt idx="44">
                  <c:v>-49.481</c:v>
                </c:pt>
                <c:pt idx="45">
                  <c:v>-67.77200000000001</c:v>
                </c:pt>
                <c:pt idx="46">
                  <c:v>-88.877</c:v>
                </c:pt>
                <c:pt idx="47">
                  <c:v>-105.21</c:v>
                </c:pt>
                <c:pt idx="48">
                  <c:v>-104.267</c:v>
                </c:pt>
                <c:pt idx="49">
                  <c:v>-49.856</c:v>
                </c:pt>
                <c:pt idx="50">
                  <c:v>-46.03</c:v>
                </c:pt>
                <c:pt idx="51">
                  <c:v>-39.358</c:v>
                </c:pt>
                <c:pt idx="52">
                  <c:v>-8.926</c:v>
                </c:pt>
                <c:pt idx="53">
                  <c:v>16.9176</c:v>
                </c:pt>
                <c:pt idx="54">
                  <c:v>31.0132</c:v>
                </c:pt>
              </c:numCache>
            </c:numRef>
          </c:val>
        </c:ser>
        <c:ser>
          <c:idx val="4"/>
          <c:order val="4"/>
          <c:tx>
            <c:strRef>
              <c:f>'Euro BC'!$E$44</c:f>
              <c:strCache>
                <c:ptCount val="1"/>
                <c:pt idx="0">
                  <c:v>France</c:v>
                </c:pt>
              </c:strCache>
            </c:strRef>
          </c:tx>
          <c:spPr>
            <a:solidFill>
              <a:srgbClr val="0000FF"/>
            </a:solidFill>
          </c:spPr>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BC'!$F$44:$BH$44</c:f>
              <c:numCache>
                <c:formatCode>General</c:formatCode>
                <c:ptCount val="55"/>
                <c:pt idx="0">
                  <c:v>1.11491</c:v>
                </c:pt>
                <c:pt idx="1">
                  <c:v>0.93125</c:v>
                </c:pt>
                <c:pt idx="2">
                  <c:v>0.59303</c:v>
                </c:pt>
                <c:pt idx="3">
                  <c:v>0.41084</c:v>
                </c:pt>
                <c:pt idx="4">
                  <c:v>-0.019</c:v>
                </c:pt>
                <c:pt idx="5">
                  <c:v>0.86713</c:v>
                </c:pt>
                <c:pt idx="6">
                  <c:v>0.28391</c:v>
                </c:pt>
                <c:pt idx="7">
                  <c:v>0.12316</c:v>
                </c:pt>
                <c:pt idx="8">
                  <c:v>-0.35266</c:v>
                </c:pt>
                <c:pt idx="9">
                  <c:v>-1.33714</c:v>
                </c:pt>
                <c:pt idx="10">
                  <c:v>0.08388</c:v>
                </c:pt>
                <c:pt idx="11">
                  <c:v>0.58139</c:v>
                </c:pt>
                <c:pt idx="12">
                  <c:v>0.59332</c:v>
                </c:pt>
                <c:pt idx="13">
                  <c:v>-0.11445</c:v>
                </c:pt>
                <c:pt idx="14">
                  <c:v>-3.06177</c:v>
                </c:pt>
                <c:pt idx="15">
                  <c:v>1.07065</c:v>
                </c:pt>
                <c:pt idx="16">
                  <c:v>-4.78584</c:v>
                </c:pt>
                <c:pt idx="17">
                  <c:v>-2.32273</c:v>
                </c:pt>
                <c:pt idx="18">
                  <c:v>-0.04034</c:v>
                </c:pt>
                <c:pt idx="19">
                  <c:v>-2.85052</c:v>
                </c:pt>
                <c:pt idx="20">
                  <c:v>-11.03354</c:v>
                </c:pt>
                <c:pt idx="21">
                  <c:v>-12.63221</c:v>
                </c:pt>
                <c:pt idx="22">
                  <c:v>-22.43577</c:v>
                </c:pt>
                <c:pt idx="23">
                  <c:v>-13.57151</c:v>
                </c:pt>
                <c:pt idx="24">
                  <c:v>-11.62109</c:v>
                </c:pt>
                <c:pt idx="25">
                  <c:v>-13.47201</c:v>
                </c:pt>
                <c:pt idx="26">
                  <c:v>-8.717980000000001</c:v>
                </c:pt>
                <c:pt idx="27">
                  <c:v>-14.82703</c:v>
                </c:pt>
                <c:pt idx="28">
                  <c:v>-14.51899</c:v>
                </c:pt>
                <c:pt idx="29">
                  <c:v>-16.12522</c:v>
                </c:pt>
                <c:pt idx="30">
                  <c:v>-17.59963</c:v>
                </c:pt>
                <c:pt idx="31">
                  <c:v>-15.76445</c:v>
                </c:pt>
                <c:pt idx="32">
                  <c:v>-3.11274</c:v>
                </c:pt>
                <c:pt idx="33">
                  <c:v>8.99201</c:v>
                </c:pt>
                <c:pt idx="34">
                  <c:v>4.02824</c:v>
                </c:pt>
                <c:pt idx="35">
                  <c:v>5.954429999999999</c:v>
                </c:pt>
                <c:pt idx="36">
                  <c:v>13.09995</c:v>
                </c:pt>
                <c:pt idx="37">
                  <c:v>32.42576</c:v>
                </c:pt>
                <c:pt idx="38">
                  <c:v>31.13719</c:v>
                </c:pt>
                <c:pt idx="39">
                  <c:v>34.961</c:v>
                </c:pt>
                <c:pt idx="40">
                  <c:v>17.2159</c:v>
                </c:pt>
                <c:pt idx="41">
                  <c:v>19.641</c:v>
                </c:pt>
                <c:pt idx="42">
                  <c:v>14.945</c:v>
                </c:pt>
                <c:pt idx="43">
                  <c:v>8.103</c:v>
                </c:pt>
                <c:pt idx="44">
                  <c:v>3.935</c:v>
                </c:pt>
                <c:pt idx="45">
                  <c:v>-10.821</c:v>
                </c:pt>
                <c:pt idx="46">
                  <c:v>-14.83</c:v>
                </c:pt>
                <c:pt idx="47">
                  <c:v>-25.734</c:v>
                </c:pt>
                <c:pt idx="48">
                  <c:v>-36.605</c:v>
                </c:pt>
                <c:pt idx="49">
                  <c:v>-33.237</c:v>
                </c:pt>
                <c:pt idx="50">
                  <c:v>-37.847</c:v>
                </c:pt>
                <c:pt idx="51">
                  <c:v>-51.161</c:v>
                </c:pt>
                <c:pt idx="52">
                  <c:v>-36.11985</c:v>
                </c:pt>
                <c:pt idx="53">
                  <c:v>-32.2243</c:v>
                </c:pt>
                <c:pt idx="54">
                  <c:v>-35.31717</c:v>
                </c:pt>
              </c:numCache>
            </c:numRef>
          </c:val>
        </c:ser>
        <c:ser>
          <c:idx val="5"/>
          <c:order val="5"/>
          <c:tx>
            <c:strRef>
              <c:f>'Euro BC'!$E$45</c:f>
              <c:strCache>
                <c:ptCount val="1"/>
                <c:pt idx="0">
                  <c:v>Italy</c:v>
                </c:pt>
              </c:strCache>
            </c:strRef>
          </c:tx>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BC'!$F$45:$BH$45</c:f>
              <c:numCache>
                <c:formatCode>General</c:formatCode>
                <c:ptCount val="55"/>
                <c:pt idx="0">
                  <c:v>0.28025</c:v>
                </c:pt>
                <c:pt idx="1">
                  <c:v>0.46171</c:v>
                </c:pt>
                <c:pt idx="2">
                  <c:v>0.26622</c:v>
                </c:pt>
                <c:pt idx="3">
                  <c:v>-0.67751</c:v>
                </c:pt>
                <c:pt idx="4">
                  <c:v>0.59974</c:v>
                </c:pt>
                <c:pt idx="5">
                  <c:v>2.09834</c:v>
                </c:pt>
                <c:pt idx="6">
                  <c:v>2.01757</c:v>
                </c:pt>
                <c:pt idx="7">
                  <c:v>1.55671</c:v>
                </c:pt>
                <c:pt idx="8">
                  <c:v>2.595439999999999</c:v>
                </c:pt>
                <c:pt idx="9">
                  <c:v>2.34791</c:v>
                </c:pt>
                <c:pt idx="10">
                  <c:v>0.80191</c:v>
                </c:pt>
                <c:pt idx="11">
                  <c:v>1.5561</c:v>
                </c:pt>
                <c:pt idx="12">
                  <c:v>1.82895</c:v>
                </c:pt>
                <c:pt idx="13">
                  <c:v>-2.4477</c:v>
                </c:pt>
                <c:pt idx="14">
                  <c:v>-6.74886</c:v>
                </c:pt>
                <c:pt idx="15">
                  <c:v>-0.23176</c:v>
                </c:pt>
                <c:pt idx="16">
                  <c:v>-2.56899</c:v>
                </c:pt>
                <c:pt idx="17">
                  <c:v>2.12054</c:v>
                </c:pt>
                <c:pt idx="18">
                  <c:v>4.874109999999995</c:v>
                </c:pt>
                <c:pt idx="19">
                  <c:v>4.32877</c:v>
                </c:pt>
                <c:pt idx="20">
                  <c:v>-7.49869</c:v>
                </c:pt>
                <c:pt idx="21">
                  <c:v>-8.63348</c:v>
                </c:pt>
                <c:pt idx="22">
                  <c:v>-7.25899</c:v>
                </c:pt>
                <c:pt idx="23">
                  <c:v>1.02585</c:v>
                </c:pt>
                <c:pt idx="24">
                  <c:v>-4.018509999999996</c:v>
                </c:pt>
                <c:pt idx="25">
                  <c:v>-5.54075</c:v>
                </c:pt>
                <c:pt idx="26">
                  <c:v>2.319879999999945</c:v>
                </c:pt>
                <c:pt idx="27">
                  <c:v>-1.81205</c:v>
                </c:pt>
                <c:pt idx="28">
                  <c:v>-5.288</c:v>
                </c:pt>
                <c:pt idx="29">
                  <c:v>-10.06638</c:v>
                </c:pt>
                <c:pt idx="30">
                  <c:v>-13.9448</c:v>
                </c:pt>
                <c:pt idx="31">
                  <c:v>-19.30505</c:v>
                </c:pt>
                <c:pt idx="32">
                  <c:v>-23.353</c:v>
                </c:pt>
                <c:pt idx="33">
                  <c:v>7.614359999999976</c:v>
                </c:pt>
                <c:pt idx="34">
                  <c:v>10.62159</c:v>
                </c:pt>
                <c:pt idx="35">
                  <c:v>18.63669</c:v>
                </c:pt>
                <c:pt idx="36">
                  <c:v>30.42351</c:v>
                </c:pt>
                <c:pt idx="37">
                  <c:v>29.98323</c:v>
                </c:pt>
                <c:pt idx="38">
                  <c:v>20.11607</c:v>
                </c:pt>
                <c:pt idx="39">
                  <c:v>11.50432</c:v>
                </c:pt>
                <c:pt idx="40">
                  <c:v>-2.3499</c:v>
                </c:pt>
                <c:pt idx="41">
                  <c:v>3.58</c:v>
                </c:pt>
                <c:pt idx="42">
                  <c:v>-4.1768</c:v>
                </c:pt>
                <c:pt idx="43">
                  <c:v>-10.5098</c:v>
                </c:pt>
                <c:pt idx="44">
                  <c:v>-4.8995</c:v>
                </c:pt>
                <c:pt idx="45">
                  <c:v>-12.827</c:v>
                </c:pt>
                <c:pt idx="46">
                  <c:v>-22.2673</c:v>
                </c:pt>
                <c:pt idx="47">
                  <c:v>-20.1081</c:v>
                </c:pt>
                <c:pt idx="48">
                  <c:v>-44.9015</c:v>
                </c:pt>
                <c:pt idx="49">
                  <c:v>-30.1744</c:v>
                </c:pt>
                <c:pt idx="50">
                  <c:v>-54.5154</c:v>
                </c:pt>
                <c:pt idx="51">
                  <c:v>-49.3128</c:v>
                </c:pt>
                <c:pt idx="52">
                  <c:v>-8.174</c:v>
                </c:pt>
                <c:pt idx="53">
                  <c:v>14.97286</c:v>
                </c:pt>
                <c:pt idx="54">
                  <c:v>18.03959</c:v>
                </c:pt>
              </c:numCache>
            </c:numRef>
          </c:val>
        </c:ser>
        <c:ser>
          <c:idx val="6"/>
          <c:order val="6"/>
          <c:tx>
            <c:strRef>
              <c:f>'Euro BC'!$E$46</c:f>
              <c:strCache>
                <c:ptCount val="1"/>
                <c:pt idx="0">
                  <c:v>Luxembourg</c:v>
                </c:pt>
              </c:strCache>
            </c:strRef>
          </c:tx>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BC'!$F$46:$BH$46</c:f>
              <c:numCache>
                <c:formatCode>General</c:formatCode>
                <c:ptCount val="55"/>
                <c:pt idx="0">
                  <c:v>0.060595</c:v>
                </c:pt>
                <c:pt idx="1">
                  <c:v>0.031855</c:v>
                </c:pt>
                <c:pt idx="2">
                  <c:v>0.005609</c:v>
                </c:pt>
                <c:pt idx="3">
                  <c:v>0.0</c:v>
                </c:pt>
                <c:pt idx="4">
                  <c:v>0.0</c:v>
                </c:pt>
                <c:pt idx="5">
                  <c:v>0.013087</c:v>
                </c:pt>
                <c:pt idx="6">
                  <c:v>0.035521</c:v>
                </c:pt>
                <c:pt idx="7">
                  <c:v>0.088279</c:v>
                </c:pt>
                <c:pt idx="8">
                  <c:v>0.114687</c:v>
                </c:pt>
                <c:pt idx="9">
                  <c:v>0.16631</c:v>
                </c:pt>
                <c:pt idx="10">
                  <c:v>0.150651</c:v>
                </c:pt>
                <c:pt idx="11">
                  <c:v>0.058978</c:v>
                </c:pt>
                <c:pt idx="12">
                  <c:v>0.099268</c:v>
                </c:pt>
                <c:pt idx="13">
                  <c:v>0.240582</c:v>
                </c:pt>
                <c:pt idx="14">
                  <c:v>0.511848</c:v>
                </c:pt>
                <c:pt idx="15">
                  <c:v>0.228225</c:v>
                </c:pt>
                <c:pt idx="16">
                  <c:v>0.3753</c:v>
                </c:pt>
                <c:pt idx="17">
                  <c:v>0.386472</c:v>
                </c:pt>
                <c:pt idx="18">
                  <c:v>0.369434</c:v>
                </c:pt>
                <c:pt idx="19">
                  <c:v>0.515371</c:v>
                </c:pt>
                <c:pt idx="20">
                  <c:v>0.448298</c:v>
                </c:pt>
                <c:pt idx="21">
                  <c:v>0.41894</c:v>
                </c:pt>
                <c:pt idx="22">
                  <c:v>0.53901</c:v>
                </c:pt>
                <c:pt idx="23">
                  <c:v>0.614024</c:v>
                </c:pt>
                <c:pt idx="24">
                  <c:v>0.761409</c:v>
                </c:pt>
                <c:pt idx="25">
                  <c:v>1.01744</c:v>
                </c:pt>
                <c:pt idx="26">
                  <c:v>1.013268</c:v>
                </c:pt>
                <c:pt idx="27">
                  <c:v>0.768012</c:v>
                </c:pt>
                <c:pt idx="28">
                  <c:v>1.024028</c:v>
                </c:pt>
                <c:pt idx="29">
                  <c:v>1.464572</c:v>
                </c:pt>
                <c:pt idx="30">
                  <c:v>1.381804</c:v>
                </c:pt>
                <c:pt idx="31">
                  <c:v>1.194222</c:v>
                </c:pt>
                <c:pt idx="32">
                  <c:v>1.503491</c:v>
                </c:pt>
                <c:pt idx="33">
                  <c:v>1.501385</c:v>
                </c:pt>
                <c:pt idx="34">
                  <c:v>1.716944</c:v>
                </c:pt>
                <c:pt idx="35">
                  <c:v>1.92026</c:v>
                </c:pt>
                <c:pt idx="36">
                  <c:v>1.819007</c:v>
                </c:pt>
                <c:pt idx="37">
                  <c:v>1.698864</c:v>
                </c:pt>
                <c:pt idx="38">
                  <c:v>1.587165</c:v>
                </c:pt>
                <c:pt idx="39">
                  <c:v>1.662515</c:v>
                </c:pt>
                <c:pt idx="40">
                  <c:v>2.908675</c:v>
                </c:pt>
                <c:pt idx="41">
                  <c:v>1.976138</c:v>
                </c:pt>
                <c:pt idx="42">
                  <c:v>2.525986</c:v>
                </c:pt>
                <c:pt idx="43">
                  <c:v>2.10297</c:v>
                </c:pt>
                <c:pt idx="44">
                  <c:v>3.254131</c:v>
                </c:pt>
                <c:pt idx="45">
                  <c:v>3.494563</c:v>
                </c:pt>
                <c:pt idx="46">
                  <c:v>3.51623</c:v>
                </c:pt>
                <c:pt idx="47">
                  <c:v>3.783782</c:v>
                </c:pt>
                <c:pt idx="48">
                  <c:v>2.001872</c:v>
                </c:pt>
                <c:pt idx="49">
                  <c:v>2.583975</c:v>
                </c:pt>
                <c:pt idx="50">
                  <c:v>3.282351</c:v>
                </c:pt>
                <c:pt idx="51">
                  <c:v>3.028403</c:v>
                </c:pt>
                <c:pt idx="52">
                  <c:v>2.465793</c:v>
                </c:pt>
                <c:pt idx="53">
                  <c:v>2.872754999999997</c:v>
                </c:pt>
                <c:pt idx="54">
                  <c:v>3.070795</c:v>
                </c:pt>
              </c:numCache>
            </c:numRef>
          </c:val>
        </c:ser>
        <c:ser>
          <c:idx val="7"/>
          <c:order val="7"/>
          <c:tx>
            <c:strRef>
              <c:f>'Euro BC'!$E$47</c:f>
              <c:strCache>
                <c:ptCount val="1"/>
                <c:pt idx="0">
                  <c:v>Netherlands</c:v>
                </c:pt>
              </c:strCache>
            </c:strRef>
          </c:tx>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BC'!$F$47:$BH$47</c:f>
              <c:numCache>
                <c:formatCode>General</c:formatCode>
                <c:ptCount val="55"/>
                <c:pt idx="0">
                  <c:v>0.30995</c:v>
                </c:pt>
                <c:pt idx="1">
                  <c:v>0.16237</c:v>
                </c:pt>
                <c:pt idx="2">
                  <c:v>0.12833</c:v>
                </c:pt>
                <c:pt idx="3">
                  <c:v>0.09348</c:v>
                </c:pt>
                <c:pt idx="4">
                  <c:v>-0.16629</c:v>
                </c:pt>
                <c:pt idx="5">
                  <c:v>0.01833</c:v>
                </c:pt>
                <c:pt idx="6">
                  <c:v>-0.18359</c:v>
                </c:pt>
                <c:pt idx="7">
                  <c:v>-0.0633</c:v>
                </c:pt>
                <c:pt idx="8">
                  <c:v>0.06632</c:v>
                </c:pt>
                <c:pt idx="9">
                  <c:v>0.9499</c:v>
                </c:pt>
                <c:pt idx="10">
                  <c:v>0.40972</c:v>
                </c:pt>
                <c:pt idx="11">
                  <c:v>0.70796</c:v>
                </c:pt>
                <c:pt idx="12">
                  <c:v>2.21355</c:v>
                </c:pt>
                <c:pt idx="13">
                  <c:v>3.03252</c:v>
                </c:pt>
                <c:pt idx="14">
                  <c:v>3.77217</c:v>
                </c:pt>
                <c:pt idx="15">
                  <c:v>2.892679999999945</c:v>
                </c:pt>
                <c:pt idx="16">
                  <c:v>4.09623</c:v>
                </c:pt>
                <c:pt idx="17">
                  <c:v>1.92345</c:v>
                </c:pt>
                <c:pt idx="18">
                  <c:v>0.08802</c:v>
                </c:pt>
                <c:pt idx="19">
                  <c:v>1.61064</c:v>
                </c:pt>
                <c:pt idx="20">
                  <c:v>0.18602</c:v>
                </c:pt>
                <c:pt idx="21">
                  <c:v>4.54859</c:v>
                </c:pt>
                <c:pt idx="22">
                  <c:v>5.63677</c:v>
                </c:pt>
                <c:pt idx="23">
                  <c:v>5.45977</c:v>
                </c:pt>
                <c:pt idx="24">
                  <c:v>9.29657</c:v>
                </c:pt>
                <c:pt idx="25">
                  <c:v>5.92042</c:v>
                </c:pt>
                <c:pt idx="26">
                  <c:v>4.96108</c:v>
                </c:pt>
                <c:pt idx="27">
                  <c:v>5.092499999999998</c:v>
                </c:pt>
                <c:pt idx="28">
                  <c:v>5.26012</c:v>
                </c:pt>
                <c:pt idx="29">
                  <c:v>6.90199</c:v>
                </c:pt>
                <c:pt idx="30">
                  <c:v>5.88642</c:v>
                </c:pt>
                <c:pt idx="31">
                  <c:v>7.354029999999994</c:v>
                </c:pt>
                <c:pt idx="32">
                  <c:v>5.864749999999995</c:v>
                </c:pt>
                <c:pt idx="33">
                  <c:v>12.31223</c:v>
                </c:pt>
                <c:pt idx="34">
                  <c:v>15.56188</c:v>
                </c:pt>
                <c:pt idx="35">
                  <c:v>19.78489</c:v>
                </c:pt>
                <c:pt idx="36">
                  <c:v>16.38366</c:v>
                </c:pt>
                <c:pt idx="37">
                  <c:v>19.91185</c:v>
                </c:pt>
                <c:pt idx="38">
                  <c:v>8.88569</c:v>
                </c:pt>
                <c:pt idx="39">
                  <c:v>16.355</c:v>
                </c:pt>
                <c:pt idx="40">
                  <c:v>26.594</c:v>
                </c:pt>
                <c:pt idx="41">
                  <c:v>23.345</c:v>
                </c:pt>
                <c:pt idx="42">
                  <c:v>28.239</c:v>
                </c:pt>
                <c:pt idx="43">
                  <c:v>29.203</c:v>
                </c:pt>
                <c:pt idx="44">
                  <c:v>42.167</c:v>
                </c:pt>
                <c:pt idx="45">
                  <c:v>38.422</c:v>
                </c:pt>
                <c:pt idx="46">
                  <c:v>48.744</c:v>
                </c:pt>
                <c:pt idx="47">
                  <c:v>48.087</c:v>
                </c:pt>
                <c:pt idx="48">
                  <c:v>28.083</c:v>
                </c:pt>
                <c:pt idx="49">
                  <c:v>18.18</c:v>
                </c:pt>
                <c:pt idx="50">
                  <c:v>29.866</c:v>
                </c:pt>
                <c:pt idx="51">
                  <c:v>49.835</c:v>
                </c:pt>
                <c:pt idx="52">
                  <c:v>49.426</c:v>
                </c:pt>
                <c:pt idx="53">
                  <c:v>52.05301</c:v>
                </c:pt>
                <c:pt idx="54">
                  <c:v>55.34634</c:v>
                </c:pt>
              </c:numCache>
            </c:numRef>
          </c:val>
        </c:ser>
        <c:ser>
          <c:idx val="8"/>
          <c:order val="8"/>
          <c:tx>
            <c:strRef>
              <c:f>'Euro BC'!$E$48</c:f>
              <c:strCache>
                <c:ptCount val="1"/>
                <c:pt idx="0">
                  <c:v>Austria</c:v>
                </c:pt>
              </c:strCache>
            </c:strRef>
          </c:tx>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BC'!$F$48:$BH$48</c:f>
              <c:numCache>
                <c:formatCode>General</c:formatCode>
                <c:ptCount val="55"/>
                <c:pt idx="0">
                  <c:v>-0.06373</c:v>
                </c:pt>
                <c:pt idx="1">
                  <c:v>-0.0155</c:v>
                </c:pt>
                <c:pt idx="2">
                  <c:v>0.11756</c:v>
                </c:pt>
                <c:pt idx="3">
                  <c:v>0.05285</c:v>
                </c:pt>
                <c:pt idx="4">
                  <c:v>0.00539</c:v>
                </c:pt>
                <c:pt idx="5">
                  <c:v>-0.04602</c:v>
                </c:pt>
                <c:pt idx="6">
                  <c:v>-0.11972</c:v>
                </c:pt>
                <c:pt idx="7">
                  <c:v>-0.0726</c:v>
                </c:pt>
                <c:pt idx="8">
                  <c:v>-0.04747</c:v>
                </c:pt>
                <c:pt idx="9">
                  <c:v>0.1475</c:v>
                </c:pt>
                <c:pt idx="10">
                  <c:v>0.08503</c:v>
                </c:pt>
                <c:pt idx="11">
                  <c:v>0.07563</c:v>
                </c:pt>
                <c:pt idx="12">
                  <c:v>0.0243</c:v>
                </c:pt>
                <c:pt idx="13">
                  <c:v>-0.06676</c:v>
                </c:pt>
                <c:pt idx="14">
                  <c:v>-0.26942</c:v>
                </c:pt>
                <c:pt idx="15">
                  <c:v>-0.01717</c:v>
                </c:pt>
                <c:pt idx="16">
                  <c:v>-1.24121</c:v>
                </c:pt>
                <c:pt idx="17">
                  <c:v>-2.41815</c:v>
                </c:pt>
                <c:pt idx="18">
                  <c:v>-1.16135</c:v>
                </c:pt>
                <c:pt idx="19">
                  <c:v>-1.32693</c:v>
                </c:pt>
                <c:pt idx="20">
                  <c:v>-2.63358</c:v>
                </c:pt>
                <c:pt idx="21">
                  <c:v>-2.29075</c:v>
                </c:pt>
                <c:pt idx="22">
                  <c:v>-1.21247</c:v>
                </c:pt>
                <c:pt idx="23">
                  <c:v>-1.92282</c:v>
                </c:pt>
                <c:pt idx="24">
                  <c:v>-1.72459</c:v>
                </c:pt>
                <c:pt idx="25">
                  <c:v>-1.00826</c:v>
                </c:pt>
                <c:pt idx="26">
                  <c:v>-1.21413</c:v>
                </c:pt>
                <c:pt idx="27">
                  <c:v>-1.32995</c:v>
                </c:pt>
                <c:pt idx="28">
                  <c:v>-1.4022</c:v>
                </c:pt>
                <c:pt idx="29">
                  <c:v>-1.51706</c:v>
                </c:pt>
                <c:pt idx="30">
                  <c:v>-1.04751</c:v>
                </c:pt>
                <c:pt idx="31">
                  <c:v>-3.07971</c:v>
                </c:pt>
                <c:pt idx="32">
                  <c:v>-3.65839</c:v>
                </c:pt>
                <c:pt idx="33">
                  <c:v>-2.23509</c:v>
                </c:pt>
                <c:pt idx="34">
                  <c:v>-4.95182</c:v>
                </c:pt>
                <c:pt idx="35">
                  <c:v>-5.21296</c:v>
                </c:pt>
                <c:pt idx="36">
                  <c:v>-5.21409</c:v>
                </c:pt>
                <c:pt idx="37">
                  <c:v>-4.28684</c:v>
                </c:pt>
                <c:pt idx="38">
                  <c:v>-2.86642</c:v>
                </c:pt>
                <c:pt idx="39">
                  <c:v>-2.86626</c:v>
                </c:pt>
                <c:pt idx="40">
                  <c:v>-1.47632</c:v>
                </c:pt>
                <c:pt idx="41">
                  <c:v>-1.63889</c:v>
                </c:pt>
                <c:pt idx="42">
                  <c:v>5.95438</c:v>
                </c:pt>
                <c:pt idx="43">
                  <c:v>3.86714</c:v>
                </c:pt>
                <c:pt idx="44">
                  <c:v>5.19628</c:v>
                </c:pt>
                <c:pt idx="45">
                  <c:v>5.31532</c:v>
                </c:pt>
                <c:pt idx="46">
                  <c:v>8.340969999999998</c:v>
                </c:pt>
                <c:pt idx="47">
                  <c:v>10.88933</c:v>
                </c:pt>
                <c:pt idx="48">
                  <c:v>13.69831</c:v>
                </c:pt>
                <c:pt idx="49">
                  <c:v>7.496</c:v>
                </c:pt>
                <c:pt idx="50">
                  <c:v>8.781759999999998</c:v>
                </c:pt>
                <c:pt idx="51">
                  <c:v>6.4632</c:v>
                </c:pt>
                <c:pt idx="52">
                  <c:v>9.20763</c:v>
                </c:pt>
                <c:pt idx="53">
                  <c:v>9.99103</c:v>
                </c:pt>
                <c:pt idx="54">
                  <c:v>10.49732</c:v>
                </c:pt>
              </c:numCache>
            </c:numRef>
          </c:val>
        </c:ser>
        <c:ser>
          <c:idx val="9"/>
          <c:order val="9"/>
          <c:tx>
            <c:strRef>
              <c:f>'Euro BC'!$E$49</c:f>
              <c:strCache>
                <c:ptCount val="1"/>
                <c:pt idx="0">
                  <c:v>Portugal</c:v>
                </c:pt>
              </c:strCache>
            </c:strRef>
          </c:tx>
          <c:spPr>
            <a:solidFill>
              <a:srgbClr val="FF0000"/>
            </a:solidFill>
          </c:spPr>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BC'!$F$49:$BH$49</c:f>
              <c:numCache>
                <c:formatCode>General</c:formatCode>
                <c:ptCount val="55"/>
                <c:pt idx="0">
                  <c:v>-0.07344</c:v>
                </c:pt>
                <c:pt idx="1">
                  <c:v>-0.27894</c:v>
                </c:pt>
                <c:pt idx="2">
                  <c:v>-0.07865</c:v>
                </c:pt>
                <c:pt idx="3">
                  <c:v>-0.1054</c:v>
                </c:pt>
                <c:pt idx="4">
                  <c:v>-0.10239</c:v>
                </c:pt>
                <c:pt idx="5">
                  <c:v>-0.148</c:v>
                </c:pt>
                <c:pt idx="6">
                  <c:v>-0.17836</c:v>
                </c:pt>
                <c:pt idx="7">
                  <c:v>-0.0971</c:v>
                </c:pt>
                <c:pt idx="8">
                  <c:v>-0.16121</c:v>
                </c:pt>
                <c:pt idx="9">
                  <c:v>0.00776</c:v>
                </c:pt>
                <c:pt idx="10">
                  <c:v>-0.14036</c:v>
                </c:pt>
                <c:pt idx="11">
                  <c:v>-0.15444</c:v>
                </c:pt>
                <c:pt idx="12">
                  <c:v>-0.04355</c:v>
                </c:pt>
                <c:pt idx="13">
                  <c:v>-0.15694</c:v>
                </c:pt>
                <c:pt idx="14">
                  <c:v>-1.11043</c:v>
                </c:pt>
                <c:pt idx="15">
                  <c:v>-0.86893</c:v>
                </c:pt>
                <c:pt idx="16">
                  <c:v>-1.54933</c:v>
                </c:pt>
                <c:pt idx="17">
                  <c:v>-1.71328</c:v>
                </c:pt>
                <c:pt idx="18">
                  <c:v>-1.10234</c:v>
                </c:pt>
                <c:pt idx="19">
                  <c:v>-0.66428</c:v>
                </c:pt>
                <c:pt idx="20">
                  <c:v>-1.8187</c:v>
                </c:pt>
                <c:pt idx="21">
                  <c:v>-3.7389</c:v>
                </c:pt>
                <c:pt idx="22">
                  <c:v>-4.40694</c:v>
                </c:pt>
                <c:pt idx="23">
                  <c:v>-2.91232</c:v>
                </c:pt>
                <c:pt idx="24">
                  <c:v>-2.29747</c:v>
                </c:pt>
                <c:pt idx="25">
                  <c:v>-1.37274</c:v>
                </c:pt>
                <c:pt idx="26">
                  <c:v>-0.57805</c:v>
                </c:pt>
                <c:pt idx="27">
                  <c:v>-1.56154</c:v>
                </c:pt>
                <c:pt idx="28">
                  <c:v>-3.30361</c:v>
                </c:pt>
                <c:pt idx="29">
                  <c:v>-2.61007</c:v>
                </c:pt>
                <c:pt idx="30">
                  <c:v>-3.29734</c:v>
                </c:pt>
                <c:pt idx="31">
                  <c:v>-4.8355</c:v>
                </c:pt>
                <c:pt idx="32">
                  <c:v>-5.15722</c:v>
                </c:pt>
                <c:pt idx="33">
                  <c:v>-3.9893</c:v>
                </c:pt>
                <c:pt idx="34">
                  <c:v>-5.41692</c:v>
                </c:pt>
                <c:pt idx="35">
                  <c:v>-3.10121</c:v>
                </c:pt>
                <c:pt idx="36">
                  <c:v>-4.20512</c:v>
                </c:pt>
                <c:pt idx="37">
                  <c:v>-6.28444</c:v>
                </c:pt>
                <c:pt idx="38">
                  <c:v>-8.3306</c:v>
                </c:pt>
                <c:pt idx="39">
                  <c:v>-10.5611</c:v>
                </c:pt>
                <c:pt idx="40">
                  <c:v>-13.6196</c:v>
                </c:pt>
                <c:pt idx="41">
                  <c:v>-14.2522</c:v>
                </c:pt>
                <c:pt idx="42">
                  <c:v>-11.9664</c:v>
                </c:pt>
                <c:pt idx="43">
                  <c:v>-9.5955</c:v>
                </c:pt>
                <c:pt idx="44">
                  <c:v>-12.3427</c:v>
                </c:pt>
                <c:pt idx="45">
                  <c:v>-15.9117</c:v>
                </c:pt>
                <c:pt idx="46">
                  <c:v>-17.2565</c:v>
                </c:pt>
                <c:pt idx="47">
                  <c:v>-17.2077</c:v>
                </c:pt>
                <c:pt idx="48">
                  <c:v>-21.6698</c:v>
                </c:pt>
                <c:pt idx="49">
                  <c:v>-18.1856</c:v>
                </c:pt>
                <c:pt idx="50">
                  <c:v>-17.8919</c:v>
                </c:pt>
                <c:pt idx="51">
                  <c:v>-12.3605</c:v>
                </c:pt>
                <c:pt idx="52">
                  <c:v>-3.0994</c:v>
                </c:pt>
                <c:pt idx="53">
                  <c:v>0.2376</c:v>
                </c:pt>
                <c:pt idx="54">
                  <c:v>0.17468</c:v>
                </c:pt>
              </c:numCache>
            </c:numRef>
          </c:val>
        </c:ser>
        <c:ser>
          <c:idx val="10"/>
          <c:order val="10"/>
          <c:tx>
            <c:strRef>
              <c:f>'Euro BC'!$E$50</c:f>
              <c:strCache>
                <c:ptCount val="1"/>
                <c:pt idx="0">
                  <c:v>Finland</c:v>
                </c:pt>
              </c:strCache>
            </c:strRef>
          </c:tx>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BC'!$F$50:$BH$50</c:f>
              <c:numCache>
                <c:formatCode>General</c:formatCode>
                <c:ptCount val="55"/>
                <c:pt idx="0">
                  <c:v>-0.04083</c:v>
                </c:pt>
                <c:pt idx="1">
                  <c:v>-0.06529</c:v>
                </c:pt>
                <c:pt idx="2">
                  <c:v>-0.085</c:v>
                </c:pt>
                <c:pt idx="3">
                  <c:v>-0.02278</c:v>
                </c:pt>
                <c:pt idx="4">
                  <c:v>-0.1703</c:v>
                </c:pt>
                <c:pt idx="5">
                  <c:v>-0.17791</c:v>
                </c:pt>
                <c:pt idx="6">
                  <c:v>-0.18695</c:v>
                </c:pt>
                <c:pt idx="7">
                  <c:v>-0.14291</c:v>
                </c:pt>
                <c:pt idx="8">
                  <c:v>0.06086</c:v>
                </c:pt>
                <c:pt idx="9">
                  <c:v>0.0</c:v>
                </c:pt>
                <c:pt idx="10">
                  <c:v>-0.25621</c:v>
                </c:pt>
                <c:pt idx="11">
                  <c:v>-0.35902</c:v>
                </c:pt>
                <c:pt idx="12">
                  <c:v>-0.17264</c:v>
                </c:pt>
                <c:pt idx="13">
                  <c:v>-0.34632</c:v>
                </c:pt>
                <c:pt idx="14">
                  <c:v>-0.97917</c:v>
                </c:pt>
                <c:pt idx="15">
                  <c:v>-1.77682</c:v>
                </c:pt>
                <c:pt idx="16">
                  <c:v>-1.04815</c:v>
                </c:pt>
                <c:pt idx="17">
                  <c:v>-0.15144</c:v>
                </c:pt>
                <c:pt idx="18">
                  <c:v>0.37228</c:v>
                </c:pt>
                <c:pt idx="19">
                  <c:v>-0.18881</c:v>
                </c:pt>
                <c:pt idx="20">
                  <c:v>-1.14725</c:v>
                </c:pt>
                <c:pt idx="21">
                  <c:v>-0.56939</c:v>
                </c:pt>
                <c:pt idx="22">
                  <c:v>-1.25806</c:v>
                </c:pt>
                <c:pt idx="23">
                  <c:v>-1.45874</c:v>
                </c:pt>
                <c:pt idx="24">
                  <c:v>-0.01259</c:v>
                </c:pt>
                <c:pt idx="25">
                  <c:v>-1.08041</c:v>
                </c:pt>
                <c:pt idx="26">
                  <c:v>-0.71758</c:v>
                </c:pt>
                <c:pt idx="27">
                  <c:v>-1.45674</c:v>
                </c:pt>
                <c:pt idx="28">
                  <c:v>-2.25387</c:v>
                </c:pt>
                <c:pt idx="29">
                  <c:v>-5.20172</c:v>
                </c:pt>
                <c:pt idx="30">
                  <c:v>-5.553879999999999</c:v>
                </c:pt>
                <c:pt idx="31">
                  <c:v>-5.52957</c:v>
                </c:pt>
                <c:pt idx="32">
                  <c:v>-4.034109999999997</c:v>
                </c:pt>
                <c:pt idx="33">
                  <c:v>-1.06195</c:v>
                </c:pt>
                <c:pt idx="34">
                  <c:v>0.80387</c:v>
                </c:pt>
                <c:pt idx="35">
                  <c:v>3.95788</c:v>
                </c:pt>
                <c:pt idx="36">
                  <c:v>3.72362</c:v>
                </c:pt>
                <c:pt idx="37">
                  <c:v>5.36372</c:v>
                </c:pt>
                <c:pt idx="38">
                  <c:v>5.80509</c:v>
                </c:pt>
                <c:pt idx="39">
                  <c:v>8.552</c:v>
                </c:pt>
                <c:pt idx="40">
                  <c:v>10.037</c:v>
                </c:pt>
                <c:pt idx="41">
                  <c:v>11.732</c:v>
                </c:pt>
                <c:pt idx="42">
                  <c:v>12.248</c:v>
                </c:pt>
                <c:pt idx="43">
                  <c:v>7.406</c:v>
                </c:pt>
                <c:pt idx="44">
                  <c:v>9.588</c:v>
                </c:pt>
                <c:pt idx="45">
                  <c:v>5.477</c:v>
                </c:pt>
                <c:pt idx="46">
                  <c:v>7.665999999999975</c:v>
                </c:pt>
                <c:pt idx="47">
                  <c:v>7.558</c:v>
                </c:pt>
                <c:pt idx="48">
                  <c:v>5.794</c:v>
                </c:pt>
                <c:pt idx="49">
                  <c:v>3.422</c:v>
                </c:pt>
                <c:pt idx="50">
                  <c:v>2.873</c:v>
                </c:pt>
                <c:pt idx="51">
                  <c:v>-2.428</c:v>
                </c:pt>
                <c:pt idx="52">
                  <c:v>-3.025</c:v>
                </c:pt>
                <c:pt idx="53">
                  <c:v>-3.32447</c:v>
                </c:pt>
                <c:pt idx="54">
                  <c:v>-3.636049999999952</c:v>
                </c:pt>
              </c:numCache>
            </c:numRef>
          </c:val>
        </c:ser>
        <c:ser>
          <c:idx val="11"/>
          <c:order val="11"/>
          <c:tx>
            <c:strRef>
              <c:f>'Euro BC'!$E$51</c:f>
              <c:strCache>
                <c:ptCount val="1"/>
                <c:pt idx="0">
                  <c:v>Belgium</c:v>
                </c:pt>
              </c:strCache>
            </c:strRef>
          </c:tx>
          <c:invertIfNegative val="0"/>
          <c:cat>
            <c:numRef>
              <c:f>'Euro BC'!$F$39:$BH$39</c:f>
              <c:numCache>
                <c:formatCode>General</c:formatCode>
                <c:ptCount val="55"/>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pt idx="41">
                  <c:v>2001.0</c:v>
                </c:pt>
                <c:pt idx="42">
                  <c:v>2002.0</c:v>
                </c:pt>
                <c:pt idx="43">
                  <c:v>2003.0</c:v>
                </c:pt>
                <c:pt idx="44">
                  <c:v>2004.0</c:v>
                </c:pt>
                <c:pt idx="45">
                  <c:v>2005.0</c:v>
                </c:pt>
                <c:pt idx="46">
                  <c:v>2006.0</c:v>
                </c:pt>
                <c:pt idx="47">
                  <c:v>2007.0</c:v>
                </c:pt>
                <c:pt idx="48">
                  <c:v>2008.0</c:v>
                </c:pt>
                <c:pt idx="49">
                  <c:v>2009.0</c:v>
                </c:pt>
                <c:pt idx="50">
                  <c:v>2010.0</c:v>
                </c:pt>
                <c:pt idx="51">
                  <c:v>2011.0</c:v>
                </c:pt>
                <c:pt idx="52">
                  <c:v>2012.0</c:v>
                </c:pt>
                <c:pt idx="53">
                  <c:v>2013.0</c:v>
                </c:pt>
                <c:pt idx="54">
                  <c:v>2014.0</c:v>
                </c:pt>
              </c:numCache>
            </c:numRef>
          </c:cat>
          <c:val>
            <c:numRef>
              <c:f>'Euro BC'!$F$51:$BH$51</c:f>
              <c:numCache>
                <c:formatCode>General</c:formatCode>
                <c:ptCount val="55"/>
                <c:pt idx="0">
                  <c:v>0.01894</c:v>
                </c:pt>
                <c:pt idx="1">
                  <c:v>0.01686</c:v>
                </c:pt>
                <c:pt idx="2">
                  <c:v>0.1103</c:v>
                </c:pt>
                <c:pt idx="3">
                  <c:v>-0.02243</c:v>
                </c:pt>
                <c:pt idx="4">
                  <c:v>0.06917</c:v>
                </c:pt>
                <c:pt idx="5">
                  <c:v>0.15289</c:v>
                </c:pt>
                <c:pt idx="6">
                  <c:v>0.03365</c:v>
                </c:pt>
                <c:pt idx="7">
                  <c:v>0.22915</c:v>
                </c:pt>
                <c:pt idx="8">
                  <c:v>0.27408</c:v>
                </c:pt>
                <c:pt idx="9">
                  <c:v>0.3698</c:v>
                </c:pt>
                <c:pt idx="10">
                  <c:v>0.75131</c:v>
                </c:pt>
                <c:pt idx="11">
                  <c:v>0.70772</c:v>
                </c:pt>
                <c:pt idx="12">
                  <c:v>1.30339</c:v>
                </c:pt>
                <c:pt idx="13">
                  <c:v>1.08822</c:v>
                </c:pt>
                <c:pt idx="14">
                  <c:v>0.52366</c:v>
                </c:pt>
                <c:pt idx="15">
                  <c:v>0.00997</c:v>
                </c:pt>
                <c:pt idx="16">
                  <c:v>0.44317</c:v>
                </c:pt>
                <c:pt idx="17">
                  <c:v>-0.81952</c:v>
                </c:pt>
                <c:pt idx="18">
                  <c:v>-0.86066</c:v>
                </c:pt>
                <c:pt idx="19">
                  <c:v>-2.3536</c:v>
                </c:pt>
                <c:pt idx="20">
                  <c:v>-3.5324</c:v>
                </c:pt>
                <c:pt idx="21">
                  <c:v>-2.93259</c:v>
                </c:pt>
                <c:pt idx="22">
                  <c:v>-2.90065</c:v>
                </c:pt>
                <c:pt idx="23">
                  <c:v>-0.84164</c:v>
                </c:pt>
                <c:pt idx="24">
                  <c:v>-0.49979</c:v>
                </c:pt>
                <c:pt idx="25">
                  <c:v>0.42304</c:v>
                </c:pt>
                <c:pt idx="26">
                  <c:v>2.17459</c:v>
                </c:pt>
                <c:pt idx="27">
                  <c:v>2.16972</c:v>
                </c:pt>
                <c:pt idx="28">
                  <c:v>3.05788</c:v>
                </c:pt>
                <c:pt idx="29">
                  <c:v>2.73578</c:v>
                </c:pt>
                <c:pt idx="30">
                  <c:v>2.29532</c:v>
                </c:pt>
                <c:pt idx="31">
                  <c:v>3.30375</c:v>
                </c:pt>
                <c:pt idx="32">
                  <c:v>4.69125</c:v>
                </c:pt>
                <c:pt idx="33">
                  <c:v>8.12055</c:v>
                </c:pt>
                <c:pt idx="34">
                  <c:v>11.04206</c:v>
                </c:pt>
                <c:pt idx="35">
                  <c:v>10.41356</c:v>
                </c:pt>
                <c:pt idx="36">
                  <c:v>8.57536</c:v>
                </c:pt>
                <c:pt idx="37">
                  <c:v>10.42405</c:v>
                </c:pt>
                <c:pt idx="38">
                  <c:v>10.17914</c:v>
                </c:pt>
                <c:pt idx="39">
                  <c:v>11.833</c:v>
                </c:pt>
                <c:pt idx="40">
                  <c:v>10.58</c:v>
                </c:pt>
                <c:pt idx="41">
                  <c:v>11.177</c:v>
                </c:pt>
                <c:pt idx="42">
                  <c:v>16.027</c:v>
                </c:pt>
                <c:pt idx="43">
                  <c:v>15.434</c:v>
                </c:pt>
                <c:pt idx="44">
                  <c:v>13.181</c:v>
                </c:pt>
                <c:pt idx="45">
                  <c:v>9.742000000000001</c:v>
                </c:pt>
                <c:pt idx="46">
                  <c:v>10.756</c:v>
                </c:pt>
                <c:pt idx="47">
                  <c:v>13.211</c:v>
                </c:pt>
                <c:pt idx="48">
                  <c:v>3.708</c:v>
                </c:pt>
                <c:pt idx="49">
                  <c:v>2.511</c:v>
                </c:pt>
                <c:pt idx="50">
                  <c:v>10.75</c:v>
                </c:pt>
                <c:pt idx="51">
                  <c:v>3.86</c:v>
                </c:pt>
                <c:pt idx="52">
                  <c:v>3.571</c:v>
                </c:pt>
                <c:pt idx="53">
                  <c:v>5.43741</c:v>
                </c:pt>
                <c:pt idx="54">
                  <c:v>5.547909999999995</c:v>
                </c:pt>
              </c:numCache>
            </c:numRef>
          </c:val>
        </c:ser>
        <c:dLbls>
          <c:showLegendKey val="0"/>
          <c:showVal val="0"/>
          <c:showCatName val="0"/>
          <c:showSerName val="0"/>
          <c:showPercent val="0"/>
          <c:showBubbleSize val="0"/>
        </c:dLbls>
        <c:gapWidth val="150"/>
        <c:overlap val="100"/>
        <c:axId val="2092260112"/>
        <c:axId val="2139994800"/>
      </c:barChart>
      <c:catAx>
        <c:axId val="2092260112"/>
        <c:scaling>
          <c:orientation val="minMax"/>
        </c:scaling>
        <c:delete val="0"/>
        <c:axPos val="b"/>
        <c:numFmt formatCode="General" sourceLinked="1"/>
        <c:majorTickMark val="out"/>
        <c:minorTickMark val="none"/>
        <c:tickLblPos val="low"/>
        <c:txPr>
          <a:bodyPr rot="-5400000" vert="horz"/>
          <a:lstStyle/>
          <a:p>
            <a:pPr>
              <a:defRPr/>
            </a:pPr>
            <a:endParaRPr lang="en-US"/>
          </a:p>
        </c:txPr>
        <c:crossAx val="2139994800"/>
        <c:crosses val="autoZero"/>
        <c:auto val="1"/>
        <c:lblAlgn val="ctr"/>
        <c:lblOffset val="100"/>
        <c:noMultiLvlLbl val="0"/>
      </c:catAx>
      <c:valAx>
        <c:axId val="2139994800"/>
        <c:scaling>
          <c:orientation val="minMax"/>
        </c:scaling>
        <c:delete val="0"/>
        <c:axPos val="l"/>
        <c:majorGridlines/>
        <c:numFmt formatCode="General" sourceLinked="1"/>
        <c:majorTickMark val="out"/>
        <c:minorTickMark val="none"/>
        <c:tickLblPos val="nextTo"/>
        <c:crossAx val="2092260112"/>
        <c:crosses val="autoZero"/>
        <c:crossBetween val="between"/>
      </c:valAx>
    </c:plotArea>
    <c:legend>
      <c:legendPos val="b"/>
      <c:layout>
        <c:manualLayout>
          <c:xMode val="edge"/>
          <c:yMode val="edge"/>
          <c:x val="0.05"/>
          <c:y val="0.949967328588868"/>
          <c:w val="0.9"/>
          <c:h val="0.0500326714111323"/>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0.78374</cdr:x>
      <cdr:y>0.10633</cdr:y>
    </cdr:from>
    <cdr:to>
      <cdr:x>0.86006</cdr:x>
      <cdr:y>0.18451</cdr:y>
    </cdr:to>
    <cdr:sp macro="" textlink="">
      <cdr:nvSpPr>
        <cdr:cNvPr id="2" name="TextBox 1"/>
        <cdr:cNvSpPr txBox="1"/>
      </cdr:nvSpPr>
      <cdr:spPr>
        <a:xfrm xmlns:a="http://schemas.openxmlformats.org/drawingml/2006/main">
          <a:off x="6335382" y="502356"/>
          <a:ext cx="616964"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mtClean="0"/>
            <a:t>Euro</a:t>
          </a: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43302-47FA-C240-92BA-D4AA72459FE2}"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5F301-5AF6-854C-A2CB-AF29B3F88C3E}" type="slidenum">
              <a:rPr lang="en-US" smtClean="0"/>
              <a:t>‹#›</a:t>
            </a:fld>
            <a:endParaRPr lang="en-US"/>
          </a:p>
        </p:txBody>
      </p:sp>
    </p:spTree>
    <p:extLst>
      <p:ext uri="{BB962C8B-B14F-4D97-AF65-F5344CB8AC3E}">
        <p14:creationId xmlns:p14="http://schemas.microsoft.com/office/powerpoint/2010/main" val="58576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2920B-22E6-B947-91CC-97B445CAD356}" type="slidenum">
              <a:rPr lang="en-US" smtClean="0"/>
              <a:t>28</a:t>
            </a:fld>
            <a:endParaRPr lang="en-US"/>
          </a:p>
        </p:txBody>
      </p:sp>
    </p:spTree>
    <p:extLst>
      <p:ext uri="{BB962C8B-B14F-4D97-AF65-F5344CB8AC3E}">
        <p14:creationId xmlns:p14="http://schemas.microsoft.com/office/powerpoint/2010/main" val="214585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F18834-05B2-1944-844E-D145CB3E4432}"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181727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18834-05B2-1944-844E-D145CB3E4432}"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15210986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18834-05B2-1944-844E-D145CB3E4432}"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145902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F316E0-883D-B142-9B87-B4A02DB129C6}"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128718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316E0-883D-B142-9B87-B4A02DB129C6}"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2102980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F316E0-883D-B142-9B87-B4A02DB129C6}"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151155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F316E0-883D-B142-9B87-B4A02DB129C6}"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207885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F316E0-883D-B142-9B87-B4A02DB129C6}" type="datetimeFigureOut">
              <a:rPr lang="en-US" smtClean="0"/>
              <a:t>5/10/17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1947524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F316E0-883D-B142-9B87-B4A02DB129C6}" type="datetimeFigureOut">
              <a:rPr lang="en-US" smtClean="0"/>
              <a:t>5/10/17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94540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316E0-883D-B142-9B87-B4A02DB129C6}" type="datetimeFigureOut">
              <a:rPr lang="en-US" smtClean="0"/>
              <a:t>5/10/17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1954575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316E0-883D-B142-9B87-B4A02DB129C6}"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48696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18834-05B2-1944-844E-D145CB3E4432}"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1422009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F316E0-883D-B142-9B87-B4A02DB129C6}"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32012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316E0-883D-B142-9B87-B4A02DB129C6}"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841128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316E0-883D-B142-9B87-B4A02DB129C6}"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49A3-1533-734D-B8CA-816CBE6D7F58}" type="slidenum">
              <a:rPr lang="en-US" smtClean="0"/>
              <a:t>‹#›</a:t>
            </a:fld>
            <a:endParaRPr lang="en-US"/>
          </a:p>
        </p:txBody>
      </p:sp>
    </p:spTree>
    <p:extLst>
      <p:ext uri="{BB962C8B-B14F-4D97-AF65-F5344CB8AC3E}">
        <p14:creationId xmlns:p14="http://schemas.microsoft.com/office/powerpoint/2010/main" val="2106023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341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5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91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31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077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984971-894A-D94C-B886-351FFCC1488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F7780-7AC1-6A48-A2C5-FB90A077C810}" type="slidenum">
              <a:rPr lang="en-US" smtClean="0"/>
              <a:t>‹#›</a:t>
            </a:fld>
            <a:endParaRPr lang="en-US"/>
          </a:p>
        </p:txBody>
      </p:sp>
      <p:pic>
        <p:nvPicPr>
          <p:cNvPr id="8" name="Picture 7"/>
          <p:cNvPicPr>
            <a:picLocks noChangeAspect="1"/>
          </p:cNvPicPr>
          <p:nvPr userDrawn="1"/>
        </p:nvPicPr>
        <p:blipFill>
          <a:blip r:embed="rId2"/>
          <a:stretch>
            <a:fillRect/>
          </a:stretch>
        </p:blipFill>
        <p:spPr>
          <a:xfrm>
            <a:off x="127656" y="101035"/>
            <a:ext cx="550269" cy="487544"/>
          </a:xfrm>
          <a:prstGeom prst="rect">
            <a:avLst/>
          </a:prstGeom>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1080" y="96967"/>
            <a:ext cx="1265439" cy="35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1524000" y="192901"/>
            <a:ext cx="8755117" cy="2102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979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984971-894A-D94C-B886-351FFCC1488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F7780-7AC1-6A48-A2C5-FB90A077C810}" type="slidenum">
              <a:rPr lang="en-US" smtClean="0"/>
              <a:t>‹#›</a:t>
            </a:fld>
            <a:endParaRPr lang="en-US"/>
          </a:p>
        </p:txBody>
      </p:sp>
      <p:pic>
        <p:nvPicPr>
          <p:cNvPr id="8" name="Picture 7"/>
          <p:cNvPicPr>
            <a:picLocks noChangeAspect="1"/>
          </p:cNvPicPr>
          <p:nvPr userDrawn="1"/>
        </p:nvPicPr>
        <p:blipFill>
          <a:blip r:embed="rId2"/>
          <a:stretch>
            <a:fillRect/>
          </a:stretch>
        </p:blipFill>
        <p:spPr>
          <a:xfrm>
            <a:off x="127656" y="101035"/>
            <a:ext cx="550269" cy="487544"/>
          </a:xfrm>
          <a:prstGeom prst="rect">
            <a:avLst/>
          </a:prstGeom>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1080" y="96967"/>
            <a:ext cx="1265439" cy="35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1524000" y="192901"/>
            <a:ext cx="8755117" cy="2102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14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18834-05B2-1944-844E-D145CB3E4432}"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374276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984971-894A-D94C-B886-351FFCC1488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F7780-7AC1-6A48-A2C5-FB90A077C810}" type="slidenum">
              <a:rPr lang="en-US" smtClean="0"/>
              <a:t>‹#›</a:t>
            </a:fld>
            <a:endParaRPr lang="en-US"/>
          </a:p>
        </p:txBody>
      </p:sp>
      <p:pic>
        <p:nvPicPr>
          <p:cNvPr id="8" name="Picture 7"/>
          <p:cNvPicPr>
            <a:picLocks noChangeAspect="1"/>
          </p:cNvPicPr>
          <p:nvPr userDrawn="1"/>
        </p:nvPicPr>
        <p:blipFill>
          <a:blip r:embed="rId2"/>
          <a:stretch>
            <a:fillRect/>
          </a:stretch>
        </p:blipFill>
        <p:spPr>
          <a:xfrm>
            <a:off x="127656" y="101035"/>
            <a:ext cx="550269" cy="487544"/>
          </a:xfrm>
          <a:prstGeom prst="rect">
            <a:avLst/>
          </a:prstGeom>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1080" y="96967"/>
            <a:ext cx="1265439" cy="35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1524000" y="192901"/>
            <a:ext cx="8755117" cy="2102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642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984971-894A-D94C-B886-351FFCC1488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F7780-7AC1-6A48-A2C5-FB90A077C810}" type="slidenum">
              <a:rPr lang="en-US" smtClean="0"/>
              <a:t>‹#›</a:t>
            </a:fld>
            <a:endParaRPr lang="en-US"/>
          </a:p>
        </p:txBody>
      </p:sp>
      <p:pic>
        <p:nvPicPr>
          <p:cNvPr id="8" name="Picture 7"/>
          <p:cNvPicPr>
            <a:picLocks noChangeAspect="1"/>
          </p:cNvPicPr>
          <p:nvPr userDrawn="1"/>
        </p:nvPicPr>
        <p:blipFill>
          <a:blip r:embed="rId2"/>
          <a:stretch>
            <a:fillRect/>
          </a:stretch>
        </p:blipFill>
        <p:spPr>
          <a:xfrm>
            <a:off x="127656" y="101035"/>
            <a:ext cx="550269" cy="487544"/>
          </a:xfrm>
          <a:prstGeom prst="rect">
            <a:avLst/>
          </a:prstGeom>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1080" y="96967"/>
            <a:ext cx="1265439" cy="35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1524000" y="192901"/>
            <a:ext cx="8755117" cy="2102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113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984971-894A-D94C-B886-351FFCC1488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F7780-7AC1-6A48-A2C5-FB90A077C810}" type="slidenum">
              <a:rPr lang="en-US" smtClean="0"/>
              <a:t>‹#›</a:t>
            </a:fld>
            <a:endParaRPr lang="en-US"/>
          </a:p>
        </p:txBody>
      </p:sp>
      <p:pic>
        <p:nvPicPr>
          <p:cNvPr id="8" name="Picture 7"/>
          <p:cNvPicPr>
            <a:picLocks noChangeAspect="1"/>
          </p:cNvPicPr>
          <p:nvPr userDrawn="1"/>
        </p:nvPicPr>
        <p:blipFill>
          <a:blip r:embed="rId2"/>
          <a:stretch>
            <a:fillRect/>
          </a:stretch>
        </p:blipFill>
        <p:spPr>
          <a:xfrm>
            <a:off x="127656" y="101035"/>
            <a:ext cx="550269" cy="487544"/>
          </a:xfrm>
          <a:prstGeom prst="rect">
            <a:avLst/>
          </a:prstGeom>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1080" y="96967"/>
            <a:ext cx="1265439" cy="35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1524000" y="192901"/>
            <a:ext cx="8755117" cy="2102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904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984971-894A-D94C-B886-351FFCC1488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F7780-7AC1-6A48-A2C5-FB90A077C810}" type="slidenum">
              <a:rPr lang="en-US" smtClean="0"/>
              <a:t>‹#›</a:t>
            </a:fld>
            <a:endParaRPr lang="en-US"/>
          </a:p>
        </p:txBody>
      </p:sp>
      <p:pic>
        <p:nvPicPr>
          <p:cNvPr id="8" name="Picture 7"/>
          <p:cNvPicPr>
            <a:picLocks noChangeAspect="1"/>
          </p:cNvPicPr>
          <p:nvPr userDrawn="1"/>
        </p:nvPicPr>
        <p:blipFill>
          <a:blip r:embed="rId2"/>
          <a:stretch>
            <a:fillRect/>
          </a:stretch>
        </p:blipFill>
        <p:spPr>
          <a:xfrm>
            <a:off x="127656" y="101035"/>
            <a:ext cx="550269" cy="487544"/>
          </a:xfrm>
          <a:prstGeom prst="rect">
            <a:avLst/>
          </a:prstGeom>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1080" y="96967"/>
            <a:ext cx="1265439" cy="35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1524000" y="192901"/>
            <a:ext cx="8755117" cy="2102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309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984971-894A-D94C-B886-351FFCC1488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F7780-7AC1-6A48-A2C5-FB90A077C810}" type="slidenum">
              <a:rPr lang="en-US" smtClean="0"/>
              <a:t>‹#›</a:t>
            </a:fld>
            <a:endParaRPr lang="en-US"/>
          </a:p>
        </p:txBody>
      </p:sp>
      <p:pic>
        <p:nvPicPr>
          <p:cNvPr id="8" name="Picture 7"/>
          <p:cNvPicPr>
            <a:picLocks noChangeAspect="1"/>
          </p:cNvPicPr>
          <p:nvPr userDrawn="1"/>
        </p:nvPicPr>
        <p:blipFill>
          <a:blip r:embed="rId2"/>
          <a:stretch>
            <a:fillRect/>
          </a:stretch>
        </p:blipFill>
        <p:spPr>
          <a:xfrm>
            <a:off x="127656" y="101035"/>
            <a:ext cx="550269" cy="487544"/>
          </a:xfrm>
          <a:prstGeom prst="rect">
            <a:avLst/>
          </a:prstGeom>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1080" y="96967"/>
            <a:ext cx="1265439" cy="35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1524000" y="192901"/>
            <a:ext cx="8755117" cy="2102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30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984971-894A-D94C-B886-351FFCC1488D}"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F7780-7AC1-6A48-A2C5-FB90A077C810}" type="slidenum">
              <a:rPr lang="en-US" smtClean="0"/>
              <a:t>‹#›</a:t>
            </a:fld>
            <a:endParaRPr lang="en-US"/>
          </a:p>
        </p:txBody>
      </p:sp>
      <p:pic>
        <p:nvPicPr>
          <p:cNvPr id="8" name="Picture 7"/>
          <p:cNvPicPr>
            <a:picLocks noChangeAspect="1"/>
          </p:cNvPicPr>
          <p:nvPr userDrawn="1"/>
        </p:nvPicPr>
        <p:blipFill>
          <a:blip r:embed="rId2"/>
          <a:stretch>
            <a:fillRect/>
          </a:stretch>
        </p:blipFill>
        <p:spPr>
          <a:xfrm>
            <a:off x="127656" y="101035"/>
            <a:ext cx="550269" cy="487544"/>
          </a:xfrm>
          <a:prstGeom prst="rect">
            <a:avLst/>
          </a:prstGeom>
        </p:spPr>
      </p:pic>
      <p:pic>
        <p:nvPicPr>
          <p:cNvPr id="10" name="Picture 9"/>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21080" y="96967"/>
            <a:ext cx="1265439" cy="350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userDrawn="1"/>
        </p:nvCxnSpPr>
        <p:spPr>
          <a:xfrm>
            <a:off x="1524000" y="192901"/>
            <a:ext cx="8755117" cy="2102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95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F18834-05B2-1944-844E-D145CB3E4432}"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49032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F18834-05B2-1944-844E-D145CB3E4432}" type="datetimeFigureOut">
              <a:rPr lang="en-US" smtClean="0"/>
              <a:t>5/10/17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97116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F18834-05B2-1944-844E-D145CB3E4432}" type="datetimeFigureOut">
              <a:rPr lang="en-US" smtClean="0"/>
              <a:t>5/10/17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154628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18834-05B2-1944-844E-D145CB3E4432}" type="datetimeFigureOut">
              <a:rPr lang="en-US" smtClean="0"/>
              <a:t>5/10/17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175263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18834-05B2-1944-844E-D145CB3E4432}"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165776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18834-05B2-1944-844E-D145CB3E4432}"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FDB87-94E8-FE48-AE9C-32F6204E0A55}" type="slidenum">
              <a:rPr lang="en-US" smtClean="0"/>
              <a:t>‹#›</a:t>
            </a:fld>
            <a:endParaRPr lang="en-US"/>
          </a:p>
        </p:txBody>
      </p:sp>
    </p:spTree>
    <p:extLst>
      <p:ext uri="{BB962C8B-B14F-4D97-AF65-F5344CB8AC3E}">
        <p14:creationId xmlns:p14="http://schemas.microsoft.com/office/powerpoint/2010/main" val="6551835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slideLayout" Target="../slideLayouts/slideLayout35.xml"/><Relationship Id="rId25" Type="http://schemas.openxmlformats.org/officeDocument/2006/relationships/theme" Target="../theme/theme2.xml"/><Relationship Id="rId26" Type="http://schemas.openxmlformats.org/officeDocument/2006/relationships/image" Target="../media/image1.png"/><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18834-05B2-1944-844E-D145CB3E4432}" type="datetimeFigureOut">
              <a:rPr lang="en-US" smtClean="0"/>
              <a:t>5/10/17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FDB87-94E8-FE48-AE9C-32F6204E0A55}" type="slidenum">
              <a:rPr lang="en-US" smtClean="0"/>
              <a:t>‹#›</a:t>
            </a:fld>
            <a:endParaRPr lang="en-US"/>
          </a:p>
        </p:txBody>
      </p:sp>
      <p:pic>
        <p:nvPicPr>
          <p:cNvPr id="7" name="Picture 6"/>
          <p:cNvPicPr>
            <a:picLocks/>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7582" y="112712"/>
            <a:ext cx="1369485" cy="361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userDrawn="1"/>
        </p:nvSpPr>
        <p:spPr>
          <a:xfrm>
            <a:off x="2111829" y="474132"/>
            <a:ext cx="8297400" cy="1015663"/>
          </a:xfrm>
          <a:prstGeom prst="rect">
            <a:avLst/>
          </a:prstGeom>
          <a:noFill/>
        </p:spPr>
        <p:txBody>
          <a:bodyPr wrap="none" rtlCol="0">
            <a:spAutoFit/>
          </a:bodyPr>
          <a:lstStyle/>
          <a:p>
            <a:r>
              <a:rPr lang="en-US" sz="4000" dirty="0" smtClean="0">
                <a:solidFill>
                  <a:srgbClr val="C00000"/>
                </a:solidFill>
              </a:rPr>
              <a:t>SISTEMA FINANCEIRO INTERNACIONAL</a:t>
            </a:r>
          </a:p>
          <a:p>
            <a:pPr algn="ctr"/>
            <a:r>
              <a:rPr lang="en-US" sz="2000" dirty="0" err="1" smtClean="0">
                <a:solidFill>
                  <a:srgbClr val="C00000"/>
                </a:solidFill>
              </a:rPr>
              <a:t>Ano</a:t>
            </a:r>
            <a:r>
              <a:rPr lang="en-US" sz="2000" dirty="0" smtClean="0">
                <a:solidFill>
                  <a:srgbClr val="C00000"/>
                </a:solidFill>
              </a:rPr>
              <a:t> </a:t>
            </a:r>
            <a:r>
              <a:rPr lang="en-US" sz="2000" dirty="0" err="1" smtClean="0">
                <a:solidFill>
                  <a:srgbClr val="C00000"/>
                </a:solidFill>
              </a:rPr>
              <a:t>Letivo</a:t>
            </a:r>
            <a:r>
              <a:rPr lang="en-US" sz="2000" dirty="0" smtClean="0">
                <a:solidFill>
                  <a:srgbClr val="C00000"/>
                </a:solidFill>
              </a:rPr>
              <a:t> 20016/2017</a:t>
            </a:r>
            <a:endParaRPr lang="en-US" sz="2000" dirty="0">
              <a:solidFill>
                <a:srgbClr val="C00000"/>
              </a:solidFill>
            </a:endParaRPr>
          </a:p>
        </p:txBody>
      </p:sp>
      <p:sp>
        <p:nvSpPr>
          <p:cNvPr id="9" name="TextBox 8"/>
          <p:cNvSpPr txBox="1"/>
          <p:nvPr userDrawn="1"/>
        </p:nvSpPr>
        <p:spPr>
          <a:xfrm>
            <a:off x="743716" y="2738252"/>
            <a:ext cx="848309" cy="461665"/>
          </a:xfrm>
          <a:prstGeom prst="rect">
            <a:avLst/>
          </a:prstGeom>
          <a:noFill/>
        </p:spPr>
        <p:txBody>
          <a:bodyPr wrap="none" rtlCol="0">
            <a:spAutoFit/>
          </a:bodyPr>
          <a:lstStyle/>
          <a:p>
            <a:r>
              <a:rPr lang="en-US" sz="2400" b="1" dirty="0" smtClean="0"/>
              <a:t>Aula:</a:t>
            </a:r>
            <a:endParaRPr lang="en-US" sz="2400" b="1" dirty="0"/>
          </a:p>
        </p:txBody>
      </p:sp>
      <p:sp>
        <p:nvSpPr>
          <p:cNvPr id="10" name="TextBox 9"/>
          <p:cNvSpPr txBox="1"/>
          <p:nvPr userDrawn="1"/>
        </p:nvSpPr>
        <p:spPr>
          <a:xfrm>
            <a:off x="743716" y="3608311"/>
            <a:ext cx="1043876" cy="369332"/>
          </a:xfrm>
          <a:prstGeom prst="rect">
            <a:avLst/>
          </a:prstGeom>
          <a:noFill/>
        </p:spPr>
        <p:txBody>
          <a:bodyPr wrap="none" rtlCol="0">
            <a:spAutoFit/>
          </a:bodyPr>
          <a:lstStyle/>
          <a:p>
            <a:r>
              <a:rPr lang="en-US" b="1" dirty="0" smtClean="0"/>
              <a:t>Sum</a:t>
            </a:r>
            <a:r>
              <a:rPr lang="pt-PT" b="1" dirty="0" err="1" smtClean="0"/>
              <a:t>ário</a:t>
            </a:r>
            <a:r>
              <a:rPr lang="pt-PT" b="1" dirty="0" smtClean="0"/>
              <a:t>:</a:t>
            </a:r>
            <a:endParaRPr lang="en-US" b="1" dirty="0"/>
          </a:p>
        </p:txBody>
      </p:sp>
      <p:sp>
        <p:nvSpPr>
          <p:cNvPr id="11" name="TextBox 10"/>
          <p:cNvSpPr txBox="1"/>
          <p:nvPr userDrawn="1"/>
        </p:nvSpPr>
        <p:spPr>
          <a:xfrm>
            <a:off x="9503228" y="3608311"/>
            <a:ext cx="1336007" cy="369332"/>
          </a:xfrm>
          <a:prstGeom prst="rect">
            <a:avLst/>
          </a:prstGeom>
          <a:noFill/>
        </p:spPr>
        <p:txBody>
          <a:bodyPr wrap="none" rtlCol="0">
            <a:spAutoFit/>
          </a:bodyPr>
          <a:lstStyle/>
          <a:p>
            <a:r>
              <a:rPr lang="en-US" b="1" dirty="0" err="1" smtClean="0"/>
              <a:t>Bibliografia</a:t>
            </a:r>
            <a:r>
              <a:rPr lang="en-US" b="1" dirty="0" smtClean="0"/>
              <a:t>:</a:t>
            </a:r>
            <a:endParaRPr lang="en-US" b="1" dirty="0"/>
          </a:p>
        </p:txBody>
      </p:sp>
      <p:sp>
        <p:nvSpPr>
          <p:cNvPr id="12" name="TextBox 11"/>
          <p:cNvSpPr txBox="1"/>
          <p:nvPr userDrawn="1"/>
        </p:nvSpPr>
        <p:spPr>
          <a:xfrm>
            <a:off x="8954387" y="1836356"/>
            <a:ext cx="2022861" cy="800219"/>
          </a:xfrm>
          <a:prstGeom prst="rect">
            <a:avLst/>
          </a:prstGeom>
          <a:noFill/>
        </p:spPr>
        <p:txBody>
          <a:bodyPr wrap="none" rtlCol="0">
            <a:spAutoFit/>
          </a:bodyPr>
          <a:lstStyle/>
          <a:p>
            <a:pPr algn="r"/>
            <a:r>
              <a:rPr lang="en-US" b="1" i="1" dirty="0" smtClean="0"/>
              <a:t>Ant</a:t>
            </a:r>
            <a:r>
              <a:rPr lang="pt-PT" b="1" i="1" dirty="0" err="1" smtClean="0"/>
              <a:t>ónio</a:t>
            </a:r>
            <a:r>
              <a:rPr lang="pt-PT" b="1" i="1" dirty="0" smtClean="0"/>
              <a:t> Mendonça</a:t>
            </a:r>
          </a:p>
          <a:p>
            <a:pPr algn="r"/>
            <a:r>
              <a:rPr lang="pt-PT" sz="1400" b="1" i="1" dirty="0" smtClean="0"/>
              <a:t>Professor Catedrático</a:t>
            </a:r>
          </a:p>
          <a:p>
            <a:pPr algn="r"/>
            <a:r>
              <a:rPr lang="pt-PT" sz="1400" b="1" i="1" dirty="0" err="1" smtClean="0"/>
              <a:t>amend@iseg.ulisboa.pt</a:t>
            </a:r>
            <a:endParaRPr lang="en-US" sz="1400" b="1" i="1" dirty="0"/>
          </a:p>
        </p:txBody>
      </p:sp>
    </p:spTree>
    <p:extLst>
      <p:ext uri="{BB962C8B-B14F-4D97-AF65-F5344CB8AC3E}">
        <p14:creationId xmlns:p14="http://schemas.microsoft.com/office/powerpoint/2010/main" val="1990047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316E0-883D-B142-9B87-B4A02DB129C6}" type="datetimeFigureOut">
              <a:rPr lang="en-US" smtClean="0"/>
              <a:t>5/10/17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E49A3-1533-734D-B8CA-816CBE6D7F58}" type="slidenum">
              <a:rPr lang="en-US" smtClean="0"/>
              <a:t>‹#›</a:t>
            </a:fld>
            <a:endParaRPr lang="en-US"/>
          </a:p>
        </p:txBody>
      </p:sp>
      <p:pic>
        <p:nvPicPr>
          <p:cNvPr id="7" name="Picture 6"/>
          <p:cNvPicPr>
            <a:picLocks/>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137582" y="112712"/>
            <a:ext cx="1369485" cy="361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808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chart" Target="../charts/char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chart" Target="../charts/char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chart" Target="../charts/char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chart" Target="../charts/char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npr.org/2016/11/09/501436007/watch-president-obama-to-speak-on-trump-win-clinton-los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1411" y="2061275"/>
            <a:ext cx="10771322" cy="3293209"/>
          </a:xfrm>
          <a:prstGeom prst="rect">
            <a:avLst/>
          </a:prstGeom>
          <a:noFill/>
        </p:spPr>
        <p:txBody>
          <a:bodyPr wrap="square" rtlCol="0">
            <a:spAutoFit/>
          </a:bodyPr>
          <a:lstStyle/>
          <a:p>
            <a:pPr algn="ctr"/>
            <a:r>
              <a:rPr lang="en-GB" sz="3200" b="1" dirty="0" smtClean="0"/>
              <a:t>Panel B: Social Power </a:t>
            </a:r>
          </a:p>
          <a:p>
            <a:pPr algn="ctr"/>
            <a:endParaRPr lang="en-GB" sz="3200" b="1" dirty="0" smtClean="0"/>
          </a:p>
          <a:p>
            <a:pPr algn="ctr"/>
            <a:r>
              <a:rPr lang="en-GB" sz="2400" b="1" i="1" dirty="0" smtClean="0"/>
              <a:t>Economic changes and social power</a:t>
            </a:r>
          </a:p>
          <a:p>
            <a:pPr algn="r"/>
            <a:endParaRPr lang="en-GB" sz="2400" b="1" dirty="0"/>
          </a:p>
          <a:p>
            <a:pPr algn="r"/>
            <a:r>
              <a:rPr lang="en-GB" sz="2400" b="1" dirty="0" err="1" smtClean="0"/>
              <a:t>António</a:t>
            </a:r>
            <a:r>
              <a:rPr lang="en-GB" sz="2400" b="1" dirty="0" smtClean="0"/>
              <a:t> </a:t>
            </a:r>
            <a:r>
              <a:rPr lang="en-GB" sz="2400" b="1" dirty="0" err="1"/>
              <a:t>Mendonça</a:t>
            </a:r>
            <a:endParaRPr lang="en-GB" sz="2400" b="1" dirty="0"/>
          </a:p>
          <a:p>
            <a:pPr algn="r"/>
            <a:r>
              <a:rPr lang="en-GB" i="1" dirty="0"/>
              <a:t>Professor of Economics</a:t>
            </a:r>
          </a:p>
          <a:p>
            <a:pPr algn="r"/>
            <a:r>
              <a:rPr lang="en-GB" i="1" dirty="0"/>
              <a:t>ISEG-Lisbon School of Economics &amp; Management</a:t>
            </a:r>
          </a:p>
          <a:p>
            <a:pPr algn="r"/>
            <a:r>
              <a:rPr lang="en-GB" i="1" dirty="0" err="1"/>
              <a:t>Universidade</a:t>
            </a:r>
            <a:r>
              <a:rPr lang="en-GB" i="1" dirty="0"/>
              <a:t> de </a:t>
            </a:r>
            <a:r>
              <a:rPr lang="en-GB" i="1" dirty="0" err="1"/>
              <a:t>Lisboa</a:t>
            </a:r>
            <a:endParaRPr lang="en-GB" i="1" dirty="0"/>
          </a:p>
          <a:p>
            <a:pPr algn="r"/>
            <a:r>
              <a:rPr lang="en-GB" i="1" dirty="0"/>
              <a:t>CESA-Centre for African, Asian and Latin American Studies </a:t>
            </a:r>
            <a:endParaRPr lang="en-US" i="1" dirty="0"/>
          </a:p>
        </p:txBody>
      </p:sp>
      <p:pic>
        <p:nvPicPr>
          <p:cNvPr id="2" name="Picture 1"/>
          <p:cNvPicPr>
            <a:picLocks noChangeAspect="1"/>
          </p:cNvPicPr>
          <p:nvPr/>
        </p:nvPicPr>
        <p:blipFill>
          <a:blip r:embed="rId2"/>
          <a:stretch>
            <a:fillRect/>
          </a:stretch>
        </p:blipFill>
        <p:spPr>
          <a:xfrm>
            <a:off x="2293749" y="254000"/>
            <a:ext cx="7144719" cy="1419817"/>
          </a:xfrm>
          <a:prstGeom prst="rect">
            <a:avLst/>
          </a:prstGeom>
        </p:spPr>
      </p:pic>
      <p:pic>
        <p:nvPicPr>
          <p:cNvPr id="5" name="Picture 2" descr="https://www.iseg.ulisboa.pt/aquila/getFile.do?method=getFile&amp;fileId=555683&amp;_request_checksum_=0c71e3ca3ad61a54c8bde2a3d92eda31df5c2f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8675" y="5682981"/>
            <a:ext cx="1845572" cy="8527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7581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03500" y="0"/>
            <a:ext cx="6970150" cy="6858000"/>
          </a:xfrm>
          <a:prstGeom prst="rect">
            <a:avLst/>
          </a:prstGeom>
        </p:spPr>
      </p:pic>
    </p:spTree>
    <p:extLst>
      <p:ext uri="{BB962C8B-B14F-4D97-AF65-F5344CB8AC3E}">
        <p14:creationId xmlns:p14="http://schemas.microsoft.com/office/powerpoint/2010/main" val="99182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136650" y="1149350"/>
          <a:ext cx="9918700" cy="49066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44380" y="6385810"/>
            <a:ext cx="1326517" cy="307777"/>
          </a:xfrm>
          <a:prstGeom prst="rect">
            <a:avLst/>
          </a:prstGeom>
          <a:noFill/>
        </p:spPr>
        <p:txBody>
          <a:bodyPr wrap="none" rtlCol="0">
            <a:spAutoFit/>
          </a:bodyPr>
          <a:lstStyle/>
          <a:p>
            <a:r>
              <a:rPr lang="en-US" sz="1400" dirty="0" smtClean="0"/>
              <a:t>Source: AMECO</a:t>
            </a:r>
            <a:endParaRPr lang="en-US" sz="1400" dirty="0"/>
          </a:p>
        </p:txBody>
      </p:sp>
      <p:sp>
        <p:nvSpPr>
          <p:cNvPr id="6" name="TextBox 5"/>
          <p:cNvSpPr txBox="1"/>
          <p:nvPr/>
        </p:nvSpPr>
        <p:spPr>
          <a:xfrm>
            <a:off x="3304873" y="0"/>
            <a:ext cx="5177764" cy="461665"/>
          </a:xfrm>
          <a:prstGeom prst="rect">
            <a:avLst/>
          </a:prstGeom>
          <a:noFill/>
        </p:spPr>
        <p:txBody>
          <a:bodyPr wrap="none" rtlCol="0">
            <a:spAutoFit/>
          </a:bodyPr>
          <a:lstStyle/>
          <a:p>
            <a:pPr algn="ctr"/>
            <a:r>
              <a:rPr lang="pt-PT" sz="2400" b="1" dirty="0" smtClean="0"/>
              <a:t>Real GDP: </a:t>
            </a:r>
            <a:r>
              <a:rPr lang="pt-PT" sz="2400" b="1" dirty="0" err="1"/>
              <a:t>a</a:t>
            </a:r>
            <a:r>
              <a:rPr lang="pt-PT" sz="2400" b="1" dirty="0" err="1" smtClean="0"/>
              <a:t>verage</a:t>
            </a:r>
            <a:r>
              <a:rPr lang="pt-PT" sz="2400" b="1" dirty="0" smtClean="0"/>
              <a:t> </a:t>
            </a:r>
            <a:r>
              <a:rPr lang="pt-PT" sz="2400" b="1" dirty="0" err="1" smtClean="0"/>
              <a:t>annual</a:t>
            </a:r>
            <a:r>
              <a:rPr lang="pt-PT" sz="2400" b="1" dirty="0" smtClean="0"/>
              <a:t> </a:t>
            </a:r>
            <a:r>
              <a:rPr lang="pt-PT" sz="2400" b="1" dirty="0" err="1" smtClean="0"/>
              <a:t>growth</a:t>
            </a:r>
            <a:r>
              <a:rPr lang="pt-PT" sz="2400" b="1" dirty="0" smtClean="0"/>
              <a:t> rates</a:t>
            </a:r>
            <a:endParaRPr lang="en-US" sz="2400" b="1" dirty="0"/>
          </a:p>
        </p:txBody>
      </p:sp>
      <p:sp>
        <p:nvSpPr>
          <p:cNvPr id="7" name="TextBox 6"/>
          <p:cNvSpPr txBox="1"/>
          <p:nvPr/>
        </p:nvSpPr>
        <p:spPr>
          <a:xfrm>
            <a:off x="3727770" y="543897"/>
            <a:ext cx="4331955" cy="523220"/>
          </a:xfrm>
          <a:prstGeom prst="rect">
            <a:avLst/>
          </a:prstGeom>
          <a:noFill/>
        </p:spPr>
        <p:txBody>
          <a:bodyPr wrap="none" rtlCol="0">
            <a:spAutoFit/>
          </a:bodyPr>
          <a:lstStyle/>
          <a:p>
            <a:pPr algn="ctr"/>
            <a:r>
              <a:rPr lang="pt-PT" sz="1400" b="1" dirty="0" err="1" smtClean="0"/>
              <a:t>Periodes</a:t>
            </a:r>
            <a:r>
              <a:rPr lang="pt-PT" sz="1400" b="1" dirty="0" smtClean="0"/>
              <a:t>: </a:t>
            </a:r>
            <a:r>
              <a:rPr lang="pt-PT" sz="1400" b="1" dirty="0"/>
              <a:t>1961-1974; 1975-1985; 1986-1998; </a:t>
            </a:r>
            <a:r>
              <a:rPr lang="pt-PT" sz="1400" b="1" dirty="0" smtClean="0"/>
              <a:t>1999-2017</a:t>
            </a:r>
            <a:endParaRPr lang="en-US" sz="1400" b="1" dirty="0"/>
          </a:p>
          <a:p>
            <a:pPr algn="ctr"/>
            <a:r>
              <a:rPr lang="pt-PT" sz="1400" b="1" dirty="0"/>
              <a:t>(</a:t>
            </a:r>
            <a:r>
              <a:rPr lang="pt-PT" sz="1400" b="1" dirty="0" smtClean="0"/>
              <a:t>2016 </a:t>
            </a:r>
            <a:r>
              <a:rPr lang="pt-PT" sz="1400" b="1" dirty="0"/>
              <a:t>e </a:t>
            </a:r>
            <a:r>
              <a:rPr lang="pt-PT" sz="1400" b="1" dirty="0" smtClean="0"/>
              <a:t>2017: </a:t>
            </a:r>
            <a:r>
              <a:rPr lang="pt-PT" sz="1400" b="1" dirty="0" err="1" smtClean="0"/>
              <a:t>Projections</a:t>
            </a:r>
            <a:r>
              <a:rPr lang="pt-PT" sz="1400" b="1" dirty="0" smtClean="0"/>
              <a:t>)</a:t>
            </a:r>
            <a:endParaRPr lang="en-US" sz="1400" dirty="0"/>
          </a:p>
        </p:txBody>
      </p:sp>
    </p:spTree>
    <p:extLst>
      <p:ext uri="{BB962C8B-B14F-4D97-AF65-F5344CB8AC3E}">
        <p14:creationId xmlns:p14="http://schemas.microsoft.com/office/powerpoint/2010/main" val="960608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oecdcharts.org"/>
          <p:cNvPicPr>
            <a:picLocks noChangeArrowheads="1"/>
          </p:cNvPicPr>
          <p:nvPr/>
        </p:nvPicPr>
        <p:blipFill>
          <a:blip r:embed="rId2" cstate="print"/>
          <a:stretch>
            <a:fillRect/>
          </a:stretch>
        </p:blipFill>
        <p:spPr bwMode="auto">
          <a:xfrm>
            <a:off x="1524000" y="118534"/>
            <a:ext cx="9144000" cy="673946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67D4B4CA-79D4-EC4E-8034-50F67F5A0258}" type="datetime1">
              <a:rPr lang="en-US" smtClean="0"/>
              <a:t>5/10/17</a:t>
            </a:fld>
            <a:endParaRPr lang="en-US" dirty="0"/>
          </a:p>
        </p:txBody>
      </p:sp>
    </p:spTree>
    <p:extLst>
      <p:ext uri="{BB962C8B-B14F-4D97-AF65-F5344CB8AC3E}">
        <p14:creationId xmlns:p14="http://schemas.microsoft.com/office/powerpoint/2010/main" val="171606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564" y="6437644"/>
            <a:ext cx="3934503" cy="307777"/>
          </a:xfrm>
          <a:prstGeom prst="rect">
            <a:avLst/>
          </a:prstGeom>
          <a:noFill/>
        </p:spPr>
        <p:txBody>
          <a:bodyPr wrap="none" rtlCol="0">
            <a:spAutoFit/>
          </a:bodyPr>
          <a:lstStyle/>
          <a:p>
            <a:r>
              <a:rPr lang="en-US" sz="1400" dirty="0"/>
              <a:t>IMF, World Economic Outlook Database, April 2015 </a:t>
            </a:r>
          </a:p>
        </p:txBody>
      </p:sp>
      <p:sp>
        <p:nvSpPr>
          <p:cNvPr id="2" name="Date Placeholder 1"/>
          <p:cNvSpPr>
            <a:spLocks noGrp="1"/>
          </p:cNvSpPr>
          <p:nvPr>
            <p:ph type="dt" sz="half" idx="10"/>
          </p:nvPr>
        </p:nvSpPr>
        <p:spPr/>
        <p:txBody>
          <a:bodyPr/>
          <a:lstStyle/>
          <a:p>
            <a:fld id="{2F560A8D-BE66-6D43-9490-0D1BD7CB6B57}"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13</a:t>
            </a:fld>
            <a:endParaRPr lang="en-US" dirty="0"/>
          </a:p>
        </p:txBody>
      </p:sp>
      <p:graphicFrame>
        <p:nvGraphicFramePr>
          <p:cNvPr id="8" name="Chart 7"/>
          <p:cNvGraphicFramePr>
            <a:graphicFrameLocks/>
          </p:cNvGraphicFramePr>
          <p:nvPr>
            <p:extLst/>
          </p:nvPr>
        </p:nvGraphicFramePr>
        <p:xfrm>
          <a:off x="1917700" y="1682750"/>
          <a:ext cx="8356600" cy="434551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385734" y="1845734"/>
            <a:ext cx="152400" cy="3386667"/>
          </a:xfrm>
          <a:prstGeom prst="rect">
            <a:avLst/>
          </a:prstGeom>
          <a:solidFill>
            <a:srgbClr val="FF6600">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518400" y="1845734"/>
            <a:ext cx="152400" cy="3386667"/>
          </a:xfrm>
          <a:prstGeom prst="rect">
            <a:avLst/>
          </a:prstGeom>
          <a:solidFill>
            <a:srgbClr val="FF6600">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114803" y="1490134"/>
            <a:ext cx="710013" cy="369332"/>
          </a:xfrm>
          <a:prstGeom prst="rect">
            <a:avLst/>
          </a:prstGeom>
          <a:noFill/>
        </p:spPr>
        <p:txBody>
          <a:bodyPr wrap="none" rtlCol="0">
            <a:spAutoFit/>
          </a:bodyPr>
          <a:lstStyle/>
          <a:p>
            <a:r>
              <a:rPr lang="en-US" dirty="0"/>
              <a:t>CRISE</a:t>
            </a:r>
          </a:p>
        </p:txBody>
      </p:sp>
      <p:sp>
        <p:nvSpPr>
          <p:cNvPr id="13" name="TextBox 12"/>
          <p:cNvSpPr txBox="1"/>
          <p:nvPr/>
        </p:nvSpPr>
        <p:spPr>
          <a:xfrm>
            <a:off x="7230478" y="1507070"/>
            <a:ext cx="710013" cy="369332"/>
          </a:xfrm>
          <a:prstGeom prst="rect">
            <a:avLst/>
          </a:prstGeom>
          <a:noFill/>
        </p:spPr>
        <p:txBody>
          <a:bodyPr wrap="none" rtlCol="0">
            <a:spAutoFit/>
          </a:bodyPr>
          <a:lstStyle/>
          <a:p>
            <a:r>
              <a:rPr lang="en-US" dirty="0"/>
              <a:t>CRISE</a:t>
            </a:r>
          </a:p>
        </p:txBody>
      </p:sp>
      <p:sp>
        <p:nvSpPr>
          <p:cNvPr id="14" name="Rectangle 13"/>
          <p:cNvSpPr/>
          <p:nvPr/>
        </p:nvSpPr>
        <p:spPr>
          <a:xfrm>
            <a:off x="6485490" y="1845737"/>
            <a:ext cx="152400" cy="3386667"/>
          </a:xfrm>
          <a:prstGeom prst="rect">
            <a:avLst/>
          </a:prstGeom>
          <a:solidFill>
            <a:srgbClr val="FF6600">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31434" y="1507073"/>
            <a:ext cx="710013" cy="369332"/>
          </a:xfrm>
          <a:prstGeom prst="rect">
            <a:avLst/>
          </a:prstGeom>
          <a:noFill/>
        </p:spPr>
        <p:txBody>
          <a:bodyPr wrap="none" rtlCol="0">
            <a:spAutoFit/>
          </a:bodyPr>
          <a:lstStyle/>
          <a:p>
            <a:r>
              <a:rPr lang="en-US" dirty="0"/>
              <a:t>CRISE</a:t>
            </a:r>
          </a:p>
        </p:txBody>
      </p:sp>
      <p:sp>
        <p:nvSpPr>
          <p:cNvPr id="16" name="TextBox 15"/>
          <p:cNvSpPr txBox="1"/>
          <p:nvPr/>
        </p:nvSpPr>
        <p:spPr>
          <a:xfrm>
            <a:off x="3672279" y="178063"/>
            <a:ext cx="4520725" cy="461665"/>
          </a:xfrm>
          <a:prstGeom prst="rect">
            <a:avLst/>
          </a:prstGeom>
          <a:noFill/>
        </p:spPr>
        <p:txBody>
          <a:bodyPr wrap="none" rtlCol="0">
            <a:spAutoFit/>
          </a:bodyPr>
          <a:lstStyle/>
          <a:p>
            <a:pPr algn="just"/>
            <a:r>
              <a:rPr lang="en-US" sz="2400" dirty="0"/>
              <a:t> </a:t>
            </a:r>
            <a:r>
              <a:rPr lang="en-US" sz="2400" b="1" dirty="0" smtClean="0"/>
              <a:t>WORLD GDP DISTRIBUTION (PPP</a:t>
            </a:r>
            <a:r>
              <a:rPr lang="en-US" sz="2400" b="1" dirty="0"/>
              <a:t>)</a:t>
            </a:r>
          </a:p>
        </p:txBody>
      </p:sp>
    </p:spTree>
    <p:extLst>
      <p:ext uri="{BB962C8B-B14F-4D97-AF65-F5344CB8AC3E}">
        <p14:creationId xmlns:p14="http://schemas.microsoft.com/office/powerpoint/2010/main" val="612399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2638" y="6299200"/>
            <a:ext cx="3934503" cy="307777"/>
          </a:xfrm>
          <a:prstGeom prst="rect">
            <a:avLst/>
          </a:prstGeom>
          <a:noFill/>
        </p:spPr>
        <p:txBody>
          <a:bodyPr wrap="none" rtlCol="0">
            <a:spAutoFit/>
          </a:bodyPr>
          <a:lstStyle/>
          <a:p>
            <a:r>
              <a:rPr lang="en-US" sz="1400" dirty="0"/>
              <a:t>IMF, World Economic Outlook Database, April 2015 </a:t>
            </a:r>
          </a:p>
        </p:txBody>
      </p:sp>
      <p:sp>
        <p:nvSpPr>
          <p:cNvPr id="2" name="Date Placeholder 1"/>
          <p:cNvSpPr>
            <a:spLocks noGrp="1"/>
          </p:cNvSpPr>
          <p:nvPr>
            <p:ph type="dt" sz="half" idx="10"/>
          </p:nvPr>
        </p:nvSpPr>
        <p:spPr/>
        <p:txBody>
          <a:bodyPr/>
          <a:lstStyle/>
          <a:p>
            <a:fld id="{AEE4B705-A5B3-C64D-9822-11C2B673F458}"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14</a:t>
            </a:fld>
            <a:endParaRPr lang="en-US" dirty="0"/>
          </a:p>
        </p:txBody>
      </p:sp>
      <p:sp>
        <p:nvSpPr>
          <p:cNvPr id="4" name="TextBox 3"/>
          <p:cNvSpPr txBox="1"/>
          <p:nvPr/>
        </p:nvSpPr>
        <p:spPr>
          <a:xfrm>
            <a:off x="8791522" y="1020633"/>
            <a:ext cx="864339" cy="369332"/>
          </a:xfrm>
          <a:prstGeom prst="rect">
            <a:avLst/>
          </a:prstGeom>
          <a:noFill/>
        </p:spPr>
        <p:txBody>
          <a:bodyPr wrap="none" rtlCol="0">
            <a:spAutoFit/>
          </a:bodyPr>
          <a:lstStyle/>
          <a:p>
            <a:r>
              <a:rPr lang="en-US" dirty="0" smtClean="0"/>
              <a:t>Unit: </a:t>
            </a:r>
            <a:r>
              <a:rPr lang="en-US" dirty="0"/>
              <a:t>%</a:t>
            </a:r>
          </a:p>
        </p:txBody>
      </p:sp>
      <p:graphicFrame>
        <p:nvGraphicFramePr>
          <p:cNvPr id="8" name="Chart 7"/>
          <p:cNvGraphicFramePr>
            <a:graphicFrameLocks/>
          </p:cNvGraphicFramePr>
          <p:nvPr>
            <p:extLst/>
          </p:nvPr>
        </p:nvGraphicFramePr>
        <p:xfrm>
          <a:off x="1981201" y="1219201"/>
          <a:ext cx="8258472" cy="491066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672279" y="178063"/>
            <a:ext cx="4520725" cy="461665"/>
          </a:xfrm>
          <a:prstGeom prst="rect">
            <a:avLst/>
          </a:prstGeom>
          <a:noFill/>
        </p:spPr>
        <p:txBody>
          <a:bodyPr wrap="none" rtlCol="0">
            <a:spAutoFit/>
          </a:bodyPr>
          <a:lstStyle/>
          <a:p>
            <a:pPr algn="just"/>
            <a:r>
              <a:rPr lang="en-US" sz="2400" dirty="0"/>
              <a:t> </a:t>
            </a:r>
            <a:r>
              <a:rPr lang="en-US" sz="2400" b="1" dirty="0" smtClean="0"/>
              <a:t>WORLD GDP DISTRIBUTION (PPP</a:t>
            </a:r>
            <a:r>
              <a:rPr lang="en-US" sz="2400" b="1" dirty="0"/>
              <a:t>)</a:t>
            </a:r>
          </a:p>
        </p:txBody>
      </p:sp>
    </p:spTree>
    <p:extLst>
      <p:ext uri="{BB962C8B-B14F-4D97-AF65-F5344CB8AC3E}">
        <p14:creationId xmlns:p14="http://schemas.microsoft.com/office/powerpoint/2010/main" val="1307971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6905" y="6413699"/>
            <a:ext cx="3934503" cy="307777"/>
          </a:xfrm>
          <a:prstGeom prst="rect">
            <a:avLst/>
          </a:prstGeom>
          <a:noFill/>
        </p:spPr>
        <p:txBody>
          <a:bodyPr wrap="none" rtlCol="0">
            <a:spAutoFit/>
          </a:bodyPr>
          <a:lstStyle/>
          <a:p>
            <a:r>
              <a:rPr lang="en-US" sz="1400" dirty="0"/>
              <a:t>IMF, World Economic Outlook Database, April 2015 </a:t>
            </a:r>
          </a:p>
        </p:txBody>
      </p:sp>
      <p:sp>
        <p:nvSpPr>
          <p:cNvPr id="6" name="TextBox 5"/>
          <p:cNvSpPr txBox="1"/>
          <p:nvPr/>
        </p:nvSpPr>
        <p:spPr>
          <a:xfrm>
            <a:off x="3759200" y="452736"/>
            <a:ext cx="3877408" cy="461665"/>
          </a:xfrm>
          <a:prstGeom prst="rect">
            <a:avLst/>
          </a:prstGeom>
          <a:noFill/>
        </p:spPr>
        <p:txBody>
          <a:bodyPr wrap="none" rtlCol="0">
            <a:spAutoFit/>
          </a:bodyPr>
          <a:lstStyle/>
          <a:p>
            <a:r>
              <a:rPr lang="en-US" sz="2400" dirty="0" smtClean="0">
                <a:solidFill>
                  <a:srgbClr val="000000"/>
                </a:solidFill>
              </a:rPr>
              <a:t>INVESTMENT: SHARE ON GDP</a:t>
            </a:r>
            <a:endParaRPr lang="en-US" sz="2400" dirty="0">
              <a:solidFill>
                <a:srgbClr val="000000"/>
              </a:solidFill>
            </a:endParaRPr>
          </a:p>
        </p:txBody>
      </p:sp>
      <p:sp>
        <p:nvSpPr>
          <p:cNvPr id="2" name="Date Placeholder 1"/>
          <p:cNvSpPr>
            <a:spLocks noGrp="1"/>
          </p:cNvSpPr>
          <p:nvPr>
            <p:ph type="dt" sz="half" idx="10"/>
          </p:nvPr>
        </p:nvSpPr>
        <p:spPr/>
        <p:txBody>
          <a:bodyPr/>
          <a:lstStyle/>
          <a:p>
            <a:fld id="{13928198-A20C-3A42-827A-35779108D933}"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15</a:t>
            </a:fld>
            <a:endParaRPr lang="en-US" dirty="0"/>
          </a:p>
        </p:txBody>
      </p:sp>
      <p:graphicFrame>
        <p:nvGraphicFramePr>
          <p:cNvPr id="8" name="Chart 7"/>
          <p:cNvGraphicFramePr>
            <a:graphicFrameLocks/>
          </p:cNvGraphicFramePr>
          <p:nvPr>
            <p:extLst/>
          </p:nvPr>
        </p:nvGraphicFramePr>
        <p:xfrm>
          <a:off x="1524000" y="1250950"/>
          <a:ext cx="9144000" cy="5089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6688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24001" y="115468"/>
            <a:ext cx="9143999" cy="6742532"/>
          </a:xfrm>
          <a:prstGeom prst="rect">
            <a:avLst/>
          </a:prstGeom>
        </p:spPr>
      </p:pic>
      <p:sp>
        <p:nvSpPr>
          <p:cNvPr id="2" name="Date Placeholder 1"/>
          <p:cNvSpPr>
            <a:spLocks noGrp="1"/>
          </p:cNvSpPr>
          <p:nvPr>
            <p:ph type="dt" sz="half" idx="10"/>
          </p:nvPr>
        </p:nvSpPr>
        <p:spPr/>
        <p:txBody>
          <a:bodyPr/>
          <a:lstStyle/>
          <a:p>
            <a:fld id="{ACF67946-EEA2-3843-B1B4-A7AB529EAFF9}" type="datetime1">
              <a:rPr lang="en-US" smtClean="0"/>
              <a:t>5/10/17</a:t>
            </a:fld>
            <a:endParaRPr lang="en-US" dirty="0"/>
          </a:p>
        </p:txBody>
      </p:sp>
    </p:spTree>
    <p:extLst>
      <p:ext uri="{BB962C8B-B14F-4D97-AF65-F5344CB8AC3E}">
        <p14:creationId xmlns:p14="http://schemas.microsoft.com/office/powerpoint/2010/main" val="1076509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13101" y="0"/>
            <a:ext cx="5763025" cy="6858000"/>
          </a:xfrm>
          <a:prstGeom prst="rect">
            <a:avLst/>
          </a:prstGeom>
        </p:spPr>
      </p:pic>
    </p:spTree>
    <p:extLst>
      <p:ext uri="{BB962C8B-B14F-4D97-AF65-F5344CB8AC3E}">
        <p14:creationId xmlns:p14="http://schemas.microsoft.com/office/powerpoint/2010/main" val="337524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0701" y="648183"/>
            <a:ext cx="8586839" cy="5937813"/>
          </a:xfrm>
          <a:prstGeom prst="rect">
            <a:avLst/>
          </a:prstGeom>
        </p:spPr>
      </p:pic>
    </p:spTree>
    <p:extLst>
      <p:ext uri="{BB962C8B-B14F-4D97-AF65-F5344CB8AC3E}">
        <p14:creationId xmlns:p14="http://schemas.microsoft.com/office/powerpoint/2010/main" val="1268749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F4D5B0-E16F-5F4A-A8E7-33F216F2E268}" type="datetime1">
              <a:rPr lang="en-US" smtClean="0"/>
              <a:t>5/10/17</a:t>
            </a:fld>
            <a:endParaRPr lang="en-US"/>
          </a:p>
        </p:txBody>
      </p:sp>
      <p:sp>
        <p:nvSpPr>
          <p:cNvPr id="5" name="Slide Number Placeholder 4"/>
          <p:cNvSpPr>
            <a:spLocks noGrp="1"/>
          </p:cNvSpPr>
          <p:nvPr>
            <p:ph type="sldNum" sz="quarter" idx="12"/>
          </p:nvPr>
        </p:nvSpPr>
        <p:spPr/>
        <p:txBody>
          <a:bodyPr/>
          <a:lstStyle/>
          <a:p>
            <a:fld id="{2036B03A-FC5E-3042-BEFE-7FD81185C84C}" type="slidenum">
              <a:rPr lang="en-US" smtClean="0"/>
              <a:t>19</a:t>
            </a:fld>
            <a:endParaRPr lang="en-US"/>
          </a:p>
        </p:txBody>
      </p:sp>
      <p:pic>
        <p:nvPicPr>
          <p:cNvPr id="6" name="Picture 5"/>
          <p:cNvPicPr>
            <a:picLocks noChangeAspect="1"/>
          </p:cNvPicPr>
          <p:nvPr/>
        </p:nvPicPr>
        <p:blipFill>
          <a:blip r:embed="rId2"/>
          <a:stretch>
            <a:fillRect/>
          </a:stretch>
        </p:blipFill>
        <p:spPr>
          <a:xfrm>
            <a:off x="3556000" y="88900"/>
            <a:ext cx="5080000" cy="6680200"/>
          </a:xfrm>
          <a:prstGeom prst="rect">
            <a:avLst/>
          </a:prstGeom>
        </p:spPr>
      </p:pic>
    </p:spTree>
    <p:extLst>
      <p:ext uri="{BB962C8B-B14F-4D97-AF65-F5344CB8AC3E}">
        <p14:creationId xmlns:p14="http://schemas.microsoft.com/office/powerpoint/2010/main" val="1135093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p:cNvSpPr/>
          <p:nvPr/>
        </p:nvSpPr>
        <p:spPr>
          <a:xfrm>
            <a:off x="4362138" y="1708878"/>
            <a:ext cx="3192905" cy="3087974"/>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0776" y="4612186"/>
            <a:ext cx="2047292" cy="369332"/>
          </a:xfrm>
          <a:prstGeom prst="rect">
            <a:avLst/>
          </a:prstGeom>
          <a:noFill/>
          <a:ln>
            <a:solidFill>
              <a:srgbClr val="FF0000"/>
            </a:solidFill>
          </a:ln>
        </p:spPr>
        <p:txBody>
          <a:bodyPr wrap="none" rtlCol="0">
            <a:spAutoFit/>
          </a:bodyPr>
          <a:lstStyle/>
          <a:p>
            <a:r>
              <a:rPr lang="en-US" dirty="0" smtClean="0"/>
              <a:t>Economic Dynamics</a:t>
            </a:r>
            <a:endParaRPr lang="en-US" dirty="0"/>
          </a:p>
        </p:txBody>
      </p:sp>
      <p:sp>
        <p:nvSpPr>
          <p:cNvPr id="7" name="TextBox 6"/>
          <p:cNvSpPr txBox="1"/>
          <p:nvPr/>
        </p:nvSpPr>
        <p:spPr>
          <a:xfrm>
            <a:off x="7689953" y="4612186"/>
            <a:ext cx="2299797" cy="369332"/>
          </a:xfrm>
          <a:prstGeom prst="rect">
            <a:avLst/>
          </a:prstGeom>
          <a:noFill/>
          <a:ln>
            <a:solidFill>
              <a:srgbClr val="FF0000"/>
            </a:solidFill>
          </a:ln>
        </p:spPr>
        <p:txBody>
          <a:bodyPr wrap="none" rtlCol="0">
            <a:spAutoFit/>
          </a:bodyPr>
          <a:lstStyle/>
          <a:p>
            <a:r>
              <a:rPr lang="en-US" dirty="0" smtClean="0"/>
              <a:t>Theoretical Hegemony</a:t>
            </a:r>
            <a:endParaRPr lang="en-US" dirty="0"/>
          </a:p>
        </p:txBody>
      </p:sp>
      <p:sp>
        <p:nvSpPr>
          <p:cNvPr id="8" name="TextBox 7"/>
          <p:cNvSpPr txBox="1"/>
          <p:nvPr/>
        </p:nvSpPr>
        <p:spPr>
          <a:xfrm>
            <a:off x="3906169" y="5516382"/>
            <a:ext cx="4157933" cy="369332"/>
          </a:xfrm>
          <a:prstGeom prst="rect">
            <a:avLst/>
          </a:prstGeom>
          <a:noFill/>
          <a:ln>
            <a:solidFill>
              <a:srgbClr val="002060"/>
            </a:solidFill>
          </a:ln>
        </p:spPr>
        <p:txBody>
          <a:bodyPr wrap="none" rtlCol="0">
            <a:spAutoFit/>
          </a:bodyPr>
          <a:lstStyle/>
          <a:p>
            <a:r>
              <a:rPr lang="en-US" dirty="0" smtClean="0"/>
              <a:t>Economic, Social and Political </a:t>
            </a:r>
            <a:r>
              <a:rPr lang="en-US" dirty="0"/>
              <a:t>L</a:t>
            </a:r>
            <a:r>
              <a:rPr lang="en-US" dirty="0" smtClean="0"/>
              <a:t>egitimation</a:t>
            </a:r>
            <a:endParaRPr lang="en-US" dirty="0"/>
          </a:p>
        </p:txBody>
      </p:sp>
      <p:sp>
        <p:nvSpPr>
          <p:cNvPr id="9" name="TextBox 8"/>
          <p:cNvSpPr txBox="1"/>
          <p:nvPr/>
        </p:nvSpPr>
        <p:spPr>
          <a:xfrm>
            <a:off x="5336500" y="1244182"/>
            <a:ext cx="1243289" cy="369332"/>
          </a:xfrm>
          <a:prstGeom prst="rect">
            <a:avLst/>
          </a:prstGeom>
          <a:noFill/>
          <a:ln>
            <a:solidFill>
              <a:srgbClr val="FF0000"/>
            </a:solidFill>
          </a:ln>
        </p:spPr>
        <p:txBody>
          <a:bodyPr wrap="none" rtlCol="0">
            <a:spAutoFit/>
          </a:bodyPr>
          <a:lstStyle/>
          <a:p>
            <a:r>
              <a:rPr lang="en-US" smtClean="0"/>
              <a:t>Institutions</a:t>
            </a:r>
            <a:endParaRPr lang="en-US"/>
          </a:p>
        </p:txBody>
      </p:sp>
      <p:sp>
        <p:nvSpPr>
          <p:cNvPr id="10" name="TextBox 9"/>
          <p:cNvSpPr txBox="1"/>
          <p:nvPr/>
        </p:nvSpPr>
        <p:spPr>
          <a:xfrm>
            <a:off x="7465103" y="2910589"/>
            <a:ext cx="1901931" cy="369332"/>
          </a:xfrm>
          <a:prstGeom prst="rect">
            <a:avLst/>
          </a:prstGeom>
          <a:noFill/>
          <a:ln>
            <a:solidFill>
              <a:srgbClr val="002060"/>
            </a:solidFill>
          </a:ln>
        </p:spPr>
        <p:txBody>
          <a:bodyPr wrap="none" rtlCol="0">
            <a:spAutoFit/>
          </a:bodyPr>
          <a:lstStyle/>
          <a:p>
            <a:r>
              <a:rPr lang="en-US" smtClean="0"/>
              <a:t>Regulation Model </a:t>
            </a:r>
            <a:endParaRPr lang="en-US" dirty="0"/>
          </a:p>
        </p:txBody>
      </p:sp>
      <p:sp>
        <p:nvSpPr>
          <p:cNvPr id="12" name="TextBox 11"/>
          <p:cNvSpPr txBox="1"/>
          <p:nvPr/>
        </p:nvSpPr>
        <p:spPr>
          <a:xfrm>
            <a:off x="1426525" y="2913513"/>
            <a:ext cx="2998963" cy="369332"/>
          </a:xfrm>
          <a:prstGeom prst="rect">
            <a:avLst/>
          </a:prstGeom>
          <a:noFill/>
          <a:ln>
            <a:solidFill>
              <a:srgbClr val="002060"/>
            </a:solidFill>
          </a:ln>
        </p:spPr>
        <p:txBody>
          <a:bodyPr wrap="none" rtlCol="0">
            <a:spAutoFit/>
          </a:bodyPr>
          <a:lstStyle/>
          <a:p>
            <a:r>
              <a:rPr lang="en-US" dirty="0" smtClean="0"/>
              <a:t>Economic Policy Management</a:t>
            </a:r>
            <a:endParaRPr lang="en-US" dirty="0"/>
          </a:p>
        </p:txBody>
      </p:sp>
      <p:sp>
        <p:nvSpPr>
          <p:cNvPr id="13" name="Chevron 12"/>
          <p:cNvSpPr/>
          <p:nvPr/>
        </p:nvSpPr>
        <p:spPr>
          <a:xfrm>
            <a:off x="6895550" y="2825883"/>
            <a:ext cx="484632" cy="484632"/>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0800000">
            <a:off x="4512038" y="2883533"/>
            <a:ext cx="484632" cy="484632"/>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5742819" y="4958951"/>
            <a:ext cx="484632" cy="484632"/>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117398" y="271499"/>
            <a:ext cx="5681492" cy="461665"/>
          </a:xfrm>
          <a:prstGeom prst="rect">
            <a:avLst/>
          </a:prstGeom>
          <a:noFill/>
        </p:spPr>
        <p:txBody>
          <a:bodyPr wrap="none" rtlCol="0">
            <a:spAutoFit/>
          </a:bodyPr>
          <a:lstStyle/>
          <a:p>
            <a:r>
              <a:rPr lang="en-US" sz="2400" b="1" dirty="0" smtClean="0"/>
              <a:t>ECONOMIC CRISIS </a:t>
            </a:r>
            <a:r>
              <a:rPr lang="en-US" sz="2400" b="1" smtClean="0"/>
              <a:t>AND PARADIGM </a:t>
            </a:r>
            <a:r>
              <a:rPr lang="en-US" sz="2400" b="1" dirty="0" smtClean="0"/>
              <a:t>CRISIS</a:t>
            </a:r>
            <a:endParaRPr lang="en-US" sz="2400" b="1" dirty="0"/>
          </a:p>
        </p:txBody>
      </p:sp>
      <p:sp>
        <p:nvSpPr>
          <p:cNvPr id="17" name="TextBox 16"/>
          <p:cNvSpPr txBox="1"/>
          <p:nvPr/>
        </p:nvSpPr>
        <p:spPr>
          <a:xfrm>
            <a:off x="5008906" y="3645847"/>
            <a:ext cx="1952458" cy="369332"/>
          </a:xfrm>
          <a:prstGeom prst="rect">
            <a:avLst/>
          </a:prstGeom>
          <a:noFill/>
        </p:spPr>
        <p:txBody>
          <a:bodyPr wrap="none" rtlCol="0">
            <a:spAutoFit/>
          </a:bodyPr>
          <a:lstStyle/>
          <a:p>
            <a:r>
              <a:rPr lang="en-US" smtClean="0"/>
              <a:t>WORLD ECONOMY</a:t>
            </a:r>
            <a:endParaRPr lang="en-US"/>
          </a:p>
        </p:txBody>
      </p:sp>
      <p:sp>
        <p:nvSpPr>
          <p:cNvPr id="2" name="TextBox 1"/>
          <p:cNvSpPr txBox="1"/>
          <p:nvPr/>
        </p:nvSpPr>
        <p:spPr>
          <a:xfrm>
            <a:off x="4783973" y="712751"/>
            <a:ext cx="2370457" cy="369332"/>
          </a:xfrm>
          <a:prstGeom prst="rect">
            <a:avLst/>
          </a:prstGeom>
          <a:noFill/>
        </p:spPr>
        <p:txBody>
          <a:bodyPr wrap="none" rtlCol="0">
            <a:spAutoFit/>
          </a:bodyPr>
          <a:lstStyle/>
          <a:p>
            <a:r>
              <a:rPr lang="en-US" b="1" dirty="0" smtClean="0">
                <a:solidFill>
                  <a:srgbClr val="FF0000"/>
                </a:solidFill>
              </a:rPr>
              <a:t>(Normal/Cyclical crisis)</a:t>
            </a:r>
            <a:endParaRPr lang="en-US" b="1" dirty="0">
              <a:solidFill>
                <a:srgbClr val="FF0000"/>
              </a:solidFill>
            </a:endParaRPr>
          </a:p>
        </p:txBody>
      </p:sp>
    </p:spTree>
    <p:extLst>
      <p:ext uri="{BB962C8B-B14F-4D97-AF65-F5344CB8AC3E}">
        <p14:creationId xmlns:p14="http://schemas.microsoft.com/office/powerpoint/2010/main" val="1570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56000" y="88900"/>
            <a:ext cx="5080000" cy="6680200"/>
          </a:xfrm>
          <a:prstGeom prst="rect">
            <a:avLst/>
          </a:prstGeom>
        </p:spPr>
      </p:pic>
      <p:sp>
        <p:nvSpPr>
          <p:cNvPr id="2" name="Date Placeholder 1"/>
          <p:cNvSpPr>
            <a:spLocks noGrp="1"/>
          </p:cNvSpPr>
          <p:nvPr>
            <p:ph type="dt" sz="half" idx="10"/>
          </p:nvPr>
        </p:nvSpPr>
        <p:spPr/>
        <p:txBody>
          <a:bodyPr/>
          <a:lstStyle/>
          <a:p>
            <a:fld id="{3D96F9AE-E179-B142-ABA5-E66EB106849D}" type="datetime1">
              <a:rPr lang="en-US" smtClean="0"/>
              <a:t>5/10/17</a:t>
            </a:fld>
            <a:endParaRPr lang="en-US"/>
          </a:p>
        </p:txBody>
      </p:sp>
      <p:sp>
        <p:nvSpPr>
          <p:cNvPr id="3" name="Slide Number Placeholder 2"/>
          <p:cNvSpPr>
            <a:spLocks noGrp="1"/>
          </p:cNvSpPr>
          <p:nvPr>
            <p:ph type="sldNum" sz="quarter" idx="12"/>
          </p:nvPr>
        </p:nvSpPr>
        <p:spPr/>
        <p:txBody>
          <a:bodyPr/>
          <a:lstStyle/>
          <a:p>
            <a:fld id="{2036B03A-FC5E-3042-BEFE-7FD81185C84C}" type="slidenum">
              <a:rPr lang="en-US" smtClean="0"/>
              <a:t>20</a:t>
            </a:fld>
            <a:endParaRPr lang="en-US"/>
          </a:p>
        </p:txBody>
      </p:sp>
    </p:spTree>
    <p:extLst>
      <p:ext uri="{BB962C8B-B14F-4D97-AF65-F5344CB8AC3E}">
        <p14:creationId xmlns:p14="http://schemas.microsoft.com/office/powerpoint/2010/main" val="1413402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8997" y="1034927"/>
            <a:ext cx="9398833" cy="5433986"/>
          </a:xfrm>
          <a:prstGeom prst="rect">
            <a:avLst/>
          </a:prstGeom>
        </p:spPr>
      </p:pic>
      <p:sp>
        <p:nvSpPr>
          <p:cNvPr id="6" name="TextBox 5"/>
          <p:cNvSpPr txBox="1"/>
          <p:nvPr/>
        </p:nvSpPr>
        <p:spPr>
          <a:xfrm>
            <a:off x="3614912" y="203930"/>
            <a:ext cx="5673476" cy="461665"/>
          </a:xfrm>
          <a:prstGeom prst="rect">
            <a:avLst/>
          </a:prstGeom>
          <a:noFill/>
        </p:spPr>
        <p:txBody>
          <a:bodyPr wrap="none" rtlCol="0">
            <a:spAutoFit/>
          </a:bodyPr>
          <a:lstStyle/>
          <a:p>
            <a:r>
              <a:rPr lang="pt-PT" sz="2400" smtClean="0"/>
              <a:t>PARABLE OF THE BLIND LEADING THE BLIND</a:t>
            </a:r>
            <a:endParaRPr lang="en-US" sz="2400" dirty="0"/>
          </a:p>
        </p:txBody>
      </p:sp>
      <p:sp>
        <p:nvSpPr>
          <p:cNvPr id="7" name="TextBox 6"/>
          <p:cNvSpPr txBox="1"/>
          <p:nvPr/>
        </p:nvSpPr>
        <p:spPr>
          <a:xfrm>
            <a:off x="7849683" y="665595"/>
            <a:ext cx="3765262" cy="369332"/>
          </a:xfrm>
          <a:prstGeom prst="rect">
            <a:avLst/>
          </a:prstGeom>
          <a:noFill/>
        </p:spPr>
        <p:txBody>
          <a:bodyPr wrap="none" rtlCol="0">
            <a:spAutoFit/>
          </a:bodyPr>
          <a:lstStyle/>
          <a:p>
            <a:r>
              <a:rPr lang="en-US" dirty="0" smtClean="0"/>
              <a:t>Pieter the Elder </a:t>
            </a:r>
            <a:r>
              <a:rPr lang="en-US" dirty="0" err="1" smtClean="0"/>
              <a:t>Bruegel</a:t>
            </a:r>
            <a:r>
              <a:rPr lang="en-US" dirty="0" smtClean="0"/>
              <a:t> (1525 – 1569)</a:t>
            </a:r>
            <a:endParaRPr lang="en-US" dirty="0"/>
          </a:p>
        </p:txBody>
      </p:sp>
    </p:spTree>
    <p:extLst>
      <p:ext uri="{BB962C8B-B14F-4D97-AF65-F5344CB8AC3E}">
        <p14:creationId xmlns:p14="http://schemas.microsoft.com/office/powerpoint/2010/main" val="1747214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9800" y="671332"/>
            <a:ext cx="7772400" cy="5972536"/>
          </a:xfrm>
          <a:prstGeom prst="rect">
            <a:avLst/>
          </a:prstGeom>
        </p:spPr>
      </p:pic>
    </p:spTree>
    <p:extLst>
      <p:ext uri="{BB962C8B-B14F-4D97-AF65-F5344CB8AC3E}">
        <p14:creationId xmlns:p14="http://schemas.microsoft.com/office/powerpoint/2010/main" val="750645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965200"/>
            <a:ext cx="9144000" cy="4925612"/>
          </a:xfrm>
          <a:prstGeom prst="rect">
            <a:avLst/>
          </a:prstGeom>
        </p:spPr>
      </p:pic>
      <p:sp>
        <p:nvSpPr>
          <p:cNvPr id="4" name="TextBox 3"/>
          <p:cNvSpPr txBox="1"/>
          <p:nvPr/>
        </p:nvSpPr>
        <p:spPr>
          <a:xfrm>
            <a:off x="1991544" y="10841"/>
            <a:ext cx="7465268" cy="1323439"/>
          </a:xfrm>
          <a:prstGeom prst="rect">
            <a:avLst/>
          </a:prstGeom>
          <a:noFill/>
        </p:spPr>
        <p:txBody>
          <a:bodyPr wrap="square" rtlCol="0">
            <a:spAutoFit/>
          </a:bodyPr>
          <a:lstStyle/>
          <a:p>
            <a:r>
              <a:rPr lang="en-US" sz="2000" dirty="0" err="1"/>
              <a:t>Constituição</a:t>
            </a:r>
            <a:r>
              <a:rPr lang="en-US" sz="2000" dirty="0"/>
              <a:t>: 5 de </a:t>
            </a:r>
            <a:r>
              <a:rPr lang="en-US" sz="2000" dirty="0" err="1"/>
              <a:t>Outubro</a:t>
            </a:r>
            <a:r>
              <a:rPr lang="en-US" sz="2000" dirty="0"/>
              <a:t> de 2015.		10 </a:t>
            </a:r>
            <a:r>
              <a:rPr lang="en-US" sz="2000" dirty="0" err="1"/>
              <a:t>anos</a:t>
            </a:r>
            <a:r>
              <a:rPr lang="en-US" sz="2000" dirty="0"/>
              <a:t> de </a:t>
            </a:r>
            <a:r>
              <a:rPr lang="en-US" sz="2000" dirty="0" err="1"/>
              <a:t>negociações</a:t>
            </a:r>
            <a:r>
              <a:rPr lang="en-US" sz="2000" dirty="0"/>
              <a:t>.</a:t>
            </a:r>
          </a:p>
          <a:p>
            <a:r>
              <a:rPr lang="en-US" sz="2000" dirty="0" err="1"/>
              <a:t>Países</a:t>
            </a:r>
            <a:r>
              <a:rPr lang="en-US" sz="2000" dirty="0"/>
              <a:t>: 12.				</a:t>
            </a:r>
            <a:r>
              <a:rPr lang="en-US" sz="2000" dirty="0" err="1"/>
              <a:t>Produtos</a:t>
            </a:r>
            <a:r>
              <a:rPr lang="en-US" sz="2000" dirty="0"/>
              <a:t>: 18 000.	</a:t>
            </a:r>
          </a:p>
          <a:p>
            <a:r>
              <a:rPr lang="en-US" sz="2000" dirty="0"/>
              <a:t>PIB: $28 </a:t>
            </a:r>
            <a:r>
              <a:rPr lang="en-US" sz="2000" dirty="0" err="1"/>
              <a:t>biliões</a:t>
            </a:r>
            <a:r>
              <a:rPr lang="en-US" sz="2000" dirty="0"/>
              <a:t> (40%  do PIB </a:t>
            </a:r>
            <a:r>
              <a:rPr lang="en-US" sz="2000" dirty="0" err="1"/>
              <a:t>mundial</a:t>
            </a:r>
            <a:r>
              <a:rPr lang="en-US" sz="2000" dirty="0"/>
              <a:t>).</a:t>
            </a:r>
          </a:p>
        </p:txBody>
      </p:sp>
      <p:sp>
        <p:nvSpPr>
          <p:cNvPr id="5" name="TextBox 4"/>
          <p:cNvSpPr txBox="1"/>
          <p:nvPr/>
        </p:nvSpPr>
        <p:spPr>
          <a:xfrm>
            <a:off x="1703512" y="5666765"/>
            <a:ext cx="4536504" cy="1200329"/>
          </a:xfrm>
          <a:prstGeom prst="rect">
            <a:avLst/>
          </a:prstGeom>
          <a:noFill/>
        </p:spPr>
        <p:txBody>
          <a:bodyPr wrap="square" rtlCol="0">
            <a:spAutoFit/>
          </a:bodyPr>
          <a:lstStyle/>
          <a:p>
            <a:r>
              <a:rPr lang="en-US" dirty="0"/>
              <a:t>A China, </a:t>
            </a:r>
            <a:r>
              <a:rPr lang="en-US" dirty="0" err="1"/>
              <a:t>até</a:t>
            </a:r>
            <a:r>
              <a:rPr lang="en-US" dirty="0"/>
              <a:t> agora, tem </a:t>
            </a:r>
            <a:r>
              <a:rPr lang="en-US" dirty="0" err="1"/>
              <a:t>estado</a:t>
            </a:r>
            <a:r>
              <a:rPr lang="en-US" dirty="0"/>
              <a:t> de </a:t>
            </a:r>
            <a:r>
              <a:rPr lang="en-US" dirty="0" err="1"/>
              <a:t>fora</a:t>
            </a:r>
            <a:r>
              <a:rPr lang="en-US" dirty="0"/>
              <a:t>.	</a:t>
            </a:r>
          </a:p>
          <a:p>
            <a:r>
              <a:rPr lang="en-US" dirty="0"/>
              <a:t>Integra </a:t>
            </a:r>
            <a:r>
              <a:rPr lang="en-US" dirty="0" err="1"/>
              <a:t>aspetos</a:t>
            </a:r>
            <a:r>
              <a:rPr lang="en-US" dirty="0"/>
              <a:t> </a:t>
            </a:r>
            <a:r>
              <a:rPr lang="en-US" dirty="0" err="1"/>
              <a:t>relacionados</a:t>
            </a:r>
            <a:r>
              <a:rPr lang="en-US" dirty="0"/>
              <a:t> com a internet.</a:t>
            </a:r>
          </a:p>
          <a:p>
            <a:r>
              <a:rPr lang="en-US" dirty="0" err="1"/>
              <a:t>Ainda</a:t>
            </a:r>
            <a:r>
              <a:rPr lang="en-US" dirty="0"/>
              <a:t> </a:t>
            </a:r>
            <a:r>
              <a:rPr lang="en-US" dirty="0" err="1"/>
              <a:t>necessita</a:t>
            </a:r>
            <a:r>
              <a:rPr lang="en-US" dirty="0"/>
              <a:t> da </a:t>
            </a:r>
            <a:r>
              <a:rPr lang="en-US" dirty="0" err="1"/>
              <a:t>aprovação</a:t>
            </a:r>
            <a:r>
              <a:rPr lang="en-US" dirty="0"/>
              <a:t> do </a:t>
            </a:r>
            <a:r>
              <a:rPr lang="en-US" dirty="0" err="1"/>
              <a:t>Congresso</a:t>
            </a:r>
            <a:r>
              <a:rPr lang="en-US" dirty="0"/>
              <a:t>.	</a:t>
            </a:r>
          </a:p>
        </p:txBody>
      </p:sp>
      <p:sp>
        <p:nvSpPr>
          <p:cNvPr id="6" name="TextBox 5"/>
          <p:cNvSpPr txBox="1"/>
          <p:nvPr/>
        </p:nvSpPr>
        <p:spPr>
          <a:xfrm>
            <a:off x="6097278" y="5805264"/>
            <a:ext cx="4588854" cy="923330"/>
          </a:xfrm>
          <a:prstGeom prst="rect">
            <a:avLst/>
          </a:prstGeom>
          <a:noFill/>
        </p:spPr>
        <p:txBody>
          <a:bodyPr wrap="none" rtlCol="0">
            <a:spAutoFit/>
          </a:bodyPr>
          <a:lstStyle/>
          <a:p>
            <a:r>
              <a:rPr lang="en-US" dirty="0" err="1"/>
              <a:t>Prevê</a:t>
            </a:r>
            <a:r>
              <a:rPr lang="en-US" dirty="0"/>
              <a:t> </a:t>
            </a:r>
            <a:r>
              <a:rPr lang="en-US" dirty="0" err="1"/>
              <a:t>mecanismos</a:t>
            </a:r>
            <a:r>
              <a:rPr lang="en-US" dirty="0"/>
              <a:t> de </a:t>
            </a:r>
            <a:r>
              <a:rPr lang="en-US" dirty="0" err="1"/>
              <a:t>gestão</a:t>
            </a:r>
            <a:r>
              <a:rPr lang="en-US" dirty="0"/>
              <a:t> </a:t>
            </a:r>
            <a:r>
              <a:rPr lang="en-US" dirty="0" err="1"/>
              <a:t>macroeconómica</a:t>
            </a:r>
            <a:r>
              <a:rPr lang="en-US" dirty="0"/>
              <a:t>,</a:t>
            </a:r>
          </a:p>
          <a:p>
            <a:r>
              <a:rPr lang="en-US" dirty="0" err="1"/>
              <a:t>designadamente</a:t>
            </a:r>
            <a:r>
              <a:rPr lang="en-US" dirty="0"/>
              <a:t> a </a:t>
            </a:r>
            <a:r>
              <a:rPr lang="en-US" dirty="0" err="1"/>
              <a:t>nível</a:t>
            </a:r>
            <a:r>
              <a:rPr lang="en-US" dirty="0"/>
              <a:t> das </a:t>
            </a:r>
            <a:r>
              <a:rPr lang="en-US" dirty="0" err="1"/>
              <a:t>taxas</a:t>
            </a:r>
            <a:r>
              <a:rPr lang="en-US" dirty="0"/>
              <a:t> de </a:t>
            </a:r>
            <a:r>
              <a:rPr lang="en-US" dirty="0" err="1"/>
              <a:t>câmbio</a:t>
            </a:r>
            <a:r>
              <a:rPr lang="en-US" dirty="0"/>
              <a:t>.</a:t>
            </a:r>
          </a:p>
          <a:p>
            <a:endParaRPr lang="en-US" dirty="0"/>
          </a:p>
        </p:txBody>
      </p:sp>
    </p:spTree>
    <p:extLst>
      <p:ext uri="{BB962C8B-B14F-4D97-AF65-F5344CB8AC3E}">
        <p14:creationId xmlns:p14="http://schemas.microsoft.com/office/powerpoint/2010/main" val="80583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92572" y="6202462"/>
            <a:ext cx="3934503" cy="307777"/>
          </a:xfrm>
          <a:prstGeom prst="rect">
            <a:avLst/>
          </a:prstGeom>
          <a:noFill/>
        </p:spPr>
        <p:txBody>
          <a:bodyPr wrap="none" rtlCol="0">
            <a:spAutoFit/>
          </a:bodyPr>
          <a:lstStyle/>
          <a:p>
            <a:r>
              <a:rPr lang="en-US" sz="1400" dirty="0"/>
              <a:t>IMF, World Economic Outlook Database, April 2014 </a:t>
            </a:r>
          </a:p>
        </p:txBody>
      </p:sp>
      <p:sp>
        <p:nvSpPr>
          <p:cNvPr id="6" name="TextBox 5"/>
          <p:cNvSpPr txBox="1"/>
          <p:nvPr/>
        </p:nvSpPr>
        <p:spPr>
          <a:xfrm>
            <a:off x="3720849" y="177169"/>
            <a:ext cx="5543441" cy="954107"/>
          </a:xfrm>
          <a:prstGeom prst="rect">
            <a:avLst/>
          </a:prstGeom>
          <a:noFill/>
        </p:spPr>
        <p:txBody>
          <a:bodyPr wrap="none" rtlCol="0">
            <a:spAutoFit/>
          </a:bodyPr>
          <a:lstStyle/>
          <a:p>
            <a:pPr algn="ctr"/>
            <a:r>
              <a:rPr lang="en-US" sz="3200" dirty="0" smtClean="0">
                <a:solidFill>
                  <a:srgbClr val="000000"/>
                </a:solidFill>
              </a:rPr>
              <a:t>GERMANY: CURRENT ACCOUNT</a:t>
            </a:r>
            <a:endParaRPr lang="en-US" sz="3200" dirty="0">
              <a:solidFill>
                <a:srgbClr val="000000"/>
              </a:solidFill>
            </a:endParaRPr>
          </a:p>
          <a:p>
            <a:pPr algn="ctr"/>
            <a:r>
              <a:rPr lang="en-US" sz="2400" dirty="0">
                <a:solidFill>
                  <a:srgbClr val="000000"/>
                </a:solidFill>
              </a:rPr>
              <a:t> </a:t>
            </a:r>
            <a:r>
              <a:rPr lang="en-US" dirty="0">
                <a:solidFill>
                  <a:srgbClr val="000000"/>
                </a:solidFill>
              </a:rPr>
              <a:t> (% </a:t>
            </a:r>
            <a:r>
              <a:rPr lang="en-US" dirty="0" smtClean="0">
                <a:solidFill>
                  <a:srgbClr val="000000"/>
                </a:solidFill>
              </a:rPr>
              <a:t>of GDP)</a:t>
            </a:r>
            <a:endParaRPr lang="en-US" dirty="0">
              <a:solidFill>
                <a:srgbClr val="000000"/>
              </a:solidFill>
            </a:endParaRPr>
          </a:p>
        </p:txBody>
      </p:sp>
      <p:sp>
        <p:nvSpPr>
          <p:cNvPr id="2" name="Date Placeholder 1"/>
          <p:cNvSpPr>
            <a:spLocks noGrp="1"/>
          </p:cNvSpPr>
          <p:nvPr>
            <p:ph type="dt" sz="half" idx="10"/>
          </p:nvPr>
        </p:nvSpPr>
        <p:spPr/>
        <p:txBody>
          <a:bodyPr/>
          <a:lstStyle/>
          <a:p>
            <a:fld id="{CE62F2D6-D034-2140-8A70-E39AEBE00A38}"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24</a:t>
            </a:fld>
            <a:endParaRPr lang="en-US" dirty="0"/>
          </a:p>
        </p:txBody>
      </p:sp>
      <p:graphicFrame>
        <p:nvGraphicFramePr>
          <p:cNvPr id="7" name="Chart 6"/>
          <p:cNvGraphicFramePr>
            <a:graphicFrameLocks/>
          </p:cNvGraphicFramePr>
          <p:nvPr>
            <p:extLst/>
          </p:nvPr>
        </p:nvGraphicFramePr>
        <p:xfrm>
          <a:off x="1981200" y="1371601"/>
          <a:ext cx="8445874" cy="4830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571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1266" y="80091"/>
            <a:ext cx="6620934" cy="1138773"/>
          </a:xfrm>
          <a:prstGeom prst="rect">
            <a:avLst/>
          </a:prstGeom>
          <a:noFill/>
        </p:spPr>
        <p:txBody>
          <a:bodyPr wrap="square" rtlCol="0">
            <a:spAutoFit/>
          </a:bodyPr>
          <a:lstStyle/>
          <a:p>
            <a:pPr algn="ctr"/>
            <a:r>
              <a:rPr lang="en-US" sz="3200" dirty="0" smtClean="0">
                <a:solidFill>
                  <a:srgbClr val="000000"/>
                </a:solidFill>
              </a:rPr>
              <a:t>GERMANY: CURRENT ACCOUNT </a:t>
            </a:r>
            <a:endParaRPr lang="en-US" sz="3200" dirty="0">
              <a:solidFill>
                <a:srgbClr val="000000"/>
              </a:solidFill>
            </a:endParaRPr>
          </a:p>
          <a:p>
            <a:pPr algn="ctr"/>
            <a:r>
              <a:rPr lang="en-US" dirty="0" smtClean="0">
                <a:solidFill>
                  <a:srgbClr val="000000"/>
                </a:solidFill>
              </a:rPr>
              <a:t>(BILLIONS </a:t>
            </a:r>
            <a:r>
              <a:rPr lang="en-US" dirty="0">
                <a:solidFill>
                  <a:srgbClr val="000000"/>
                </a:solidFill>
              </a:rPr>
              <a:t>US$)</a:t>
            </a:r>
          </a:p>
          <a:p>
            <a:endParaRPr lang="en-US" dirty="0"/>
          </a:p>
        </p:txBody>
      </p:sp>
      <p:sp>
        <p:nvSpPr>
          <p:cNvPr id="7" name="TextBox 6"/>
          <p:cNvSpPr txBox="1"/>
          <p:nvPr/>
        </p:nvSpPr>
        <p:spPr>
          <a:xfrm>
            <a:off x="6671734" y="6202462"/>
            <a:ext cx="3934503" cy="307777"/>
          </a:xfrm>
          <a:prstGeom prst="rect">
            <a:avLst/>
          </a:prstGeom>
          <a:noFill/>
        </p:spPr>
        <p:txBody>
          <a:bodyPr wrap="none" rtlCol="0">
            <a:spAutoFit/>
          </a:bodyPr>
          <a:lstStyle/>
          <a:p>
            <a:r>
              <a:rPr lang="en-US" sz="1400" dirty="0"/>
              <a:t>IMF, World Economic Outlook Database, April 2014 </a:t>
            </a:r>
          </a:p>
        </p:txBody>
      </p:sp>
      <p:sp>
        <p:nvSpPr>
          <p:cNvPr id="2" name="Date Placeholder 1"/>
          <p:cNvSpPr>
            <a:spLocks noGrp="1"/>
          </p:cNvSpPr>
          <p:nvPr>
            <p:ph type="dt" sz="half" idx="10"/>
          </p:nvPr>
        </p:nvSpPr>
        <p:spPr/>
        <p:txBody>
          <a:bodyPr/>
          <a:lstStyle/>
          <a:p>
            <a:fld id="{A6336979-24FC-F644-B3CF-F09B35EAD880}"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25</a:t>
            </a:fld>
            <a:endParaRPr lang="en-US" dirty="0"/>
          </a:p>
        </p:txBody>
      </p:sp>
      <p:graphicFrame>
        <p:nvGraphicFramePr>
          <p:cNvPr id="8" name="Chart 7"/>
          <p:cNvGraphicFramePr>
            <a:graphicFrameLocks/>
          </p:cNvGraphicFramePr>
          <p:nvPr>
            <p:extLst/>
          </p:nvPr>
        </p:nvGraphicFramePr>
        <p:xfrm>
          <a:off x="1981200" y="1218863"/>
          <a:ext cx="8229600" cy="4843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3282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32BB90-A9F4-DD4D-99DF-2A6C92EE0F77}" type="datetime1">
              <a:rPr lang="en-US" smtClean="0"/>
              <a:t>5/10/17</a:t>
            </a:fld>
            <a:endParaRPr lang="en-US" dirty="0"/>
          </a:p>
        </p:txBody>
      </p:sp>
      <p:sp>
        <p:nvSpPr>
          <p:cNvPr id="5" name="Slide Number Placeholder 4"/>
          <p:cNvSpPr>
            <a:spLocks noGrp="1"/>
          </p:cNvSpPr>
          <p:nvPr>
            <p:ph type="sldNum" sz="quarter" idx="12"/>
          </p:nvPr>
        </p:nvSpPr>
        <p:spPr/>
        <p:txBody>
          <a:bodyPr/>
          <a:lstStyle/>
          <a:p>
            <a:fld id="{84DA41FC-F5A1-5041-9816-1F667B183490}" type="slidenum">
              <a:rPr lang="en-US" smtClean="0"/>
              <a:t>26</a:t>
            </a:fld>
            <a:endParaRPr lang="en-US" dirty="0"/>
          </a:p>
        </p:txBody>
      </p:sp>
      <p:graphicFrame>
        <p:nvGraphicFramePr>
          <p:cNvPr id="6" name="Chart 5"/>
          <p:cNvGraphicFramePr>
            <a:graphicFrameLocks/>
          </p:cNvGraphicFramePr>
          <p:nvPr>
            <p:extLst/>
          </p:nvPr>
        </p:nvGraphicFramePr>
        <p:xfrm>
          <a:off x="1981200" y="1185333"/>
          <a:ext cx="82296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207640" y="252567"/>
            <a:ext cx="4167359" cy="738664"/>
          </a:xfrm>
          <a:prstGeom prst="rect">
            <a:avLst/>
          </a:prstGeom>
          <a:noFill/>
        </p:spPr>
        <p:txBody>
          <a:bodyPr wrap="none" rtlCol="0">
            <a:spAutoFit/>
          </a:bodyPr>
          <a:lstStyle/>
          <a:p>
            <a:pPr algn="ctr"/>
            <a:r>
              <a:rPr lang="en-US" sz="2400" dirty="0" smtClean="0"/>
              <a:t>CURRENT ACCOUNTS</a:t>
            </a:r>
            <a:endParaRPr lang="en-US" sz="2400" dirty="0"/>
          </a:p>
          <a:p>
            <a:pPr algn="ctr"/>
            <a:r>
              <a:rPr lang="en-US" dirty="0"/>
              <a:t>EURO AREA </a:t>
            </a:r>
            <a:r>
              <a:rPr lang="en-US" dirty="0" smtClean="0"/>
              <a:t>(Less </a:t>
            </a:r>
            <a:r>
              <a:rPr lang="en-US" dirty="0" err="1" smtClean="0"/>
              <a:t>germany</a:t>
            </a:r>
            <a:r>
              <a:rPr lang="en-US" dirty="0" smtClean="0"/>
              <a:t>) and GERMANY</a:t>
            </a:r>
            <a:endParaRPr lang="en-US" dirty="0"/>
          </a:p>
        </p:txBody>
      </p:sp>
      <p:sp>
        <p:nvSpPr>
          <p:cNvPr id="8" name="TextBox 7"/>
          <p:cNvSpPr txBox="1"/>
          <p:nvPr/>
        </p:nvSpPr>
        <p:spPr>
          <a:xfrm>
            <a:off x="6536648" y="6245535"/>
            <a:ext cx="3934503" cy="584776"/>
          </a:xfrm>
          <a:prstGeom prst="rect">
            <a:avLst/>
          </a:prstGeom>
          <a:noFill/>
        </p:spPr>
        <p:txBody>
          <a:bodyPr wrap="none" rtlCol="0">
            <a:spAutoFit/>
          </a:bodyPr>
          <a:lstStyle/>
          <a:p>
            <a:r>
              <a:rPr lang="en-US" sz="1400" dirty="0"/>
              <a:t>IMF, World Economic Outlook Database, April 2014 </a:t>
            </a:r>
          </a:p>
          <a:p>
            <a:endParaRPr lang="en-US" dirty="0"/>
          </a:p>
        </p:txBody>
      </p:sp>
      <p:sp>
        <p:nvSpPr>
          <p:cNvPr id="9" name="TextBox 8"/>
          <p:cNvSpPr txBox="1"/>
          <p:nvPr/>
        </p:nvSpPr>
        <p:spPr>
          <a:xfrm>
            <a:off x="8141004" y="1031445"/>
            <a:ext cx="1453796" cy="307777"/>
          </a:xfrm>
          <a:prstGeom prst="rect">
            <a:avLst/>
          </a:prstGeom>
          <a:noFill/>
        </p:spPr>
        <p:txBody>
          <a:bodyPr wrap="none" rtlCol="0">
            <a:spAutoFit/>
          </a:bodyPr>
          <a:lstStyle/>
          <a:p>
            <a:r>
              <a:rPr lang="en-US" sz="1400" dirty="0" err="1" smtClean="0"/>
              <a:t>UniT</a:t>
            </a:r>
            <a:r>
              <a:rPr lang="en-US" sz="1400" dirty="0" smtClean="0"/>
              <a:t>: Billions $US</a:t>
            </a:r>
            <a:endParaRPr lang="en-US" sz="1400" dirty="0"/>
          </a:p>
        </p:txBody>
      </p:sp>
    </p:spTree>
    <p:extLst>
      <p:ext uri="{BB962C8B-B14F-4D97-AF65-F5344CB8AC3E}">
        <p14:creationId xmlns:p14="http://schemas.microsoft.com/office/powerpoint/2010/main" val="1515255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9868" y="6282268"/>
            <a:ext cx="5005885" cy="646331"/>
          </a:xfrm>
          <a:prstGeom prst="rect">
            <a:avLst/>
          </a:prstGeom>
          <a:noFill/>
        </p:spPr>
        <p:txBody>
          <a:bodyPr wrap="none" rtlCol="0">
            <a:spAutoFit/>
          </a:bodyPr>
          <a:lstStyle/>
          <a:p>
            <a:r>
              <a:rPr lang="en-US" dirty="0"/>
              <a:t>IMF, World Economic Outlook Database, April 2014 </a:t>
            </a:r>
          </a:p>
          <a:p>
            <a:endParaRPr lang="en-US" dirty="0"/>
          </a:p>
        </p:txBody>
      </p:sp>
      <p:sp>
        <p:nvSpPr>
          <p:cNvPr id="6" name="TextBox 5"/>
          <p:cNvSpPr txBox="1"/>
          <p:nvPr/>
        </p:nvSpPr>
        <p:spPr>
          <a:xfrm>
            <a:off x="2319868" y="480483"/>
            <a:ext cx="7890933" cy="1138773"/>
          </a:xfrm>
          <a:prstGeom prst="rect">
            <a:avLst/>
          </a:prstGeom>
          <a:noFill/>
        </p:spPr>
        <p:txBody>
          <a:bodyPr wrap="square" rtlCol="0">
            <a:spAutoFit/>
          </a:bodyPr>
          <a:lstStyle/>
          <a:p>
            <a:pPr algn="ctr"/>
            <a:r>
              <a:rPr lang="en-US" sz="3200" dirty="0" smtClean="0">
                <a:solidFill>
                  <a:srgbClr val="000000"/>
                </a:solidFill>
              </a:rPr>
              <a:t>GERMANY AND CHINA CURRENT ACCOUNTS </a:t>
            </a:r>
            <a:endParaRPr lang="en-US" sz="3200" dirty="0">
              <a:solidFill>
                <a:srgbClr val="000000"/>
              </a:solidFill>
            </a:endParaRPr>
          </a:p>
          <a:p>
            <a:pPr algn="ctr"/>
            <a:r>
              <a:rPr lang="en-US" dirty="0" smtClean="0">
                <a:solidFill>
                  <a:srgbClr val="000000"/>
                </a:solidFill>
              </a:rPr>
              <a:t>(</a:t>
            </a:r>
            <a:r>
              <a:rPr lang="en-US" dirty="0">
                <a:solidFill>
                  <a:srgbClr val="000000"/>
                </a:solidFill>
              </a:rPr>
              <a:t>B</a:t>
            </a:r>
            <a:r>
              <a:rPr lang="en-US" dirty="0" smtClean="0">
                <a:solidFill>
                  <a:srgbClr val="000000"/>
                </a:solidFill>
              </a:rPr>
              <a:t>illions </a:t>
            </a:r>
            <a:r>
              <a:rPr lang="en-US" dirty="0">
                <a:solidFill>
                  <a:srgbClr val="000000"/>
                </a:solidFill>
              </a:rPr>
              <a:t>US$)</a:t>
            </a:r>
          </a:p>
          <a:p>
            <a:endParaRPr lang="en-US" dirty="0"/>
          </a:p>
        </p:txBody>
      </p:sp>
      <p:graphicFrame>
        <p:nvGraphicFramePr>
          <p:cNvPr id="7" name="Chart 6"/>
          <p:cNvGraphicFramePr>
            <a:graphicFrameLocks/>
          </p:cNvGraphicFramePr>
          <p:nvPr>
            <p:extLst/>
          </p:nvPr>
        </p:nvGraphicFramePr>
        <p:xfrm>
          <a:off x="1947334" y="1219200"/>
          <a:ext cx="8314267" cy="4893733"/>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fld id="{71C1EBF9-BCAD-F943-BA53-F34148808EDA}"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27</a:t>
            </a:fld>
            <a:endParaRPr lang="en-US" dirty="0"/>
          </a:p>
        </p:txBody>
      </p:sp>
    </p:spTree>
    <p:extLst>
      <p:ext uri="{BB962C8B-B14F-4D97-AF65-F5344CB8AC3E}">
        <p14:creationId xmlns:p14="http://schemas.microsoft.com/office/powerpoint/2010/main" val="2031245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790700" y="1055420"/>
          <a:ext cx="8610600" cy="52355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541483" y="203101"/>
            <a:ext cx="5518434" cy="646331"/>
          </a:xfrm>
          <a:prstGeom prst="rect">
            <a:avLst/>
          </a:prstGeom>
          <a:noFill/>
        </p:spPr>
        <p:txBody>
          <a:bodyPr wrap="none" rtlCol="0">
            <a:spAutoFit/>
          </a:bodyPr>
          <a:lstStyle/>
          <a:p>
            <a:pPr algn="ctr"/>
            <a:r>
              <a:rPr lang="en-US" dirty="0" smtClean="0"/>
              <a:t>CURRENT ACCOUNTS OF THE EUROZONE COUNTRIES (12</a:t>
            </a:r>
            <a:r>
              <a:rPr lang="en-US" dirty="0"/>
              <a:t>)</a:t>
            </a:r>
          </a:p>
          <a:p>
            <a:pPr algn="ctr"/>
            <a:r>
              <a:rPr lang="en-US" dirty="0"/>
              <a:t> </a:t>
            </a:r>
            <a:r>
              <a:rPr lang="en-US" dirty="0" smtClean="0"/>
              <a:t>WITH THE REST OF THE WORLD</a:t>
            </a:r>
            <a:endParaRPr lang="en-US" dirty="0"/>
          </a:p>
        </p:txBody>
      </p:sp>
      <p:sp>
        <p:nvSpPr>
          <p:cNvPr id="6" name="TextBox 5"/>
          <p:cNvSpPr txBox="1"/>
          <p:nvPr/>
        </p:nvSpPr>
        <p:spPr>
          <a:xfrm>
            <a:off x="8101741" y="874186"/>
            <a:ext cx="1680396" cy="276999"/>
          </a:xfrm>
          <a:prstGeom prst="rect">
            <a:avLst/>
          </a:prstGeom>
          <a:noFill/>
        </p:spPr>
        <p:txBody>
          <a:bodyPr wrap="none" rtlCol="0">
            <a:spAutoFit/>
          </a:bodyPr>
          <a:lstStyle/>
          <a:p>
            <a:r>
              <a:rPr lang="en-US" sz="1200" dirty="0" smtClean="0"/>
              <a:t>Unit: billions </a:t>
            </a:r>
            <a:r>
              <a:rPr lang="en-US" sz="1200" dirty="0"/>
              <a:t>ECU/EURO</a:t>
            </a:r>
          </a:p>
        </p:txBody>
      </p:sp>
      <p:sp>
        <p:nvSpPr>
          <p:cNvPr id="7" name="TextBox 6"/>
          <p:cNvSpPr txBox="1"/>
          <p:nvPr/>
        </p:nvSpPr>
        <p:spPr>
          <a:xfrm>
            <a:off x="2021436" y="6290969"/>
            <a:ext cx="1165447" cy="276999"/>
          </a:xfrm>
          <a:prstGeom prst="rect">
            <a:avLst/>
          </a:prstGeom>
          <a:noFill/>
        </p:spPr>
        <p:txBody>
          <a:bodyPr wrap="none" rtlCol="0">
            <a:spAutoFit/>
          </a:bodyPr>
          <a:lstStyle/>
          <a:p>
            <a:r>
              <a:rPr lang="en-US" sz="1200" dirty="0" smtClean="0"/>
              <a:t>Source: </a:t>
            </a:r>
            <a:r>
              <a:rPr lang="en-US" sz="1200" dirty="0"/>
              <a:t>AMECO</a:t>
            </a:r>
          </a:p>
        </p:txBody>
      </p:sp>
      <p:sp>
        <p:nvSpPr>
          <p:cNvPr id="3" name="Slide Number Placeholder 2"/>
          <p:cNvSpPr>
            <a:spLocks noGrp="1"/>
          </p:cNvSpPr>
          <p:nvPr>
            <p:ph type="sldNum" sz="quarter" idx="12"/>
          </p:nvPr>
        </p:nvSpPr>
        <p:spPr/>
        <p:txBody>
          <a:bodyPr/>
          <a:lstStyle/>
          <a:p>
            <a:fld id="{B33B5072-E0CE-B84A-97CF-9C07A4DA816A}" type="slidenum">
              <a:rPr lang="en-US" smtClean="0"/>
              <a:pPr/>
              <a:t>28</a:t>
            </a:fld>
            <a:endParaRPr lang="en-US"/>
          </a:p>
        </p:txBody>
      </p:sp>
    </p:spTree>
    <p:extLst>
      <p:ext uri="{BB962C8B-B14F-4D97-AF65-F5344CB8AC3E}">
        <p14:creationId xmlns:p14="http://schemas.microsoft.com/office/powerpoint/2010/main" val="848797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0169" y="418737"/>
            <a:ext cx="2838213" cy="830997"/>
          </a:xfrm>
          <a:prstGeom prst="rect">
            <a:avLst/>
          </a:prstGeom>
          <a:noFill/>
        </p:spPr>
        <p:txBody>
          <a:bodyPr wrap="none" rtlCol="0">
            <a:spAutoFit/>
          </a:bodyPr>
          <a:lstStyle/>
          <a:p>
            <a:pPr algn="ctr"/>
            <a:r>
              <a:rPr lang="en-US" sz="2400" dirty="0" smtClean="0">
                <a:solidFill>
                  <a:srgbClr val="FF0000"/>
                </a:solidFill>
              </a:rPr>
              <a:t>CURRENT ACCOUNTS</a:t>
            </a:r>
            <a:endParaRPr lang="en-US" sz="2400" dirty="0">
              <a:solidFill>
                <a:srgbClr val="FF0000"/>
              </a:solidFill>
            </a:endParaRPr>
          </a:p>
          <a:p>
            <a:pPr algn="ctr"/>
            <a:r>
              <a:rPr lang="en-US" sz="2400" dirty="0">
                <a:solidFill>
                  <a:srgbClr val="FF0000"/>
                </a:solidFill>
              </a:rPr>
              <a:t>EUA </a:t>
            </a:r>
            <a:r>
              <a:rPr lang="en-US" sz="2400" dirty="0" smtClean="0">
                <a:solidFill>
                  <a:srgbClr val="FF0000"/>
                </a:solidFill>
              </a:rPr>
              <a:t>AND </a:t>
            </a:r>
            <a:r>
              <a:rPr lang="en-US" sz="2400" dirty="0">
                <a:solidFill>
                  <a:srgbClr val="FF0000"/>
                </a:solidFill>
              </a:rPr>
              <a:t>CHINA</a:t>
            </a:r>
          </a:p>
        </p:txBody>
      </p:sp>
      <p:sp>
        <p:nvSpPr>
          <p:cNvPr id="6" name="TextBox 5"/>
          <p:cNvSpPr txBox="1"/>
          <p:nvPr/>
        </p:nvSpPr>
        <p:spPr>
          <a:xfrm>
            <a:off x="2252133" y="6488815"/>
            <a:ext cx="3078600" cy="307777"/>
          </a:xfrm>
          <a:prstGeom prst="rect">
            <a:avLst/>
          </a:prstGeom>
          <a:noFill/>
        </p:spPr>
        <p:txBody>
          <a:bodyPr wrap="none" rtlCol="0">
            <a:spAutoFit/>
          </a:bodyPr>
          <a:lstStyle/>
          <a:p>
            <a:r>
              <a:rPr lang="en-US" sz="1400" dirty="0" smtClean="0"/>
              <a:t>Source: </a:t>
            </a:r>
            <a:r>
              <a:rPr lang="en-US" sz="1400" dirty="0"/>
              <a:t>IMF, WEO Database, April 2015 </a:t>
            </a:r>
          </a:p>
        </p:txBody>
      </p:sp>
      <p:sp>
        <p:nvSpPr>
          <p:cNvPr id="7" name="TextBox 6"/>
          <p:cNvSpPr txBox="1"/>
          <p:nvPr/>
        </p:nvSpPr>
        <p:spPr>
          <a:xfrm>
            <a:off x="8145606" y="1162033"/>
            <a:ext cx="1364476" cy="276999"/>
          </a:xfrm>
          <a:prstGeom prst="rect">
            <a:avLst/>
          </a:prstGeom>
          <a:noFill/>
        </p:spPr>
        <p:txBody>
          <a:bodyPr wrap="none" rtlCol="0">
            <a:spAutoFit/>
          </a:bodyPr>
          <a:lstStyle/>
          <a:p>
            <a:r>
              <a:rPr lang="en-US" sz="1200" dirty="0" smtClean="0"/>
              <a:t>Unit: Billions </a:t>
            </a:r>
            <a:r>
              <a:rPr lang="en-US" sz="1200" dirty="0"/>
              <a:t>US $  </a:t>
            </a:r>
          </a:p>
        </p:txBody>
      </p:sp>
      <p:cxnSp>
        <p:nvCxnSpPr>
          <p:cNvPr id="3" name="Straight Connector 2"/>
          <p:cNvCxnSpPr/>
          <p:nvPr/>
        </p:nvCxnSpPr>
        <p:spPr>
          <a:xfrm>
            <a:off x="8923864" y="1642533"/>
            <a:ext cx="0" cy="4233333"/>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186488" y="6195650"/>
            <a:ext cx="891013" cy="307777"/>
          </a:xfrm>
          <a:prstGeom prst="rect">
            <a:avLst/>
          </a:prstGeom>
          <a:noFill/>
        </p:spPr>
        <p:txBody>
          <a:bodyPr wrap="none" rtlCol="0">
            <a:spAutoFit/>
          </a:bodyPr>
          <a:lstStyle/>
          <a:p>
            <a:r>
              <a:rPr lang="en-US" sz="1400" dirty="0" smtClean="0"/>
              <a:t>Estimates</a:t>
            </a:r>
            <a:endParaRPr lang="en-US" sz="1400" dirty="0"/>
          </a:p>
        </p:txBody>
      </p:sp>
      <p:sp>
        <p:nvSpPr>
          <p:cNvPr id="4" name="Slide Number Placeholder 3"/>
          <p:cNvSpPr>
            <a:spLocks noGrp="1"/>
          </p:cNvSpPr>
          <p:nvPr>
            <p:ph type="sldNum" sz="quarter" idx="12"/>
          </p:nvPr>
        </p:nvSpPr>
        <p:spPr/>
        <p:txBody>
          <a:bodyPr/>
          <a:lstStyle/>
          <a:p>
            <a:fld id="{84DA41FC-F5A1-5041-9816-1F667B183490}" type="slidenum">
              <a:rPr lang="en-US" smtClean="0"/>
              <a:t>29</a:t>
            </a:fld>
            <a:endParaRPr lang="en-US" dirty="0"/>
          </a:p>
        </p:txBody>
      </p:sp>
      <p:graphicFrame>
        <p:nvGraphicFramePr>
          <p:cNvPr id="10" name="Chart 9"/>
          <p:cNvGraphicFramePr>
            <a:graphicFrameLocks/>
          </p:cNvGraphicFramePr>
          <p:nvPr>
            <p:extLst/>
          </p:nvPr>
        </p:nvGraphicFramePr>
        <p:xfrm>
          <a:off x="1903212" y="1439032"/>
          <a:ext cx="8307589" cy="49173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5659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p:cNvSpPr/>
          <p:nvPr/>
        </p:nvSpPr>
        <p:spPr>
          <a:xfrm>
            <a:off x="4362138" y="1708878"/>
            <a:ext cx="3192905" cy="3087974"/>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0776" y="4612186"/>
            <a:ext cx="2047292" cy="369332"/>
          </a:xfrm>
          <a:prstGeom prst="rect">
            <a:avLst/>
          </a:prstGeom>
          <a:noFill/>
          <a:ln>
            <a:solidFill>
              <a:srgbClr val="FF0000"/>
            </a:solidFill>
          </a:ln>
        </p:spPr>
        <p:txBody>
          <a:bodyPr wrap="none" rtlCol="0">
            <a:spAutoFit/>
          </a:bodyPr>
          <a:lstStyle/>
          <a:p>
            <a:r>
              <a:rPr lang="en-US" dirty="0" smtClean="0"/>
              <a:t>Economic Dynamics</a:t>
            </a:r>
            <a:endParaRPr lang="en-US" dirty="0"/>
          </a:p>
        </p:txBody>
      </p:sp>
      <p:sp>
        <p:nvSpPr>
          <p:cNvPr id="7" name="TextBox 6"/>
          <p:cNvSpPr txBox="1"/>
          <p:nvPr/>
        </p:nvSpPr>
        <p:spPr>
          <a:xfrm>
            <a:off x="7689953" y="4612186"/>
            <a:ext cx="2299797" cy="369332"/>
          </a:xfrm>
          <a:prstGeom prst="rect">
            <a:avLst/>
          </a:prstGeom>
          <a:noFill/>
          <a:ln>
            <a:solidFill>
              <a:srgbClr val="FF0000"/>
            </a:solidFill>
          </a:ln>
        </p:spPr>
        <p:txBody>
          <a:bodyPr wrap="none" rtlCol="0">
            <a:spAutoFit/>
          </a:bodyPr>
          <a:lstStyle/>
          <a:p>
            <a:r>
              <a:rPr lang="en-US" dirty="0" smtClean="0"/>
              <a:t>Theoretical Hegemony</a:t>
            </a:r>
            <a:endParaRPr lang="en-US" dirty="0"/>
          </a:p>
        </p:txBody>
      </p:sp>
      <p:sp>
        <p:nvSpPr>
          <p:cNvPr id="8" name="TextBox 7"/>
          <p:cNvSpPr txBox="1"/>
          <p:nvPr/>
        </p:nvSpPr>
        <p:spPr>
          <a:xfrm>
            <a:off x="3906169" y="5516382"/>
            <a:ext cx="4157933" cy="369332"/>
          </a:xfrm>
          <a:prstGeom prst="rect">
            <a:avLst/>
          </a:prstGeom>
          <a:noFill/>
          <a:ln>
            <a:solidFill>
              <a:srgbClr val="002060"/>
            </a:solidFill>
          </a:ln>
        </p:spPr>
        <p:txBody>
          <a:bodyPr wrap="none" rtlCol="0">
            <a:spAutoFit/>
          </a:bodyPr>
          <a:lstStyle/>
          <a:p>
            <a:r>
              <a:rPr lang="en-US" dirty="0" smtClean="0"/>
              <a:t>Economic, Social and Political </a:t>
            </a:r>
            <a:r>
              <a:rPr lang="en-US" dirty="0"/>
              <a:t>L</a:t>
            </a:r>
            <a:r>
              <a:rPr lang="en-US" dirty="0" smtClean="0"/>
              <a:t>egitimation</a:t>
            </a:r>
            <a:endParaRPr lang="en-US" dirty="0"/>
          </a:p>
        </p:txBody>
      </p:sp>
      <p:sp>
        <p:nvSpPr>
          <p:cNvPr id="9" name="TextBox 8"/>
          <p:cNvSpPr txBox="1"/>
          <p:nvPr/>
        </p:nvSpPr>
        <p:spPr>
          <a:xfrm>
            <a:off x="5336500" y="1244182"/>
            <a:ext cx="1243289" cy="369332"/>
          </a:xfrm>
          <a:prstGeom prst="rect">
            <a:avLst/>
          </a:prstGeom>
          <a:noFill/>
          <a:ln>
            <a:solidFill>
              <a:srgbClr val="FF0000"/>
            </a:solidFill>
          </a:ln>
        </p:spPr>
        <p:txBody>
          <a:bodyPr wrap="none" rtlCol="0">
            <a:spAutoFit/>
          </a:bodyPr>
          <a:lstStyle/>
          <a:p>
            <a:r>
              <a:rPr lang="en-US" smtClean="0"/>
              <a:t>Institutions</a:t>
            </a:r>
            <a:endParaRPr lang="en-US"/>
          </a:p>
        </p:txBody>
      </p:sp>
      <p:sp>
        <p:nvSpPr>
          <p:cNvPr id="10" name="TextBox 9"/>
          <p:cNvSpPr txBox="1"/>
          <p:nvPr/>
        </p:nvSpPr>
        <p:spPr>
          <a:xfrm>
            <a:off x="7465103" y="2910589"/>
            <a:ext cx="1901931" cy="369332"/>
          </a:xfrm>
          <a:prstGeom prst="rect">
            <a:avLst/>
          </a:prstGeom>
          <a:noFill/>
          <a:ln>
            <a:solidFill>
              <a:srgbClr val="002060"/>
            </a:solidFill>
          </a:ln>
        </p:spPr>
        <p:txBody>
          <a:bodyPr wrap="none" rtlCol="0">
            <a:spAutoFit/>
          </a:bodyPr>
          <a:lstStyle/>
          <a:p>
            <a:r>
              <a:rPr lang="en-US" smtClean="0"/>
              <a:t>Regulation Model </a:t>
            </a:r>
            <a:endParaRPr lang="en-US" dirty="0"/>
          </a:p>
        </p:txBody>
      </p:sp>
      <p:sp>
        <p:nvSpPr>
          <p:cNvPr id="12" name="TextBox 11"/>
          <p:cNvSpPr txBox="1"/>
          <p:nvPr/>
        </p:nvSpPr>
        <p:spPr>
          <a:xfrm>
            <a:off x="1426525" y="2913513"/>
            <a:ext cx="2998963" cy="369332"/>
          </a:xfrm>
          <a:prstGeom prst="rect">
            <a:avLst/>
          </a:prstGeom>
          <a:noFill/>
          <a:ln>
            <a:solidFill>
              <a:srgbClr val="002060"/>
            </a:solidFill>
          </a:ln>
        </p:spPr>
        <p:txBody>
          <a:bodyPr wrap="none" rtlCol="0">
            <a:spAutoFit/>
          </a:bodyPr>
          <a:lstStyle/>
          <a:p>
            <a:r>
              <a:rPr lang="en-US" dirty="0" smtClean="0"/>
              <a:t>Economic Policy Management</a:t>
            </a:r>
            <a:endParaRPr lang="en-US" dirty="0"/>
          </a:p>
        </p:txBody>
      </p:sp>
      <p:sp>
        <p:nvSpPr>
          <p:cNvPr id="13" name="Chevron 12"/>
          <p:cNvSpPr/>
          <p:nvPr/>
        </p:nvSpPr>
        <p:spPr>
          <a:xfrm>
            <a:off x="6895550" y="2825883"/>
            <a:ext cx="484632" cy="484632"/>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0800000">
            <a:off x="4512038" y="2883533"/>
            <a:ext cx="484632" cy="484632"/>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5742819" y="4958951"/>
            <a:ext cx="484632" cy="484632"/>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3117398" y="271499"/>
            <a:ext cx="5681492" cy="461665"/>
          </a:xfrm>
          <a:prstGeom prst="rect">
            <a:avLst/>
          </a:prstGeom>
          <a:noFill/>
        </p:spPr>
        <p:txBody>
          <a:bodyPr wrap="none" rtlCol="0">
            <a:spAutoFit/>
          </a:bodyPr>
          <a:lstStyle/>
          <a:p>
            <a:r>
              <a:rPr lang="en-US" sz="2400" b="1" dirty="0" smtClean="0"/>
              <a:t>ECONOMIC CRISIS </a:t>
            </a:r>
            <a:r>
              <a:rPr lang="en-US" sz="2400" b="1" smtClean="0"/>
              <a:t>AND PARADIGM </a:t>
            </a:r>
            <a:r>
              <a:rPr lang="en-US" sz="2400" b="1" dirty="0" smtClean="0"/>
              <a:t>CRISIS</a:t>
            </a:r>
            <a:endParaRPr lang="en-US" sz="2400" b="1" dirty="0"/>
          </a:p>
        </p:txBody>
      </p:sp>
      <p:sp>
        <p:nvSpPr>
          <p:cNvPr id="17" name="TextBox 16"/>
          <p:cNvSpPr txBox="1"/>
          <p:nvPr/>
        </p:nvSpPr>
        <p:spPr>
          <a:xfrm>
            <a:off x="5008906" y="3645847"/>
            <a:ext cx="1952458" cy="369332"/>
          </a:xfrm>
          <a:prstGeom prst="rect">
            <a:avLst/>
          </a:prstGeom>
          <a:noFill/>
        </p:spPr>
        <p:txBody>
          <a:bodyPr wrap="none" rtlCol="0">
            <a:spAutoFit/>
          </a:bodyPr>
          <a:lstStyle/>
          <a:p>
            <a:r>
              <a:rPr lang="en-US" smtClean="0"/>
              <a:t>WORLD ECONOMY</a:t>
            </a:r>
            <a:endParaRPr lang="en-US"/>
          </a:p>
        </p:txBody>
      </p:sp>
      <p:cxnSp>
        <p:nvCxnSpPr>
          <p:cNvPr id="3" name="Straight Connector 2"/>
          <p:cNvCxnSpPr/>
          <p:nvPr/>
        </p:nvCxnSpPr>
        <p:spPr>
          <a:xfrm>
            <a:off x="1857818" y="1428848"/>
            <a:ext cx="8739265" cy="4941334"/>
          </a:xfrm>
          <a:prstGeom prst="line">
            <a:avLst/>
          </a:prstGeom>
          <a:ln w="254000" cmpd="sng">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523088" y="1613514"/>
            <a:ext cx="8439461" cy="4300283"/>
          </a:xfrm>
          <a:prstGeom prst="line">
            <a:avLst/>
          </a:prstGeom>
          <a:ln w="254000" cmpd="sng">
            <a:solidFill>
              <a:schemeClr val="tx1">
                <a:alpha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83973" y="712751"/>
            <a:ext cx="1795620" cy="369332"/>
          </a:xfrm>
          <a:prstGeom prst="rect">
            <a:avLst/>
          </a:prstGeom>
          <a:noFill/>
        </p:spPr>
        <p:txBody>
          <a:bodyPr wrap="none" rtlCol="0">
            <a:spAutoFit/>
          </a:bodyPr>
          <a:lstStyle/>
          <a:p>
            <a:r>
              <a:rPr lang="en-US" b="1" dirty="0" smtClean="0">
                <a:solidFill>
                  <a:srgbClr val="FF0000"/>
                </a:solidFill>
              </a:rPr>
              <a:t>(Structural crisis)</a:t>
            </a:r>
            <a:endParaRPr lang="en-US" b="1" dirty="0">
              <a:solidFill>
                <a:srgbClr val="FF0000"/>
              </a:solidFill>
            </a:endParaRPr>
          </a:p>
        </p:txBody>
      </p:sp>
    </p:spTree>
    <p:extLst>
      <p:ext uri="{BB962C8B-B14F-4D97-AF65-F5344CB8AC3E}">
        <p14:creationId xmlns:p14="http://schemas.microsoft.com/office/powerpoint/2010/main" val="78051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10169" y="418737"/>
            <a:ext cx="2838213" cy="830997"/>
          </a:xfrm>
          <a:prstGeom prst="rect">
            <a:avLst/>
          </a:prstGeom>
          <a:noFill/>
        </p:spPr>
        <p:txBody>
          <a:bodyPr wrap="none" rtlCol="0">
            <a:spAutoFit/>
          </a:bodyPr>
          <a:lstStyle/>
          <a:p>
            <a:pPr algn="ctr"/>
            <a:r>
              <a:rPr lang="en-US" sz="2400" dirty="0" smtClean="0">
                <a:solidFill>
                  <a:srgbClr val="FF0000"/>
                </a:solidFill>
              </a:rPr>
              <a:t>CURRENT ACCOUNTS</a:t>
            </a:r>
            <a:endParaRPr lang="en-US" sz="2400" dirty="0">
              <a:solidFill>
                <a:srgbClr val="FF0000"/>
              </a:solidFill>
            </a:endParaRPr>
          </a:p>
          <a:p>
            <a:pPr algn="ctr"/>
            <a:r>
              <a:rPr lang="en-US" sz="2400" dirty="0">
                <a:solidFill>
                  <a:srgbClr val="FF0000"/>
                </a:solidFill>
              </a:rPr>
              <a:t>EUA </a:t>
            </a:r>
            <a:r>
              <a:rPr lang="en-US" sz="2400" dirty="0" smtClean="0">
                <a:solidFill>
                  <a:srgbClr val="FF0000"/>
                </a:solidFill>
              </a:rPr>
              <a:t>AND </a:t>
            </a:r>
            <a:r>
              <a:rPr lang="en-US" sz="2400" dirty="0">
                <a:solidFill>
                  <a:srgbClr val="FF0000"/>
                </a:solidFill>
              </a:rPr>
              <a:t>CHINA</a:t>
            </a:r>
          </a:p>
        </p:txBody>
      </p:sp>
      <p:sp>
        <p:nvSpPr>
          <p:cNvPr id="7" name="TextBox 6"/>
          <p:cNvSpPr txBox="1"/>
          <p:nvPr/>
        </p:nvSpPr>
        <p:spPr>
          <a:xfrm>
            <a:off x="8759962" y="1077179"/>
            <a:ext cx="1213281" cy="338554"/>
          </a:xfrm>
          <a:prstGeom prst="rect">
            <a:avLst/>
          </a:prstGeom>
          <a:noFill/>
        </p:spPr>
        <p:txBody>
          <a:bodyPr wrap="none" rtlCol="0">
            <a:spAutoFit/>
          </a:bodyPr>
          <a:lstStyle/>
          <a:p>
            <a:r>
              <a:rPr lang="en-US" sz="1600" dirty="0" err="1" smtClean="0"/>
              <a:t>UniT</a:t>
            </a:r>
            <a:r>
              <a:rPr lang="en-US" sz="1600" dirty="0" smtClean="0"/>
              <a:t>: </a:t>
            </a:r>
            <a:r>
              <a:rPr lang="en-US" sz="1600" dirty="0"/>
              <a:t>% </a:t>
            </a:r>
            <a:r>
              <a:rPr lang="en-US" sz="1600" dirty="0" smtClean="0"/>
              <a:t>GDP</a:t>
            </a:r>
            <a:endParaRPr lang="en-US" sz="1600" dirty="0"/>
          </a:p>
        </p:txBody>
      </p:sp>
      <p:sp>
        <p:nvSpPr>
          <p:cNvPr id="9" name="TextBox 8"/>
          <p:cNvSpPr txBox="1"/>
          <p:nvPr/>
        </p:nvSpPr>
        <p:spPr>
          <a:xfrm>
            <a:off x="2896669" y="6365703"/>
            <a:ext cx="3906198" cy="369332"/>
          </a:xfrm>
          <a:prstGeom prst="rect">
            <a:avLst/>
          </a:prstGeom>
          <a:noFill/>
        </p:spPr>
        <p:txBody>
          <a:bodyPr wrap="none" rtlCol="0">
            <a:spAutoFit/>
          </a:bodyPr>
          <a:lstStyle/>
          <a:p>
            <a:r>
              <a:rPr lang="en-US" dirty="0" smtClean="0"/>
              <a:t>Source: </a:t>
            </a:r>
            <a:r>
              <a:rPr lang="en-US" dirty="0"/>
              <a:t>IMF, WEO Database, April 2015 </a:t>
            </a:r>
          </a:p>
        </p:txBody>
      </p:sp>
      <p:cxnSp>
        <p:nvCxnSpPr>
          <p:cNvPr id="10" name="Straight Connector 9"/>
          <p:cNvCxnSpPr/>
          <p:nvPr/>
        </p:nvCxnSpPr>
        <p:spPr>
          <a:xfrm>
            <a:off x="9025466" y="1625601"/>
            <a:ext cx="0" cy="4233333"/>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fld id="{4EAF40BB-B2CD-B34F-916A-D898ACE6487C}"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30</a:t>
            </a:fld>
            <a:endParaRPr lang="en-US" dirty="0"/>
          </a:p>
        </p:txBody>
      </p:sp>
      <p:graphicFrame>
        <p:nvGraphicFramePr>
          <p:cNvPr id="11" name="Chart 10"/>
          <p:cNvGraphicFramePr>
            <a:graphicFrameLocks/>
          </p:cNvGraphicFramePr>
          <p:nvPr>
            <p:extLst/>
          </p:nvPr>
        </p:nvGraphicFramePr>
        <p:xfrm>
          <a:off x="1828800" y="1419011"/>
          <a:ext cx="8534400" cy="493733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9201478" y="5875866"/>
            <a:ext cx="1009323" cy="307777"/>
          </a:xfrm>
          <a:prstGeom prst="rect">
            <a:avLst/>
          </a:prstGeom>
          <a:noFill/>
        </p:spPr>
        <p:txBody>
          <a:bodyPr wrap="none" rtlCol="0">
            <a:spAutoFit/>
          </a:bodyPr>
          <a:lstStyle/>
          <a:p>
            <a:r>
              <a:rPr lang="en-US" sz="1400" dirty="0" err="1"/>
              <a:t>Estimativas</a:t>
            </a:r>
            <a:endParaRPr lang="en-US" sz="1400" dirty="0"/>
          </a:p>
        </p:txBody>
      </p:sp>
    </p:spTree>
    <p:extLst>
      <p:ext uri="{BB962C8B-B14F-4D97-AF65-F5344CB8AC3E}">
        <p14:creationId xmlns:p14="http://schemas.microsoft.com/office/powerpoint/2010/main" val="571902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32BB90-A9F4-DD4D-99DF-2A6C92EE0F77}" type="datetime1">
              <a:rPr lang="en-US" smtClean="0"/>
              <a:t>5/10/17</a:t>
            </a:fld>
            <a:endParaRPr lang="en-US" dirty="0"/>
          </a:p>
        </p:txBody>
      </p:sp>
      <p:sp>
        <p:nvSpPr>
          <p:cNvPr id="5" name="Slide Number Placeholder 4"/>
          <p:cNvSpPr>
            <a:spLocks noGrp="1"/>
          </p:cNvSpPr>
          <p:nvPr>
            <p:ph type="sldNum" sz="quarter" idx="12"/>
          </p:nvPr>
        </p:nvSpPr>
        <p:spPr/>
        <p:txBody>
          <a:bodyPr/>
          <a:lstStyle/>
          <a:p>
            <a:fld id="{84DA41FC-F5A1-5041-9816-1F667B183490}" type="slidenum">
              <a:rPr lang="en-US" smtClean="0"/>
              <a:t>31</a:t>
            </a:fld>
            <a:endParaRPr lang="en-US" dirty="0"/>
          </a:p>
        </p:txBody>
      </p:sp>
      <p:pic>
        <p:nvPicPr>
          <p:cNvPr id="6" name="Picture 5"/>
          <p:cNvPicPr>
            <a:picLocks noChangeAspect="1"/>
          </p:cNvPicPr>
          <p:nvPr/>
        </p:nvPicPr>
        <p:blipFill>
          <a:blip r:embed="rId2"/>
          <a:stretch>
            <a:fillRect/>
          </a:stretch>
        </p:blipFill>
        <p:spPr>
          <a:xfrm>
            <a:off x="1439335" y="541868"/>
            <a:ext cx="9144000" cy="5689600"/>
          </a:xfrm>
          <a:prstGeom prst="rect">
            <a:avLst/>
          </a:prstGeom>
        </p:spPr>
      </p:pic>
      <p:sp>
        <p:nvSpPr>
          <p:cNvPr id="7" name="TextBox 6"/>
          <p:cNvSpPr txBox="1"/>
          <p:nvPr/>
        </p:nvSpPr>
        <p:spPr>
          <a:xfrm>
            <a:off x="4264978" y="416986"/>
            <a:ext cx="7300525" cy="461665"/>
          </a:xfrm>
          <a:prstGeom prst="rect">
            <a:avLst/>
          </a:prstGeom>
          <a:noFill/>
        </p:spPr>
        <p:txBody>
          <a:bodyPr wrap="none" rtlCol="0">
            <a:spAutoFit/>
          </a:bodyPr>
          <a:lstStyle/>
          <a:p>
            <a:r>
              <a:rPr lang="en-US" sz="2400" i="1" dirty="0" smtClean="0">
                <a:solidFill>
                  <a:srgbClr val="FF0000"/>
                </a:solidFill>
              </a:rPr>
              <a:t>The USA were the great creators of </a:t>
            </a:r>
            <a:r>
              <a:rPr lang="en-US" sz="2400" i="1" smtClean="0">
                <a:solidFill>
                  <a:srgbClr val="FF0000"/>
                </a:solidFill>
              </a:rPr>
              <a:t>international liquidity</a:t>
            </a:r>
            <a:endParaRPr lang="en-US" sz="2400" i="1" dirty="0">
              <a:solidFill>
                <a:srgbClr val="FF0000"/>
              </a:solidFill>
            </a:endParaRPr>
          </a:p>
        </p:txBody>
      </p:sp>
    </p:spTree>
    <p:extLst>
      <p:ext uri="{BB962C8B-B14F-4D97-AF65-F5344CB8AC3E}">
        <p14:creationId xmlns:p14="http://schemas.microsoft.com/office/powerpoint/2010/main" val="1978232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7500" y="857766"/>
            <a:ext cx="9017000" cy="5740431"/>
          </a:xfrm>
          <a:prstGeom prst="rect">
            <a:avLst/>
          </a:prstGeom>
        </p:spPr>
      </p:pic>
      <p:sp>
        <p:nvSpPr>
          <p:cNvPr id="5" name="TextBox 4"/>
          <p:cNvSpPr txBox="1"/>
          <p:nvPr/>
        </p:nvSpPr>
        <p:spPr>
          <a:xfrm>
            <a:off x="7626873" y="1154685"/>
            <a:ext cx="2079115" cy="338554"/>
          </a:xfrm>
          <a:prstGeom prst="rect">
            <a:avLst/>
          </a:prstGeom>
          <a:noFill/>
        </p:spPr>
        <p:txBody>
          <a:bodyPr wrap="none" rtlCol="0">
            <a:spAutoFit/>
          </a:bodyPr>
          <a:lstStyle/>
          <a:p>
            <a:r>
              <a:rPr lang="en-US" sz="1600" dirty="0" err="1"/>
              <a:t>Unidade</a:t>
            </a:r>
            <a:r>
              <a:rPr lang="en-US" sz="1600" dirty="0"/>
              <a:t>: US$ </a:t>
            </a:r>
            <a:r>
              <a:rPr lang="en-US" sz="1600" dirty="0" err="1"/>
              <a:t>Milhões</a:t>
            </a:r>
            <a:endParaRPr lang="en-US" sz="1600" dirty="0"/>
          </a:p>
        </p:txBody>
      </p:sp>
      <p:sp>
        <p:nvSpPr>
          <p:cNvPr id="2" name="Date Placeholder 1"/>
          <p:cNvSpPr>
            <a:spLocks noGrp="1"/>
          </p:cNvSpPr>
          <p:nvPr>
            <p:ph type="dt" sz="half" idx="10"/>
          </p:nvPr>
        </p:nvSpPr>
        <p:spPr/>
        <p:txBody>
          <a:bodyPr/>
          <a:lstStyle/>
          <a:p>
            <a:fld id="{378601CA-F3AA-5D46-9290-7A34BFB947E3}"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32</a:t>
            </a:fld>
            <a:endParaRPr lang="en-US" dirty="0"/>
          </a:p>
        </p:txBody>
      </p:sp>
    </p:spTree>
    <p:extLst>
      <p:ext uri="{BB962C8B-B14F-4D97-AF65-F5344CB8AC3E}">
        <p14:creationId xmlns:p14="http://schemas.microsoft.com/office/powerpoint/2010/main" val="811905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499101" y="1747838"/>
            <a:ext cx="1636712" cy="500063"/>
          </a:xfrm>
          <a:prstGeom prst="rect">
            <a:avLst/>
          </a:prstGeom>
          <a:solidFill>
            <a:srgbClr val="3399FF"/>
          </a:solidFill>
          <a:ln w="9525">
            <a:solidFill>
              <a:srgbClr val="000000"/>
            </a:solidFill>
            <a:miter lim="800000"/>
            <a:headEnd/>
            <a:tailEnd/>
          </a:ln>
        </p:spPr>
        <p:txBody>
          <a:bodyPr anchor="ctr"/>
          <a:lstStyle/>
          <a:p>
            <a:pPr algn="ctr" eaLnBrk="0" hangingPunct="0"/>
            <a:r>
              <a:rPr lang="en-US" i="1" dirty="0" smtClean="0"/>
              <a:t>Dollar Peg</a:t>
            </a:r>
            <a:endParaRPr lang="en-US" dirty="0"/>
          </a:p>
        </p:txBody>
      </p:sp>
      <p:sp>
        <p:nvSpPr>
          <p:cNvPr id="5" name="Rectangle 4"/>
          <p:cNvSpPr>
            <a:spLocks noChangeArrowheads="1"/>
          </p:cNvSpPr>
          <p:nvPr/>
        </p:nvSpPr>
        <p:spPr bwMode="auto">
          <a:xfrm>
            <a:off x="2227263" y="3248025"/>
            <a:ext cx="1841500" cy="749300"/>
          </a:xfrm>
          <a:prstGeom prst="rect">
            <a:avLst/>
          </a:prstGeom>
          <a:solidFill>
            <a:srgbClr val="3399FF"/>
          </a:solidFill>
          <a:ln w="9525">
            <a:solidFill>
              <a:srgbClr val="000000"/>
            </a:solidFill>
            <a:miter lim="800000"/>
            <a:headEnd/>
            <a:tailEnd/>
          </a:ln>
        </p:spPr>
        <p:txBody>
          <a:bodyPr anchor="ctr"/>
          <a:lstStyle/>
          <a:p>
            <a:pPr eaLnBrk="0" hangingPunct="0"/>
            <a:r>
              <a:rPr lang="en-US" sz="1600" dirty="0" smtClean="0"/>
              <a:t>American deficits</a:t>
            </a:r>
            <a:endParaRPr lang="en-US" sz="1600" dirty="0"/>
          </a:p>
        </p:txBody>
      </p:sp>
      <p:sp>
        <p:nvSpPr>
          <p:cNvPr id="6" name="Rectangle 5"/>
          <p:cNvSpPr>
            <a:spLocks noChangeArrowheads="1"/>
          </p:cNvSpPr>
          <p:nvPr/>
        </p:nvSpPr>
        <p:spPr bwMode="auto">
          <a:xfrm>
            <a:off x="5295901" y="2998787"/>
            <a:ext cx="2044700" cy="998538"/>
          </a:xfrm>
          <a:prstGeom prst="rect">
            <a:avLst/>
          </a:prstGeom>
          <a:solidFill>
            <a:srgbClr val="3399FF"/>
          </a:solidFill>
          <a:ln w="9525">
            <a:solidFill>
              <a:srgbClr val="000000"/>
            </a:solidFill>
            <a:miter lim="800000"/>
            <a:headEnd/>
            <a:tailEnd/>
          </a:ln>
        </p:spPr>
        <p:txBody>
          <a:bodyPr anchor="ctr"/>
          <a:lstStyle/>
          <a:p>
            <a:pPr algn="ctr" eaLnBrk="0" hangingPunct="0"/>
            <a:r>
              <a:rPr lang="en-US" dirty="0" smtClean="0"/>
              <a:t>China and Asian Economies Growth</a:t>
            </a:r>
            <a:endParaRPr lang="en-US" dirty="0"/>
          </a:p>
        </p:txBody>
      </p:sp>
      <p:sp>
        <p:nvSpPr>
          <p:cNvPr id="7" name="Rectangle 6"/>
          <p:cNvSpPr>
            <a:spLocks noChangeArrowheads="1"/>
          </p:cNvSpPr>
          <p:nvPr/>
        </p:nvSpPr>
        <p:spPr bwMode="auto">
          <a:xfrm>
            <a:off x="8362952" y="2998787"/>
            <a:ext cx="1431925" cy="998538"/>
          </a:xfrm>
          <a:prstGeom prst="rect">
            <a:avLst/>
          </a:prstGeom>
          <a:solidFill>
            <a:srgbClr val="3399FF"/>
          </a:solidFill>
          <a:ln w="9525">
            <a:solidFill>
              <a:srgbClr val="000000"/>
            </a:solidFill>
            <a:miter lim="800000"/>
            <a:headEnd/>
            <a:tailEnd/>
          </a:ln>
        </p:spPr>
        <p:txBody>
          <a:bodyPr anchor="ctr"/>
          <a:lstStyle/>
          <a:p>
            <a:pPr algn="ctr" eaLnBrk="0" hangingPunct="0"/>
            <a:r>
              <a:rPr lang="en-US" sz="1600" dirty="0" smtClean="0"/>
              <a:t>Dollar reserves accumulation</a:t>
            </a:r>
            <a:endParaRPr lang="en-US" sz="1600" dirty="0"/>
          </a:p>
        </p:txBody>
      </p:sp>
      <p:sp>
        <p:nvSpPr>
          <p:cNvPr id="8" name="Rectangle 7"/>
          <p:cNvSpPr>
            <a:spLocks noChangeArrowheads="1"/>
          </p:cNvSpPr>
          <p:nvPr/>
        </p:nvSpPr>
        <p:spPr bwMode="auto">
          <a:xfrm>
            <a:off x="8566152" y="4821237"/>
            <a:ext cx="1431925" cy="998538"/>
          </a:xfrm>
          <a:prstGeom prst="rect">
            <a:avLst/>
          </a:prstGeom>
          <a:solidFill>
            <a:srgbClr val="3399FF"/>
          </a:solidFill>
          <a:ln w="9525">
            <a:solidFill>
              <a:srgbClr val="000000"/>
            </a:solidFill>
            <a:miter lim="800000"/>
            <a:headEnd/>
            <a:tailEnd/>
          </a:ln>
        </p:spPr>
        <p:txBody>
          <a:bodyPr anchor="ctr"/>
          <a:lstStyle/>
          <a:p>
            <a:pPr algn="ctr" eaLnBrk="0" hangingPunct="0"/>
            <a:r>
              <a:rPr lang="en-US" sz="1600" dirty="0" smtClean="0"/>
              <a:t>American deficits financing</a:t>
            </a:r>
            <a:endParaRPr lang="en-US" sz="1600" dirty="0"/>
          </a:p>
        </p:txBody>
      </p:sp>
      <p:sp>
        <p:nvSpPr>
          <p:cNvPr id="9" name="Rectangle 8"/>
          <p:cNvSpPr>
            <a:spLocks noChangeArrowheads="1"/>
          </p:cNvSpPr>
          <p:nvPr/>
        </p:nvSpPr>
        <p:spPr bwMode="auto">
          <a:xfrm>
            <a:off x="5253038" y="5037137"/>
            <a:ext cx="2249488" cy="749300"/>
          </a:xfrm>
          <a:prstGeom prst="rect">
            <a:avLst/>
          </a:prstGeom>
          <a:solidFill>
            <a:srgbClr val="3399FF"/>
          </a:solidFill>
          <a:ln w="9525">
            <a:solidFill>
              <a:srgbClr val="000000"/>
            </a:solidFill>
            <a:miter lim="800000"/>
            <a:headEnd/>
            <a:tailEnd/>
          </a:ln>
        </p:spPr>
        <p:txBody>
          <a:bodyPr anchor="ctr"/>
          <a:lstStyle/>
          <a:p>
            <a:pPr algn="ctr" eaLnBrk="0" hangingPunct="0"/>
            <a:r>
              <a:rPr lang="en-US" sz="1600" dirty="0" smtClean="0"/>
              <a:t>American domestic demand growth</a:t>
            </a:r>
            <a:endParaRPr lang="en-US" sz="1600" dirty="0"/>
          </a:p>
        </p:txBody>
      </p:sp>
      <p:sp>
        <p:nvSpPr>
          <p:cNvPr id="10" name="Rectangle 9"/>
          <p:cNvSpPr>
            <a:spLocks noChangeArrowheads="1"/>
          </p:cNvSpPr>
          <p:nvPr/>
        </p:nvSpPr>
        <p:spPr bwMode="auto">
          <a:xfrm>
            <a:off x="2228851" y="4821237"/>
            <a:ext cx="1841500" cy="998538"/>
          </a:xfrm>
          <a:prstGeom prst="rect">
            <a:avLst/>
          </a:prstGeom>
          <a:solidFill>
            <a:srgbClr val="3399FF"/>
          </a:solidFill>
          <a:ln w="9525">
            <a:solidFill>
              <a:srgbClr val="000000"/>
            </a:solidFill>
            <a:miter lim="800000"/>
            <a:headEnd/>
            <a:tailEnd/>
          </a:ln>
        </p:spPr>
        <p:txBody>
          <a:bodyPr anchor="ctr"/>
          <a:lstStyle/>
          <a:p>
            <a:pPr algn="ctr" eaLnBrk="0" hangingPunct="0"/>
            <a:r>
              <a:rPr lang="en-US" sz="1600" dirty="0" smtClean="0"/>
              <a:t>American economy growth</a:t>
            </a:r>
            <a:endParaRPr lang="en-US" sz="1600" dirty="0"/>
          </a:p>
        </p:txBody>
      </p:sp>
      <p:sp>
        <p:nvSpPr>
          <p:cNvPr id="11" name="Line 10"/>
          <p:cNvSpPr>
            <a:spLocks noChangeShapeType="1"/>
          </p:cNvSpPr>
          <p:nvPr/>
        </p:nvSpPr>
        <p:spPr bwMode="auto">
          <a:xfrm>
            <a:off x="6318251" y="2247900"/>
            <a:ext cx="0" cy="749300"/>
          </a:xfrm>
          <a:prstGeom prst="line">
            <a:avLst/>
          </a:prstGeom>
          <a:noFill/>
          <a:ln w="57150" cmpd="sng">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2" name="Line 11"/>
          <p:cNvSpPr>
            <a:spLocks noChangeShapeType="1"/>
          </p:cNvSpPr>
          <p:nvPr/>
        </p:nvSpPr>
        <p:spPr bwMode="auto">
          <a:xfrm>
            <a:off x="7340601" y="3495675"/>
            <a:ext cx="1022350" cy="0"/>
          </a:xfrm>
          <a:prstGeom prst="line">
            <a:avLst/>
          </a:prstGeom>
          <a:noFill/>
          <a:ln w="57150" cmpd="sng">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3"/>
          <p:cNvSpPr>
            <a:spLocks noChangeShapeType="1"/>
          </p:cNvSpPr>
          <p:nvPr/>
        </p:nvSpPr>
        <p:spPr bwMode="auto">
          <a:xfrm flipH="1">
            <a:off x="7513265" y="5397500"/>
            <a:ext cx="1022350" cy="0"/>
          </a:xfrm>
          <a:prstGeom prst="line">
            <a:avLst/>
          </a:prstGeom>
          <a:noFill/>
          <a:ln w="57150" cmpd="sng">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4"/>
          <p:cNvSpPr>
            <a:spLocks noChangeShapeType="1"/>
          </p:cNvSpPr>
          <p:nvPr/>
        </p:nvSpPr>
        <p:spPr bwMode="auto">
          <a:xfrm flipH="1">
            <a:off x="4068762" y="5470525"/>
            <a:ext cx="1187450" cy="0"/>
          </a:xfrm>
          <a:prstGeom prst="line">
            <a:avLst/>
          </a:prstGeom>
          <a:noFill/>
          <a:ln w="57150" cmpd="sng">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Line 16"/>
          <p:cNvSpPr>
            <a:spLocks noChangeShapeType="1"/>
          </p:cNvSpPr>
          <p:nvPr/>
        </p:nvSpPr>
        <p:spPr bwMode="auto">
          <a:xfrm>
            <a:off x="4068763" y="3495675"/>
            <a:ext cx="1227138" cy="0"/>
          </a:xfrm>
          <a:prstGeom prst="line">
            <a:avLst/>
          </a:prstGeom>
          <a:noFill/>
          <a:ln w="57150" cmpd="sng">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6" name="Text Box 17"/>
          <p:cNvSpPr txBox="1">
            <a:spLocks noChangeArrowheads="1"/>
          </p:cNvSpPr>
          <p:nvPr/>
        </p:nvSpPr>
        <p:spPr bwMode="auto">
          <a:xfrm>
            <a:off x="3600825" y="371194"/>
            <a:ext cx="619405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bg1"/>
                </a:solidFill>
                <a:latin typeface="Times New Roman" charset="0"/>
                <a:ea typeface="ＭＳ Ｐゴシック" charset="0"/>
              </a:defRPr>
            </a:lvl9pPr>
          </a:lstStyle>
          <a:p>
            <a:pPr algn="ctr" eaLnBrk="1" hangingPunct="1"/>
            <a:r>
              <a:rPr lang="pt-PT" sz="2800" dirty="0" err="1" smtClean="0">
                <a:solidFill>
                  <a:srgbClr val="FF0000"/>
                </a:solidFill>
              </a:rPr>
              <a:t>Bretton</a:t>
            </a:r>
            <a:r>
              <a:rPr lang="pt-PT" sz="2800" dirty="0" smtClean="0">
                <a:solidFill>
                  <a:srgbClr val="FF0000"/>
                </a:solidFill>
              </a:rPr>
              <a:t> </a:t>
            </a:r>
            <a:r>
              <a:rPr lang="pt-PT" sz="2800" dirty="0" err="1">
                <a:solidFill>
                  <a:srgbClr val="FF0000"/>
                </a:solidFill>
              </a:rPr>
              <a:t>Woods</a:t>
            </a:r>
            <a:r>
              <a:rPr lang="pt-PT" sz="2800" dirty="0">
                <a:solidFill>
                  <a:srgbClr val="FF0000"/>
                </a:solidFill>
              </a:rPr>
              <a:t> </a:t>
            </a:r>
            <a:r>
              <a:rPr lang="pt-PT" sz="2800" dirty="0" smtClean="0">
                <a:solidFill>
                  <a:srgbClr val="FF0000"/>
                </a:solidFill>
              </a:rPr>
              <a:t>II </a:t>
            </a:r>
            <a:r>
              <a:rPr lang="pt-PT" sz="2800" dirty="0" err="1" smtClean="0">
                <a:solidFill>
                  <a:srgbClr val="FF0000"/>
                </a:solidFill>
              </a:rPr>
              <a:t>System</a:t>
            </a:r>
            <a:endParaRPr lang="en-GB" sz="2800" dirty="0">
              <a:solidFill>
                <a:srgbClr val="FF0000"/>
              </a:solidFill>
            </a:endParaRPr>
          </a:p>
        </p:txBody>
      </p:sp>
      <p:sp>
        <p:nvSpPr>
          <p:cNvPr id="17" name="Line 19"/>
          <p:cNvSpPr>
            <a:spLocks noChangeShapeType="1"/>
          </p:cNvSpPr>
          <p:nvPr/>
        </p:nvSpPr>
        <p:spPr bwMode="auto">
          <a:xfrm>
            <a:off x="9142413" y="4029075"/>
            <a:ext cx="0" cy="792162"/>
          </a:xfrm>
          <a:prstGeom prst="line">
            <a:avLst/>
          </a:prstGeom>
          <a:noFill/>
          <a:ln w="5715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Line 20"/>
          <p:cNvSpPr>
            <a:spLocks noChangeShapeType="1"/>
          </p:cNvSpPr>
          <p:nvPr/>
        </p:nvSpPr>
        <p:spPr bwMode="auto">
          <a:xfrm flipV="1">
            <a:off x="3021013" y="4029075"/>
            <a:ext cx="0" cy="792162"/>
          </a:xfrm>
          <a:prstGeom prst="line">
            <a:avLst/>
          </a:prstGeom>
          <a:noFill/>
          <a:ln w="57150" cmpd="sng">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 name="Date Placeholder 1"/>
          <p:cNvSpPr>
            <a:spLocks noGrp="1"/>
          </p:cNvSpPr>
          <p:nvPr>
            <p:ph type="dt" sz="half" idx="10"/>
          </p:nvPr>
        </p:nvSpPr>
        <p:spPr/>
        <p:txBody>
          <a:bodyPr/>
          <a:lstStyle/>
          <a:p>
            <a:fld id="{51AFC529-D181-AC41-9B48-C1839579215E}"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33</a:t>
            </a:fld>
            <a:endParaRPr lang="en-US" dirty="0"/>
          </a:p>
        </p:txBody>
      </p:sp>
    </p:spTree>
    <p:extLst>
      <p:ext uri="{BB962C8B-B14F-4D97-AF65-F5344CB8AC3E}">
        <p14:creationId xmlns:p14="http://schemas.microsoft.com/office/powerpoint/2010/main" val="1140532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1" y="931333"/>
            <a:ext cx="7518399" cy="5266267"/>
          </a:xfrm>
          <a:prstGeom prst="rect">
            <a:avLst/>
          </a:prstGeom>
        </p:spPr>
      </p:pic>
      <p:sp>
        <p:nvSpPr>
          <p:cNvPr id="2" name="Date Placeholder 1"/>
          <p:cNvSpPr>
            <a:spLocks noGrp="1"/>
          </p:cNvSpPr>
          <p:nvPr>
            <p:ph type="dt" sz="half" idx="10"/>
          </p:nvPr>
        </p:nvSpPr>
        <p:spPr/>
        <p:txBody>
          <a:bodyPr/>
          <a:lstStyle/>
          <a:p>
            <a:fld id="{86E88B48-73B8-754E-B3C0-6925860B76E2}" type="datetime1">
              <a:rPr lang="en-US" smtClean="0"/>
              <a:t>5/10/17</a:t>
            </a:fld>
            <a:endParaRPr lang="en-US" dirty="0"/>
          </a:p>
        </p:txBody>
      </p:sp>
      <p:sp>
        <p:nvSpPr>
          <p:cNvPr id="3" name="Slide Number Placeholder 2"/>
          <p:cNvSpPr>
            <a:spLocks noGrp="1"/>
          </p:cNvSpPr>
          <p:nvPr>
            <p:ph type="sldNum" sz="quarter" idx="12"/>
          </p:nvPr>
        </p:nvSpPr>
        <p:spPr/>
        <p:txBody>
          <a:bodyPr/>
          <a:lstStyle/>
          <a:p>
            <a:fld id="{84DA41FC-F5A1-5041-9816-1F667B183490}" type="slidenum">
              <a:rPr lang="en-US" smtClean="0"/>
              <a:t>34</a:t>
            </a:fld>
            <a:endParaRPr lang="en-US" dirty="0"/>
          </a:p>
        </p:txBody>
      </p:sp>
    </p:spTree>
    <p:extLst>
      <p:ext uri="{BB962C8B-B14F-4D97-AF65-F5344CB8AC3E}">
        <p14:creationId xmlns:p14="http://schemas.microsoft.com/office/powerpoint/2010/main" val="496173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300" y="2479322"/>
            <a:ext cx="8496300" cy="707886"/>
          </a:xfrm>
          <a:prstGeom prst="rect">
            <a:avLst/>
          </a:prstGeom>
          <a:noFill/>
        </p:spPr>
        <p:txBody>
          <a:bodyPr wrap="square" rtlCol="0">
            <a:spAutoFit/>
          </a:bodyPr>
          <a:lstStyle/>
          <a:p>
            <a:pPr algn="r"/>
            <a:r>
              <a:rPr lang="en-US" sz="4000" b="1" i="1" dirty="0" smtClean="0"/>
              <a:t>UNITED KINGDOM: </a:t>
            </a:r>
            <a:r>
              <a:rPr lang="pt-PT" sz="4000" b="1" i="1" dirty="0" smtClean="0"/>
              <a:t>SOME DATA</a:t>
            </a:r>
            <a:endParaRPr lang="en-US" sz="4000" b="1" i="1" dirty="0"/>
          </a:p>
        </p:txBody>
      </p:sp>
    </p:spTree>
    <p:extLst>
      <p:ext uri="{BB962C8B-B14F-4D97-AF65-F5344CB8AC3E}">
        <p14:creationId xmlns:p14="http://schemas.microsoft.com/office/powerpoint/2010/main" val="1308785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054225" y="1066800"/>
          <a:ext cx="808355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054226" y="5791201"/>
            <a:ext cx="1165447" cy="276999"/>
          </a:xfrm>
          <a:prstGeom prst="rect">
            <a:avLst/>
          </a:prstGeom>
          <a:noFill/>
        </p:spPr>
        <p:txBody>
          <a:bodyPr wrap="none" rtlCol="0">
            <a:spAutoFit/>
          </a:bodyPr>
          <a:lstStyle/>
          <a:p>
            <a:r>
              <a:rPr lang="en-US" sz="1200" dirty="0"/>
              <a:t>Source: AMECO</a:t>
            </a:r>
          </a:p>
        </p:txBody>
      </p:sp>
      <p:sp>
        <p:nvSpPr>
          <p:cNvPr id="4" name="Rectangle 3"/>
          <p:cNvSpPr/>
          <p:nvPr/>
        </p:nvSpPr>
        <p:spPr>
          <a:xfrm>
            <a:off x="7405513" y="1569156"/>
            <a:ext cx="2585155" cy="3736622"/>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98090" y="4781266"/>
            <a:ext cx="646331" cy="369332"/>
          </a:xfrm>
          <a:prstGeom prst="rect">
            <a:avLst/>
          </a:prstGeom>
          <a:noFill/>
        </p:spPr>
        <p:txBody>
          <a:bodyPr wrap="none" rtlCol="0">
            <a:spAutoFit/>
          </a:bodyPr>
          <a:lstStyle/>
          <a:p>
            <a:r>
              <a:rPr lang="en-US"/>
              <a:t>Crise</a:t>
            </a:r>
            <a:endParaRPr lang="en-US" dirty="0"/>
          </a:p>
        </p:txBody>
      </p:sp>
    </p:spTree>
    <p:extLst>
      <p:ext uri="{BB962C8B-B14F-4D97-AF65-F5344CB8AC3E}">
        <p14:creationId xmlns:p14="http://schemas.microsoft.com/office/powerpoint/2010/main" val="2030783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638300" y="1098550"/>
          <a:ext cx="8915400" cy="46609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638301" y="5759451"/>
            <a:ext cx="1165447" cy="276999"/>
          </a:xfrm>
          <a:prstGeom prst="rect">
            <a:avLst/>
          </a:prstGeom>
          <a:noFill/>
        </p:spPr>
        <p:txBody>
          <a:bodyPr wrap="none" rtlCol="0">
            <a:spAutoFit/>
          </a:bodyPr>
          <a:lstStyle/>
          <a:p>
            <a:r>
              <a:rPr lang="en-US" sz="1200" dirty="0"/>
              <a:t>Source: AMECO</a:t>
            </a:r>
          </a:p>
        </p:txBody>
      </p:sp>
      <p:sp>
        <p:nvSpPr>
          <p:cNvPr id="2" name="Rectangle 1"/>
          <p:cNvSpPr/>
          <p:nvPr/>
        </p:nvSpPr>
        <p:spPr>
          <a:xfrm>
            <a:off x="7631290" y="1614312"/>
            <a:ext cx="2777067" cy="340924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711340" y="1614311"/>
            <a:ext cx="616964" cy="369332"/>
          </a:xfrm>
          <a:prstGeom prst="rect">
            <a:avLst/>
          </a:prstGeom>
          <a:noFill/>
        </p:spPr>
        <p:txBody>
          <a:bodyPr wrap="none" rtlCol="0">
            <a:spAutoFit/>
          </a:bodyPr>
          <a:lstStyle/>
          <a:p>
            <a:r>
              <a:rPr lang="en-US" dirty="0"/>
              <a:t>Euro</a:t>
            </a:r>
          </a:p>
        </p:txBody>
      </p:sp>
      <p:sp>
        <p:nvSpPr>
          <p:cNvPr id="6" name="Down Arrow 5"/>
          <p:cNvSpPr/>
          <p:nvPr/>
        </p:nvSpPr>
        <p:spPr>
          <a:xfrm>
            <a:off x="9008535" y="1614312"/>
            <a:ext cx="135466" cy="3409245"/>
          </a:xfrm>
          <a:prstGeom prst="downArrow">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076269" y="4684984"/>
            <a:ext cx="646331" cy="369332"/>
          </a:xfrm>
          <a:prstGeom prst="rect">
            <a:avLst/>
          </a:prstGeom>
          <a:noFill/>
        </p:spPr>
        <p:txBody>
          <a:bodyPr wrap="none" rtlCol="0">
            <a:spAutoFit/>
          </a:bodyPr>
          <a:lstStyle/>
          <a:p>
            <a:r>
              <a:rPr lang="en-US"/>
              <a:t>Crise</a:t>
            </a:r>
            <a:endParaRPr lang="en-US" dirty="0"/>
          </a:p>
        </p:txBody>
      </p:sp>
    </p:spTree>
    <p:extLst>
      <p:ext uri="{BB962C8B-B14F-4D97-AF65-F5344CB8AC3E}">
        <p14:creationId xmlns:p14="http://schemas.microsoft.com/office/powerpoint/2010/main" val="1840703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746250" y="965200"/>
          <a:ext cx="86995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18757" y="1490134"/>
            <a:ext cx="5554133" cy="3894667"/>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46251" y="5892801"/>
            <a:ext cx="1165447" cy="276999"/>
          </a:xfrm>
          <a:prstGeom prst="rect">
            <a:avLst/>
          </a:prstGeom>
          <a:noFill/>
        </p:spPr>
        <p:txBody>
          <a:bodyPr wrap="none" rtlCol="0">
            <a:spAutoFit/>
          </a:bodyPr>
          <a:lstStyle/>
          <a:p>
            <a:r>
              <a:rPr lang="en-US" sz="1200" dirty="0"/>
              <a:t>Source: AMECO</a:t>
            </a:r>
          </a:p>
        </p:txBody>
      </p:sp>
      <p:sp>
        <p:nvSpPr>
          <p:cNvPr id="5" name="TextBox 4"/>
          <p:cNvSpPr txBox="1"/>
          <p:nvPr/>
        </p:nvSpPr>
        <p:spPr>
          <a:xfrm>
            <a:off x="7405511" y="1490133"/>
            <a:ext cx="616964" cy="369332"/>
          </a:xfrm>
          <a:prstGeom prst="rect">
            <a:avLst/>
          </a:prstGeom>
          <a:noFill/>
        </p:spPr>
        <p:txBody>
          <a:bodyPr wrap="none" rtlCol="0">
            <a:spAutoFit/>
          </a:bodyPr>
          <a:lstStyle/>
          <a:p>
            <a:r>
              <a:rPr lang="en-US" dirty="0"/>
              <a:t>Euro</a:t>
            </a:r>
          </a:p>
        </p:txBody>
      </p:sp>
      <p:sp>
        <p:nvSpPr>
          <p:cNvPr id="7" name="Up Arrow 6"/>
          <p:cNvSpPr/>
          <p:nvPr/>
        </p:nvSpPr>
        <p:spPr>
          <a:xfrm>
            <a:off x="7563555" y="1986844"/>
            <a:ext cx="180622" cy="3397956"/>
          </a:xfrm>
          <a:prstGeom prst="upArrow">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13994" y="5079158"/>
            <a:ext cx="646331" cy="369332"/>
          </a:xfrm>
          <a:prstGeom prst="rect">
            <a:avLst/>
          </a:prstGeom>
          <a:noFill/>
        </p:spPr>
        <p:txBody>
          <a:bodyPr wrap="none" rtlCol="0">
            <a:spAutoFit/>
          </a:bodyPr>
          <a:lstStyle/>
          <a:p>
            <a:r>
              <a:rPr lang="en-US"/>
              <a:t>Crise</a:t>
            </a:r>
            <a:endParaRPr lang="en-US" dirty="0"/>
          </a:p>
        </p:txBody>
      </p:sp>
    </p:spTree>
    <p:extLst>
      <p:ext uri="{BB962C8B-B14F-4D97-AF65-F5344CB8AC3E}">
        <p14:creationId xmlns:p14="http://schemas.microsoft.com/office/powerpoint/2010/main" val="292938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981200" y="1016000"/>
          <a:ext cx="8229600" cy="4826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413957" y="1964268"/>
            <a:ext cx="5633155" cy="3217333"/>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7281334" y="1964268"/>
            <a:ext cx="180622" cy="3217333"/>
          </a:xfrm>
          <a:prstGeom prst="downArrow">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43391" y="1964267"/>
            <a:ext cx="616964" cy="369332"/>
          </a:xfrm>
          <a:prstGeom prst="rect">
            <a:avLst/>
          </a:prstGeom>
          <a:noFill/>
        </p:spPr>
        <p:txBody>
          <a:bodyPr wrap="none" rtlCol="0">
            <a:spAutoFit/>
          </a:bodyPr>
          <a:lstStyle/>
          <a:p>
            <a:r>
              <a:rPr lang="en-US"/>
              <a:t>Euro</a:t>
            </a:r>
          </a:p>
        </p:txBody>
      </p:sp>
      <p:sp>
        <p:nvSpPr>
          <p:cNvPr id="6" name="TextBox 5"/>
          <p:cNvSpPr txBox="1"/>
          <p:nvPr/>
        </p:nvSpPr>
        <p:spPr>
          <a:xfrm>
            <a:off x="7371646" y="4812268"/>
            <a:ext cx="646331" cy="369332"/>
          </a:xfrm>
          <a:prstGeom prst="rect">
            <a:avLst/>
          </a:prstGeom>
          <a:noFill/>
        </p:spPr>
        <p:txBody>
          <a:bodyPr wrap="none" rtlCol="0">
            <a:spAutoFit/>
          </a:bodyPr>
          <a:lstStyle/>
          <a:p>
            <a:r>
              <a:rPr lang="en-US"/>
              <a:t>Crise</a:t>
            </a:r>
            <a:endParaRPr lang="en-US" dirty="0"/>
          </a:p>
        </p:txBody>
      </p:sp>
      <p:sp>
        <p:nvSpPr>
          <p:cNvPr id="7" name="TextBox 6"/>
          <p:cNvSpPr txBox="1"/>
          <p:nvPr/>
        </p:nvSpPr>
        <p:spPr>
          <a:xfrm>
            <a:off x="1981201" y="5842001"/>
            <a:ext cx="1165447" cy="276999"/>
          </a:xfrm>
          <a:prstGeom prst="rect">
            <a:avLst/>
          </a:prstGeom>
          <a:noFill/>
        </p:spPr>
        <p:txBody>
          <a:bodyPr wrap="none" rtlCol="0">
            <a:spAutoFit/>
          </a:bodyPr>
          <a:lstStyle/>
          <a:p>
            <a:r>
              <a:rPr lang="en-US" sz="1200" dirty="0"/>
              <a:t>Source: AMECO</a:t>
            </a:r>
          </a:p>
        </p:txBody>
      </p:sp>
    </p:spTree>
    <p:extLst>
      <p:ext uri="{BB962C8B-B14F-4D97-AF65-F5344CB8AC3E}">
        <p14:creationId xmlns:p14="http://schemas.microsoft.com/office/powerpoint/2010/main" val="2137272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0300" y="920750"/>
            <a:ext cx="9931400" cy="5016500"/>
          </a:xfrm>
          <a:prstGeom prst="rect">
            <a:avLst/>
          </a:prstGeom>
        </p:spPr>
      </p:pic>
    </p:spTree>
    <p:extLst>
      <p:ext uri="{BB962C8B-B14F-4D97-AF65-F5344CB8AC3E}">
        <p14:creationId xmlns:p14="http://schemas.microsoft.com/office/powerpoint/2010/main" val="369611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174" y="1154242"/>
            <a:ext cx="10193311" cy="4832092"/>
          </a:xfrm>
          <a:prstGeom prst="rect">
            <a:avLst/>
          </a:prstGeom>
          <a:noFill/>
        </p:spPr>
        <p:txBody>
          <a:bodyPr wrap="square" rtlCol="0">
            <a:spAutoFit/>
          </a:bodyPr>
          <a:lstStyle/>
          <a:p>
            <a:r>
              <a:rPr lang="en-US" sz="2800" b="1" dirty="0" smtClean="0"/>
              <a:t>MACRON’S PROPOSALS FOR EUROPE:</a:t>
            </a:r>
          </a:p>
          <a:p>
            <a:endParaRPr lang="en-US" dirty="0"/>
          </a:p>
          <a:p>
            <a:pPr marL="800100" lvl="1" indent="-342900">
              <a:buFont typeface="Arial" charset="0"/>
              <a:buChar char="•"/>
            </a:pPr>
            <a:r>
              <a:rPr lang="en-US" sz="2400" dirty="0" smtClean="0"/>
              <a:t>Federalism</a:t>
            </a:r>
          </a:p>
          <a:p>
            <a:pPr marL="800100" lvl="1" indent="-342900">
              <a:buFont typeface="Arial" charset="0"/>
              <a:buChar char="•"/>
            </a:pPr>
            <a:r>
              <a:rPr lang="en-US" sz="2400" dirty="0" smtClean="0"/>
              <a:t>Common budget</a:t>
            </a:r>
          </a:p>
          <a:p>
            <a:pPr marL="800100" lvl="1" indent="-342900">
              <a:buFont typeface="Arial" charset="0"/>
              <a:buChar char="•"/>
            </a:pPr>
            <a:r>
              <a:rPr lang="en-US" sz="2400" dirty="0" smtClean="0"/>
              <a:t>Common minister of finance</a:t>
            </a:r>
          </a:p>
          <a:p>
            <a:pPr marL="800100" lvl="1" indent="-342900">
              <a:buFont typeface="Arial" charset="0"/>
              <a:buChar char="•"/>
            </a:pPr>
            <a:r>
              <a:rPr lang="en-US" sz="2400" dirty="0" smtClean="0"/>
              <a:t>Some debt </a:t>
            </a:r>
            <a:r>
              <a:rPr lang="en-US" sz="2400" dirty="0" err="1" smtClean="0"/>
              <a:t>mutualisation</a:t>
            </a:r>
            <a:endParaRPr lang="en-US" sz="2400" dirty="0" smtClean="0"/>
          </a:p>
          <a:p>
            <a:pPr marL="800100" lvl="1" indent="-342900">
              <a:buFont typeface="Arial" charset="0"/>
              <a:buChar char="•"/>
            </a:pPr>
            <a:endParaRPr lang="en-US" sz="2400" dirty="0" smtClean="0"/>
          </a:p>
          <a:p>
            <a:r>
              <a:rPr lang="en-US" sz="2800" b="1" dirty="0" smtClean="0"/>
              <a:t>SCHAEUBLE REACTION:</a:t>
            </a:r>
          </a:p>
          <a:p>
            <a:endParaRPr lang="en-US" sz="2400" dirty="0"/>
          </a:p>
          <a:p>
            <a:pPr marL="800100" lvl="1" indent="-342900">
              <a:buFont typeface="Arial" charset="0"/>
              <a:buChar char="•"/>
            </a:pPr>
            <a:r>
              <a:rPr lang="en-US" sz="2400" dirty="0" smtClean="0"/>
              <a:t>Stronger Europe: Yes</a:t>
            </a:r>
          </a:p>
          <a:p>
            <a:pPr marL="800100" lvl="1" indent="-342900">
              <a:buFont typeface="Arial" charset="0"/>
              <a:buChar char="•"/>
            </a:pPr>
            <a:r>
              <a:rPr lang="en-US" sz="2400" dirty="0" smtClean="0"/>
              <a:t>Common budget and common minister of finance: Not applicable in current situation </a:t>
            </a:r>
          </a:p>
          <a:p>
            <a:endParaRPr lang="en-US" dirty="0"/>
          </a:p>
        </p:txBody>
      </p:sp>
    </p:spTree>
    <p:extLst>
      <p:ext uri="{BB962C8B-B14F-4D97-AF65-F5344CB8AC3E}">
        <p14:creationId xmlns:p14="http://schemas.microsoft.com/office/powerpoint/2010/main" val="1923454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9646"/>
            <a:ext cx="12192000" cy="6318354"/>
          </a:xfrm>
          <a:prstGeom prst="rect">
            <a:avLst/>
          </a:prstGeom>
        </p:spPr>
      </p:pic>
    </p:spTree>
    <p:extLst>
      <p:ext uri="{BB962C8B-B14F-4D97-AF65-F5344CB8AC3E}">
        <p14:creationId xmlns:p14="http://schemas.microsoft.com/office/powerpoint/2010/main" val="46866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655" y="1030258"/>
            <a:ext cx="11077732" cy="4708981"/>
          </a:xfrm>
          <a:prstGeom prst="rect">
            <a:avLst/>
          </a:prstGeom>
        </p:spPr>
        <p:txBody>
          <a:bodyPr wrap="square">
            <a:spAutoFit/>
          </a:bodyPr>
          <a:lstStyle/>
          <a:p>
            <a:pPr algn="just"/>
            <a:r>
              <a:rPr lang="en-US" sz="2000" dirty="0">
                <a:solidFill>
                  <a:srgbClr val="262626"/>
                </a:solidFill>
                <a:latin typeface="Georgia" charset="0"/>
              </a:rPr>
              <a:t>On the same day, I will begin taking the following 7 actions to protect American workers</a:t>
            </a:r>
            <a:r>
              <a:rPr lang="en-US" sz="2000" dirty="0" smtClean="0">
                <a:solidFill>
                  <a:srgbClr val="262626"/>
                </a:solidFill>
                <a:latin typeface="Georgia" charset="0"/>
              </a:rPr>
              <a:t>:</a:t>
            </a:r>
          </a:p>
          <a:p>
            <a:pPr algn="just"/>
            <a:endParaRPr lang="en-US" sz="2000" dirty="0">
              <a:solidFill>
                <a:srgbClr val="262626"/>
              </a:solidFill>
              <a:latin typeface="Georgia" charset="0"/>
            </a:endParaRPr>
          </a:p>
          <a:p>
            <a:pPr lvl="1" algn="just"/>
            <a:r>
              <a:rPr lang="en-US" sz="2000" dirty="0">
                <a:solidFill>
                  <a:srgbClr val="262626"/>
                </a:solidFill>
                <a:latin typeface="Georgia" charset="0"/>
              </a:rPr>
              <a:t>* FIRST, I will announce my intention to renegotiate NAFTA or withdraw from the deal under Article 2205</a:t>
            </a:r>
          </a:p>
          <a:p>
            <a:pPr lvl="1" algn="just"/>
            <a:r>
              <a:rPr lang="en-US" sz="2000" dirty="0">
                <a:solidFill>
                  <a:srgbClr val="262626"/>
                </a:solidFill>
                <a:latin typeface="Georgia" charset="0"/>
              </a:rPr>
              <a:t>* SECOND, I will announce our withdrawal from the Trans-Pacific Partnership</a:t>
            </a:r>
          </a:p>
          <a:p>
            <a:pPr lvl="1" algn="just"/>
            <a:r>
              <a:rPr lang="en-US" sz="2000" dirty="0">
                <a:solidFill>
                  <a:srgbClr val="262626"/>
                </a:solidFill>
                <a:latin typeface="Georgia" charset="0"/>
              </a:rPr>
              <a:t>* THIRD, I will direct my Secretary of the Treasury to label China a currency manipulator</a:t>
            </a:r>
          </a:p>
          <a:p>
            <a:pPr lvl="1" algn="just"/>
            <a:r>
              <a:rPr lang="en-US" sz="2000" dirty="0">
                <a:solidFill>
                  <a:srgbClr val="262626"/>
                </a:solidFill>
                <a:latin typeface="Georgia" charset="0"/>
              </a:rPr>
              <a:t>* FOURTH, I will direct the Secretary of Commerce and U.S. Trade Representative to identify all foreign trading abuses that unfairly impact American workers and direct them to use every tool under American and international law to end those abuses </a:t>
            </a:r>
            <a:r>
              <a:rPr lang="en-US" sz="2000" dirty="0" smtClean="0">
                <a:solidFill>
                  <a:srgbClr val="262626"/>
                </a:solidFill>
                <a:latin typeface="Georgia" charset="0"/>
              </a:rPr>
              <a:t>immediately</a:t>
            </a:r>
            <a:endParaRPr lang="en-US" sz="2000" dirty="0">
              <a:solidFill>
                <a:srgbClr val="4060A9"/>
              </a:solidFill>
              <a:latin typeface="Helvetica" charset="0"/>
              <a:hlinkClick r:id="rId2"/>
            </a:endParaRPr>
          </a:p>
          <a:p>
            <a:pPr lvl="1" algn="just"/>
            <a:r>
              <a:rPr lang="en-US" sz="2000" dirty="0" smtClean="0">
                <a:solidFill>
                  <a:srgbClr val="262626"/>
                </a:solidFill>
                <a:latin typeface="Georgia" charset="0"/>
              </a:rPr>
              <a:t>* </a:t>
            </a:r>
            <a:r>
              <a:rPr lang="en-US" sz="2000" dirty="0">
                <a:solidFill>
                  <a:srgbClr val="262626"/>
                </a:solidFill>
                <a:latin typeface="Georgia" charset="0"/>
              </a:rPr>
              <a:t>FIFTH, I will lift the restrictions on the production of $50 trillion dollars' worth of job-producing American energy reserves, including shale, oil, natural gas and clean coal.</a:t>
            </a:r>
          </a:p>
          <a:p>
            <a:pPr lvl="1" algn="just"/>
            <a:r>
              <a:rPr lang="en-US" sz="2000" dirty="0">
                <a:solidFill>
                  <a:srgbClr val="262626"/>
                </a:solidFill>
                <a:latin typeface="Georgia" charset="0"/>
              </a:rPr>
              <a:t>* SIXTH, lift the Obama-Clinton roadblocks and allow vital energy infrastructure projects, like the Keystone Pipeline, to move forward</a:t>
            </a:r>
          </a:p>
          <a:p>
            <a:pPr lvl="1" algn="just"/>
            <a:r>
              <a:rPr lang="en-US" sz="2000" dirty="0">
                <a:solidFill>
                  <a:srgbClr val="262626"/>
                </a:solidFill>
                <a:latin typeface="Georgia" charset="0"/>
              </a:rPr>
              <a:t>* SEVENTH, cancel billions in payments to U.N. climate change programs and use the money to fix America's water and environmental infrastructure</a:t>
            </a:r>
            <a:endParaRPr lang="en-US" sz="2000" dirty="0"/>
          </a:p>
        </p:txBody>
      </p:sp>
    </p:spTree>
    <p:extLst>
      <p:ext uri="{BB962C8B-B14F-4D97-AF65-F5344CB8AC3E}">
        <p14:creationId xmlns:p14="http://schemas.microsoft.com/office/powerpoint/2010/main" val="15621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6400" y="494146"/>
            <a:ext cx="9033164" cy="5981700"/>
          </a:xfrm>
          <a:prstGeom prst="rect">
            <a:avLst/>
          </a:prstGeom>
        </p:spPr>
      </p:pic>
    </p:spTree>
    <p:extLst>
      <p:ext uri="{BB962C8B-B14F-4D97-AF65-F5344CB8AC3E}">
        <p14:creationId xmlns:p14="http://schemas.microsoft.com/office/powerpoint/2010/main" val="1262581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2701" y="0"/>
            <a:ext cx="7065989" cy="6858000"/>
          </a:xfrm>
          <a:prstGeom prst="rect">
            <a:avLst/>
          </a:prstGeom>
        </p:spPr>
      </p:pic>
    </p:spTree>
    <p:extLst>
      <p:ext uri="{BB962C8B-B14F-4D97-AF65-F5344CB8AC3E}">
        <p14:creationId xmlns:p14="http://schemas.microsoft.com/office/powerpoint/2010/main" val="851667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737</Words>
  <Application>Microsoft Macintosh PowerPoint</Application>
  <PresentationFormat>Widescreen</PresentationFormat>
  <Paragraphs>159</Paragraphs>
  <Slides>39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Calibri</vt:lpstr>
      <vt:lpstr>Calibri Light</vt:lpstr>
      <vt:lpstr>Georgia</vt:lpstr>
      <vt:lpstr>Helvetica</vt:lpstr>
      <vt:lpstr>ＭＳ Ｐゴシック</vt:lpstr>
      <vt:lpstr>Times New Roman</vt:lpstr>
      <vt:lpstr>Arial</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António Mendonça</dc:creator>
  <cp:lastModifiedBy>António Mendonça</cp:lastModifiedBy>
  <cp:revision>94</cp:revision>
  <dcterms:created xsi:type="dcterms:W3CDTF">2016-09-15T13:28:44Z</dcterms:created>
  <dcterms:modified xsi:type="dcterms:W3CDTF">2017-05-10T14:38:00Z</dcterms:modified>
</cp:coreProperties>
</file>