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8" r:id="rId3"/>
    <p:sldId id="259" r:id="rId4"/>
    <p:sldId id="260" r:id="rId5"/>
    <p:sldId id="261" r:id="rId6"/>
    <p:sldId id="262" r:id="rId7"/>
    <p:sldId id="263" r:id="rId8"/>
    <p:sldId id="264" r:id="rId9"/>
    <p:sldId id="257" r:id="rId1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D82790E1-29F9-4E6E-8ED3-BBE7400CF67F}" type="datetimeFigureOut">
              <a:rPr lang="pt-BR" smtClean="0"/>
              <a:t>10/05/2017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C545283-DC85-4C26-89B7-7A39FB9129BC}" type="slidenum">
              <a:rPr lang="pt-BR" smtClean="0"/>
              <a:t>‹#›</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82790E1-29F9-4E6E-8ED3-BBE7400CF67F}" type="datetimeFigureOut">
              <a:rPr lang="pt-BR" smtClean="0"/>
              <a:t>10/05/2017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C545283-DC85-4C26-89B7-7A39FB9129BC}" type="slidenum">
              <a:rPr lang="pt-BR" smtClean="0"/>
              <a:t>‹#›</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82790E1-29F9-4E6E-8ED3-BBE7400CF67F}" type="datetimeFigureOut">
              <a:rPr lang="pt-BR" smtClean="0"/>
              <a:t>10/05/2017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C545283-DC85-4C26-89B7-7A39FB9129BC}" type="slidenum">
              <a:rPr lang="pt-BR" smtClean="0"/>
              <a:t>‹#›</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82790E1-29F9-4E6E-8ED3-BBE7400CF67F}" type="datetimeFigureOut">
              <a:rPr lang="pt-BR" smtClean="0"/>
              <a:t>10/05/2017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C545283-DC85-4C26-89B7-7A39FB9129BC}" type="slidenum">
              <a:rPr lang="pt-BR" smtClean="0"/>
              <a:t>‹#›</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D82790E1-29F9-4E6E-8ED3-BBE7400CF67F}" type="datetimeFigureOut">
              <a:rPr lang="pt-BR" smtClean="0"/>
              <a:t>10/05/2017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C545283-DC85-4C26-89B7-7A39FB9129BC}" type="slidenum">
              <a:rPr lang="pt-BR" smtClean="0"/>
              <a:t>‹#›</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D82790E1-29F9-4E6E-8ED3-BBE7400CF67F}" type="datetimeFigureOut">
              <a:rPr lang="pt-BR" smtClean="0"/>
              <a:t>10/05/2017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C545283-DC85-4C26-89B7-7A39FB9129BC}" type="slidenum">
              <a:rPr lang="pt-BR" smtClean="0"/>
              <a:t>‹#›</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D82790E1-29F9-4E6E-8ED3-BBE7400CF67F}" type="datetimeFigureOut">
              <a:rPr lang="pt-BR" smtClean="0"/>
              <a:t>10/05/2017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EC545283-DC85-4C26-89B7-7A39FB9129BC}" type="slidenum">
              <a:rPr lang="pt-BR" smtClean="0"/>
              <a:t>‹#›</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D82790E1-29F9-4E6E-8ED3-BBE7400CF67F}" type="datetimeFigureOut">
              <a:rPr lang="pt-BR" smtClean="0"/>
              <a:t>10/05/2017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C545283-DC85-4C26-89B7-7A39FB9129BC}" type="slidenum">
              <a:rPr lang="pt-BR" smtClean="0"/>
              <a:t>‹#›</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D82790E1-29F9-4E6E-8ED3-BBE7400CF67F}" type="datetimeFigureOut">
              <a:rPr lang="pt-BR" smtClean="0"/>
              <a:t>10/05/2017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EC545283-DC85-4C26-89B7-7A39FB9129BC}" type="slidenum">
              <a:rPr lang="pt-BR" smtClean="0"/>
              <a:t>‹#›</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D82790E1-29F9-4E6E-8ED3-BBE7400CF67F}" type="datetimeFigureOut">
              <a:rPr lang="pt-BR" smtClean="0"/>
              <a:t>10/05/2017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C545283-DC85-4C26-89B7-7A39FB9129BC}" type="slidenum">
              <a:rPr lang="pt-BR" smtClean="0"/>
              <a:t>‹#›</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D82790E1-29F9-4E6E-8ED3-BBE7400CF67F}" type="datetimeFigureOut">
              <a:rPr lang="pt-BR" smtClean="0"/>
              <a:t>10/05/2017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C545283-DC85-4C26-89B7-7A39FB9129BC}" type="slidenum">
              <a:rPr lang="pt-BR" smtClean="0"/>
              <a:t>‹#›</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2790E1-29F9-4E6E-8ED3-BBE7400CF67F}" type="datetimeFigureOut">
              <a:rPr lang="pt-BR" smtClean="0"/>
              <a:t>10/05/2017</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45283-DC85-4C26-89B7-7A39FB9129BC}" type="slidenum">
              <a:rPr lang="pt-BR" smtClean="0"/>
              <a:t>‹#›</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joanilioteixeira@hotmail.com" TargetMode="External"/><Relationship Id="rId2" Type="http://schemas.openxmlformats.org/officeDocument/2006/relationships/hyperlink" Target="mailto:jaraujo@worldbank.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ixaDeTexto 9"/>
          <p:cNvSpPr txBox="1"/>
          <p:nvPr/>
        </p:nvSpPr>
        <p:spPr>
          <a:xfrm>
            <a:off x="1763688" y="1556792"/>
            <a:ext cx="5544616" cy="923330"/>
          </a:xfrm>
          <a:prstGeom prst="rect">
            <a:avLst/>
          </a:prstGeom>
          <a:noFill/>
        </p:spPr>
        <p:txBody>
          <a:bodyPr wrap="square" rtlCol="0">
            <a:spAutoFit/>
          </a:bodyPr>
          <a:lstStyle/>
          <a:p>
            <a:pPr algn="ctr"/>
            <a:r>
              <a:rPr lang="en-US" b="1" dirty="0"/>
              <a:t>HETERODOX ECONOMICS: SOME UNFINISHED BUSINESS</a:t>
            </a:r>
            <a:endParaRPr lang="pt-BR" dirty="0"/>
          </a:p>
          <a:p>
            <a:pPr algn="ctr"/>
            <a:r>
              <a:rPr lang="en-US" b="1" dirty="0"/>
              <a:t>Annotated Outline</a:t>
            </a:r>
            <a:endParaRPr lang="pt-BR" dirty="0"/>
          </a:p>
          <a:p>
            <a:pPr algn="ctr"/>
            <a:endParaRPr lang="pt-BR" dirty="0"/>
          </a:p>
        </p:txBody>
      </p:sp>
      <p:sp>
        <p:nvSpPr>
          <p:cNvPr id="11" name="CaixaDeTexto 10"/>
          <p:cNvSpPr txBox="1"/>
          <p:nvPr/>
        </p:nvSpPr>
        <p:spPr>
          <a:xfrm>
            <a:off x="1043608" y="3356992"/>
            <a:ext cx="3384376" cy="1477328"/>
          </a:xfrm>
          <a:prstGeom prst="rect">
            <a:avLst/>
          </a:prstGeom>
          <a:noFill/>
        </p:spPr>
        <p:txBody>
          <a:bodyPr wrap="square" rtlCol="0">
            <a:spAutoFit/>
          </a:bodyPr>
          <a:lstStyle/>
          <a:p>
            <a:r>
              <a:rPr lang="en-US" b="1" dirty="0"/>
              <a:t>Jorge Thompson </a:t>
            </a:r>
            <a:r>
              <a:rPr lang="en-US" b="1" dirty="0" err="1" smtClean="0"/>
              <a:t>Araujo</a:t>
            </a:r>
            <a:r>
              <a:rPr lang="en-US" b="1" dirty="0"/>
              <a:t>	</a:t>
            </a:r>
            <a:endParaRPr lang="en-US" b="1" dirty="0" smtClean="0"/>
          </a:p>
          <a:p>
            <a:r>
              <a:rPr lang="en-US" b="1" dirty="0" smtClean="0"/>
              <a:t>The </a:t>
            </a:r>
            <a:r>
              <a:rPr lang="en-US" b="1" dirty="0"/>
              <a:t>World Bank						</a:t>
            </a:r>
            <a:endParaRPr lang="pt-BR" dirty="0"/>
          </a:p>
          <a:p>
            <a:endParaRPr lang="pt-BR" dirty="0"/>
          </a:p>
        </p:txBody>
      </p:sp>
      <p:sp>
        <p:nvSpPr>
          <p:cNvPr id="12" name="CaixaDeTexto 11"/>
          <p:cNvSpPr txBox="1"/>
          <p:nvPr/>
        </p:nvSpPr>
        <p:spPr>
          <a:xfrm>
            <a:off x="4067944" y="3356992"/>
            <a:ext cx="4104456" cy="923330"/>
          </a:xfrm>
          <a:prstGeom prst="rect">
            <a:avLst/>
          </a:prstGeom>
          <a:noFill/>
        </p:spPr>
        <p:txBody>
          <a:bodyPr wrap="square" rtlCol="0">
            <a:spAutoFit/>
          </a:bodyPr>
          <a:lstStyle/>
          <a:p>
            <a:r>
              <a:rPr lang="en-US" b="1" dirty="0"/>
              <a:t>	</a:t>
            </a:r>
            <a:r>
              <a:rPr lang="en-US" b="1" dirty="0" err="1" smtClean="0"/>
              <a:t>Joanílio</a:t>
            </a:r>
            <a:r>
              <a:rPr lang="en-US" b="1" dirty="0" smtClean="0"/>
              <a:t> </a:t>
            </a:r>
            <a:r>
              <a:rPr lang="en-US" b="1" dirty="0" err="1"/>
              <a:t>Rodolpho</a:t>
            </a:r>
            <a:r>
              <a:rPr lang="en-US" b="1" dirty="0"/>
              <a:t> </a:t>
            </a:r>
            <a:r>
              <a:rPr lang="en-US" b="1" dirty="0" smtClean="0"/>
              <a:t>Teixeira</a:t>
            </a:r>
            <a:r>
              <a:rPr lang="en-US" b="1" dirty="0"/>
              <a:t>		</a:t>
            </a:r>
            <a:r>
              <a:rPr lang="en-US" b="1" dirty="0" smtClean="0"/>
              <a:t>University </a:t>
            </a:r>
            <a:r>
              <a:rPr lang="en-US" b="1" dirty="0"/>
              <a:t>of Brasília</a:t>
            </a:r>
            <a:endParaRPr lang="pt-BR" dirty="0"/>
          </a:p>
          <a:p>
            <a:endParaRPr lang="pt-BR" dirty="0"/>
          </a:p>
        </p:txBody>
      </p:sp>
      <p:sp>
        <p:nvSpPr>
          <p:cNvPr id="13" name="CaixaDeTexto 12"/>
          <p:cNvSpPr txBox="1"/>
          <p:nvPr/>
        </p:nvSpPr>
        <p:spPr>
          <a:xfrm>
            <a:off x="1691680" y="332656"/>
            <a:ext cx="5544616" cy="1200329"/>
          </a:xfrm>
          <a:prstGeom prst="rect">
            <a:avLst/>
          </a:prstGeom>
          <a:noFill/>
        </p:spPr>
        <p:txBody>
          <a:bodyPr wrap="square" rtlCol="0">
            <a:spAutoFit/>
          </a:bodyPr>
          <a:lstStyle/>
          <a:p>
            <a:pPr algn="ctr"/>
            <a:r>
              <a:rPr lang="pt-BR" b="1" dirty="0" smtClean="0"/>
              <a:t>XIV </a:t>
            </a:r>
            <a:r>
              <a:rPr lang="pt-BR" b="1" dirty="0" err="1" smtClean="0"/>
              <a:t>International</a:t>
            </a:r>
            <a:r>
              <a:rPr lang="pt-BR" b="1" dirty="0" smtClean="0"/>
              <a:t> </a:t>
            </a:r>
            <a:r>
              <a:rPr lang="pt-BR" b="1" dirty="0" err="1" smtClean="0"/>
              <a:t>Colloquium</a:t>
            </a:r>
            <a:endParaRPr lang="pt-BR" b="1" dirty="0" smtClean="0"/>
          </a:p>
          <a:p>
            <a:pPr algn="ctr"/>
            <a:endParaRPr lang="pt-BR" b="1" dirty="0" smtClean="0"/>
          </a:p>
          <a:p>
            <a:pPr algn="ctr"/>
            <a:r>
              <a:rPr lang="pt-BR" b="1" dirty="0" err="1" smtClean="0"/>
              <a:t>South</a:t>
            </a:r>
            <a:r>
              <a:rPr lang="pt-BR" b="1" dirty="0" smtClean="0"/>
              <a:t> </a:t>
            </a:r>
            <a:r>
              <a:rPr lang="pt-BR" b="1" dirty="0" err="1" smtClean="0"/>
              <a:t>Africa</a:t>
            </a:r>
            <a:r>
              <a:rPr lang="pt-BR" b="1" dirty="0" smtClean="0"/>
              <a:t> - 2017 </a:t>
            </a:r>
            <a:endParaRPr lang="pt-BR" dirty="0"/>
          </a:p>
          <a:p>
            <a:pPr algn="ctr"/>
            <a:endParaRPr lang="pt-BR" dirty="0"/>
          </a:p>
        </p:txBody>
      </p:sp>
      <p:sp>
        <p:nvSpPr>
          <p:cNvPr id="14" name="CaixaDeTexto 13"/>
          <p:cNvSpPr txBox="1"/>
          <p:nvPr/>
        </p:nvSpPr>
        <p:spPr>
          <a:xfrm>
            <a:off x="179512" y="5445224"/>
            <a:ext cx="8208912" cy="646331"/>
          </a:xfrm>
          <a:prstGeom prst="rect">
            <a:avLst/>
          </a:prstGeom>
          <a:noFill/>
        </p:spPr>
        <p:txBody>
          <a:bodyPr wrap="square" rtlCol="0">
            <a:spAutoFit/>
          </a:bodyPr>
          <a:lstStyle/>
          <a:p>
            <a:r>
              <a:rPr lang="en-US" b="1" dirty="0" smtClean="0"/>
              <a:t>Special thanks for CNPq and World Bank</a:t>
            </a:r>
            <a:endParaRPr lang="pt-BR" dirty="0"/>
          </a:p>
          <a:p>
            <a:endParaRPr lang="pt-B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39552" y="764704"/>
            <a:ext cx="8229600" cy="4525963"/>
          </a:xfrm>
        </p:spPr>
        <p:txBody>
          <a:bodyPr>
            <a:normAutofit fontScale="47500" lnSpcReduction="20000"/>
          </a:bodyPr>
          <a:lstStyle/>
          <a:p>
            <a:r>
              <a:rPr lang="en-US" b="1" dirty="0"/>
              <a:t>I. Introduction</a:t>
            </a:r>
            <a:endParaRPr lang="pt-BR" dirty="0"/>
          </a:p>
          <a:p>
            <a:pPr lvl="0"/>
            <a:r>
              <a:rPr lang="en-US" dirty="0"/>
              <a:t>Four or five decades ago, the pupils of J. M. Keynes and founders of heterodox economics mainly teaching in Cambridge U.K.,  – Richard F. Kahn, Nicholas Kaldor, Joan Robinson, Luigi Pasinetti, as well as Paul Davidson (the latter working in the USA) – stood shoulder to shoulder with their mainstream, mainly U.S., counterparts and published in the major mainstream journals, such as </a:t>
            </a:r>
            <a:r>
              <a:rPr lang="en-US" dirty="0" err="1"/>
              <a:t>QJE</a:t>
            </a:r>
            <a:r>
              <a:rPr lang="en-US" dirty="0"/>
              <a:t>, RES, and </a:t>
            </a:r>
            <a:r>
              <a:rPr lang="en-US" dirty="0" err="1"/>
              <a:t>Econometrica</a:t>
            </a:r>
            <a:r>
              <a:rPr lang="en-US" dirty="0"/>
              <a:t>. In the beginning, they were not even labeled as “heterodox” as such; and they had ample space in most economics literature. </a:t>
            </a:r>
            <a:endParaRPr lang="pt-BR" dirty="0"/>
          </a:p>
          <a:p>
            <a:pPr lvl="0"/>
            <a:r>
              <a:rPr lang="en-US" dirty="0"/>
              <a:t>The situation today is very different. Heterodox economics progressively developed as a separate branch (with many sub-branches). Heterodox economists are no longer welcome to publish in the most prestigious journals and hold their separate conferences and seminars. There is very little communication between mainstream and non-mainstream branches of economics. This schism is the result of failings on both sides.</a:t>
            </a:r>
            <a:endParaRPr lang="pt-BR" dirty="0"/>
          </a:p>
          <a:p>
            <a:pPr lvl="0"/>
            <a:r>
              <a:rPr lang="en-US" dirty="0"/>
              <a:t>The aim of this paper is to start outlining an agenda for heterodox economics to help overcome its complete disconnect from the mainstream. This cuts both ways – but this paper will focus on the heterodox side. </a:t>
            </a:r>
            <a:endParaRPr lang="pt-BR" dirty="0"/>
          </a:p>
          <a:p>
            <a:r>
              <a:rPr lang="en-US" dirty="0"/>
              <a:t>It is worth noting the influence of the Polish economist Michal Kalecki to the richness and complexity of this economic literature. However, some argue that his contributions have remained somewhat stifled for a long time due to his unorthodox approach. </a:t>
            </a:r>
            <a:endParaRPr lang="pt-BR" dirty="0"/>
          </a:p>
          <a:p>
            <a:endParaRPr lang="pt-B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fontScale="70000" lnSpcReduction="20000"/>
          </a:bodyPr>
          <a:lstStyle/>
          <a:p>
            <a:r>
              <a:rPr lang="en-US" b="1" dirty="0"/>
              <a:t>II. A “Family Tree” of Heterodox Economics</a:t>
            </a:r>
            <a:endParaRPr lang="pt-BR" dirty="0"/>
          </a:p>
          <a:p>
            <a:pPr lvl="0"/>
            <a:r>
              <a:rPr lang="en-US" dirty="0"/>
              <a:t>Any attempt to outline the main intellectual foundations and perspectives of heterodox economics runs the risk of leading to gross oversimplification.</a:t>
            </a:r>
            <a:endParaRPr lang="pt-BR" dirty="0"/>
          </a:p>
          <a:p>
            <a:pPr lvl="0"/>
            <a:r>
              <a:rPr lang="en-US" dirty="0"/>
              <a:t>However, it is possible to identify a “family tree” of heterodox economics, going back all the way to classical economists such as Adam Smith, David Ricardo and Karl Marx, as well as to later contributions by </a:t>
            </a:r>
            <a:r>
              <a:rPr lang="en-US" dirty="0" err="1"/>
              <a:t>J.M.</a:t>
            </a:r>
            <a:r>
              <a:rPr lang="en-US" dirty="0"/>
              <a:t> Keynes. </a:t>
            </a:r>
            <a:endParaRPr lang="pt-BR" dirty="0"/>
          </a:p>
          <a:p>
            <a:pPr lvl="0"/>
            <a:r>
              <a:rPr lang="en-US" dirty="0"/>
              <a:t>There are many economists who could be placed on multiple branches of the family tree. Some of the arrows in the diagram below show influences – although it is not entirely clear whether these are indeed influences or explicitly acknowledged as such by the influence – or interdependencies. A clear example of influence is the one observed between Kalecki and the neo-</a:t>
            </a:r>
            <a:r>
              <a:rPr lang="en-US" dirty="0" err="1"/>
              <a:t>Kaleckians</a:t>
            </a:r>
            <a:r>
              <a:rPr lang="en-US" dirty="0"/>
              <a:t>.  </a:t>
            </a:r>
            <a:endParaRPr lang="pt-B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6024" y="404664"/>
            <a:ext cx="8927976" cy="612068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404664"/>
            <a:ext cx="8820472" cy="5400600"/>
          </a:xfrm>
        </p:spPr>
        <p:txBody>
          <a:bodyPr>
            <a:normAutofit fontScale="55000" lnSpcReduction="20000"/>
          </a:bodyPr>
          <a:lstStyle/>
          <a:p>
            <a:r>
              <a:rPr lang="en-US" b="1" dirty="0"/>
              <a:t>III. Unorthodox Results from Mainstream Economics</a:t>
            </a:r>
            <a:endParaRPr lang="pt-BR" sz="2800" dirty="0"/>
          </a:p>
          <a:p>
            <a:pPr lvl="0"/>
            <a:r>
              <a:rPr lang="en-US" dirty="0"/>
              <a:t>This section will do two things: (</a:t>
            </a:r>
            <a:r>
              <a:rPr lang="en-US" dirty="0" err="1"/>
              <a:t>i</a:t>
            </a:r>
            <a:r>
              <a:rPr lang="en-US" dirty="0"/>
              <a:t>) distinguishing between “mainstream” and “orthodoxy”, in line with Colander, Holt and Rosser Jr. (2004); and (ii) provide examples of unorthodox results from mainstream economics. </a:t>
            </a:r>
            <a:endParaRPr lang="pt-BR" sz="2800" dirty="0"/>
          </a:p>
          <a:p>
            <a:pPr lvl="0"/>
            <a:r>
              <a:rPr lang="en-US" dirty="0"/>
              <a:t>Mainstream vs. Orthodoxy:</a:t>
            </a:r>
            <a:endParaRPr lang="pt-BR" sz="2800" dirty="0"/>
          </a:p>
          <a:p>
            <a:pPr lvl="1"/>
            <a:r>
              <a:rPr lang="en-US" dirty="0"/>
              <a:t>“Mainstream consists of the ideas that are held by those individuals who are dominant in the leading academic institutions, organizations, and journals at any given time, especially the leading graduate research institutions. Mainstream economics consists of the ideas that the elite in the profession finds acceptable, where by ‘elite’ we mean the leading economists in the top graduate schools.” (Colander et al, p. 490). </a:t>
            </a:r>
            <a:endParaRPr lang="pt-BR" sz="2400" dirty="0"/>
          </a:p>
          <a:p>
            <a:pPr lvl="1"/>
            <a:r>
              <a:rPr lang="en-US" dirty="0"/>
              <a:t>“Orthodoxy generally refers to what historians of economic thought have classified as the most dominant ‘school of thought’, which today is ‘neoclassical economics’. In our view, modern mainstream economics is quite different from this neoclassical concept of orthodox economics”.</a:t>
            </a:r>
            <a:endParaRPr lang="pt-BR" sz="2400" dirty="0"/>
          </a:p>
          <a:p>
            <a:pPr lvl="1"/>
            <a:r>
              <a:rPr lang="en-US" dirty="0"/>
              <a:t>Heterodox economists often confused “mainstream” with “orthodoxy”. [Note: James </a:t>
            </a:r>
            <a:r>
              <a:rPr lang="en-US" dirty="0" err="1"/>
              <a:t>Kwak’s</a:t>
            </a:r>
            <a:r>
              <a:rPr lang="en-US" dirty="0"/>
              <a:t> concept of “</a:t>
            </a:r>
            <a:r>
              <a:rPr lang="en-US" dirty="0" err="1"/>
              <a:t>economism</a:t>
            </a:r>
            <a:r>
              <a:rPr lang="en-US" dirty="0"/>
              <a:t>” is useful in this regard]. </a:t>
            </a:r>
            <a:endParaRPr lang="pt-BR" sz="2400" dirty="0"/>
          </a:p>
          <a:p>
            <a:pPr lvl="0"/>
            <a:r>
              <a:rPr lang="en-US" dirty="0"/>
              <a:t>Unorthodox results from mainstream economics: Lots of possible examples, such as the works of </a:t>
            </a:r>
            <a:r>
              <a:rPr lang="en-US" dirty="0" err="1"/>
              <a:t>Piketty</a:t>
            </a:r>
            <a:r>
              <a:rPr lang="en-US" dirty="0"/>
              <a:t>, </a:t>
            </a:r>
            <a:r>
              <a:rPr lang="en-US" dirty="0" err="1"/>
              <a:t>Rodrik</a:t>
            </a:r>
            <a:r>
              <a:rPr lang="en-US" dirty="0"/>
              <a:t>, </a:t>
            </a:r>
            <a:r>
              <a:rPr lang="en-US" dirty="0" err="1"/>
              <a:t>Stiglitz</a:t>
            </a:r>
            <a:r>
              <a:rPr lang="en-US" dirty="0"/>
              <a:t>, Farmer, De Long, </a:t>
            </a:r>
            <a:r>
              <a:rPr lang="en-US" dirty="0" err="1"/>
              <a:t>Krugman</a:t>
            </a:r>
            <a:r>
              <a:rPr lang="en-US" dirty="0"/>
              <a:t>, Tony Atkinson and other “progressive” mainstream economists. </a:t>
            </a:r>
            <a:endParaRPr lang="pt-BR" sz="2800" dirty="0"/>
          </a:p>
          <a:p>
            <a:pPr lvl="0"/>
            <a:r>
              <a:rPr lang="en-US" dirty="0"/>
              <a:t>The mainstream is guilty of one basic sin: The acceptance of just one type of methodological approach (methodological individualism):</a:t>
            </a:r>
            <a:endParaRPr lang="pt-BR" sz="2800" dirty="0"/>
          </a:p>
          <a:p>
            <a:pPr lvl="1"/>
            <a:r>
              <a:rPr lang="en-US" dirty="0" err="1"/>
              <a:t>Rodrik</a:t>
            </a:r>
            <a:r>
              <a:rPr lang="en-US" dirty="0"/>
              <a:t> (2015, pp. 199-200): “So economics offers limited room for methodological pluralism – much less than it allows for diversity in policy conclusions”. </a:t>
            </a:r>
            <a:endParaRPr lang="en-US" dirty="0" smtClean="0"/>
          </a:p>
          <a:p>
            <a:pPr lvl="1"/>
            <a:endParaRPr lang="pt-BR" sz="2400" dirty="0"/>
          </a:p>
          <a:p>
            <a:endParaRPr lang="pt-B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7504" y="476672"/>
            <a:ext cx="8892480" cy="5256584"/>
          </a:xfrm>
        </p:spPr>
        <p:txBody>
          <a:bodyPr>
            <a:normAutofit fontScale="62500" lnSpcReduction="20000"/>
          </a:bodyPr>
          <a:lstStyle/>
          <a:p>
            <a:r>
              <a:rPr lang="en-US" b="1" dirty="0"/>
              <a:t>IV. The Weak Points of Heterodox Economics</a:t>
            </a:r>
            <a:endParaRPr lang="pt-BR" dirty="0"/>
          </a:p>
          <a:p>
            <a:pPr lvl="0"/>
            <a:r>
              <a:rPr lang="en-US" u="sng" dirty="0"/>
              <a:t>Modeling and discourse are often not aligned</a:t>
            </a:r>
            <a:r>
              <a:rPr lang="en-US" dirty="0"/>
              <a:t>: while much of heterodox </a:t>
            </a:r>
            <a:r>
              <a:rPr lang="en-US" i="1" dirty="0"/>
              <a:t>discourse</a:t>
            </a:r>
            <a:r>
              <a:rPr lang="en-US" dirty="0"/>
              <a:t> emphasizes money, uncertainty and historical time, most heterodox </a:t>
            </a:r>
            <a:r>
              <a:rPr lang="en-US" i="1" dirty="0"/>
              <a:t>models </a:t>
            </a:r>
            <a:r>
              <a:rPr lang="en-US" dirty="0"/>
              <a:t>are moneyless, equilibrium-based, and with little discussion of uncertainty and </a:t>
            </a:r>
            <a:r>
              <a:rPr lang="en-US" dirty="0" err="1"/>
              <a:t>expectations.This</a:t>
            </a:r>
            <a:r>
              <a:rPr lang="en-US" dirty="0"/>
              <a:t> apart from a number of exceptions.</a:t>
            </a:r>
            <a:endParaRPr lang="pt-BR" dirty="0"/>
          </a:p>
          <a:p>
            <a:pPr lvl="0"/>
            <a:r>
              <a:rPr lang="en-US" u="sng" dirty="0"/>
              <a:t>Heterodox models might be subject to the Lucas critique</a:t>
            </a:r>
            <a:r>
              <a:rPr lang="en-US" dirty="0"/>
              <a:t>, and an appropriate response must be crafted. </a:t>
            </a:r>
            <a:endParaRPr lang="pt-BR" dirty="0"/>
          </a:p>
          <a:p>
            <a:pPr lvl="0"/>
            <a:r>
              <a:rPr lang="en-US" u="sng" dirty="0"/>
              <a:t>Heterodox economics has focused a lot on theory and much less so on empirics</a:t>
            </a:r>
            <a:r>
              <a:rPr lang="en-US" dirty="0"/>
              <a:t>: As Solow (1996, p. 251) noted, “The Kaldor-Kalecki-Robinson-Pasinetti line made life harder for itself by being part of a wholesale attack on mainstream economics. Anyway, it was never able to muster a body of serious applied work.” The same is maintained in a letter by Paul A. Samuelson (see </a:t>
            </a:r>
            <a:r>
              <a:rPr lang="en-US" dirty="0" err="1"/>
              <a:t>Baranzini</a:t>
            </a:r>
            <a:r>
              <a:rPr lang="en-US" dirty="0"/>
              <a:t> and </a:t>
            </a:r>
            <a:r>
              <a:rPr lang="en-US" dirty="0" err="1"/>
              <a:t>Mirante</a:t>
            </a:r>
            <a:r>
              <a:rPr lang="en-US" dirty="0"/>
              <a:t>, 2016).</a:t>
            </a:r>
            <a:endParaRPr lang="pt-BR" dirty="0"/>
          </a:p>
          <a:p>
            <a:pPr lvl="0"/>
            <a:r>
              <a:rPr lang="en-US" u="sng" dirty="0"/>
              <a:t>Heterodox economics finds it struggling to have a just space in most modern textbooks</a:t>
            </a:r>
            <a:r>
              <a:rPr lang="en-US" dirty="0"/>
              <a:t>. There was a time (in the 1960s and 1970s) where J. Robinson and J. </a:t>
            </a:r>
            <a:r>
              <a:rPr lang="en-US" dirty="0" err="1"/>
              <a:t>Eatwell</a:t>
            </a:r>
            <a:r>
              <a:rPr lang="en-US" dirty="0"/>
              <a:t>, Luigi L. Pasinetti, and few others published with some success their textbooks; but in the recent years this seems to have slowed down.</a:t>
            </a:r>
            <a:endParaRPr lang="pt-BR" dirty="0"/>
          </a:p>
          <a:p>
            <a:endParaRPr lang="pt-B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332656"/>
            <a:ext cx="8784976" cy="5256584"/>
          </a:xfrm>
        </p:spPr>
        <p:txBody>
          <a:bodyPr>
            <a:normAutofit fontScale="77500" lnSpcReduction="20000"/>
          </a:bodyPr>
          <a:lstStyle/>
          <a:p>
            <a:r>
              <a:rPr lang="en-US" b="1" dirty="0"/>
              <a:t>V. What Heterodox Economics Has to Offer to the Mainstream</a:t>
            </a:r>
            <a:endParaRPr lang="pt-BR" sz="2800" dirty="0"/>
          </a:p>
          <a:p>
            <a:pPr lvl="0"/>
            <a:r>
              <a:rPr lang="en-US" dirty="0"/>
              <a:t>The weaknesses discussed in the previous section does not invalidate the many good things that heterodox economics has to offer, such as:</a:t>
            </a:r>
            <a:endParaRPr lang="pt-BR" sz="2800" dirty="0"/>
          </a:p>
          <a:p>
            <a:pPr lvl="1"/>
            <a:r>
              <a:rPr lang="en-US" dirty="0"/>
              <a:t>Macro-financial stability: </a:t>
            </a:r>
            <a:r>
              <a:rPr lang="en-US" dirty="0" err="1"/>
              <a:t>Minsky</a:t>
            </a:r>
            <a:r>
              <a:rPr lang="en-US" dirty="0"/>
              <a:t> and others. </a:t>
            </a:r>
            <a:endParaRPr lang="pt-BR" sz="2400" dirty="0"/>
          </a:p>
          <a:p>
            <a:pPr lvl="1"/>
            <a:r>
              <a:rPr lang="en-US" dirty="0"/>
              <a:t>Macroeconomic analysis more generally: Godley-Lavoie and others. </a:t>
            </a:r>
            <a:endParaRPr lang="pt-BR" sz="2400" dirty="0"/>
          </a:p>
          <a:p>
            <a:pPr lvl="1"/>
            <a:r>
              <a:rPr lang="en-US" dirty="0"/>
              <a:t>Growth and development: </a:t>
            </a:r>
            <a:r>
              <a:rPr lang="en-US" dirty="0" err="1"/>
              <a:t>Kaldor’s</a:t>
            </a:r>
            <a:r>
              <a:rPr lang="en-US" dirty="0"/>
              <a:t> growth laws; the work on development economics by Taylor, </a:t>
            </a:r>
            <a:r>
              <a:rPr lang="en-US" dirty="0" err="1"/>
              <a:t>Thirlwall</a:t>
            </a:r>
            <a:r>
              <a:rPr lang="en-US" dirty="0"/>
              <a:t>, </a:t>
            </a:r>
            <a:r>
              <a:rPr lang="en-US" dirty="0" err="1"/>
              <a:t>Dutt</a:t>
            </a:r>
            <a:r>
              <a:rPr lang="en-US" dirty="0"/>
              <a:t> and others.</a:t>
            </a:r>
            <a:endParaRPr lang="pt-BR" sz="2400" dirty="0"/>
          </a:p>
          <a:p>
            <a:pPr lvl="1"/>
            <a:r>
              <a:rPr lang="en-US" dirty="0"/>
              <a:t>Structural change: Pasinetti and associates [Note: Structural change is now a thriving field in the mainstream, and heterodox contributions are virtually ignored]. </a:t>
            </a:r>
            <a:endParaRPr lang="pt-BR" sz="2400" dirty="0"/>
          </a:p>
          <a:p>
            <a:pPr lvl="1"/>
            <a:r>
              <a:rPr lang="en-US" dirty="0"/>
              <a:t>Functional distribution of income: Cambridge school; </a:t>
            </a:r>
            <a:r>
              <a:rPr lang="en-US" dirty="0" err="1"/>
              <a:t>Dumenil</a:t>
            </a:r>
            <a:r>
              <a:rPr lang="en-US" dirty="0"/>
              <a:t> and Levy [Note: </a:t>
            </a:r>
            <a:r>
              <a:rPr lang="en-US" dirty="0" err="1"/>
              <a:t>Piketty’s</a:t>
            </a:r>
            <a:r>
              <a:rPr lang="en-US" dirty="0"/>
              <a:t> work helped resurrect mainstream’s interest in factor income shares]</a:t>
            </a:r>
            <a:endParaRPr lang="pt-BR" sz="2400" dirty="0"/>
          </a:p>
          <a:p>
            <a:endParaRPr lang="pt-B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5536" y="836712"/>
            <a:ext cx="8229600" cy="4525963"/>
          </a:xfrm>
        </p:spPr>
        <p:txBody>
          <a:bodyPr>
            <a:normAutofit fontScale="62500" lnSpcReduction="20000"/>
          </a:bodyPr>
          <a:lstStyle/>
          <a:p>
            <a:r>
              <a:rPr lang="en-US" b="1" dirty="0"/>
              <a:t>VI. Conclusions and the Way Forward</a:t>
            </a:r>
            <a:endParaRPr lang="pt-BR" sz="2800" dirty="0"/>
          </a:p>
          <a:p>
            <a:pPr lvl="0"/>
            <a:r>
              <a:rPr lang="en-US" dirty="0"/>
              <a:t>“Orthodox” economic theory can generate “heterodox” policy implications:</a:t>
            </a:r>
            <a:endParaRPr lang="pt-BR" sz="2800" dirty="0"/>
          </a:p>
          <a:p>
            <a:pPr lvl="1"/>
            <a:r>
              <a:rPr lang="en-US" dirty="0"/>
              <a:t>Government intervention justified by orthodox analyses of market failures, externalities, informational asymmetries, and increasing returns to scale. </a:t>
            </a:r>
            <a:endParaRPr lang="pt-BR" sz="2400" dirty="0"/>
          </a:p>
          <a:p>
            <a:pPr lvl="1"/>
            <a:r>
              <a:rPr lang="en-US" dirty="0"/>
              <a:t>Involuntary unemployment in New Keynesian models is possible in the short run, requiring countercyclical fiscal or monetary policies. </a:t>
            </a:r>
            <a:endParaRPr lang="pt-BR" sz="2400" dirty="0"/>
          </a:p>
          <a:p>
            <a:pPr lvl="0"/>
            <a:r>
              <a:rPr lang="en-US" i="1" dirty="0"/>
              <a:t>Existing </a:t>
            </a:r>
            <a:r>
              <a:rPr lang="en-US" dirty="0"/>
              <a:t>heterodox economic theories have a lot to contribute to a renewal of economic thinking:</a:t>
            </a:r>
            <a:endParaRPr lang="pt-BR" sz="2800" dirty="0"/>
          </a:p>
          <a:p>
            <a:pPr lvl="0"/>
            <a:r>
              <a:rPr lang="en-US" dirty="0"/>
              <a:t>“Mainstreaming” or “normalizing” heterodox economics? Heterodox economists deserve to be heard – for the mainstream’s own good</a:t>
            </a:r>
            <a:r>
              <a:rPr lang="en-US" dirty="0" smtClean="0"/>
              <a:t>.</a:t>
            </a:r>
          </a:p>
          <a:p>
            <a:pPr lvl="0"/>
            <a:r>
              <a:rPr lang="en-US" sz="3600" b="1" dirty="0" smtClean="0">
                <a:solidFill>
                  <a:srgbClr val="FF0000"/>
                </a:solidFill>
              </a:rPr>
              <a:t>Sustainability</a:t>
            </a:r>
          </a:p>
          <a:p>
            <a:pPr lvl="0"/>
            <a:r>
              <a:rPr lang="en-US" sz="5100" b="1" dirty="0" smtClean="0">
                <a:solidFill>
                  <a:srgbClr val="FF0000"/>
                </a:solidFill>
              </a:rPr>
              <a:t>Uncertainty</a:t>
            </a:r>
            <a:endParaRPr lang="pt-BR" dirty="0"/>
          </a:p>
          <a:p>
            <a:pPr lvl="0"/>
            <a:r>
              <a:rPr lang="en-US" sz="6500" b="1" dirty="0" smtClean="0">
                <a:solidFill>
                  <a:srgbClr val="FF0000"/>
                </a:solidFill>
              </a:rPr>
              <a:t>Political  and Social Power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827584" y="764704"/>
            <a:ext cx="7128792" cy="3385542"/>
          </a:xfrm>
          <a:prstGeom prst="rect">
            <a:avLst/>
          </a:prstGeom>
          <a:noFill/>
        </p:spPr>
        <p:txBody>
          <a:bodyPr wrap="square" rtlCol="0">
            <a:spAutoFit/>
          </a:bodyPr>
          <a:lstStyle/>
          <a:p>
            <a:r>
              <a:rPr lang="pt-BR" sz="4400" b="1" dirty="0" smtClean="0">
                <a:solidFill>
                  <a:srgbClr val="FF0000"/>
                </a:solidFill>
              </a:rPr>
              <a:t/>
            </a:r>
            <a:br>
              <a:rPr lang="pt-BR" sz="4400" b="1" dirty="0" smtClean="0">
                <a:solidFill>
                  <a:srgbClr val="FF0000"/>
                </a:solidFill>
              </a:rPr>
            </a:br>
            <a:r>
              <a:rPr lang="pt-BR" sz="4400" b="1" dirty="0" err="1" smtClean="0">
                <a:solidFill>
                  <a:srgbClr val="FF0000"/>
                </a:solidFill>
              </a:rPr>
              <a:t>Special</a:t>
            </a:r>
            <a:r>
              <a:rPr lang="pt-BR" sz="4400" b="1" dirty="0" smtClean="0">
                <a:solidFill>
                  <a:srgbClr val="FF0000"/>
                </a:solidFill>
              </a:rPr>
              <a:t> </a:t>
            </a:r>
            <a:r>
              <a:rPr lang="pt-BR" sz="4400" b="1" dirty="0" err="1" smtClean="0">
                <a:solidFill>
                  <a:srgbClr val="FF0000"/>
                </a:solidFill>
              </a:rPr>
              <a:t>Thanks</a:t>
            </a:r>
            <a:endParaRPr lang="pt-BR" sz="4400" b="1" dirty="0" smtClean="0">
              <a:solidFill>
                <a:srgbClr val="FF0000"/>
              </a:solidFill>
            </a:endParaRPr>
          </a:p>
          <a:p>
            <a:endParaRPr lang="pt-BR" dirty="0"/>
          </a:p>
          <a:p>
            <a:r>
              <a:rPr lang="pt-BR" dirty="0" err="1"/>
              <a:t>The</a:t>
            </a:r>
            <a:r>
              <a:rPr lang="pt-BR" dirty="0"/>
              <a:t> </a:t>
            </a:r>
            <a:r>
              <a:rPr lang="pt-BR" dirty="0" err="1"/>
              <a:t>findings</a:t>
            </a:r>
            <a:r>
              <a:rPr lang="pt-BR" dirty="0"/>
              <a:t>, </a:t>
            </a:r>
            <a:r>
              <a:rPr lang="pt-BR" dirty="0" err="1"/>
              <a:t>interpretations</a:t>
            </a:r>
            <a:r>
              <a:rPr lang="pt-BR" dirty="0"/>
              <a:t> </a:t>
            </a:r>
            <a:r>
              <a:rPr lang="pt-BR" dirty="0" err="1"/>
              <a:t>and</a:t>
            </a:r>
            <a:r>
              <a:rPr lang="pt-BR" dirty="0"/>
              <a:t> </a:t>
            </a:r>
            <a:r>
              <a:rPr lang="pt-BR" dirty="0" err="1"/>
              <a:t>conclusions</a:t>
            </a:r>
            <a:r>
              <a:rPr lang="pt-BR" dirty="0"/>
              <a:t> </a:t>
            </a:r>
            <a:r>
              <a:rPr lang="pt-BR" dirty="0" err="1"/>
              <a:t>expressed</a:t>
            </a:r>
            <a:r>
              <a:rPr lang="pt-BR" dirty="0"/>
              <a:t> </a:t>
            </a:r>
            <a:r>
              <a:rPr lang="pt-BR" dirty="0" err="1"/>
              <a:t>herein</a:t>
            </a:r>
            <a:r>
              <a:rPr lang="pt-BR" dirty="0"/>
              <a:t> are </a:t>
            </a:r>
            <a:r>
              <a:rPr lang="pt-BR" dirty="0" err="1"/>
              <a:t>those</a:t>
            </a:r>
            <a:r>
              <a:rPr lang="pt-BR" dirty="0"/>
              <a:t> </a:t>
            </a:r>
            <a:r>
              <a:rPr lang="pt-BR" dirty="0" err="1"/>
              <a:t>of</a:t>
            </a:r>
            <a:r>
              <a:rPr lang="pt-BR" dirty="0"/>
              <a:t> </a:t>
            </a:r>
            <a:r>
              <a:rPr lang="pt-BR" dirty="0" err="1"/>
              <a:t>the</a:t>
            </a:r>
            <a:r>
              <a:rPr lang="pt-BR" dirty="0"/>
              <a:t> </a:t>
            </a:r>
            <a:r>
              <a:rPr lang="pt-BR" dirty="0" err="1"/>
              <a:t>authors</a:t>
            </a:r>
            <a:r>
              <a:rPr lang="pt-BR" dirty="0"/>
              <a:t> </a:t>
            </a:r>
            <a:r>
              <a:rPr lang="pt-BR" dirty="0" err="1"/>
              <a:t>and</a:t>
            </a:r>
            <a:r>
              <a:rPr lang="pt-BR" dirty="0"/>
              <a:t> do </a:t>
            </a:r>
            <a:r>
              <a:rPr lang="pt-BR" dirty="0" err="1"/>
              <a:t>not</a:t>
            </a:r>
            <a:r>
              <a:rPr lang="pt-BR" dirty="0"/>
              <a:t> </a:t>
            </a:r>
            <a:r>
              <a:rPr lang="pt-BR" dirty="0" err="1"/>
              <a:t>necessarily</a:t>
            </a:r>
            <a:r>
              <a:rPr lang="pt-BR" dirty="0"/>
              <a:t> </a:t>
            </a:r>
            <a:r>
              <a:rPr lang="pt-BR" dirty="0" err="1"/>
              <a:t>reflect</a:t>
            </a:r>
            <a:r>
              <a:rPr lang="pt-BR" dirty="0"/>
              <a:t> </a:t>
            </a:r>
            <a:r>
              <a:rPr lang="pt-BR" dirty="0" err="1"/>
              <a:t>the</a:t>
            </a:r>
            <a:r>
              <a:rPr lang="pt-BR" dirty="0"/>
              <a:t> </a:t>
            </a:r>
            <a:r>
              <a:rPr lang="pt-BR" dirty="0" err="1"/>
              <a:t>view</a:t>
            </a:r>
            <a:r>
              <a:rPr lang="pt-BR" dirty="0"/>
              <a:t> </a:t>
            </a:r>
            <a:r>
              <a:rPr lang="pt-BR" dirty="0" err="1"/>
              <a:t>of</a:t>
            </a:r>
            <a:r>
              <a:rPr lang="pt-BR" dirty="0"/>
              <a:t> </a:t>
            </a:r>
            <a:r>
              <a:rPr lang="pt-BR" dirty="0" err="1"/>
              <a:t>the</a:t>
            </a:r>
            <a:r>
              <a:rPr lang="pt-BR" dirty="0"/>
              <a:t> World </a:t>
            </a:r>
            <a:r>
              <a:rPr lang="pt-BR" dirty="0" err="1"/>
              <a:t>Bank</a:t>
            </a:r>
            <a:r>
              <a:rPr lang="pt-BR" dirty="0"/>
              <a:t> </a:t>
            </a:r>
            <a:r>
              <a:rPr lang="pt-BR" dirty="0" err="1"/>
              <a:t>Group</a:t>
            </a:r>
            <a:r>
              <a:rPr lang="pt-BR" dirty="0"/>
              <a:t>, its </a:t>
            </a:r>
            <a:r>
              <a:rPr lang="pt-BR" dirty="0" err="1"/>
              <a:t>Board</a:t>
            </a:r>
            <a:r>
              <a:rPr lang="pt-BR" dirty="0"/>
              <a:t> </a:t>
            </a:r>
            <a:r>
              <a:rPr lang="pt-BR" dirty="0" err="1"/>
              <a:t>of</a:t>
            </a:r>
            <a:r>
              <a:rPr lang="pt-BR" dirty="0"/>
              <a:t> </a:t>
            </a:r>
            <a:r>
              <a:rPr lang="pt-BR" dirty="0" err="1"/>
              <a:t>Directors</a:t>
            </a:r>
            <a:r>
              <a:rPr lang="pt-BR" dirty="0"/>
              <a:t> </a:t>
            </a:r>
            <a:r>
              <a:rPr lang="pt-BR" dirty="0" err="1"/>
              <a:t>or</a:t>
            </a:r>
            <a:r>
              <a:rPr lang="pt-BR" dirty="0"/>
              <a:t> </a:t>
            </a:r>
            <a:r>
              <a:rPr lang="pt-BR" dirty="0" err="1"/>
              <a:t>the</a:t>
            </a:r>
            <a:r>
              <a:rPr lang="pt-BR" dirty="0"/>
              <a:t> </a:t>
            </a:r>
            <a:r>
              <a:rPr lang="pt-BR" dirty="0" err="1"/>
              <a:t>governments</a:t>
            </a:r>
            <a:r>
              <a:rPr lang="pt-BR" dirty="0"/>
              <a:t> </a:t>
            </a:r>
            <a:r>
              <a:rPr lang="pt-BR" dirty="0" err="1"/>
              <a:t>they</a:t>
            </a:r>
            <a:r>
              <a:rPr lang="pt-BR" dirty="0"/>
              <a:t> </a:t>
            </a:r>
            <a:r>
              <a:rPr lang="pt-BR" dirty="0" err="1"/>
              <a:t>represent</a:t>
            </a:r>
            <a:r>
              <a:rPr lang="pt-BR" dirty="0"/>
              <a:t>. Email </a:t>
            </a:r>
            <a:r>
              <a:rPr lang="pt-BR" dirty="0" err="1"/>
              <a:t>addresses</a:t>
            </a:r>
            <a:r>
              <a:rPr lang="pt-BR" dirty="0"/>
              <a:t>: </a:t>
            </a:r>
            <a:r>
              <a:rPr lang="en-US" u="sng" dirty="0">
                <a:hlinkClick r:id="rId2"/>
              </a:rPr>
              <a:t>jaraujo@worldbank.org</a:t>
            </a:r>
            <a:r>
              <a:rPr lang="pt-BR" dirty="0"/>
              <a:t> (for Jorge Thompson Araujo) </a:t>
            </a:r>
            <a:r>
              <a:rPr lang="pt-BR" dirty="0" err="1"/>
              <a:t>and</a:t>
            </a:r>
            <a:r>
              <a:rPr lang="pt-BR" dirty="0"/>
              <a:t> </a:t>
            </a:r>
            <a:r>
              <a:rPr lang="en-US" u="sng" dirty="0">
                <a:hlinkClick r:id="rId3"/>
              </a:rPr>
              <a:t>joanilioteixeira@hotmail.com</a:t>
            </a:r>
            <a:r>
              <a:rPr lang="pt-BR" dirty="0"/>
              <a:t> (for </a:t>
            </a:r>
            <a:r>
              <a:rPr lang="pt-BR" dirty="0" err="1"/>
              <a:t>Joanilio</a:t>
            </a:r>
            <a:r>
              <a:rPr lang="pt-BR" dirty="0"/>
              <a:t> Teixeira). </a:t>
            </a:r>
          </a:p>
          <a:p>
            <a:endParaRPr lang="pt-B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1168</Words>
  <Application>Microsoft Office PowerPoint</Application>
  <PresentationFormat>On-screen Show (4:3)</PresentationFormat>
  <Paragraphs>51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Tema do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joanílio</dc:creator>
  <cp:lastModifiedBy>Sustainability Classroom</cp:lastModifiedBy>
  <cp:revision>2</cp:revision>
  <dcterms:created xsi:type="dcterms:W3CDTF">2017-04-25T16:43:51Z</dcterms:created>
  <dcterms:modified xsi:type="dcterms:W3CDTF">2017-05-10T08:23:38Z</dcterms:modified>
</cp:coreProperties>
</file>