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4" r:id="rId9"/>
    <p:sldId id="263" r:id="rId10"/>
    <p:sldId id="265" r:id="rId11"/>
    <p:sldId id="267" r:id="rId12"/>
    <p:sldId id="266"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396" autoAdjust="0"/>
  </p:normalViewPr>
  <p:slideViewPr>
    <p:cSldViewPr snapToObjects="1">
      <p:cViewPr varScale="1">
        <p:scale>
          <a:sx n="60" d="100"/>
          <a:sy n="60" d="100"/>
        </p:scale>
        <p:origin x="-20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E98CDB-5D85-49DB-916B-4EFDD4BE66FD}" type="datetimeFigureOut">
              <a:rPr lang="en-US" smtClean="0"/>
              <a:t>10/05/2017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33AC8-DC9A-40F6-BFD4-7537AF9F6125}" type="slidenum">
              <a:rPr lang="en-US" smtClean="0"/>
              <a:t>‹#›</a:t>
            </a:fld>
            <a:endParaRPr lang="en-US"/>
          </a:p>
        </p:txBody>
      </p:sp>
    </p:spTree>
    <p:extLst>
      <p:ext uri="{BB962C8B-B14F-4D97-AF65-F5344CB8AC3E}">
        <p14:creationId xmlns:p14="http://schemas.microsoft.com/office/powerpoint/2010/main" val="3241174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charset="0"/>
              <a:buChar char="•"/>
            </a:pPr>
            <a:r>
              <a:rPr lang="en-ZA" sz="1400" dirty="0" smtClean="0"/>
              <a:t> In order to understand an economy one has to take into account how institutions function at specific historical periods. </a:t>
            </a:r>
            <a:endParaRPr lang="en-US" sz="1400" dirty="0" smtClean="0"/>
          </a:p>
          <a:p>
            <a:pPr>
              <a:buFont typeface="Arial" charset="0"/>
              <a:buChar char="•"/>
            </a:pPr>
            <a:r>
              <a:rPr lang="en-ZA" sz="1400" dirty="0" smtClean="0"/>
              <a:t>The mainstream approach seems able to develop general theories capable of explaining economic outcomes across time and space. </a:t>
            </a:r>
          </a:p>
          <a:p>
            <a:pPr>
              <a:buFont typeface="Arial" charset="0"/>
              <a:buChar char="•"/>
            </a:pPr>
            <a:r>
              <a:rPr lang="en-ZA" sz="1400" dirty="0" smtClean="0"/>
              <a:t>Heterodox economics, on the other hand, steers one towards an approach that requires a case by case analysis that takes time, space and institutions into account.</a:t>
            </a:r>
            <a:endParaRPr lang="en-US" sz="1400" dirty="0" smtClean="0"/>
          </a:p>
          <a:p>
            <a:endParaRPr lang="en-US" dirty="0"/>
          </a:p>
        </p:txBody>
      </p:sp>
      <p:sp>
        <p:nvSpPr>
          <p:cNvPr id="4" name="Slide Number Placeholder 3"/>
          <p:cNvSpPr>
            <a:spLocks noGrp="1"/>
          </p:cNvSpPr>
          <p:nvPr>
            <p:ph type="sldNum" sz="quarter" idx="10"/>
          </p:nvPr>
        </p:nvSpPr>
        <p:spPr/>
        <p:txBody>
          <a:bodyPr/>
          <a:lstStyle/>
          <a:p>
            <a:fld id="{E9333AC8-DC9A-40F6-BFD4-7537AF9F6125}" type="slidenum">
              <a:rPr lang="en-US" smtClean="0"/>
              <a:t>2</a:t>
            </a:fld>
            <a:endParaRPr lang="en-US"/>
          </a:p>
        </p:txBody>
      </p:sp>
    </p:spTree>
    <p:extLst>
      <p:ext uri="{BB962C8B-B14F-4D97-AF65-F5344CB8AC3E}">
        <p14:creationId xmlns:p14="http://schemas.microsoft.com/office/powerpoint/2010/main" val="1091645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dirty="0" smtClean="0"/>
              <a:t>Crotty’s challenge to </a:t>
            </a:r>
            <a:r>
              <a:rPr lang="en-ZA" dirty="0" err="1" smtClean="0"/>
              <a:t>macrotheory</a:t>
            </a:r>
            <a:r>
              <a:rPr lang="en-ZA" dirty="0" smtClean="0"/>
              <a:t> is that if we are to develop a theory that integrates institutional structures and conventional expectation and confidence formation we must be able to explain both why in this world of fundamental uncertainty there is orderly capitalism most of the time and we must explain the causes of periodic crises and crashes  </a:t>
            </a:r>
            <a:endParaRPr lang="en-US" dirty="0" smtClean="0"/>
          </a:p>
          <a:p>
            <a:endParaRPr lang="en-US" dirty="0"/>
          </a:p>
        </p:txBody>
      </p:sp>
      <p:sp>
        <p:nvSpPr>
          <p:cNvPr id="4" name="Slide Number Placeholder 3"/>
          <p:cNvSpPr>
            <a:spLocks noGrp="1"/>
          </p:cNvSpPr>
          <p:nvPr>
            <p:ph type="sldNum" sz="quarter" idx="10"/>
          </p:nvPr>
        </p:nvSpPr>
        <p:spPr/>
        <p:txBody>
          <a:bodyPr/>
          <a:lstStyle/>
          <a:p>
            <a:fld id="{E9333AC8-DC9A-40F6-BFD4-7537AF9F6125}" type="slidenum">
              <a:rPr lang="en-US" smtClean="0"/>
              <a:t>6</a:t>
            </a:fld>
            <a:endParaRPr lang="en-US"/>
          </a:p>
        </p:txBody>
      </p:sp>
    </p:spTree>
    <p:extLst>
      <p:ext uri="{BB962C8B-B14F-4D97-AF65-F5344CB8AC3E}">
        <p14:creationId xmlns:p14="http://schemas.microsoft.com/office/powerpoint/2010/main" val="3798986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400" dirty="0" smtClean="0"/>
              <a:t>In </a:t>
            </a:r>
            <a:r>
              <a:rPr lang="en-ZA" sz="1400" dirty="0" smtClean="0"/>
              <a:t>neo-classical theory of the firm there is a conflation of these roles and interests. </a:t>
            </a:r>
            <a:r>
              <a:rPr lang="en-US" sz="1400" dirty="0" smtClean="0"/>
              <a:t> An </a:t>
            </a:r>
            <a:r>
              <a:rPr lang="en-ZA" sz="1400" dirty="0" smtClean="0"/>
              <a:t>unstated assumption that firms have manager-owners</a:t>
            </a:r>
            <a:endParaRPr lang="en-US" sz="1400" dirty="0" smtClean="0"/>
          </a:p>
          <a:p>
            <a:pPr marL="171450" indent="-171450">
              <a:buFont typeface="Arial" panose="020B0604020202020204" pitchFamily="34" charset="0"/>
              <a:buChar char="•"/>
            </a:pPr>
            <a:r>
              <a:rPr lang="en-US" sz="1400" dirty="0" smtClean="0"/>
              <a:t>In </a:t>
            </a:r>
            <a:r>
              <a:rPr lang="en-ZA" sz="1400" dirty="0" smtClean="0"/>
              <a:t>heterodox economics, managers are salaried employees who make the actual decisions with regard to levels of risk and reward associated with decisions to grow the firm, borrow, invest, employ and overall management of the firm. </a:t>
            </a:r>
          </a:p>
          <a:p>
            <a:pPr marL="171450" indent="-171450">
              <a:buFont typeface="Arial" panose="020B0604020202020204" pitchFamily="34" charset="0"/>
              <a:buChar char="•"/>
            </a:pPr>
            <a:r>
              <a:rPr lang="en-US" sz="1400" dirty="0" smtClean="0"/>
              <a:t>O</a:t>
            </a:r>
            <a:r>
              <a:rPr lang="en-ZA" sz="1400" dirty="0" err="1" smtClean="0"/>
              <a:t>wners</a:t>
            </a:r>
            <a:r>
              <a:rPr lang="en-ZA" sz="1400" dirty="0" smtClean="0"/>
              <a:t> of stock and other financial assets issued by the firm may have oversight through boards of directors and other governance structures</a:t>
            </a:r>
            <a:r>
              <a:rPr lang="en-US" sz="1400" dirty="0" smtClean="0"/>
              <a:t> and </a:t>
            </a:r>
            <a:r>
              <a:rPr lang="en-ZA" sz="1400" dirty="0" smtClean="0"/>
              <a:t> benefit</a:t>
            </a:r>
            <a:r>
              <a:rPr lang="en-US" sz="1400" dirty="0" smtClean="0"/>
              <a:t> f</a:t>
            </a:r>
            <a:r>
              <a:rPr lang="en-ZA" sz="1400" dirty="0" smtClean="0"/>
              <a:t>rom profits through dividend payments and other returns on their financial assets. </a:t>
            </a:r>
          </a:p>
        </p:txBody>
      </p:sp>
      <p:sp>
        <p:nvSpPr>
          <p:cNvPr id="4" name="Slide Number Placeholder 3"/>
          <p:cNvSpPr>
            <a:spLocks noGrp="1"/>
          </p:cNvSpPr>
          <p:nvPr>
            <p:ph type="sldNum" sz="quarter" idx="10"/>
          </p:nvPr>
        </p:nvSpPr>
        <p:spPr/>
        <p:txBody>
          <a:bodyPr/>
          <a:lstStyle/>
          <a:p>
            <a:fld id="{E9333AC8-DC9A-40F6-BFD4-7537AF9F6125}" type="slidenum">
              <a:rPr lang="en-US" smtClean="0"/>
              <a:t>7</a:t>
            </a:fld>
            <a:endParaRPr lang="en-US"/>
          </a:p>
        </p:txBody>
      </p:sp>
    </p:spTree>
    <p:extLst>
      <p:ext uri="{BB962C8B-B14F-4D97-AF65-F5344CB8AC3E}">
        <p14:creationId xmlns:p14="http://schemas.microsoft.com/office/powerpoint/2010/main" val="3247527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sz="1400" dirty="0" smtClean="0"/>
              <a:t>Aggregate demand is the sum of intended consumer demand, investment demand, government expenditure and the net trade balance. </a:t>
            </a:r>
            <a:endParaRPr lang="en-US" sz="1400" dirty="0" smtClean="0"/>
          </a:p>
          <a:p>
            <a:pPr marL="171450" indent="-171450">
              <a:buFont typeface="Arial" panose="020B0604020202020204" pitchFamily="34" charset="0"/>
              <a:buChar char="•"/>
            </a:pPr>
            <a:r>
              <a:rPr lang="en-ZA" sz="1400" dirty="0" smtClean="0"/>
              <a:t>The propensity to consume depends on the source of income (wages vs profits) and investment is affected by profits. </a:t>
            </a:r>
          </a:p>
          <a:p>
            <a:pPr marL="171450" indent="-171450">
              <a:buFont typeface="Arial" panose="020B0604020202020204" pitchFamily="34" charset="0"/>
              <a:buChar char="•"/>
            </a:pPr>
            <a:r>
              <a:rPr lang="en-ZA" sz="1400" dirty="0" smtClean="0"/>
              <a:t>The distribution of income between wages and profits significantly influences aggregate demand</a:t>
            </a:r>
            <a:endParaRPr lang="en-US" sz="1400" dirty="0" smtClean="0"/>
          </a:p>
          <a:p>
            <a:pPr marL="171450" indent="-171450">
              <a:buFont typeface="Arial" panose="020B0604020202020204" pitchFamily="34" charset="0"/>
              <a:buChar char="•"/>
            </a:pPr>
            <a:r>
              <a:rPr lang="en-ZA" sz="1400" dirty="0" smtClean="0"/>
              <a:t>As a result, the level of economic activity depends on a range factors including the distribution of income.</a:t>
            </a:r>
            <a:r>
              <a:rPr lang="en-US" sz="1400" dirty="0" smtClean="0"/>
              <a:t> </a:t>
            </a:r>
          </a:p>
          <a:p>
            <a:endParaRPr lang="en-US" dirty="0"/>
          </a:p>
        </p:txBody>
      </p:sp>
      <p:sp>
        <p:nvSpPr>
          <p:cNvPr id="4" name="Slide Number Placeholder 3"/>
          <p:cNvSpPr>
            <a:spLocks noGrp="1"/>
          </p:cNvSpPr>
          <p:nvPr>
            <p:ph type="sldNum" sz="quarter" idx="10"/>
          </p:nvPr>
        </p:nvSpPr>
        <p:spPr/>
        <p:txBody>
          <a:bodyPr/>
          <a:lstStyle/>
          <a:p>
            <a:fld id="{E9333AC8-DC9A-40F6-BFD4-7537AF9F6125}" type="slidenum">
              <a:rPr lang="en-US" smtClean="0"/>
              <a:t>9</a:t>
            </a:fld>
            <a:endParaRPr lang="en-US"/>
          </a:p>
        </p:txBody>
      </p:sp>
    </p:spTree>
    <p:extLst>
      <p:ext uri="{BB962C8B-B14F-4D97-AF65-F5344CB8AC3E}">
        <p14:creationId xmlns:p14="http://schemas.microsoft.com/office/powerpoint/2010/main" val="248081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err="1" smtClean="0"/>
              <a:t>Marglin</a:t>
            </a:r>
            <a:r>
              <a:rPr lang="en-US" sz="1200" dirty="0" smtClean="0"/>
              <a:t> and </a:t>
            </a:r>
            <a:r>
              <a:rPr lang="en-US" sz="1200" dirty="0" err="1" smtClean="0"/>
              <a:t>Bhaduri</a:t>
            </a:r>
            <a:r>
              <a:rPr lang="en-US" sz="1200" dirty="0" smtClean="0"/>
              <a:t> (1990) develop an investment model that is a synthesis of Marxian and Keynesian theories</a:t>
            </a:r>
          </a:p>
          <a:p>
            <a:endParaRPr lang="en-US" dirty="0"/>
          </a:p>
        </p:txBody>
      </p:sp>
      <p:sp>
        <p:nvSpPr>
          <p:cNvPr id="4" name="Slide Number Placeholder 3"/>
          <p:cNvSpPr>
            <a:spLocks noGrp="1"/>
          </p:cNvSpPr>
          <p:nvPr>
            <p:ph type="sldNum" sz="quarter" idx="10"/>
          </p:nvPr>
        </p:nvSpPr>
        <p:spPr/>
        <p:txBody>
          <a:bodyPr/>
          <a:lstStyle/>
          <a:p>
            <a:fld id="{E9333AC8-DC9A-40F6-BFD4-7537AF9F6125}" type="slidenum">
              <a:rPr lang="en-US" smtClean="0"/>
              <a:t>10</a:t>
            </a:fld>
            <a:endParaRPr lang="en-US"/>
          </a:p>
        </p:txBody>
      </p:sp>
    </p:spTree>
    <p:extLst>
      <p:ext uri="{BB962C8B-B14F-4D97-AF65-F5344CB8AC3E}">
        <p14:creationId xmlns:p14="http://schemas.microsoft.com/office/powerpoint/2010/main" val="406823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800" b="1" dirty="0" smtClean="0"/>
              <a:t>First point</a:t>
            </a:r>
            <a:r>
              <a:rPr lang="en-ZA" sz="1800" dirty="0" smtClean="0"/>
              <a:t>: the economic growth path of a country is “built up step by step” not predetermined as in neoclassical growth theory (including endogenous growth theory). He compares this ‘step by step’ process to evolution. </a:t>
            </a:r>
          </a:p>
          <a:p>
            <a:pPr marL="0" marR="0" lvl="1" indent="0" algn="l" defTabSz="914400" rtl="0" eaLnBrk="1" fontAlgn="auto" latinLnBrk="0" hangingPunct="1">
              <a:lnSpc>
                <a:spcPct val="100000"/>
              </a:lnSpc>
              <a:spcBef>
                <a:spcPts val="0"/>
              </a:spcBef>
              <a:spcAft>
                <a:spcPts val="0"/>
              </a:spcAft>
              <a:buClrTx/>
              <a:buSzTx/>
              <a:buFontTx/>
              <a:buNone/>
              <a:tabLst/>
              <a:defRPr/>
            </a:pPr>
            <a:r>
              <a:rPr lang="en-ZA" sz="1800" b="1" dirty="0" smtClean="0"/>
              <a:t>2nd bullet point: </a:t>
            </a:r>
            <a:r>
              <a:rPr lang="en-ZA" sz="1800" dirty="0" smtClean="0"/>
              <a:t>How people are absorbed or ejected from the labour supply </a:t>
            </a:r>
            <a:r>
              <a:rPr lang="en-ZA" sz="1800" b="1" dirty="0" smtClean="0"/>
              <a:t>(in conjunction with demographics, migration and changes in social attitudes) </a:t>
            </a:r>
          </a:p>
          <a:p>
            <a:pPr marL="0" marR="0" lvl="1" indent="0" algn="l" defTabSz="914400" rtl="0" eaLnBrk="1" fontAlgn="auto" latinLnBrk="0" hangingPunct="1">
              <a:lnSpc>
                <a:spcPct val="100000"/>
              </a:lnSpc>
              <a:spcBef>
                <a:spcPts val="0"/>
              </a:spcBef>
              <a:spcAft>
                <a:spcPts val="0"/>
              </a:spcAft>
              <a:buClrTx/>
              <a:buSzTx/>
              <a:buFontTx/>
              <a:buNone/>
              <a:tabLst/>
              <a:defRPr/>
            </a:pPr>
            <a:r>
              <a:rPr lang="en-ZA" sz="1800" b="1" dirty="0" smtClean="0"/>
              <a:t>Endogenous money:</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tx1"/>
                </a:solidFill>
                <a:effectLst/>
                <a:latin typeface="+mn-lt"/>
                <a:ea typeface="+mn-ea"/>
                <a:cs typeface="+mn-cs"/>
              </a:rPr>
              <a:t>Sawyer (2009) adds to the heterodox understanding of investment by showing a link between the endogenous money approach and path dependency in the economic growth path by considering the manner in which banks provide loans and the way that credit is rationed.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tx1"/>
                </a:solidFill>
                <a:effectLst/>
                <a:latin typeface="+mn-lt"/>
                <a:ea typeface="+mn-ea"/>
                <a:cs typeface="+mn-cs"/>
              </a:rPr>
              <a:t>The way in which banks provide loans will affect economic growth and their discrimination in credit rationing will influence the growth path.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tx1"/>
                </a:solidFill>
                <a:effectLst/>
                <a:latin typeface="+mn-lt"/>
                <a:ea typeface="+mn-ea"/>
                <a:cs typeface="+mn-cs"/>
              </a:rPr>
              <a:t>Sawyer mentions credit rationing discrimination with regard to gender and ethnicity.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tx1"/>
                </a:solidFill>
                <a:effectLst/>
                <a:latin typeface="+mn-lt"/>
                <a:ea typeface="+mn-ea"/>
                <a:cs typeface="+mn-cs"/>
              </a:rPr>
              <a:t>This credit rationing could also be influenced by perspectives with regard to economic security, welfare and environmental sustainability.</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sz="1200" kern="1200" dirty="0" smtClean="0">
                <a:solidFill>
                  <a:schemeClr val="tx1"/>
                </a:solidFill>
                <a:effectLst/>
                <a:latin typeface="+mn-lt"/>
                <a:ea typeface="+mn-ea"/>
                <a:cs typeface="+mn-cs"/>
              </a:rPr>
              <a:t>This perspective on the role finance in relation to investment and path dependency is interesting because it takes the discussion of path dependency beyond a focus on technology and the reason for growth in some sectors of the economy and not others. It adds an important (and in my view neglected) dimension where path dependency of an economy includes the effects of world views of those who dominate the financial institutions, including issues central to formulating a New Economic Theory such as global warming, equality and racial and gender biases. The structural influence of banks and other financial institutions on an economy can be seen in who and what they choose to finance and the terms on which they provide finance. </a:t>
            </a:r>
            <a:endParaRPr lang="en-US" sz="1200" kern="120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9333AC8-DC9A-40F6-BFD4-7537AF9F6125}" type="slidenum">
              <a:rPr lang="en-US" smtClean="0"/>
              <a:t>11</a:t>
            </a:fld>
            <a:endParaRPr lang="en-US"/>
          </a:p>
        </p:txBody>
      </p:sp>
    </p:spTree>
    <p:extLst>
      <p:ext uri="{BB962C8B-B14F-4D97-AF65-F5344CB8AC3E}">
        <p14:creationId xmlns:p14="http://schemas.microsoft.com/office/powerpoint/2010/main" val="2515590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b="1" dirty="0" smtClean="0"/>
              <a:t>This slide can be skipped if running late</a:t>
            </a:r>
          </a:p>
          <a:p>
            <a:pPr marL="0" marR="0" indent="0" algn="l" defTabSz="914400" rtl="0" eaLnBrk="1" fontAlgn="auto" latinLnBrk="0" hangingPunct="1">
              <a:lnSpc>
                <a:spcPct val="100000"/>
              </a:lnSpc>
              <a:spcBef>
                <a:spcPts val="0"/>
              </a:spcBef>
              <a:spcAft>
                <a:spcPts val="0"/>
              </a:spcAft>
              <a:buClrTx/>
              <a:buSzTx/>
              <a:buFontTx/>
              <a:buNone/>
              <a:tabLst/>
              <a:defRPr/>
            </a:pPr>
            <a:endParaRPr lang="en-ZA"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ZA" dirty="0" err="1" smtClean="0"/>
              <a:t>Steindl</a:t>
            </a:r>
            <a:r>
              <a:rPr lang="en-ZA" dirty="0" smtClean="0"/>
              <a:t> (1952) raises the possibility of stagnation even with healthy profits in an economic structure where large corporations dominate the economy. </a:t>
            </a:r>
            <a:endParaRPr lang="en-US" dirty="0" smtClean="0"/>
          </a:p>
          <a:p>
            <a:endParaRPr lang="en-US" dirty="0"/>
          </a:p>
        </p:txBody>
      </p:sp>
      <p:sp>
        <p:nvSpPr>
          <p:cNvPr id="4" name="Slide Number Placeholder 3"/>
          <p:cNvSpPr>
            <a:spLocks noGrp="1"/>
          </p:cNvSpPr>
          <p:nvPr>
            <p:ph type="sldNum" sz="quarter" idx="10"/>
          </p:nvPr>
        </p:nvSpPr>
        <p:spPr/>
        <p:txBody>
          <a:bodyPr/>
          <a:lstStyle/>
          <a:p>
            <a:fld id="{E9333AC8-DC9A-40F6-BFD4-7537AF9F6125}" type="slidenum">
              <a:rPr lang="en-US" smtClean="0"/>
              <a:t>12</a:t>
            </a:fld>
            <a:endParaRPr lang="en-US"/>
          </a:p>
        </p:txBody>
      </p:sp>
    </p:spTree>
    <p:extLst>
      <p:ext uri="{BB962C8B-B14F-4D97-AF65-F5344CB8AC3E}">
        <p14:creationId xmlns:p14="http://schemas.microsoft.com/office/powerpoint/2010/main" val="2005982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Definition of </a:t>
            </a:r>
            <a:r>
              <a:rPr lang="en-US" sz="1200" b="1" dirty="0" err="1" smtClean="0"/>
              <a:t>financialisation</a:t>
            </a:r>
            <a:r>
              <a:rPr lang="en-US" sz="1200" dirty="0" smtClean="0"/>
              <a:t>: Liberalization of financial markets in individual economies and the effects of increased integration of global financial markets led to what is termed ‘</a:t>
            </a:r>
            <a:r>
              <a:rPr lang="en-US" sz="1200" dirty="0" err="1" smtClean="0"/>
              <a:t>financialisation</a:t>
            </a:r>
            <a:r>
              <a:rPr lang="en-US" sz="1200" dirty="0" smtClean="0"/>
              <a:t>’</a:t>
            </a:r>
          </a:p>
          <a:p>
            <a:pPr marL="171450" indent="-171450">
              <a:buFont typeface="Arial" panose="020B0604020202020204" pitchFamily="34" charset="0"/>
              <a:buChar char="•"/>
            </a:pPr>
            <a:r>
              <a:rPr lang="en-US" sz="1200" dirty="0" smtClean="0"/>
              <a:t>The term </a:t>
            </a:r>
            <a:r>
              <a:rPr lang="en-US" sz="1200" dirty="0" err="1" smtClean="0"/>
              <a:t>financialisation</a:t>
            </a:r>
            <a:r>
              <a:rPr lang="en-US" sz="1200" dirty="0" smtClean="0"/>
              <a:t> provides us with insight into current conditions influencing investment at a macroeconomic and microeconomic level.</a:t>
            </a:r>
          </a:p>
          <a:p>
            <a:pPr marL="171450" indent="-171450">
              <a:buFont typeface="Arial" panose="020B0604020202020204" pitchFamily="34" charset="0"/>
              <a:buChar char="•"/>
            </a:pPr>
            <a:r>
              <a:rPr lang="en-US" sz="1200" dirty="0" smtClean="0"/>
              <a:t>The ideology of corporate governance has shifted towards shareholder value</a:t>
            </a:r>
          </a:p>
          <a:p>
            <a:pPr marL="171450" indent="-171450">
              <a:buFont typeface="Arial" panose="020B0604020202020204" pitchFamily="34" charset="0"/>
              <a:buChar char="•"/>
            </a:pPr>
            <a:r>
              <a:rPr lang="en-US" sz="1200" dirty="0" smtClean="0"/>
              <a:t> NFCs get an increasing share of income and profits from financial activities and speculation</a:t>
            </a:r>
          </a:p>
          <a:p>
            <a:pPr marL="171450" indent="-171450">
              <a:buFont typeface="Arial" panose="020B0604020202020204" pitchFamily="34" charset="0"/>
              <a:buChar char="•"/>
            </a:pPr>
            <a:r>
              <a:rPr lang="en-US" sz="1200" dirty="0" smtClean="0"/>
              <a:t>It has led to restructuring of global corporate structure and power relations within global value chains.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E9333AC8-DC9A-40F6-BFD4-7537AF9F6125}" type="slidenum">
              <a:rPr lang="en-US" smtClean="0"/>
              <a:t>13</a:t>
            </a:fld>
            <a:endParaRPr lang="en-US"/>
          </a:p>
        </p:txBody>
      </p:sp>
    </p:spTree>
    <p:extLst>
      <p:ext uri="{BB962C8B-B14F-4D97-AF65-F5344CB8AC3E}">
        <p14:creationId xmlns:p14="http://schemas.microsoft.com/office/powerpoint/2010/main" val="1060154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10/05/2017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447475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10/05/2017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07366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10/05/2017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93130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64DE79-268F-4C1A-8933-263129D2AF90}" type="datetimeFigureOut">
              <a:rPr lang="en-US" smtClean="0"/>
              <a:t>10/05/2017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750866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10/05/2017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82112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64DE79-268F-4C1A-8933-263129D2AF90}" type="datetimeFigureOut">
              <a:rPr lang="en-US" smtClean="0"/>
              <a:t>10/05/2017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89516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64DE79-268F-4C1A-8933-263129D2AF90}" type="datetimeFigureOut">
              <a:rPr lang="en-US" smtClean="0"/>
              <a:t>10/05/2017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880514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64DE79-268F-4C1A-8933-263129D2AF90}" type="datetimeFigureOut">
              <a:rPr lang="en-US" smtClean="0"/>
              <a:t>10/05/2017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20548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10/05/2017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32112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10/05/2017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416768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10/05/2017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453901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10/05/2017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171205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22363"/>
            <a:ext cx="11125200" cy="1849437"/>
          </a:xfrm>
        </p:spPr>
        <p:txBody>
          <a:bodyPr>
            <a:normAutofit/>
          </a:bodyPr>
          <a:lstStyle/>
          <a:p>
            <a:r>
              <a:rPr lang="en-US" sz="4800" b="1" dirty="0" smtClean="0"/>
              <a:t>Macroeconomic theories of investment and development of a New Economic Theory</a:t>
            </a:r>
          </a:p>
        </p:txBody>
      </p:sp>
      <p:sp>
        <p:nvSpPr>
          <p:cNvPr id="3" name="Subtitle 2"/>
          <p:cNvSpPr>
            <a:spLocks noGrp="1"/>
          </p:cNvSpPr>
          <p:nvPr>
            <p:ph type="subTitle" idx="1"/>
          </p:nvPr>
        </p:nvSpPr>
        <p:spPr>
          <a:xfrm>
            <a:off x="1524000" y="3581400"/>
            <a:ext cx="9144000" cy="2362200"/>
          </a:xfrm>
        </p:spPr>
        <p:txBody>
          <a:bodyPr>
            <a:normAutofit fontScale="92500"/>
          </a:bodyPr>
          <a:lstStyle/>
          <a:p>
            <a:r>
              <a:rPr lang="en-US" sz="3200" dirty="0" smtClean="0"/>
              <a:t>Seeraj</a:t>
            </a:r>
            <a:r>
              <a:rPr lang="en-US" dirty="0" smtClean="0"/>
              <a:t> </a:t>
            </a:r>
            <a:r>
              <a:rPr lang="en-US" sz="3200" dirty="0" smtClean="0"/>
              <a:t>Mohamed</a:t>
            </a:r>
          </a:p>
          <a:p>
            <a:endParaRPr lang="en-ZA" sz="2600" dirty="0"/>
          </a:p>
          <a:p>
            <a:r>
              <a:rPr lang="en-US" b="1" dirty="0"/>
              <a:t>XIV INTERNATIONAL </a:t>
            </a:r>
            <a:r>
              <a:rPr lang="en-US" b="1" dirty="0" smtClean="0"/>
              <a:t>COLLOQUIUM: </a:t>
            </a:r>
            <a:r>
              <a:rPr lang="en-ZA" b="1" dirty="0"/>
              <a:t>TOWARDS A HUMAN-CENTERED SUSTAINABLE ECONOMIC AND </a:t>
            </a:r>
            <a:r>
              <a:rPr lang="en-ZA" b="1" dirty="0" smtClean="0"/>
              <a:t>SOCIAL SYSTEM </a:t>
            </a:r>
            <a:r>
              <a:rPr lang="en-ZA" b="1" dirty="0"/>
              <a:t>FOR THE 21ST </a:t>
            </a:r>
            <a:r>
              <a:rPr lang="en-ZA" b="1" dirty="0" smtClean="0"/>
              <a:t>CENTURY, </a:t>
            </a:r>
          </a:p>
          <a:p>
            <a:r>
              <a:rPr lang="en-US" dirty="0" smtClean="0"/>
              <a:t>Sustainability Institute, </a:t>
            </a:r>
            <a:r>
              <a:rPr lang="en-US" dirty="0" err="1" smtClean="0"/>
              <a:t>Lynedoch</a:t>
            </a:r>
            <a:r>
              <a:rPr lang="en-US" dirty="0" smtClean="0"/>
              <a:t> </a:t>
            </a:r>
            <a:r>
              <a:rPr lang="en-US" dirty="0" err="1" smtClean="0"/>
              <a:t>EcoVillage</a:t>
            </a:r>
            <a:r>
              <a:rPr lang="en-US" dirty="0" smtClean="0"/>
              <a:t>, Stellenbosch, </a:t>
            </a:r>
            <a:r>
              <a:rPr lang="en-ZA" dirty="0" smtClean="0"/>
              <a:t>May </a:t>
            </a:r>
            <a:r>
              <a:rPr lang="en-ZA" dirty="0"/>
              <a:t>10-12, 2017</a:t>
            </a:r>
          </a:p>
          <a:p>
            <a:endParaRPr lang="en-US" dirty="0"/>
          </a:p>
        </p:txBody>
      </p:sp>
    </p:spTree>
    <p:extLst>
      <p:ext uri="{BB962C8B-B14F-4D97-AF65-F5344CB8AC3E}">
        <p14:creationId xmlns:p14="http://schemas.microsoft.com/office/powerpoint/2010/main" val="1924322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515600" cy="571500"/>
          </a:xfrm>
        </p:spPr>
        <p:txBody>
          <a:bodyPr>
            <a:normAutofit fontScale="90000"/>
          </a:bodyPr>
          <a:lstStyle/>
          <a:p>
            <a:r>
              <a:rPr lang="en-ZA" dirty="0" smtClean="0"/>
              <a:t>Distributive outcomes and distributional conflicts</a:t>
            </a:r>
            <a:endParaRPr lang="en-US" dirty="0"/>
          </a:p>
        </p:txBody>
      </p:sp>
      <p:sp>
        <p:nvSpPr>
          <p:cNvPr id="3" name="Content Placeholder 2"/>
          <p:cNvSpPr>
            <a:spLocks noGrp="1"/>
          </p:cNvSpPr>
          <p:nvPr>
            <p:ph idx="1"/>
          </p:nvPr>
        </p:nvSpPr>
        <p:spPr>
          <a:xfrm>
            <a:off x="304800" y="990600"/>
            <a:ext cx="11582400" cy="5867400"/>
          </a:xfrm>
        </p:spPr>
        <p:txBody>
          <a:bodyPr anchor="t" anchorCtr="0">
            <a:normAutofit lnSpcReduction="10000"/>
          </a:bodyPr>
          <a:lstStyle/>
          <a:p>
            <a:r>
              <a:rPr lang="en-US" dirty="0" err="1"/>
              <a:t>Marglin</a:t>
            </a:r>
            <a:r>
              <a:rPr lang="en-US" dirty="0"/>
              <a:t> and </a:t>
            </a:r>
            <a:r>
              <a:rPr lang="en-US" dirty="0" err="1"/>
              <a:t>Bhaduri’s</a:t>
            </a:r>
            <a:r>
              <a:rPr lang="en-US" dirty="0"/>
              <a:t> (1990) investment model has </a:t>
            </a:r>
            <a:r>
              <a:rPr lang="en-ZA" dirty="0"/>
              <a:t>investment dependent on both profitability and capacity </a:t>
            </a:r>
            <a:r>
              <a:rPr lang="en-ZA" dirty="0" smtClean="0"/>
              <a:t>utilisation where:</a:t>
            </a:r>
            <a:endParaRPr lang="en-ZA" dirty="0"/>
          </a:p>
          <a:p>
            <a:pPr lvl="1"/>
            <a:r>
              <a:rPr lang="en-ZA" sz="2800" dirty="0"/>
              <a:t> </a:t>
            </a:r>
            <a:r>
              <a:rPr lang="en-ZA" dirty="0"/>
              <a:t>I</a:t>
            </a:r>
            <a:r>
              <a:rPr lang="en-ZA" dirty="0" smtClean="0"/>
              <a:t>ncome </a:t>
            </a:r>
            <a:r>
              <a:rPr lang="en-ZA" dirty="0"/>
              <a:t>distribution </a:t>
            </a:r>
            <a:r>
              <a:rPr lang="en-ZA" dirty="0" smtClean="0"/>
              <a:t>is </a:t>
            </a:r>
            <a:r>
              <a:rPr lang="en-ZA" dirty="0"/>
              <a:t>a key determinant of aggregate demand and economic activity</a:t>
            </a:r>
            <a:endParaRPr lang="en-US" dirty="0"/>
          </a:p>
          <a:p>
            <a:pPr lvl="1"/>
            <a:r>
              <a:rPr lang="en-US" dirty="0"/>
              <a:t>Income distribution affects whether an economic regime is wage led or profit led</a:t>
            </a:r>
          </a:p>
          <a:p>
            <a:endParaRPr lang="en-ZA" sz="1000" dirty="0" smtClean="0"/>
          </a:p>
          <a:p>
            <a:r>
              <a:rPr lang="en-ZA" dirty="0" err="1" smtClean="0"/>
              <a:t>Kalecki</a:t>
            </a:r>
            <a:r>
              <a:rPr lang="en-ZA" dirty="0" smtClean="0"/>
              <a:t> (1943): the difference between distributive outcomes and distributional conflicts</a:t>
            </a:r>
            <a:endParaRPr lang="en-ZA" dirty="0"/>
          </a:p>
          <a:p>
            <a:pPr lvl="1"/>
            <a:r>
              <a:rPr lang="en-ZA" dirty="0"/>
              <a:t>T</a:t>
            </a:r>
            <a:r>
              <a:rPr lang="en-ZA" dirty="0" smtClean="0"/>
              <a:t>he interest of capitalists is not only to earn profits but to maintain a system where they are in control and able to keep earning profits and maintaining stability</a:t>
            </a:r>
            <a:endParaRPr lang="en-US" dirty="0" smtClean="0"/>
          </a:p>
          <a:p>
            <a:pPr lvl="1"/>
            <a:r>
              <a:rPr lang="en-ZA" dirty="0" smtClean="0"/>
              <a:t>The stability of a system will depend on the underlying institutions</a:t>
            </a:r>
            <a:endParaRPr lang="en-US" dirty="0"/>
          </a:p>
          <a:p>
            <a:endParaRPr lang="en-ZA" sz="1000" dirty="0" smtClean="0"/>
          </a:p>
          <a:p>
            <a:r>
              <a:rPr lang="en-ZA" dirty="0" smtClean="0"/>
              <a:t>Social Structures of Accumulation and French Regulation Schools:</a:t>
            </a:r>
            <a:endParaRPr lang="en-US" dirty="0" smtClean="0"/>
          </a:p>
          <a:p>
            <a:pPr lvl="1"/>
            <a:r>
              <a:rPr lang="en-US" dirty="0" smtClean="0"/>
              <a:t>Social </a:t>
            </a:r>
            <a:r>
              <a:rPr lang="en-US" dirty="0"/>
              <a:t>structures of </a:t>
            </a:r>
            <a:r>
              <a:rPr lang="en-US" dirty="0" smtClean="0"/>
              <a:t>accumulation are a set of historically specific institutions that define a capitalist mode of production</a:t>
            </a:r>
          </a:p>
          <a:p>
            <a:pPr lvl="1"/>
            <a:r>
              <a:rPr lang="en-US" dirty="0"/>
              <a:t>T</a:t>
            </a:r>
            <a:r>
              <a:rPr lang="en-US" dirty="0" smtClean="0"/>
              <a:t>he French Regulation </a:t>
            </a:r>
            <a:r>
              <a:rPr lang="en-US" dirty="0"/>
              <a:t>S</a:t>
            </a:r>
            <a:r>
              <a:rPr lang="en-US" dirty="0" smtClean="0"/>
              <a:t>chool  explains expansion &amp;  crises in capitalism by examining institutions that provide periods of stability for accumulation &amp; economic expansion</a:t>
            </a:r>
            <a:endParaRPr lang="en-US" dirty="0"/>
          </a:p>
          <a:p>
            <a:pPr marL="0" indent="0">
              <a:buNone/>
            </a:pPr>
            <a:endParaRPr lang="en-US" sz="2200" dirty="0"/>
          </a:p>
        </p:txBody>
      </p:sp>
    </p:spTree>
    <p:extLst>
      <p:ext uri="{BB962C8B-B14F-4D97-AF65-F5344CB8AC3E}">
        <p14:creationId xmlns:p14="http://schemas.microsoft.com/office/powerpoint/2010/main" val="135649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226" y="271792"/>
            <a:ext cx="10515600" cy="625475"/>
          </a:xfrm>
        </p:spPr>
        <p:txBody>
          <a:bodyPr>
            <a:normAutofit fontScale="90000"/>
          </a:bodyPr>
          <a:lstStyle/>
          <a:p>
            <a:r>
              <a:rPr lang="en-ZA" dirty="0" smtClean="0"/>
              <a:t>Economic growth path and path dependency</a:t>
            </a:r>
            <a:endParaRPr lang="en-US" dirty="0"/>
          </a:p>
        </p:txBody>
      </p:sp>
      <p:sp>
        <p:nvSpPr>
          <p:cNvPr id="3" name="Content Placeholder 2"/>
          <p:cNvSpPr>
            <a:spLocks noGrp="1"/>
          </p:cNvSpPr>
          <p:nvPr>
            <p:ph idx="1"/>
          </p:nvPr>
        </p:nvSpPr>
        <p:spPr>
          <a:xfrm>
            <a:off x="228600" y="990600"/>
            <a:ext cx="11811000" cy="5715000"/>
          </a:xfrm>
        </p:spPr>
        <p:txBody>
          <a:bodyPr>
            <a:normAutofit/>
          </a:bodyPr>
          <a:lstStyle/>
          <a:p>
            <a:pPr>
              <a:buFont typeface="Arial" charset="0"/>
              <a:buChar char="•"/>
            </a:pPr>
            <a:r>
              <a:rPr lang="en-ZA" sz="3200" dirty="0" smtClean="0"/>
              <a:t>Sawyer says that current demand may influence the path of an economy takes in three ways by </a:t>
            </a:r>
            <a:r>
              <a:rPr lang="en-ZA" sz="3200" dirty="0"/>
              <a:t>influencing </a:t>
            </a:r>
            <a:r>
              <a:rPr lang="en-ZA" sz="3200" dirty="0" smtClean="0"/>
              <a:t>:</a:t>
            </a:r>
          </a:p>
          <a:p>
            <a:pPr lvl="1">
              <a:buFont typeface="Arial" charset="0"/>
              <a:buChar char="•"/>
            </a:pPr>
            <a:r>
              <a:rPr lang="en-ZA" sz="2800" dirty="0"/>
              <a:t>I</a:t>
            </a:r>
            <a:r>
              <a:rPr lang="en-ZA" sz="2800" dirty="0" smtClean="0"/>
              <a:t>nvestment that builds not only stocks of physical capital but also infrastructure and capabilities in e.g., education, health and environment</a:t>
            </a:r>
          </a:p>
          <a:p>
            <a:pPr lvl="1">
              <a:buFont typeface="Arial" charset="0"/>
              <a:buChar char="•"/>
            </a:pPr>
            <a:r>
              <a:rPr lang="en-ZA" sz="2800" dirty="0" smtClean="0"/>
              <a:t>How people are absorbed or ejected from the labour supply </a:t>
            </a:r>
          </a:p>
          <a:p>
            <a:pPr lvl="1">
              <a:buFont typeface="Arial" charset="0"/>
              <a:buChar char="•"/>
            </a:pPr>
            <a:r>
              <a:rPr lang="en-ZA" sz="2800" dirty="0"/>
              <a:t>L</a:t>
            </a:r>
            <a:r>
              <a:rPr lang="en-ZA" sz="2800" dirty="0" smtClean="0"/>
              <a:t>evel of econ. activity that drives learning by doing &amp; productivity growth</a:t>
            </a:r>
          </a:p>
          <a:p>
            <a:endParaRPr lang="en-US" sz="1200" dirty="0" smtClean="0"/>
          </a:p>
          <a:p>
            <a:r>
              <a:rPr lang="en-US" sz="3200" dirty="0" smtClean="0"/>
              <a:t>Endogenous </a:t>
            </a:r>
            <a:r>
              <a:rPr lang="en-US" sz="3200" dirty="0"/>
              <a:t>money and path </a:t>
            </a:r>
            <a:r>
              <a:rPr lang="en-US" sz="3200" dirty="0" smtClean="0"/>
              <a:t>dependence</a:t>
            </a:r>
          </a:p>
          <a:p>
            <a:pPr lvl="1"/>
            <a:r>
              <a:rPr lang="en-ZA" sz="2800" dirty="0"/>
              <a:t>E</a:t>
            </a:r>
            <a:r>
              <a:rPr lang="en-ZA" sz="2800" dirty="0" smtClean="0"/>
              <a:t>ndogenous money: money </a:t>
            </a:r>
            <a:r>
              <a:rPr lang="en-ZA" sz="2800" dirty="0"/>
              <a:t>is created within the private sector when banks provide credit through the creation of deposits</a:t>
            </a:r>
            <a:endParaRPr lang="en-US" sz="2000" dirty="0"/>
          </a:p>
          <a:p>
            <a:pPr lvl="1"/>
            <a:r>
              <a:rPr lang="en-ZA" sz="2800" dirty="0"/>
              <a:t>The structural influence of banks and other financial institutions on an economy can be seen in who and what they choose to finance and the terms on which they provide finance. </a:t>
            </a:r>
            <a:endParaRPr lang="en-US" sz="2800" dirty="0"/>
          </a:p>
        </p:txBody>
      </p:sp>
    </p:spTree>
    <p:extLst>
      <p:ext uri="{BB962C8B-B14F-4D97-AF65-F5344CB8AC3E}">
        <p14:creationId xmlns:p14="http://schemas.microsoft.com/office/powerpoint/2010/main" val="200451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203" y="440535"/>
            <a:ext cx="10515600" cy="490530"/>
          </a:xfrm>
        </p:spPr>
        <p:txBody>
          <a:bodyPr>
            <a:normAutofit fontScale="90000"/>
          </a:bodyPr>
          <a:lstStyle/>
          <a:p>
            <a:r>
              <a:rPr lang="en-ZA" dirty="0" smtClean="0"/>
              <a:t>Market structure</a:t>
            </a:r>
            <a:endParaRPr lang="en-US" dirty="0"/>
          </a:p>
        </p:txBody>
      </p:sp>
      <p:sp>
        <p:nvSpPr>
          <p:cNvPr id="3" name="Content Placeholder 2"/>
          <p:cNvSpPr>
            <a:spLocks noGrp="1"/>
          </p:cNvSpPr>
          <p:nvPr>
            <p:ph idx="1"/>
          </p:nvPr>
        </p:nvSpPr>
        <p:spPr>
          <a:xfrm>
            <a:off x="786203" y="1219200"/>
            <a:ext cx="10515600" cy="5181600"/>
          </a:xfrm>
        </p:spPr>
        <p:txBody>
          <a:bodyPr>
            <a:normAutofit/>
          </a:bodyPr>
          <a:lstStyle/>
          <a:p>
            <a:r>
              <a:rPr lang="en-US" dirty="0" smtClean="0"/>
              <a:t>Heterodox economics sees the economy as dominated by large corporations and </a:t>
            </a:r>
            <a:r>
              <a:rPr lang="en-ZA" dirty="0" smtClean="0"/>
              <a:t>the </a:t>
            </a:r>
            <a:r>
              <a:rPr lang="en-ZA" dirty="0"/>
              <a:t>role of multinational corporations and trade unions is essential. </a:t>
            </a:r>
            <a:endParaRPr lang="en-ZA" dirty="0" smtClean="0"/>
          </a:p>
          <a:p>
            <a:endParaRPr lang="en-ZA" sz="1000" dirty="0" smtClean="0"/>
          </a:p>
          <a:p>
            <a:r>
              <a:rPr lang="en-ZA" dirty="0"/>
              <a:t>P</a:t>
            </a:r>
            <a:r>
              <a:rPr lang="en-ZA" dirty="0" smtClean="0"/>
              <a:t>rices </a:t>
            </a:r>
            <a:r>
              <a:rPr lang="en-ZA" dirty="0"/>
              <a:t>in most markets are not the result of competition but are </a:t>
            </a:r>
            <a:r>
              <a:rPr lang="en-ZA" dirty="0" smtClean="0"/>
              <a:t>administered</a:t>
            </a:r>
          </a:p>
          <a:p>
            <a:endParaRPr lang="en-ZA" sz="1000" dirty="0" smtClean="0"/>
          </a:p>
          <a:p>
            <a:r>
              <a:rPr lang="en-ZA" dirty="0"/>
              <a:t>P</a:t>
            </a:r>
            <a:r>
              <a:rPr lang="en-ZA" dirty="0" smtClean="0"/>
              <a:t>rices </a:t>
            </a:r>
            <a:r>
              <a:rPr lang="en-ZA" dirty="0"/>
              <a:t>and wages </a:t>
            </a:r>
            <a:r>
              <a:rPr lang="en-ZA" dirty="0" smtClean="0"/>
              <a:t>are </a:t>
            </a:r>
            <a:r>
              <a:rPr lang="en-ZA" dirty="0"/>
              <a:t>parameters in determining the rate of savings by businesses and households and revenue inflows and discretionary income of the public sector. </a:t>
            </a:r>
            <a:endParaRPr lang="en-US" dirty="0" smtClean="0"/>
          </a:p>
        </p:txBody>
      </p:sp>
    </p:spTree>
    <p:extLst>
      <p:ext uri="{BB962C8B-B14F-4D97-AF65-F5344CB8AC3E}">
        <p14:creationId xmlns:p14="http://schemas.microsoft.com/office/powerpoint/2010/main" val="1810592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3435"/>
            <a:ext cx="10515600" cy="396875"/>
          </a:xfrm>
        </p:spPr>
        <p:txBody>
          <a:bodyPr>
            <a:normAutofit fontScale="90000"/>
          </a:bodyPr>
          <a:lstStyle/>
          <a:p>
            <a:r>
              <a:rPr lang="en-US" dirty="0" err="1" smtClean="0"/>
              <a:t>Financialisation</a:t>
            </a:r>
            <a:endParaRPr lang="en-US" dirty="0"/>
          </a:p>
        </p:txBody>
      </p:sp>
      <p:sp>
        <p:nvSpPr>
          <p:cNvPr id="3" name="Content Placeholder 2"/>
          <p:cNvSpPr>
            <a:spLocks noGrp="1"/>
          </p:cNvSpPr>
          <p:nvPr>
            <p:ph idx="1"/>
          </p:nvPr>
        </p:nvSpPr>
        <p:spPr>
          <a:xfrm>
            <a:off x="304800" y="1066800"/>
            <a:ext cx="11582400" cy="5791200"/>
          </a:xfrm>
        </p:spPr>
        <p:txBody>
          <a:bodyPr>
            <a:normAutofit/>
          </a:bodyPr>
          <a:lstStyle/>
          <a:p>
            <a:r>
              <a:rPr lang="en-ZA" dirty="0" smtClean="0"/>
              <a:t>Investment theory and models are incorporating the effects of  </a:t>
            </a:r>
            <a:r>
              <a:rPr lang="en-ZA" dirty="0" err="1" smtClean="0"/>
              <a:t>financialisation</a:t>
            </a:r>
            <a:endParaRPr lang="en-ZA" dirty="0" smtClean="0"/>
          </a:p>
          <a:p>
            <a:endParaRPr lang="en-ZA" sz="1000" dirty="0" smtClean="0"/>
          </a:p>
          <a:p>
            <a:r>
              <a:rPr lang="en-ZA" dirty="0" smtClean="0"/>
              <a:t>Heterodox </a:t>
            </a:r>
            <a:r>
              <a:rPr lang="en-ZA" dirty="0"/>
              <a:t>theory and models are to adapting to take </a:t>
            </a:r>
            <a:r>
              <a:rPr lang="en-ZA" dirty="0" smtClean="0"/>
              <a:t>account of changes </a:t>
            </a:r>
            <a:r>
              <a:rPr lang="en-ZA" dirty="0"/>
              <a:t>from an industrialised capitalism to the current </a:t>
            </a:r>
            <a:r>
              <a:rPr lang="en-ZA" dirty="0" err="1"/>
              <a:t>financialised</a:t>
            </a:r>
            <a:r>
              <a:rPr lang="en-ZA" dirty="0"/>
              <a:t> phase of </a:t>
            </a:r>
            <a:r>
              <a:rPr lang="en-ZA" dirty="0" smtClean="0"/>
              <a:t>capitalism</a:t>
            </a:r>
          </a:p>
          <a:p>
            <a:endParaRPr lang="en-ZA" sz="1000" dirty="0" smtClean="0"/>
          </a:p>
          <a:p>
            <a:r>
              <a:rPr lang="en-ZA" dirty="0" smtClean="0"/>
              <a:t> Empirical studies find </a:t>
            </a:r>
            <a:r>
              <a:rPr lang="en-ZA" dirty="0"/>
              <a:t>that the growing shareholder value orientation of firms has a negative impact on </a:t>
            </a:r>
            <a:r>
              <a:rPr lang="en-ZA" dirty="0" smtClean="0"/>
              <a:t>accumulation</a:t>
            </a:r>
          </a:p>
          <a:p>
            <a:endParaRPr lang="en-ZA" sz="1000" dirty="0" smtClean="0"/>
          </a:p>
          <a:p>
            <a:r>
              <a:rPr lang="en-ZA" dirty="0" smtClean="0"/>
              <a:t>The </a:t>
            </a:r>
            <a:r>
              <a:rPr lang="en-ZA" dirty="0"/>
              <a:t>extraction of interest and dividend payments </a:t>
            </a:r>
            <a:r>
              <a:rPr lang="en-ZA" dirty="0" smtClean="0"/>
              <a:t>by rentiers </a:t>
            </a:r>
            <a:r>
              <a:rPr lang="en-ZA" dirty="0"/>
              <a:t>reduces the amount available for retained earnings and thus a firm’s internal funds available for fixed investment. </a:t>
            </a:r>
            <a:endParaRPr lang="en-US" dirty="0"/>
          </a:p>
          <a:p>
            <a:endParaRPr lang="en-US" dirty="0"/>
          </a:p>
        </p:txBody>
      </p:sp>
    </p:spTree>
    <p:extLst>
      <p:ext uri="{BB962C8B-B14F-4D97-AF65-F5344CB8AC3E}">
        <p14:creationId xmlns:p14="http://schemas.microsoft.com/office/powerpoint/2010/main" val="3110512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62751"/>
            <a:ext cx="10515600" cy="680892"/>
          </a:xfrm>
        </p:spPr>
        <p:txBody>
          <a:bodyPr>
            <a:normAutofit fontScale="90000"/>
          </a:bodyPr>
          <a:lstStyle/>
          <a:p>
            <a:r>
              <a:rPr lang="en-ZA" dirty="0" smtClean="0"/>
              <a:t>Introduction</a:t>
            </a:r>
            <a:endParaRPr lang="en-US" dirty="0"/>
          </a:p>
        </p:txBody>
      </p:sp>
      <p:sp>
        <p:nvSpPr>
          <p:cNvPr id="3" name="Content Placeholder 2"/>
          <p:cNvSpPr>
            <a:spLocks noGrp="1"/>
          </p:cNvSpPr>
          <p:nvPr>
            <p:ph idx="1"/>
          </p:nvPr>
        </p:nvSpPr>
        <p:spPr>
          <a:xfrm>
            <a:off x="463966" y="1066800"/>
            <a:ext cx="11309176" cy="5562600"/>
          </a:xfrm>
        </p:spPr>
        <p:txBody>
          <a:bodyPr>
            <a:noAutofit/>
          </a:bodyPr>
          <a:lstStyle/>
          <a:p>
            <a:pPr>
              <a:buFont typeface="Arial" charset="0"/>
              <a:buChar char="•"/>
            </a:pPr>
            <a:r>
              <a:rPr lang="en-US" dirty="0" smtClean="0"/>
              <a:t>M</a:t>
            </a:r>
            <a:r>
              <a:rPr lang="en-ZA" dirty="0" smtClean="0"/>
              <a:t>ainstream </a:t>
            </a:r>
            <a:r>
              <a:rPr lang="en-ZA" dirty="0"/>
              <a:t>economic theory too often ignores institutions and is ahistorical. </a:t>
            </a:r>
            <a:endParaRPr lang="en-ZA" dirty="0" smtClean="0"/>
          </a:p>
          <a:p>
            <a:pPr>
              <a:buFont typeface="Arial" charset="0"/>
              <a:buChar char="•"/>
            </a:pPr>
            <a:endParaRPr lang="en-ZA" sz="1000" dirty="0"/>
          </a:p>
          <a:p>
            <a:pPr>
              <a:buFont typeface="Arial" charset="0"/>
              <a:buChar char="•"/>
            </a:pPr>
            <a:r>
              <a:rPr lang="en-ZA" dirty="0" smtClean="0"/>
              <a:t>It </a:t>
            </a:r>
            <a:r>
              <a:rPr lang="en-ZA" dirty="0"/>
              <a:t>cannot deal with path-dependence in the process of reproduction and accumulation in society. </a:t>
            </a:r>
            <a:endParaRPr lang="en-ZA" dirty="0" smtClean="0"/>
          </a:p>
          <a:p>
            <a:pPr>
              <a:buFont typeface="Arial" charset="0"/>
              <a:buChar char="•"/>
            </a:pPr>
            <a:endParaRPr lang="en-US" sz="1000" dirty="0" smtClean="0"/>
          </a:p>
          <a:p>
            <a:pPr>
              <a:buFont typeface="Arial" charset="0"/>
              <a:buChar char="•"/>
            </a:pPr>
            <a:r>
              <a:rPr lang="en-ZA" dirty="0" smtClean="0"/>
              <a:t>The </a:t>
            </a:r>
            <a:r>
              <a:rPr lang="en-ZA" dirty="0"/>
              <a:t>alternative approach favoured here is to consider institutions and time as related</a:t>
            </a:r>
            <a:r>
              <a:rPr lang="en-ZA" dirty="0" smtClean="0"/>
              <a:t>.</a:t>
            </a:r>
          </a:p>
          <a:p>
            <a:pPr>
              <a:buFont typeface="Arial" charset="0"/>
              <a:buChar char="•"/>
            </a:pPr>
            <a:endParaRPr lang="en-ZA" sz="1000" dirty="0"/>
          </a:p>
          <a:p>
            <a:pPr>
              <a:buFont typeface="Arial" charset="0"/>
              <a:buChar char="•"/>
            </a:pPr>
            <a:r>
              <a:rPr lang="en-ZA" dirty="0"/>
              <a:t>Mainstream economics generally abstracts from time and </a:t>
            </a:r>
            <a:r>
              <a:rPr lang="en-ZA" dirty="0" smtClean="0"/>
              <a:t>institutions</a:t>
            </a:r>
          </a:p>
          <a:p>
            <a:pPr>
              <a:buFont typeface="Arial" charset="0"/>
              <a:buChar char="•"/>
            </a:pPr>
            <a:endParaRPr lang="en-ZA" sz="1000" dirty="0" smtClean="0"/>
          </a:p>
          <a:p>
            <a:pPr>
              <a:buFont typeface="Arial" charset="0"/>
              <a:buChar char="•"/>
            </a:pPr>
            <a:r>
              <a:rPr lang="en-ZA" dirty="0" smtClean="0"/>
              <a:t>heterodox economics considers </a:t>
            </a:r>
            <a:r>
              <a:rPr lang="en-ZA" dirty="0"/>
              <a:t>institutions, their history and how they operate </a:t>
            </a:r>
            <a:r>
              <a:rPr lang="en-ZA" dirty="0" smtClean="0"/>
              <a:t>during </a:t>
            </a:r>
            <a:r>
              <a:rPr lang="en-ZA" dirty="0"/>
              <a:t>a specific </a:t>
            </a:r>
            <a:r>
              <a:rPr lang="en-ZA" dirty="0" smtClean="0"/>
              <a:t>era</a:t>
            </a:r>
            <a:endParaRPr lang="en-US" dirty="0"/>
          </a:p>
          <a:p>
            <a:pPr>
              <a:buFont typeface="Arial" charset="0"/>
              <a:buChar char="•"/>
            </a:pPr>
            <a:endParaRPr lang="en-US" dirty="0" smtClean="0"/>
          </a:p>
        </p:txBody>
      </p:sp>
    </p:spTree>
    <p:extLst>
      <p:ext uri="{BB962C8B-B14F-4D97-AF65-F5344CB8AC3E}">
        <p14:creationId xmlns:p14="http://schemas.microsoft.com/office/powerpoint/2010/main" val="1386380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536449" cy="465140"/>
          </a:xfrm>
        </p:spPr>
        <p:txBody>
          <a:bodyPr>
            <a:normAutofit fontScale="90000"/>
          </a:bodyPr>
          <a:lstStyle/>
          <a:p>
            <a:r>
              <a:rPr lang="en-ZA" dirty="0" smtClean="0"/>
              <a:t>Introduction</a:t>
            </a:r>
            <a:endParaRPr lang="en-US" dirty="0"/>
          </a:p>
        </p:txBody>
      </p:sp>
      <p:sp>
        <p:nvSpPr>
          <p:cNvPr id="3" name="Content Placeholder 2"/>
          <p:cNvSpPr>
            <a:spLocks noGrp="1"/>
          </p:cNvSpPr>
          <p:nvPr>
            <p:ph idx="1"/>
          </p:nvPr>
        </p:nvSpPr>
        <p:spPr>
          <a:xfrm>
            <a:off x="304800" y="990600"/>
            <a:ext cx="11658600" cy="5638800"/>
          </a:xfrm>
        </p:spPr>
        <p:txBody>
          <a:bodyPr>
            <a:normAutofit/>
          </a:bodyPr>
          <a:lstStyle/>
          <a:p>
            <a:r>
              <a:rPr lang="en-ZA" dirty="0"/>
              <a:t>Economies and markets are often treated by mainstream economists as if they are fair and neutral. </a:t>
            </a:r>
            <a:endParaRPr lang="en-US" dirty="0" smtClean="0"/>
          </a:p>
          <a:p>
            <a:endParaRPr lang="en-US" sz="1200" dirty="0" smtClean="0"/>
          </a:p>
          <a:p>
            <a:r>
              <a:rPr lang="en-US" dirty="0" smtClean="0"/>
              <a:t>However,</a:t>
            </a:r>
            <a:r>
              <a:rPr lang="en-ZA" dirty="0" smtClean="0"/>
              <a:t> </a:t>
            </a:r>
            <a:r>
              <a:rPr lang="en-ZA" dirty="0"/>
              <a:t>world views of dominant economic agents, </a:t>
            </a:r>
            <a:r>
              <a:rPr lang="en-ZA" dirty="0" smtClean="0"/>
              <a:t>e.g., those </a:t>
            </a:r>
            <a:r>
              <a:rPr lang="en-ZA" dirty="0"/>
              <a:t>in large multinational corporations and financial institutions, are</a:t>
            </a:r>
            <a:r>
              <a:rPr lang="en-US" dirty="0"/>
              <a:t> generally</a:t>
            </a:r>
            <a:r>
              <a:rPr lang="en-ZA" dirty="0"/>
              <a:t> absent </a:t>
            </a:r>
            <a:r>
              <a:rPr lang="en-US" dirty="0" smtClean="0"/>
              <a:t>from mainstream </a:t>
            </a:r>
            <a:r>
              <a:rPr lang="en-ZA" dirty="0" smtClean="0"/>
              <a:t>models</a:t>
            </a:r>
            <a:endParaRPr lang="en-US" dirty="0" smtClean="0"/>
          </a:p>
          <a:p>
            <a:endParaRPr lang="en-US" sz="1200" dirty="0"/>
          </a:p>
          <a:p>
            <a:r>
              <a:rPr lang="en-US" dirty="0" smtClean="0"/>
              <a:t>Therefore,</a:t>
            </a:r>
            <a:r>
              <a:rPr lang="en-ZA" dirty="0" smtClean="0"/>
              <a:t> </a:t>
            </a:r>
            <a:r>
              <a:rPr lang="en-ZA" dirty="0"/>
              <a:t>attitudes towards racial and gender discrimination, religious beliefs, environmental issues</a:t>
            </a:r>
            <a:r>
              <a:rPr lang="en-ZA" dirty="0" smtClean="0"/>
              <a:t>, and </a:t>
            </a:r>
            <a:r>
              <a:rPr lang="en-ZA" dirty="0"/>
              <a:t>economic </a:t>
            </a:r>
            <a:r>
              <a:rPr lang="en-ZA" dirty="0" smtClean="0"/>
              <a:t>security</a:t>
            </a:r>
            <a:r>
              <a:rPr lang="en-US" dirty="0" smtClean="0"/>
              <a:t> are ignored when analyzing economies</a:t>
            </a:r>
          </a:p>
          <a:p>
            <a:endParaRPr lang="en-US" sz="1200" dirty="0" smtClean="0"/>
          </a:p>
          <a:p>
            <a:r>
              <a:rPr lang="en-US" dirty="0" smtClean="0"/>
              <a:t>Heterodox economics understands that </a:t>
            </a:r>
            <a:r>
              <a:rPr lang="en-ZA" dirty="0" smtClean="0"/>
              <a:t>there </a:t>
            </a:r>
            <a:r>
              <a:rPr lang="en-ZA" dirty="0"/>
              <a:t>is ‘path dependence’ shaped by a history of institutions and affected by the beliefs and biases of people running those institutions. </a:t>
            </a:r>
            <a:endParaRPr lang="en-US" dirty="0"/>
          </a:p>
        </p:txBody>
      </p:sp>
    </p:spTree>
    <p:extLst>
      <p:ext uri="{BB962C8B-B14F-4D97-AF65-F5344CB8AC3E}">
        <p14:creationId xmlns:p14="http://schemas.microsoft.com/office/powerpoint/2010/main" val="978986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10515600" cy="647800"/>
          </a:xfrm>
        </p:spPr>
        <p:txBody>
          <a:bodyPr>
            <a:normAutofit fontScale="90000"/>
          </a:bodyPr>
          <a:lstStyle/>
          <a:p>
            <a:r>
              <a:rPr lang="en-ZA" dirty="0" smtClean="0"/>
              <a:t>Investment under uncertainty and irreversibility</a:t>
            </a:r>
            <a:endParaRPr lang="en-US" dirty="0"/>
          </a:p>
        </p:txBody>
      </p:sp>
      <p:sp>
        <p:nvSpPr>
          <p:cNvPr id="3" name="Content Placeholder 2"/>
          <p:cNvSpPr>
            <a:spLocks noGrp="1"/>
          </p:cNvSpPr>
          <p:nvPr>
            <p:ph idx="1"/>
          </p:nvPr>
        </p:nvSpPr>
        <p:spPr>
          <a:xfrm>
            <a:off x="392070" y="1012926"/>
            <a:ext cx="11407860" cy="5540274"/>
          </a:xfrm>
        </p:spPr>
        <p:txBody>
          <a:bodyPr>
            <a:normAutofit/>
          </a:bodyPr>
          <a:lstStyle/>
          <a:p>
            <a:r>
              <a:rPr lang="en-ZA" dirty="0"/>
              <a:t>M</a:t>
            </a:r>
            <a:r>
              <a:rPr lang="en-ZA" dirty="0" smtClean="0"/>
              <a:t>ainstream </a:t>
            </a:r>
            <a:r>
              <a:rPr lang="en-ZA" dirty="0"/>
              <a:t>approaches </a:t>
            </a:r>
            <a:r>
              <a:rPr lang="en-ZA" dirty="0" smtClean="0"/>
              <a:t>inadequately </a:t>
            </a:r>
            <a:r>
              <a:rPr lang="en-ZA" dirty="0"/>
              <a:t>account for uncertainty and irreversibility of investments. </a:t>
            </a:r>
            <a:endParaRPr lang="en-ZA" dirty="0" smtClean="0"/>
          </a:p>
          <a:p>
            <a:endParaRPr lang="en-US" sz="1000" dirty="0" smtClean="0"/>
          </a:p>
          <a:p>
            <a:r>
              <a:rPr lang="en-ZA" dirty="0"/>
              <a:t>H</a:t>
            </a:r>
            <a:r>
              <a:rPr lang="en-ZA" dirty="0" smtClean="0"/>
              <a:t>eterodox </a:t>
            </a:r>
            <a:r>
              <a:rPr lang="en-ZA" dirty="0"/>
              <a:t>macroeconomics is shaped by the idea of fundamental or radical uncertainty and irreversibility of investment. </a:t>
            </a:r>
            <a:endParaRPr lang="en-ZA" dirty="0" smtClean="0"/>
          </a:p>
          <a:p>
            <a:endParaRPr lang="en-US" sz="1000" dirty="0"/>
          </a:p>
          <a:p>
            <a:r>
              <a:rPr lang="en-ZA" dirty="0"/>
              <a:t> There is a clear psychological element to behaviour of individuals and recognition of the psychology of group behaviour. </a:t>
            </a:r>
            <a:endParaRPr lang="en-ZA" dirty="0" smtClean="0"/>
          </a:p>
          <a:p>
            <a:pPr marL="0" indent="0">
              <a:buNone/>
            </a:pPr>
            <a:endParaRPr lang="en-US" sz="1000" dirty="0"/>
          </a:p>
          <a:p>
            <a:r>
              <a:rPr lang="en-ZA" dirty="0" smtClean="0"/>
              <a:t> </a:t>
            </a:r>
            <a:r>
              <a:rPr lang="en-ZA" dirty="0"/>
              <a:t>P</a:t>
            </a:r>
            <a:r>
              <a:rPr lang="en-ZA" dirty="0" smtClean="0"/>
              <a:t>erceptions </a:t>
            </a:r>
            <a:r>
              <a:rPr lang="en-ZA" dirty="0"/>
              <a:t>are shaped by society and its </a:t>
            </a:r>
            <a:r>
              <a:rPr lang="en-ZA" dirty="0" smtClean="0"/>
              <a:t>institutions</a:t>
            </a:r>
          </a:p>
          <a:p>
            <a:endParaRPr lang="en-US" sz="1000" dirty="0" smtClean="0"/>
          </a:p>
          <a:p>
            <a:r>
              <a:rPr lang="en-ZA" dirty="0" smtClean="0"/>
              <a:t> Many of the institutions </a:t>
            </a:r>
            <a:r>
              <a:rPr lang="en-ZA" dirty="0"/>
              <a:t>that have been developed are to help economic agents attempt to create stability in a world of fundamental uncertainty and irreversibility. </a:t>
            </a:r>
            <a:endParaRPr lang="en-US" dirty="0"/>
          </a:p>
        </p:txBody>
      </p:sp>
    </p:spTree>
    <p:extLst>
      <p:ext uri="{BB962C8B-B14F-4D97-AF65-F5344CB8AC3E}">
        <p14:creationId xmlns:p14="http://schemas.microsoft.com/office/powerpoint/2010/main" val="629588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10591800" cy="5791200"/>
          </a:xfrm>
        </p:spPr>
        <p:txBody>
          <a:bodyPr>
            <a:noAutofit/>
          </a:bodyPr>
          <a:lstStyle/>
          <a:p>
            <a:pPr marL="0" indent="0">
              <a:buNone/>
            </a:pPr>
            <a:r>
              <a:rPr lang="en-ZA" dirty="0"/>
              <a:t>Crotty (1994, p.27) </a:t>
            </a:r>
            <a:r>
              <a:rPr lang="en-US" dirty="0" smtClean="0"/>
              <a:t>says:</a:t>
            </a:r>
            <a:endParaRPr lang="en-US" dirty="0"/>
          </a:p>
          <a:p>
            <a:pPr marL="0" indent="0">
              <a:buNone/>
            </a:pPr>
            <a:r>
              <a:rPr lang="en-ZA" dirty="0"/>
              <a:t>The future </a:t>
            </a:r>
            <a:r>
              <a:rPr lang="en-ZA" i="1" dirty="0"/>
              <a:t>is </a:t>
            </a:r>
            <a:r>
              <a:rPr lang="en-ZA" dirty="0"/>
              <a:t>unknowable; we exist in an environment of true uncertainty. In such an environment, neoclassical theory fundamentally misspecifies agent choice. Fortunately, the price of recognition of the existence and centrality of fundamental uncertainty is not theoretical chaos as neoclassicists would have us believe. The concept of the socially constructed human agent and conventional decision making in concert with an understanding of the institutional foundations of conditional stability create a world with nondeterminist or contingent laws and tendencies, a world that can indeed be appropriated through theory. However, a theory adequate to its task must be institutionally contingent and never lose sight of the dialectical relation between uncertainty and the structures and practices we have created to try to remove its sting.</a:t>
            </a:r>
            <a:endParaRPr lang="en-US" dirty="0"/>
          </a:p>
          <a:p>
            <a:endParaRPr lang="en-US" dirty="0"/>
          </a:p>
        </p:txBody>
      </p:sp>
    </p:spTree>
    <p:extLst>
      <p:ext uri="{BB962C8B-B14F-4D97-AF65-F5344CB8AC3E}">
        <p14:creationId xmlns:p14="http://schemas.microsoft.com/office/powerpoint/2010/main" val="1454909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95312"/>
            <a:ext cx="11125200" cy="625475"/>
          </a:xfrm>
        </p:spPr>
        <p:txBody>
          <a:bodyPr>
            <a:normAutofit fontScale="90000"/>
          </a:bodyPr>
          <a:lstStyle/>
          <a:p>
            <a:r>
              <a:rPr lang="en-ZA" dirty="0"/>
              <a:t>Investment under </a:t>
            </a:r>
            <a:r>
              <a:rPr lang="en-ZA" dirty="0" smtClean="0"/>
              <a:t>uncertainty </a:t>
            </a:r>
            <a:r>
              <a:rPr lang="en-ZA" dirty="0"/>
              <a:t>and </a:t>
            </a:r>
            <a:r>
              <a:rPr lang="en-ZA" dirty="0" smtClean="0"/>
              <a:t>irreversibility </a:t>
            </a:r>
            <a:r>
              <a:rPr lang="en-ZA" dirty="0" err="1" smtClean="0"/>
              <a:t>ctd</a:t>
            </a:r>
            <a:endParaRPr lang="en-US" dirty="0"/>
          </a:p>
        </p:txBody>
      </p:sp>
      <p:sp>
        <p:nvSpPr>
          <p:cNvPr id="3" name="Content Placeholder 2"/>
          <p:cNvSpPr>
            <a:spLocks noGrp="1"/>
          </p:cNvSpPr>
          <p:nvPr>
            <p:ph idx="1"/>
          </p:nvPr>
        </p:nvSpPr>
        <p:spPr>
          <a:xfrm>
            <a:off x="533400" y="1447800"/>
            <a:ext cx="10972800" cy="5013325"/>
          </a:xfrm>
        </p:spPr>
        <p:txBody>
          <a:bodyPr>
            <a:normAutofit/>
          </a:bodyPr>
          <a:lstStyle/>
          <a:p>
            <a:r>
              <a:rPr lang="en-US" dirty="0" smtClean="0"/>
              <a:t>Th</a:t>
            </a:r>
            <a:r>
              <a:rPr lang="en-ZA" dirty="0" smtClean="0"/>
              <a:t>e </a:t>
            </a:r>
            <a:r>
              <a:rPr lang="en-ZA" dirty="0"/>
              <a:t>relation between conventional decision making and stability is dialectical. </a:t>
            </a:r>
            <a:endParaRPr lang="en-US" dirty="0"/>
          </a:p>
          <a:p>
            <a:endParaRPr lang="en-US" sz="1000" dirty="0" smtClean="0"/>
          </a:p>
          <a:p>
            <a:r>
              <a:rPr lang="en-US" dirty="0"/>
              <a:t>I</a:t>
            </a:r>
            <a:r>
              <a:rPr lang="en-ZA" dirty="0" err="1" smtClean="0"/>
              <a:t>nstitutions</a:t>
            </a:r>
            <a:r>
              <a:rPr lang="en-ZA" dirty="0" smtClean="0"/>
              <a:t> </a:t>
            </a:r>
            <a:r>
              <a:rPr lang="en-ZA" dirty="0"/>
              <a:t>can never create more than conditional </a:t>
            </a:r>
            <a:r>
              <a:rPr lang="en-ZA" dirty="0" smtClean="0"/>
              <a:t>stability</a:t>
            </a:r>
            <a:endParaRPr lang="en-US" dirty="0" smtClean="0"/>
          </a:p>
          <a:p>
            <a:endParaRPr lang="en-ZA" sz="1000" dirty="0" smtClean="0"/>
          </a:p>
          <a:p>
            <a:r>
              <a:rPr lang="en-ZA" dirty="0" smtClean="0"/>
              <a:t>Institutions </a:t>
            </a:r>
            <a:r>
              <a:rPr lang="en-ZA" dirty="0"/>
              <a:t>as socially constructed entities are filled with </a:t>
            </a:r>
            <a:r>
              <a:rPr lang="en-ZA" dirty="0" smtClean="0"/>
              <a:t>contradictions</a:t>
            </a:r>
          </a:p>
          <a:p>
            <a:endParaRPr lang="en-ZA" sz="1000" dirty="0"/>
          </a:p>
          <a:p>
            <a:r>
              <a:rPr lang="en-ZA" dirty="0" smtClean="0"/>
              <a:t>They cannot </a:t>
            </a:r>
            <a:r>
              <a:rPr lang="en-ZA" dirty="0"/>
              <a:t>find solutions to instability without creating new forms of instability. </a:t>
            </a:r>
            <a:endParaRPr lang="en-US" dirty="0" smtClean="0"/>
          </a:p>
          <a:p>
            <a:endParaRPr lang="en-ZA" sz="1000" dirty="0" smtClean="0"/>
          </a:p>
          <a:p>
            <a:r>
              <a:rPr lang="en-ZA" dirty="0" smtClean="0"/>
              <a:t>Institutions transform </a:t>
            </a:r>
            <a:r>
              <a:rPr lang="en-ZA" dirty="0"/>
              <a:t>the effects of uncertainty and shift them across time rather than permanently eliminate them”. </a:t>
            </a:r>
            <a:endParaRPr lang="en-US" dirty="0" smtClean="0"/>
          </a:p>
          <a:p>
            <a:endParaRPr lang="en-ZA" sz="1000" dirty="0" smtClean="0"/>
          </a:p>
        </p:txBody>
      </p:sp>
    </p:spTree>
    <p:extLst>
      <p:ext uri="{BB962C8B-B14F-4D97-AF65-F5344CB8AC3E}">
        <p14:creationId xmlns:p14="http://schemas.microsoft.com/office/powerpoint/2010/main" val="1173972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254" y="533400"/>
            <a:ext cx="10515600" cy="645047"/>
          </a:xfrm>
        </p:spPr>
        <p:txBody>
          <a:bodyPr>
            <a:normAutofit fontScale="90000"/>
          </a:bodyPr>
          <a:lstStyle/>
          <a:p>
            <a:r>
              <a:rPr lang="en-US" dirty="0" smtClean="0"/>
              <a:t>Theory of the firm</a:t>
            </a:r>
            <a:endParaRPr lang="en-US" dirty="0"/>
          </a:p>
        </p:txBody>
      </p:sp>
      <p:sp>
        <p:nvSpPr>
          <p:cNvPr id="3" name="Content Placeholder 2"/>
          <p:cNvSpPr>
            <a:spLocks noGrp="1"/>
          </p:cNvSpPr>
          <p:nvPr>
            <p:ph idx="1"/>
          </p:nvPr>
        </p:nvSpPr>
        <p:spPr>
          <a:xfrm>
            <a:off x="348712" y="1524000"/>
            <a:ext cx="11490886" cy="5105400"/>
          </a:xfrm>
        </p:spPr>
        <p:txBody>
          <a:bodyPr>
            <a:normAutofit/>
          </a:bodyPr>
          <a:lstStyle/>
          <a:p>
            <a:r>
              <a:rPr lang="en-ZA" dirty="0"/>
              <a:t>The theory of the firm that shapes post-Keynesian investment theory is different to the neo-classical models because the goal of the firm for post-Keynesian theory is more than just maximising profits. </a:t>
            </a:r>
            <a:endParaRPr lang="en-ZA" dirty="0" smtClean="0"/>
          </a:p>
          <a:p>
            <a:endParaRPr lang="en-US" sz="1000" dirty="0" smtClean="0"/>
          </a:p>
          <a:p>
            <a:r>
              <a:rPr lang="en-ZA" dirty="0" smtClean="0"/>
              <a:t>At </a:t>
            </a:r>
            <a:r>
              <a:rPr lang="en-ZA" dirty="0"/>
              <a:t>the centre of this theory is a </a:t>
            </a:r>
            <a:r>
              <a:rPr lang="en-ZA" dirty="0" smtClean="0"/>
              <a:t>realisation that </a:t>
            </a:r>
            <a:r>
              <a:rPr lang="en-ZA" dirty="0"/>
              <a:t>managers and owners of firms have different roles and interests. </a:t>
            </a:r>
            <a:endParaRPr lang="en-ZA" dirty="0" smtClean="0"/>
          </a:p>
          <a:p>
            <a:pPr marL="0" indent="0">
              <a:buNone/>
            </a:pPr>
            <a:endParaRPr lang="en-US" sz="1000" dirty="0" smtClean="0"/>
          </a:p>
          <a:p>
            <a:r>
              <a:rPr lang="en-ZA" dirty="0"/>
              <a:t>Managers have an interest in ensuring that firms survive competition from other firms and they are constrained in their ability to maintain the survival and growth of the firm by the portion of profits they can use to support the accumulation of the </a:t>
            </a:r>
            <a:r>
              <a:rPr lang="en-ZA" dirty="0" smtClean="0"/>
              <a:t>firm</a:t>
            </a:r>
            <a:endParaRPr lang="en-US" dirty="0" smtClean="0"/>
          </a:p>
        </p:txBody>
      </p:sp>
    </p:spTree>
    <p:extLst>
      <p:ext uri="{BB962C8B-B14F-4D97-AF65-F5344CB8AC3E}">
        <p14:creationId xmlns:p14="http://schemas.microsoft.com/office/powerpoint/2010/main" val="24773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515600" cy="634054"/>
          </a:xfrm>
        </p:spPr>
        <p:txBody>
          <a:bodyPr>
            <a:normAutofit fontScale="90000"/>
          </a:bodyPr>
          <a:lstStyle/>
          <a:p>
            <a:r>
              <a:rPr lang="en-US" dirty="0"/>
              <a:t>Theory of the firm</a:t>
            </a:r>
          </a:p>
        </p:txBody>
      </p:sp>
      <p:sp>
        <p:nvSpPr>
          <p:cNvPr id="3" name="Content Placeholder 2"/>
          <p:cNvSpPr>
            <a:spLocks noGrp="1"/>
          </p:cNvSpPr>
          <p:nvPr>
            <p:ph idx="1"/>
          </p:nvPr>
        </p:nvSpPr>
        <p:spPr>
          <a:xfrm>
            <a:off x="609600" y="1295400"/>
            <a:ext cx="10515600" cy="5313814"/>
          </a:xfrm>
        </p:spPr>
        <p:txBody>
          <a:bodyPr/>
          <a:lstStyle/>
          <a:p>
            <a:r>
              <a:rPr lang="en-US" dirty="0" smtClean="0"/>
              <a:t>An</a:t>
            </a:r>
            <a:r>
              <a:rPr lang="en-ZA" dirty="0" smtClean="0"/>
              <a:t> </a:t>
            </a:r>
            <a:r>
              <a:rPr lang="en-ZA" dirty="0"/>
              <a:t>important aspect of post-Keynesian theory of the firm is the </a:t>
            </a:r>
            <a:r>
              <a:rPr lang="en-ZA" dirty="0" smtClean="0"/>
              <a:t>growth-profit</a:t>
            </a:r>
            <a:r>
              <a:rPr lang="en-US" dirty="0" smtClean="0"/>
              <a:t> or growth-safety</a:t>
            </a:r>
            <a:r>
              <a:rPr lang="en-ZA" dirty="0" smtClean="0"/>
              <a:t> </a:t>
            </a:r>
            <a:r>
              <a:rPr lang="en-ZA" dirty="0"/>
              <a:t>trade </a:t>
            </a:r>
            <a:r>
              <a:rPr lang="en-ZA" dirty="0" smtClean="0"/>
              <a:t>off</a:t>
            </a:r>
            <a:r>
              <a:rPr lang="en-US" dirty="0" smtClean="0"/>
              <a:t> that </a:t>
            </a:r>
            <a:r>
              <a:rPr lang="en-ZA" dirty="0" smtClean="0"/>
              <a:t>managers </a:t>
            </a:r>
            <a:r>
              <a:rPr lang="en-ZA" dirty="0"/>
              <a:t>face when making investment decision. </a:t>
            </a:r>
            <a:endParaRPr lang="en-ZA" dirty="0" smtClean="0"/>
          </a:p>
          <a:p>
            <a:endParaRPr lang="en-US" sz="1000" dirty="0" smtClean="0"/>
          </a:p>
          <a:p>
            <a:r>
              <a:rPr lang="en-ZA" dirty="0" smtClean="0"/>
              <a:t>This </a:t>
            </a:r>
            <a:r>
              <a:rPr lang="en-ZA" dirty="0"/>
              <a:t>formulation draws on the </a:t>
            </a:r>
            <a:r>
              <a:rPr lang="en-US" dirty="0" smtClean="0"/>
              <a:t>distinction between </a:t>
            </a:r>
            <a:r>
              <a:rPr lang="en-ZA" dirty="0" smtClean="0"/>
              <a:t>inside</a:t>
            </a:r>
            <a:r>
              <a:rPr lang="en-US" dirty="0" smtClean="0"/>
              <a:t> and </a:t>
            </a:r>
            <a:r>
              <a:rPr lang="en-ZA" dirty="0" smtClean="0"/>
              <a:t>outside </a:t>
            </a:r>
            <a:r>
              <a:rPr lang="en-ZA" dirty="0"/>
              <a:t>finance and Kalecki’s principle of increasing risk where managers want to limit outside borrowing. </a:t>
            </a:r>
            <a:endParaRPr lang="en-ZA" dirty="0" smtClean="0"/>
          </a:p>
          <a:p>
            <a:endParaRPr lang="en-US" sz="1000" dirty="0" smtClean="0"/>
          </a:p>
          <a:p>
            <a:r>
              <a:rPr lang="en-ZA" dirty="0" smtClean="0"/>
              <a:t> </a:t>
            </a:r>
            <a:r>
              <a:rPr lang="en-US" dirty="0"/>
              <a:t>F</a:t>
            </a:r>
            <a:r>
              <a:rPr lang="en-ZA" dirty="0" smtClean="0"/>
              <a:t>irm borrowing</a:t>
            </a:r>
            <a:r>
              <a:rPr lang="en-US" dirty="0" smtClean="0"/>
              <a:t> is</a:t>
            </a:r>
            <a:r>
              <a:rPr lang="en-ZA" dirty="0" smtClean="0"/>
              <a:t> </a:t>
            </a:r>
            <a:r>
              <a:rPr lang="en-ZA" dirty="0"/>
              <a:t>not constrained by financial market pressures but by managers’ determination to maintain independence from financial market pressures. </a:t>
            </a:r>
            <a:endParaRPr lang="en-US" dirty="0"/>
          </a:p>
        </p:txBody>
      </p:sp>
    </p:spTree>
    <p:extLst>
      <p:ext uri="{BB962C8B-B14F-4D97-AF65-F5344CB8AC3E}">
        <p14:creationId xmlns:p14="http://schemas.microsoft.com/office/powerpoint/2010/main" val="444898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81000"/>
            <a:ext cx="10515600" cy="533400"/>
          </a:xfrm>
        </p:spPr>
        <p:txBody>
          <a:bodyPr>
            <a:normAutofit fontScale="90000"/>
          </a:bodyPr>
          <a:lstStyle/>
          <a:p>
            <a:r>
              <a:rPr lang="en-US" dirty="0" smtClean="0"/>
              <a:t>Aggregate Demand</a:t>
            </a:r>
            <a:endParaRPr lang="en-US" dirty="0"/>
          </a:p>
        </p:txBody>
      </p:sp>
      <p:sp>
        <p:nvSpPr>
          <p:cNvPr id="3" name="Content Placeholder 2"/>
          <p:cNvSpPr>
            <a:spLocks noGrp="1"/>
          </p:cNvSpPr>
          <p:nvPr>
            <p:ph idx="1"/>
          </p:nvPr>
        </p:nvSpPr>
        <p:spPr>
          <a:xfrm>
            <a:off x="533400" y="914400"/>
            <a:ext cx="11353800" cy="5715000"/>
          </a:xfrm>
        </p:spPr>
        <p:txBody>
          <a:bodyPr>
            <a:noAutofit/>
          </a:bodyPr>
          <a:lstStyle/>
          <a:p>
            <a:r>
              <a:rPr lang="en-ZA" dirty="0" smtClean="0"/>
              <a:t>A</a:t>
            </a:r>
            <a:r>
              <a:rPr lang="en-US" dirty="0" smtClean="0"/>
              <a:t>t</a:t>
            </a:r>
            <a:r>
              <a:rPr lang="en-ZA" dirty="0" smtClean="0"/>
              <a:t> </a:t>
            </a:r>
            <a:r>
              <a:rPr lang="en-ZA" dirty="0"/>
              <a:t>the heart of all post-Keynesian </a:t>
            </a:r>
            <a:r>
              <a:rPr lang="en-ZA" dirty="0" smtClean="0"/>
              <a:t>approache</a:t>
            </a:r>
            <a:r>
              <a:rPr lang="en-US" dirty="0" smtClean="0"/>
              <a:t>s is</a:t>
            </a:r>
            <a:r>
              <a:rPr lang="en-ZA" dirty="0" smtClean="0"/>
              <a:t> </a:t>
            </a:r>
            <a:r>
              <a:rPr lang="en-ZA" dirty="0"/>
              <a:t>the principle of effective </a:t>
            </a:r>
            <a:r>
              <a:rPr lang="en-ZA" dirty="0" smtClean="0"/>
              <a:t>deman</a:t>
            </a:r>
            <a:r>
              <a:rPr lang="en-US" dirty="0" smtClean="0"/>
              <a:t>d: </a:t>
            </a:r>
            <a:r>
              <a:rPr lang="en-ZA" dirty="0" smtClean="0"/>
              <a:t>production </a:t>
            </a:r>
            <a:r>
              <a:rPr lang="en-ZA" dirty="0"/>
              <a:t>of goods adjusts itself </a:t>
            </a:r>
            <a:r>
              <a:rPr lang="en-ZA" dirty="0" smtClean="0"/>
              <a:t>to </a:t>
            </a:r>
            <a:r>
              <a:rPr lang="en-ZA" dirty="0"/>
              <a:t>demand for goods. </a:t>
            </a:r>
            <a:endParaRPr lang="en-ZA" dirty="0" smtClean="0"/>
          </a:p>
          <a:p>
            <a:endParaRPr lang="en-US" sz="1000" dirty="0"/>
          </a:p>
          <a:p>
            <a:r>
              <a:rPr lang="en-ZA" dirty="0" smtClean="0"/>
              <a:t>The </a:t>
            </a:r>
            <a:r>
              <a:rPr lang="en-ZA" dirty="0"/>
              <a:t>economy </a:t>
            </a:r>
            <a:r>
              <a:rPr lang="en-ZA" dirty="0" smtClean="0"/>
              <a:t>is demand-determined </a:t>
            </a:r>
            <a:r>
              <a:rPr lang="en-ZA" dirty="0"/>
              <a:t>and not constrained by supply or </a:t>
            </a:r>
            <a:r>
              <a:rPr lang="en-US" dirty="0" smtClean="0"/>
              <a:t>available </a:t>
            </a:r>
            <a:r>
              <a:rPr lang="en-ZA" dirty="0" smtClean="0"/>
              <a:t>endowments </a:t>
            </a:r>
          </a:p>
          <a:p>
            <a:endParaRPr lang="en-US" sz="1000" dirty="0" smtClean="0"/>
          </a:p>
          <a:p>
            <a:r>
              <a:rPr lang="en-ZA" dirty="0"/>
              <a:t>I</a:t>
            </a:r>
            <a:r>
              <a:rPr lang="en-ZA" dirty="0" smtClean="0"/>
              <a:t>nvestment is </a:t>
            </a:r>
            <a:r>
              <a:rPr lang="en-ZA" dirty="0"/>
              <a:t>independent of saving; investment and capital accumulation are not tied </a:t>
            </a:r>
            <a:r>
              <a:rPr lang="en-ZA" dirty="0" smtClean="0"/>
              <a:t>to </a:t>
            </a:r>
            <a:r>
              <a:rPr lang="en-ZA" dirty="0"/>
              <a:t>intertemporal consumption decisions of </a:t>
            </a:r>
            <a:r>
              <a:rPr lang="en-ZA" dirty="0" smtClean="0"/>
              <a:t>households</a:t>
            </a:r>
          </a:p>
          <a:p>
            <a:endParaRPr lang="en-US" sz="1000" dirty="0" smtClean="0"/>
          </a:p>
          <a:p>
            <a:r>
              <a:rPr lang="en-ZA" dirty="0"/>
              <a:t>A</a:t>
            </a:r>
            <a:r>
              <a:rPr lang="en-ZA" dirty="0" smtClean="0"/>
              <a:t> </a:t>
            </a:r>
            <a:r>
              <a:rPr lang="en-ZA" dirty="0"/>
              <a:t>key difference between heterodox and mainstream approaches is </a:t>
            </a:r>
            <a:r>
              <a:rPr lang="en-ZA" dirty="0" smtClean="0"/>
              <a:t>that there </a:t>
            </a:r>
            <a:r>
              <a:rPr lang="en-ZA" dirty="0"/>
              <a:t>are no market forces </a:t>
            </a:r>
            <a:r>
              <a:rPr lang="en-ZA" dirty="0" smtClean="0"/>
              <a:t>to drive </a:t>
            </a:r>
            <a:r>
              <a:rPr lang="en-ZA" dirty="0"/>
              <a:t>the level of aggregate demand towards any supply-side equilibrium </a:t>
            </a:r>
            <a:endParaRPr lang="en-ZA" dirty="0" smtClean="0"/>
          </a:p>
          <a:p>
            <a:endParaRPr lang="en-ZA" sz="1000" dirty="0" smtClean="0"/>
          </a:p>
          <a:p>
            <a:r>
              <a:rPr lang="en-ZA" dirty="0" smtClean="0"/>
              <a:t>Aggregate </a:t>
            </a:r>
            <a:r>
              <a:rPr lang="en-ZA" dirty="0"/>
              <a:t>demand sets the level of economic activity in an economy. </a:t>
            </a:r>
            <a:endParaRPr lang="en-US" dirty="0" smtClean="0"/>
          </a:p>
        </p:txBody>
      </p:sp>
    </p:spTree>
    <p:extLst>
      <p:ext uri="{BB962C8B-B14F-4D97-AF65-F5344CB8AC3E}">
        <p14:creationId xmlns:p14="http://schemas.microsoft.com/office/powerpoint/2010/main" val="1613467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OfficeLight_16x9</Template>
  <TotalTime>532</TotalTime>
  <Words>1893</Words>
  <Application>Microsoft Office PowerPoint</Application>
  <PresentationFormat>Custom</PresentationFormat>
  <Paragraphs>138</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Macroeconomic theories of investment and development of a New Economic Theory</vt:lpstr>
      <vt:lpstr>Introduction</vt:lpstr>
      <vt:lpstr>Introduction</vt:lpstr>
      <vt:lpstr>Investment under uncertainty and irreversibility</vt:lpstr>
      <vt:lpstr>PowerPoint Presentation</vt:lpstr>
      <vt:lpstr>Investment under uncertainty and irreversibility ctd</vt:lpstr>
      <vt:lpstr>Theory of the firm</vt:lpstr>
      <vt:lpstr>Theory of the firm</vt:lpstr>
      <vt:lpstr>Aggregate Demand</vt:lpstr>
      <vt:lpstr>Distributive outcomes and distributional conflicts</vt:lpstr>
      <vt:lpstr>Economic growth path and path dependency</vt:lpstr>
      <vt:lpstr>Market structure</vt:lpstr>
      <vt:lpstr>Financialisation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Sustainability Classroom</cp:lastModifiedBy>
  <cp:revision>118</cp:revision>
  <dcterms:created xsi:type="dcterms:W3CDTF">2016-08-03T18:13:24Z</dcterms:created>
  <dcterms:modified xsi:type="dcterms:W3CDTF">2017-05-10T09:15:11Z</dcterms:modified>
</cp:coreProperties>
</file>