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70" r:id="rId5"/>
    <p:sldId id="258" r:id="rId6"/>
    <p:sldId id="259" r:id="rId7"/>
    <p:sldId id="260" r:id="rId8"/>
    <p:sldId id="273" r:id="rId9"/>
    <p:sldId id="268" r:id="rId10"/>
    <p:sldId id="262" r:id="rId11"/>
    <p:sldId id="269" r:id="rId12"/>
    <p:sldId id="265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60"/>
  </p:normalViewPr>
  <p:slideViewPr>
    <p:cSldViewPr snapToGrid="0">
      <p:cViewPr varScale="1">
        <p:scale>
          <a:sx n="62" d="100"/>
          <a:sy n="62" d="100"/>
        </p:scale>
        <p:origin x="53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BA93FB-ED82-403B-9855-374072E4C77C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DBA7A903-76C8-4A76-8F98-BE6985147E85}">
      <dgm:prSet phldrT="[Text]" custT="1"/>
      <dgm:spPr/>
      <dgm:t>
        <a:bodyPr/>
        <a:lstStyle/>
        <a:p>
          <a:r>
            <a:rPr lang="en-ZA" sz="2000" b="1" dirty="0" smtClean="0"/>
            <a:t>Entanglement of Fact/value/convention</a:t>
          </a:r>
          <a:r>
            <a:rPr lang="en-ZA" sz="2600" dirty="0" smtClean="0"/>
            <a:t> </a:t>
          </a:r>
          <a:r>
            <a:rPr lang="en-ZA" sz="1600" dirty="0" smtClean="0"/>
            <a:t>(Putnam &amp; Walsh 2012; Quine 1959)</a:t>
          </a:r>
          <a:endParaRPr lang="en-ZA" sz="1600" dirty="0"/>
        </a:p>
      </dgm:t>
    </dgm:pt>
    <dgm:pt modelId="{2010FCE3-7E63-4ACB-AF4E-DEE250777DB4}" type="parTrans" cxnId="{F2DD3819-53BC-4EAD-878B-16EDB14877F0}">
      <dgm:prSet/>
      <dgm:spPr/>
      <dgm:t>
        <a:bodyPr/>
        <a:lstStyle/>
        <a:p>
          <a:endParaRPr lang="en-ZA"/>
        </a:p>
      </dgm:t>
    </dgm:pt>
    <dgm:pt modelId="{4F09865D-CD2D-4A40-B53C-821051735862}" type="sibTrans" cxnId="{F2DD3819-53BC-4EAD-878B-16EDB14877F0}">
      <dgm:prSet/>
      <dgm:spPr/>
      <dgm:t>
        <a:bodyPr/>
        <a:lstStyle/>
        <a:p>
          <a:endParaRPr lang="en-ZA"/>
        </a:p>
      </dgm:t>
    </dgm:pt>
    <dgm:pt modelId="{40A479D0-7164-4C8C-8AA4-33A5E6E9870D}">
      <dgm:prSet phldrT="[Text]" custT="1"/>
      <dgm:spPr/>
      <dgm:t>
        <a:bodyPr/>
        <a:lstStyle/>
        <a:p>
          <a:r>
            <a:rPr lang="en-ZA" sz="2400" b="1" dirty="0" smtClean="0"/>
            <a:t>Triple Level Embeddedness Framework </a:t>
          </a:r>
          <a:r>
            <a:rPr lang="en-ZA" sz="1800" dirty="0" smtClean="0"/>
            <a:t>(Geels 2014)</a:t>
          </a:r>
          <a:endParaRPr lang="en-ZA" sz="1800" dirty="0"/>
        </a:p>
      </dgm:t>
    </dgm:pt>
    <dgm:pt modelId="{5506C7D4-1878-47A0-BF6F-5BFF8CDE6212}" type="parTrans" cxnId="{E0A2EB00-8F9A-4CDC-89A2-8DAA3AC1E946}">
      <dgm:prSet/>
      <dgm:spPr/>
      <dgm:t>
        <a:bodyPr/>
        <a:lstStyle/>
        <a:p>
          <a:endParaRPr lang="en-ZA"/>
        </a:p>
      </dgm:t>
    </dgm:pt>
    <dgm:pt modelId="{E78550C5-E36A-4186-8019-21FCD015F500}" type="sibTrans" cxnId="{E0A2EB00-8F9A-4CDC-89A2-8DAA3AC1E946}">
      <dgm:prSet/>
      <dgm:spPr/>
      <dgm:t>
        <a:bodyPr/>
        <a:lstStyle/>
        <a:p>
          <a:endParaRPr lang="en-ZA"/>
        </a:p>
      </dgm:t>
    </dgm:pt>
    <dgm:pt modelId="{4AAB48B0-F24E-42A3-9C9C-710952DB9178}">
      <dgm:prSet phldrT="[Text]" custT="1"/>
      <dgm:spPr/>
      <dgm:t>
        <a:bodyPr/>
        <a:lstStyle/>
        <a:p>
          <a:r>
            <a:rPr lang="en-ZA" sz="2300" b="1" dirty="0" smtClean="0"/>
            <a:t>Expanded Sustainable Development model </a:t>
          </a:r>
          <a:r>
            <a:rPr lang="en-ZA" sz="1800" dirty="0" smtClean="0"/>
            <a:t>(Seghazzo 2013; Allen 2009; Bodin &amp; Tengo 2012; Kiesling </a:t>
          </a:r>
          <a:r>
            <a:rPr lang="en-ZA" sz="1800" i="1" dirty="0" smtClean="0"/>
            <a:t>et al </a:t>
          </a:r>
          <a:r>
            <a:rPr lang="en-ZA" sz="1800" dirty="0" smtClean="0"/>
            <a:t>2012) </a:t>
          </a:r>
          <a:endParaRPr lang="en-ZA" sz="1800" dirty="0"/>
        </a:p>
      </dgm:t>
    </dgm:pt>
    <dgm:pt modelId="{FA8262B2-8506-46E0-9F5C-DBF61D467DBE}" type="parTrans" cxnId="{E75A22F5-97C4-4B05-9F74-66AE8E040272}">
      <dgm:prSet/>
      <dgm:spPr/>
      <dgm:t>
        <a:bodyPr/>
        <a:lstStyle/>
        <a:p>
          <a:endParaRPr lang="en-ZA"/>
        </a:p>
      </dgm:t>
    </dgm:pt>
    <dgm:pt modelId="{8FC7D16B-7139-4703-9664-DDE8FA1288AE}" type="sibTrans" cxnId="{E75A22F5-97C4-4B05-9F74-66AE8E040272}">
      <dgm:prSet/>
      <dgm:spPr/>
      <dgm:t>
        <a:bodyPr/>
        <a:lstStyle/>
        <a:p>
          <a:endParaRPr lang="en-ZA"/>
        </a:p>
      </dgm:t>
    </dgm:pt>
    <dgm:pt modelId="{DA930841-ED0A-4E44-9669-535522676851}">
      <dgm:prSet custT="1"/>
      <dgm:spPr/>
      <dgm:t>
        <a:bodyPr/>
        <a:lstStyle/>
        <a:p>
          <a:r>
            <a:rPr lang="en-ZA" sz="2300" b="1" dirty="0" smtClean="0"/>
            <a:t>Keynes + Schumpeter Economic growth models </a:t>
          </a:r>
          <a:r>
            <a:rPr lang="en-ZA" sz="1800" b="0" i="1" dirty="0" smtClean="0"/>
            <a:t>(Dosi et al 2014)</a:t>
          </a:r>
        </a:p>
        <a:p>
          <a:r>
            <a:rPr lang="en-ZA" sz="2400" b="1" i="1" dirty="0" smtClean="0"/>
            <a:t>???</a:t>
          </a:r>
        </a:p>
      </dgm:t>
    </dgm:pt>
    <dgm:pt modelId="{7631C38E-8A7E-463E-B40D-99A675B1BA1C}" type="parTrans" cxnId="{78672793-7379-440E-8BD7-F929A3A70F06}">
      <dgm:prSet/>
      <dgm:spPr/>
      <dgm:t>
        <a:bodyPr/>
        <a:lstStyle/>
        <a:p>
          <a:endParaRPr lang="en-ZA"/>
        </a:p>
      </dgm:t>
    </dgm:pt>
    <dgm:pt modelId="{76702B87-8A42-4B09-837E-79BC2E086C12}" type="sibTrans" cxnId="{78672793-7379-440E-8BD7-F929A3A70F06}">
      <dgm:prSet/>
      <dgm:spPr/>
      <dgm:t>
        <a:bodyPr/>
        <a:lstStyle/>
        <a:p>
          <a:endParaRPr lang="en-ZA"/>
        </a:p>
      </dgm:t>
    </dgm:pt>
    <dgm:pt modelId="{AE423C2D-A5EC-4850-9C6B-5853A30ABA5B}" type="pres">
      <dgm:prSet presAssocID="{05BA93FB-ED82-403B-9855-374072E4C77C}" presName="Name0" presStyleCnt="0">
        <dgm:presLayoutVars>
          <dgm:dir/>
          <dgm:resizeHandles val="exact"/>
        </dgm:presLayoutVars>
      </dgm:prSet>
      <dgm:spPr/>
    </dgm:pt>
    <dgm:pt modelId="{2BCA714F-0CA7-4D56-A8DE-82D97EF16D2D}" type="pres">
      <dgm:prSet presAssocID="{05BA93FB-ED82-403B-9855-374072E4C77C}" presName="fgShape" presStyleLbl="fgShp" presStyleIdx="0" presStyleCnt="1" custScaleX="-24866490" custScaleY="55"/>
      <dgm:spPr/>
    </dgm:pt>
    <dgm:pt modelId="{2E6D882F-5A45-45D8-B44E-882E4A009003}" type="pres">
      <dgm:prSet presAssocID="{05BA93FB-ED82-403B-9855-374072E4C77C}" presName="linComp" presStyleCnt="0"/>
      <dgm:spPr/>
    </dgm:pt>
    <dgm:pt modelId="{EE5212A7-6F9F-420D-A233-B4E599D23387}" type="pres">
      <dgm:prSet presAssocID="{DBA7A903-76C8-4A76-8F98-BE6985147E85}" presName="compNode" presStyleCnt="0"/>
      <dgm:spPr/>
    </dgm:pt>
    <dgm:pt modelId="{B9A90828-C678-4DF9-9983-896B29E80BAF}" type="pres">
      <dgm:prSet presAssocID="{DBA7A903-76C8-4A76-8F98-BE6985147E85}" presName="bkgdShape" presStyleLbl="node1" presStyleIdx="0" presStyleCnt="4"/>
      <dgm:spPr/>
      <dgm:t>
        <a:bodyPr/>
        <a:lstStyle/>
        <a:p>
          <a:endParaRPr lang="en-ZA"/>
        </a:p>
      </dgm:t>
    </dgm:pt>
    <dgm:pt modelId="{B6ADADF4-7AE3-4877-AF69-964D23838969}" type="pres">
      <dgm:prSet presAssocID="{DBA7A903-76C8-4A76-8F98-BE6985147E85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2F4ED42-626D-4E70-A76C-3B374C055C96}" type="pres">
      <dgm:prSet presAssocID="{DBA7A903-76C8-4A76-8F98-BE6985147E85}" presName="invisiNode" presStyleLbl="node1" presStyleIdx="0" presStyleCnt="4"/>
      <dgm:spPr/>
    </dgm:pt>
    <dgm:pt modelId="{D76A4A24-3B39-4CF6-B58D-9848081B01CE}" type="pres">
      <dgm:prSet presAssocID="{DBA7A903-76C8-4A76-8F98-BE6985147E85}" presName="imagNode" presStyleLbl="fgImgPlace1" presStyleIdx="0" presStyleCnt="4" custScaleX="95494" custScaleY="103576"/>
      <dgm:spPr/>
    </dgm:pt>
    <dgm:pt modelId="{7A6DFD24-9AFD-4F65-9C6F-694214F6F1C6}" type="pres">
      <dgm:prSet presAssocID="{4F09865D-CD2D-4A40-B53C-821051735862}" presName="sibTrans" presStyleLbl="sibTrans2D1" presStyleIdx="0" presStyleCnt="0"/>
      <dgm:spPr/>
      <dgm:t>
        <a:bodyPr/>
        <a:lstStyle/>
        <a:p>
          <a:endParaRPr lang="en-ZA"/>
        </a:p>
      </dgm:t>
    </dgm:pt>
    <dgm:pt modelId="{4EE7DEEA-1109-490E-A53C-98C5DBE3D142}" type="pres">
      <dgm:prSet presAssocID="{40A479D0-7164-4C8C-8AA4-33A5E6E9870D}" presName="compNode" presStyleCnt="0"/>
      <dgm:spPr/>
    </dgm:pt>
    <dgm:pt modelId="{84E59FCF-E8E9-4525-A2B6-D415B609FC14}" type="pres">
      <dgm:prSet presAssocID="{40A479D0-7164-4C8C-8AA4-33A5E6E9870D}" presName="bkgdShape" presStyleLbl="node1" presStyleIdx="1" presStyleCnt="4" custScaleX="88929" custLinFactNeighborX="-403" custLinFactNeighborY="369"/>
      <dgm:spPr/>
      <dgm:t>
        <a:bodyPr/>
        <a:lstStyle/>
        <a:p>
          <a:endParaRPr lang="en-ZA"/>
        </a:p>
      </dgm:t>
    </dgm:pt>
    <dgm:pt modelId="{49AD6998-F86D-4A46-B863-6D0F2540F7A5}" type="pres">
      <dgm:prSet presAssocID="{40A479D0-7164-4C8C-8AA4-33A5E6E9870D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6556A19-0965-4554-926E-1266BCEA55F0}" type="pres">
      <dgm:prSet presAssocID="{40A479D0-7164-4C8C-8AA4-33A5E6E9870D}" presName="invisiNode" presStyleLbl="node1" presStyleIdx="1" presStyleCnt="4"/>
      <dgm:spPr/>
    </dgm:pt>
    <dgm:pt modelId="{2A066A9E-3F8C-45ED-8A57-1248FF19C164}" type="pres">
      <dgm:prSet presAssocID="{40A479D0-7164-4C8C-8AA4-33A5E6E9870D}" presName="imagNode" presStyleLbl="fgImgPlace1" presStyleIdx="1" presStyleCnt="4"/>
      <dgm:spPr/>
    </dgm:pt>
    <dgm:pt modelId="{9CE762CB-9811-469B-A554-14D7DA0FC1E4}" type="pres">
      <dgm:prSet presAssocID="{E78550C5-E36A-4186-8019-21FCD015F500}" presName="sibTrans" presStyleLbl="sibTrans2D1" presStyleIdx="0" presStyleCnt="0"/>
      <dgm:spPr/>
      <dgm:t>
        <a:bodyPr/>
        <a:lstStyle/>
        <a:p>
          <a:endParaRPr lang="en-ZA"/>
        </a:p>
      </dgm:t>
    </dgm:pt>
    <dgm:pt modelId="{9F37E806-9671-448F-A71A-71AF64ED8F84}" type="pres">
      <dgm:prSet presAssocID="{4AAB48B0-F24E-42A3-9C9C-710952DB9178}" presName="compNode" presStyleCnt="0"/>
      <dgm:spPr/>
    </dgm:pt>
    <dgm:pt modelId="{E6DD2B82-E614-4A0E-90ED-0BE79A90C464}" type="pres">
      <dgm:prSet presAssocID="{4AAB48B0-F24E-42A3-9C9C-710952DB9178}" presName="bkgdShape" presStyleLbl="node1" presStyleIdx="2" presStyleCnt="4"/>
      <dgm:spPr/>
      <dgm:t>
        <a:bodyPr/>
        <a:lstStyle/>
        <a:p>
          <a:endParaRPr lang="en-ZA"/>
        </a:p>
      </dgm:t>
    </dgm:pt>
    <dgm:pt modelId="{168084F1-F81B-42F9-8246-4C8989A41113}" type="pres">
      <dgm:prSet presAssocID="{4AAB48B0-F24E-42A3-9C9C-710952DB9178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AFBA6AA-1A05-4009-A52B-5C891B8A0630}" type="pres">
      <dgm:prSet presAssocID="{4AAB48B0-F24E-42A3-9C9C-710952DB9178}" presName="invisiNode" presStyleLbl="node1" presStyleIdx="2" presStyleCnt="4"/>
      <dgm:spPr/>
    </dgm:pt>
    <dgm:pt modelId="{FF37CFB2-D7EA-4A5A-9C55-734F3F8861A0}" type="pres">
      <dgm:prSet presAssocID="{4AAB48B0-F24E-42A3-9C9C-710952DB9178}" presName="imagNode" presStyleLbl="fgImgPlace1" presStyleIdx="2" presStyleCnt="4"/>
      <dgm:spPr/>
    </dgm:pt>
    <dgm:pt modelId="{5A7CEBFC-D38F-4A05-958E-70A26B78177E}" type="pres">
      <dgm:prSet presAssocID="{8FC7D16B-7139-4703-9664-DDE8FA1288AE}" presName="sibTrans" presStyleLbl="sibTrans2D1" presStyleIdx="0" presStyleCnt="0"/>
      <dgm:spPr/>
      <dgm:t>
        <a:bodyPr/>
        <a:lstStyle/>
        <a:p>
          <a:endParaRPr lang="en-ZA"/>
        </a:p>
      </dgm:t>
    </dgm:pt>
    <dgm:pt modelId="{020E47A3-7B4E-4324-BB0E-D66F8D45AF3A}" type="pres">
      <dgm:prSet presAssocID="{DA930841-ED0A-4E44-9669-535522676851}" presName="compNode" presStyleCnt="0"/>
      <dgm:spPr/>
    </dgm:pt>
    <dgm:pt modelId="{089E31D3-8496-4FC4-9A2A-D2CB6A5914C3}" type="pres">
      <dgm:prSet presAssocID="{DA930841-ED0A-4E44-9669-535522676851}" presName="bkgdShape" presStyleLbl="node1" presStyleIdx="3" presStyleCnt="4"/>
      <dgm:spPr/>
      <dgm:t>
        <a:bodyPr/>
        <a:lstStyle/>
        <a:p>
          <a:endParaRPr lang="en-ZA"/>
        </a:p>
      </dgm:t>
    </dgm:pt>
    <dgm:pt modelId="{2B6EE677-1141-4175-82E2-97C444598805}" type="pres">
      <dgm:prSet presAssocID="{DA930841-ED0A-4E44-9669-535522676851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DBB064C-89D2-4B7B-A906-C0D1E5BBD816}" type="pres">
      <dgm:prSet presAssocID="{DA930841-ED0A-4E44-9669-535522676851}" presName="invisiNode" presStyleLbl="node1" presStyleIdx="3" presStyleCnt="4"/>
      <dgm:spPr/>
    </dgm:pt>
    <dgm:pt modelId="{1DBD36C6-D0EE-42B1-B923-63C55A4A6BAF}" type="pres">
      <dgm:prSet presAssocID="{DA930841-ED0A-4E44-9669-535522676851}" presName="imagNode" presStyleLbl="fgImgPlace1" presStyleIdx="3" presStyleCnt="4"/>
      <dgm:spPr/>
    </dgm:pt>
  </dgm:ptLst>
  <dgm:cxnLst>
    <dgm:cxn modelId="{82744CAF-36DF-4E3B-B746-F593F7314C29}" type="presOf" srcId="{40A479D0-7164-4C8C-8AA4-33A5E6E9870D}" destId="{49AD6998-F86D-4A46-B863-6D0F2540F7A5}" srcOrd="1" destOrd="0" presId="urn:microsoft.com/office/officeart/2005/8/layout/hList7"/>
    <dgm:cxn modelId="{C38A17F6-692D-415F-89AD-27751D1768B7}" type="presOf" srcId="{DBA7A903-76C8-4A76-8F98-BE6985147E85}" destId="{B9A90828-C678-4DF9-9983-896B29E80BAF}" srcOrd="0" destOrd="0" presId="urn:microsoft.com/office/officeart/2005/8/layout/hList7"/>
    <dgm:cxn modelId="{9114833F-46A8-42B1-9430-DFAF1AAED6ED}" type="presOf" srcId="{8FC7D16B-7139-4703-9664-DDE8FA1288AE}" destId="{5A7CEBFC-D38F-4A05-958E-70A26B78177E}" srcOrd="0" destOrd="0" presId="urn:microsoft.com/office/officeart/2005/8/layout/hList7"/>
    <dgm:cxn modelId="{23C7C873-0626-4CA7-BB64-A8FD109F80EE}" type="presOf" srcId="{4AAB48B0-F24E-42A3-9C9C-710952DB9178}" destId="{E6DD2B82-E614-4A0E-90ED-0BE79A90C464}" srcOrd="0" destOrd="0" presId="urn:microsoft.com/office/officeart/2005/8/layout/hList7"/>
    <dgm:cxn modelId="{B541C3AF-40FF-4F69-B10B-D50B038F379A}" type="presOf" srcId="{40A479D0-7164-4C8C-8AA4-33A5E6E9870D}" destId="{84E59FCF-E8E9-4525-A2B6-D415B609FC14}" srcOrd="0" destOrd="0" presId="urn:microsoft.com/office/officeart/2005/8/layout/hList7"/>
    <dgm:cxn modelId="{89563007-8EF6-43A6-9518-97DFB3F5492A}" type="presOf" srcId="{4AAB48B0-F24E-42A3-9C9C-710952DB9178}" destId="{168084F1-F81B-42F9-8246-4C8989A41113}" srcOrd="1" destOrd="0" presId="urn:microsoft.com/office/officeart/2005/8/layout/hList7"/>
    <dgm:cxn modelId="{E0A2EB00-8F9A-4CDC-89A2-8DAA3AC1E946}" srcId="{05BA93FB-ED82-403B-9855-374072E4C77C}" destId="{40A479D0-7164-4C8C-8AA4-33A5E6E9870D}" srcOrd="1" destOrd="0" parTransId="{5506C7D4-1878-47A0-BF6F-5BFF8CDE6212}" sibTransId="{E78550C5-E36A-4186-8019-21FCD015F500}"/>
    <dgm:cxn modelId="{E75A22F5-97C4-4B05-9F74-66AE8E040272}" srcId="{05BA93FB-ED82-403B-9855-374072E4C77C}" destId="{4AAB48B0-F24E-42A3-9C9C-710952DB9178}" srcOrd="2" destOrd="0" parTransId="{FA8262B2-8506-46E0-9F5C-DBF61D467DBE}" sibTransId="{8FC7D16B-7139-4703-9664-DDE8FA1288AE}"/>
    <dgm:cxn modelId="{F2DD3819-53BC-4EAD-878B-16EDB14877F0}" srcId="{05BA93FB-ED82-403B-9855-374072E4C77C}" destId="{DBA7A903-76C8-4A76-8F98-BE6985147E85}" srcOrd="0" destOrd="0" parTransId="{2010FCE3-7E63-4ACB-AF4E-DEE250777DB4}" sibTransId="{4F09865D-CD2D-4A40-B53C-821051735862}"/>
    <dgm:cxn modelId="{9ED3D80F-11D1-4F5D-A729-4F4898DB6EA8}" type="presOf" srcId="{4F09865D-CD2D-4A40-B53C-821051735862}" destId="{7A6DFD24-9AFD-4F65-9C6F-694214F6F1C6}" srcOrd="0" destOrd="0" presId="urn:microsoft.com/office/officeart/2005/8/layout/hList7"/>
    <dgm:cxn modelId="{F6A9798E-A295-49FF-8A4E-347A9199A087}" type="presOf" srcId="{DA930841-ED0A-4E44-9669-535522676851}" destId="{2B6EE677-1141-4175-82E2-97C444598805}" srcOrd="1" destOrd="0" presId="urn:microsoft.com/office/officeart/2005/8/layout/hList7"/>
    <dgm:cxn modelId="{2E2F5F36-2CCD-478C-B88D-6D729FC0D084}" type="presOf" srcId="{05BA93FB-ED82-403B-9855-374072E4C77C}" destId="{AE423C2D-A5EC-4850-9C6B-5853A30ABA5B}" srcOrd="0" destOrd="0" presId="urn:microsoft.com/office/officeart/2005/8/layout/hList7"/>
    <dgm:cxn modelId="{66047346-A507-4150-871E-3EBEBAF32E79}" type="presOf" srcId="{E78550C5-E36A-4186-8019-21FCD015F500}" destId="{9CE762CB-9811-469B-A554-14D7DA0FC1E4}" srcOrd="0" destOrd="0" presId="urn:microsoft.com/office/officeart/2005/8/layout/hList7"/>
    <dgm:cxn modelId="{78672793-7379-440E-8BD7-F929A3A70F06}" srcId="{05BA93FB-ED82-403B-9855-374072E4C77C}" destId="{DA930841-ED0A-4E44-9669-535522676851}" srcOrd="3" destOrd="0" parTransId="{7631C38E-8A7E-463E-B40D-99A675B1BA1C}" sibTransId="{76702B87-8A42-4B09-837E-79BC2E086C12}"/>
    <dgm:cxn modelId="{CC822C4F-BC1B-4774-A274-AAF6A1CC88A0}" type="presOf" srcId="{DA930841-ED0A-4E44-9669-535522676851}" destId="{089E31D3-8496-4FC4-9A2A-D2CB6A5914C3}" srcOrd="0" destOrd="0" presId="urn:microsoft.com/office/officeart/2005/8/layout/hList7"/>
    <dgm:cxn modelId="{11959181-F4B0-4DC8-B668-C1BC3001F33B}" type="presOf" srcId="{DBA7A903-76C8-4A76-8F98-BE6985147E85}" destId="{B6ADADF4-7AE3-4877-AF69-964D23838969}" srcOrd="1" destOrd="0" presId="urn:microsoft.com/office/officeart/2005/8/layout/hList7"/>
    <dgm:cxn modelId="{6C99E24C-2A2A-4A92-9CC3-5E43C53275E7}" type="presParOf" srcId="{AE423C2D-A5EC-4850-9C6B-5853A30ABA5B}" destId="{2BCA714F-0CA7-4D56-A8DE-82D97EF16D2D}" srcOrd="0" destOrd="0" presId="urn:microsoft.com/office/officeart/2005/8/layout/hList7"/>
    <dgm:cxn modelId="{F3C9D24D-11DE-4750-83EE-D8F416F21B9B}" type="presParOf" srcId="{AE423C2D-A5EC-4850-9C6B-5853A30ABA5B}" destId="{2E6D882F-5A45-45D8-B44E-882E4A009003}" srcOrd="1" destOrd="0" presId="urn:microsoft.com/office/officeart/2005/8/layout/hList7"/>
    <dgm:cxn modelId="{A5B5FD0D-0884-42AD-A5E4-79F060078FB9}" type="presParOf" srcId="{2E6D882F-5A45-45D8-B44E-882E4A009003}" destId="{EE5212A7-6F9F-420D-A233-B4E599D23387}" srcOrd="0" destOrd="0" presId="urn:microsoft.com/office/officeart/2005/8/layout/hList7"/>
    <dgm:cxn modelId="{8BF0A3E9-60B6-4DBB-9195-50B7D17246D0}" type="presParOf" srcId="{EE5212A7-6F9F-420D-A233-B4E599D23387}" destId="{B9A90828-C678-4DF9-9983-896B29E80BAF}" srcOrd="0" destOrd="0" presId="urn:microsoft.com/office/officeart/2005/8/layout/hList7"/>
    <dgm:cxn modelId="{C41C4211-840F-4174-949C-3F9067439957}" type="presParOf" srcId="{EE5212A7-6F9F-420D-A233-B4E599D23387}" destId="{B6ADADF4-7AE3-4877-AF69-964D23838969}" srcOrd="1" destOrd="0" presId="urn:microsoft.com/office/officeart/2005/8/layout/hList7"/>
    <dgm:cxn modelId="{2BFF9974-9DF9-40EC-9E37-8C7C1365F925}" type="presParOf" srcId="{EE5212A7-6F9F-420D-A233-B4E599D23387}" destId="{72F4ED42-626D-4E70-A76C-3B374C055C96}" srcOrd="2" destOrd="0" presId="urn:microsoft.com/office/officeart/2005/8/layout/hList7"/>
    <dgm:cxn modelId="{E2E111D4-6299-4EE2-9B63-7E3B2500AFC4}" type="presParOf" srcId="{EE5212A7-6F9F-420D-A233-B4E599D23387}" destId="{D76A4A24-3B39-4CF6-B58D-9848081B01CE}" srcOrd="3" destOrd="0" presId="urn:microsoft.com/office/officeart/2005/8/layout/hList7"/>
    <dgm:cxn modelId="{E22DCB05-3E83-498E-AA0F-B0271C1DE5D1}" type="presParOf" srcId="{2E6D882F-5A45-45D8-B44E-882E4A009003}" destId="{7A6DFD24-9AFD-4F65-9C6F-694214F6F1C6}" srcOrd="1" destOrd="0" presId="urn:microsoft.com/office/officeart/2005/8/layout/hList7"/>
    <dgm:cxn modelId="{4F8A37E6-BC27-4DBF-B7ED-838FC3BBE2AD}" type="presParOf" srcId="{2E6D882F-5A45-45D8-B44E-882E4A009003}" destId="{4EE7DEEA-1109-490E-A53C-98C5DBE3D142}" srcOrd="2" destOrd="0" presId="urn:microsoft.com/office/officeart/2005/8/layout/hList7"/>
    <dgm:cxn modelId="{FE435057-6B29-4FBA-A17B-E9B8D4A27947}" type="presParOf" srcId="{4EE7DEEA-1109-490E-A53C-98C5DBE3D142}" destId="{84E59FCF-E8E9-4525-A2B6-D415B609FC14}" srcOrd="0" destOrd="0" presId="urn:microsoft.com/office/officeart/2005/8/layout/hList7"/>
    <dgm:cxn modelId="{A5B53DD6-A852-41A6-B811-25417896D7B4}" type="presParOf" srcId="{4EE7DEEA-1109-490E-A53C-98C5DBE3D142}" destId="{49AD6998-F86D-4A46-B863-6D0F2540F7A5}" srcOrd="1" destOrd="0" presId="urn:microsoft.com/office/officeart/2005/8/layout/hList7"/>
    <dgm:cxn modelId="{3237EBBC-82D2-494C-94BE-7E68C5C19ED7}" type="presParOf" srcId="{4EE7DEEA-1109-490E-A53C-98C5DBE3D142}" destId="{C6556A19-0965-4554-926E-1266BCEA55F0}" srcOrd="2" destOrd="0" presId="urn:microsoft.com/office/officeart/2005/8/layout/hList7"/>
    <dgm:cxn modelId="{D75307FF-1EF4-4A10-A59D-3124556424F4}" type="presParOf" srcId="{4EE7DEEA-1109-490E-A53C-98C5DBE3D142}" destId="{2A066A9E-3F8C-45ED-8A57-1248FF19C164}" srcOrd="3" destOrd="0" presId="urn:microsoft.com/office/officeart/2005/8/layout/hList7"/>
    <dgm:cxn modelId="{F50F81FF-65A7-46E3-96C4-67D6A45EAA40}" type="presParOf" srcId="{2E6D882F-5A45-45D8-B44E-882E4A009003}" destId="{9CE762CB-9811-469B-A554-14D7DA0FC1E4}" srcOrd="3" destOrd="0" presId="urn:microsoft.com/office/officeart/2005/8/layout/hList7"/>
    <dgm:cxn modelId="{545DF357-FD60-4E8D-9A17-12E82ABBCD43}" type="presParOf" srcId="{2E6D882F-5A45-45D8-B44E-882E4A009003}" destId="{9F37E806-9671-448F-A71A-71AF64ED8F84}" srcOrd="4" destOrd="0" presId="urn:microsoft.com/office/officeart/2005/8/layout/hList7"/>
    <dgm:cxn modelId="{6344CE1F-DEBD-47D3-B8B3-FD26C57BFC43}" type="presParOf" srcId="{9F37E806-9671-448F-A71A-71AF64ED8F84}" destId="{E6DD2B82-E614-4A0E-90ED-0BE79A90C464}" srcOrd="0" destOrd="0" presId="urn:microsoft.com/office/officeart/2005/8/layout/hList7"/>
    <dgm:cxn modelId="{879A0A68-C489-448B-A541-0774D22F1ED7}" type="presParOf" srcId="{9F37E806-9671-448F-A71A-71AF64ED8F84}" destId="{168084F1-F81B-42F9-8246-4C8989A41113}" srcOrd="1" destOrd="0" presId="urn:microsoft.com/office/officeart/2005/8/layout/hList7"/>
    <dgm:cxn modelId="{796D3FFC-4D1B-45A0-8ABD-ECCFAAA6AF6A}" type="presParOf" srcId="{9F37E806-9671-448F-A71A-71AF64ED8F84}" destId="{BAFBA6AA-1A05-4009-A52B-5C891B8A0630}" srcOrd="2" destOrd="0" presId="urn:microsoft.com/office/officeart/2005/8/layout/hList7"/>
    <dgm:cxn modelId="{FFB5019A-A3CC-483E-8C52-46EC05032404}" type="presParOf" srcId="{9F37E806-9671-448F-A71A-71AF64ED8F84}" destId="{FF37CFB2-D7EA-4A5A-9C55-734F3F8861A0}" srcOrd="3" destOrd="0" presId="urn:microsoft.com/office/officeart/2005/8/layout/hList7"/>
    <dgm:cxn modelId="{76064B2A-13D5-4E29-BB8A-2C1745B9B1E7}" type="presParOf" srcId="{2E6D882F-5A45-45D8-B44E-882E4A009003}" destId="{5A7CEBFC-D38F-4A05-958E-70A26B78177E}" srcOrd="5" destOrd="0" presId="urn:microsoft.com/office/officeart/2005/8/layout/hList7"/>
    <dgm:cxn modelId="{054C3093-5291-4733-BB18-084E4CDB501C}" type="presParOf" srcId="{2E6D882F-5A45-45D8-B44E-882E4A009003}" destId="{020E47A3-7B4E-4324-BB0E-D66F8D45AF3A}" srcOrd="6" destOrd="0" presId="urn:microsoft.com/office/officeart/2005/8/layout/hList7"/>
    <dgm:cxn modelId="{F3F2FE40-0BFF-476E-8CB8-CFD3BB718A38}" type="presParOf" srcId="{020E47A3-7B4E-4324-BB0E-D66F8D45AF3A}" destId="{089E31D3-8496-4FC4-9A2A-D2CB6A5914C3}" srcOrd="0" destOrd="0" presId="urn:microsoft.com/office/officeart/2005/8/layout/hList7"/>
    <dgm:cxn modelId="{417B23C2-8CBE-4746-BF75-79C01B130FA4}" type="presParOf" srcId="{020E47A3-7B4E-4324-BB0E-D66F8D45AF3A}" destId="{2B6EE677-1141-4175-82E2-97C444598805}" srcOrd="1" destOrd="0" presId="urn:microsoft.com/office/officeart/2005/8/layout/hList7"/>
    <dgm:cxn modelId="{8419C2AF-103B-4543-929C-2C0DD30A6627}" type="presParOf" srcId="{020E47A3-7B4E-4324-BB0E-D66F8D45AF3A}" destId="{3DBB064C-89D2-4B7B-A906-C0D1E5BBD816}" srcOrd="2" destOrd="0" presId="urn:microsoft.com/office/officeart/2005/8/layout/hList7"/>
    <dgm:cxn modelId="{8DED4AB0-833E-4A4C-9B14-BB1D1C80DDFA}" type="presParOf" srcId="{020E47A3-7B4E-4324-BB0E-D66F8D45AF3A}" destId="{1DBD36C6-D0EE-42B1-B923-63C55A4A6BA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7FA47E-6766-4730-B8D4-1CED4C334B9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35AFD737-9C45-43A1-9764-A1BAD7026206}">
      <dgm:prSet phldrT="[Text]"/>
      <dgm:spPr/>
      <dgm:t>
        <a:bodyPr/>
        <a:lstStyle/>
        <a:p>
          <a:r>
            <a:rPr lang="en-ZA" dirty="0" smtClean="0"/>
            <a:t>Classic Political economy</a:t>
          </a:r>
          <a:endParaRPr lang="en-ZA" dirty="0"/>
        </a:p>
      </dgm:t>
    </dgm:pt>
    <dgm:pt modelId="{93745FEB-51F2-43DD-988D-62B5FBBAEC6D}" type="parTrans" cxnId="{59A3A053-6F59-4C64-92C7-E276C99DF15D}">
      <dgm:prSet/>
      <dgm:spPr/>
      <dgm:t>
        <a:bodyPr/>
        <a:lstStyle/>
        <a:p>
          <a:endParaRPr lang="en-ZA"/>
        </a:p>
      </dgm:t>
    </dgm:pt>
    <dgm:pt modelId="{A48A2B84-84E8-4595-A2B5-CB18E43E91AB}" type="sibTrans" cxnId="{59A3A053-6F59-4C64-92C7-E276C99DF15D}">
      <dgm:prSet/>
      <dgm:spPr/>
      <dgm:t>
        <a:bodyPr/>
        <a:lstStyle/>
        <a:p>
          <a:endParaRPr lang="en-ZA"/>
        </a:p>
      </dgm:t>
    </dgm:pt>
    <dgm:pt modelId="{77C3F2F5-F9C0-46C3-B1B8-704D8FE0A7C9}">
      <dgm:prSet phldrT="[Text]"/>
      <dgm:spPr/>
      <dgm:t>
        <a:bodyPr/>
        <a:lstStyle/>
        <a:p>
          <a:r>
            <a:rPr lang="en-ZA" dirty="0" smtClean="0"/>
            <a:t>Marginalist Revolution</a:t>
          </a:r>
          <a:endParaRPr lang="en-ZA" dirty="0"/>
        </a:p>
      </dgm:t>
    </dgm:pt>
    <dgm:pt modelId="{EA8236D2-ED58-43C8-B36A-89C8041C5D1A}" type="parTrans" cxnId="{5D878891-D01D-44EF-BEBC-D0FB89E9483C}">
      <dgm:prSet/>
      <dgm:spPr/>
      <dgm:t>
        <a:bodyPr/>
        <a:lstStyle/>
        <a:p>
          <a:endParaRPr lang="en-ZA"/>
        </a:p>
      </dgm:t>
    </dgm:pt>
    <dgm:pt modelId="{3392A383-6B77-49C1-A760-32B6ED027656}" type="sibTrans" cxnId="{5D878891-D01D-44EF-BEBC-D0FB89E9483C}">
      <dgm:prSet/>
      <dgm:spPr/>
      <dgm:t>
        <a:bodyPr/>
        <a:lstStyle/>
        <a:p>
          <a:endParaRPr lang="en-ZA"/>
        </a:p>
      </dgm:t>
    </dgm:pt>
    <dgm:pt modelId="{579B0A98-C153-46D0-823A-8DF7E0D9114C}">
      <dgm:prSet phldrT="[Text]"/>
      <dgm:spPr/>
      <dgm:t>
        <a:bodyPr/>
        <a:lstStyle/>
        <a:p>
          <a:r>
            <a:rPr lang="en-ZA" dirty="0" smtClean="0"/>
            <a:t>Formalist Revolution</a:t>
          </a:r>
          <a:endParaRPr lang="en-ZA" dirty="0"/>
        </a:p>
      </dgm:t>
    </dgm:pt>
    <dgm:pt modelId="{B513800A-F47D-4239-9CBC-F3C0E4579698}" type="parTrans" cxnId="{26953FB4-D55A-4F7B-A07B-05DD5077BEAD}">
      <dgm:prSet/>
      <dgm:spPr/>
      <dgm:t>
        <a:bodyPr/>
        <a:lstStyle/>
        <a:p>
          <a:endParaRPr lang="en-ZA"/>
        </a:p>
      </dgm:t>
    </dgm:pt>
    <dgm:pt modelId="{4CD39E91-F57D-43F8-8D6D-117C70A449AB}" type="sibTrans" cxnId="{26953FB4-D55A-4F7B-A07B-05DD5077BEAD}">
      <dgm:prSet/>
      <dgm:spPr/>
      <dgm:t>
        <a:bodyPr/>
        <a:lstStyle/>
        <a:p>
          <a:endParaRPr lang="en-ZA"/>
        </a:p>
      </dgm:t>
    </dgm:pt>
    <dgm:pt modelId="{51B57CC2-BCE5-4C2B-97B9-FC5B962F7C18}">
      <dgm:prSet phldrT="[Text]" custT="1"/>
      <dgm:spPr/>
      <dgm:t>
        <a:bodyPr/>
        <a:lstStyle/>
        <a:p>
          <a:r>
            <a:rPr lang="en-ZA" sz="2200" dirty="0" smtClean="0"/>
            <a:t>Neo-classic / Mainstream </a:t>
          </a:r>
          <a:r>
            <a:rPr lang="en-ZA" sz="1400" dirty="0" smtClean="0"/>
            <a:t>(Fine 2016)</a:t>
          </a:r>
          <a:endParaRPr lang="en-ZA" sz="1400" dirty="0"/>
        </a:p>
      </dgm:t>
    </dgm:pt>
    <dgm:pt modelId="{0E508DB5-F1CC-4BA2-BFFA-380EFFD2F4CD}" type="parTrans" cxnId="{43DAE2E8-2EE9-48D9-B403-910CA5AA888A}">
      <dgm:prSet/>
      <dgm:spPr/>
      <dgm:t>
        <a:bodyPr/>
        <a:lstStyle/>
        <a:p>
          <a:endParaRPr lang="en-ZA"/>
        </a:p>
      </dgm:t>
    </dgm:pt>
    <dgm:pt modelId="{11CB9D05-C10A-464F-9A2B-751056861FEC}" type="sibTrans" cxnId="{43DAE2E8-2EE9-48D9-B403-910CA5AA888A}">
      <dgm:prSet/>
      <dgm:spPr/>
      <dgm:t>
        <a:bodyPr/>
        <a:lstStyle/>
        <a:p>
          <a:endParaRPr lang="en-ZA"/>
        </a:p>
      </dgm:t>
    </dgm:pt>
    <dgm:pt modelId="{6A0F158B-89BB-45F9-9EF5-A992AAF08FAC}" type="pres">
      <dgm:prSet presAssocID="{DD7FA47E-6766-4730-B8D4-1CED4C334B9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4A4E1F8F-1978-42E9-80ED-273A651571CB}" type="pres">
      <dgm:prSet presAssocID="{35AFD737-9C45-43A1-9764-A1BAD7026206}" presName="root1" presStyleCnt="0"/>
      <dgm:spPr/>
    </dgm:pt>
    <dgm:pt modelId="{7F62A634-0FDD-4FB6-849B-98B5C63488C1}" type="pres">
      <dgm:prSet presAssocID="{35AFD737-9C45-43A1-9764-A1BAD7026206}" presName="LevelOneTextNode" presStyleLbl="node0" presStyleIdx="0" presStyleCnt="1" custLinFactNeighborX="448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1044233F-745E-4CD0-9189-641222EFF008}" type="pres">
      <dgm:prSet presAssocID="{35AFD737-9C45-43A1-9764-A1BAD7026206}" presName="level2hierChild" presStyleCnt="0"/>
      <dgm:spPr/>
    </dgm:pt>
    <dgm:pt modelId="{F8858823-22DB-45D6-849B-0E25F88BCA35}" type="pres">
      <dgm:prSet presAssocID="{EA8236D2-ED58-43C8-B36A-89C8041C5D1A}" presName="conn2-1" presStyleLbl="parChTrans1D2" presStyleIdx="0" presStyleCnt="3"/>
      <dgm:spPr/>
      <dgm:t>
        <a:bodyPr/>
        <a:lstStyle/>
        <a:p>
          <a:endParaRPr lang="en-ZA"/>
        </a:p>
      </dgm:t>
    </dgm:pt>
    <dgm:pt modelId="{1F038F0C-53C0-4DB9-B309-266358B664C3}" type="pres">
      <dgm:prSet presAssocID="{EA8236D2-ED58-43C8-B36A-89C8041C5D1A}" presName="connTx" presStyleLbl="parChTrans1D2" presStyleIdx="0" presStyleCnt="3"/>
      <dgm:spPr/>
      <dgm:t>
        <a:bodyPr/>
        <a:lstStyle/>
        <a:p>
          <a:endParaRPr lang="en-ZA"/>
        </a:p>
      </dgm:t>
    </dgm:pt>
    <dgm:pt modelId="{18B1AB8E-413E-4286-B85C-6044D06BD5FA}" type="pres">
      <dgm:prSet presAssocID="{77C3F2F5-F9C0-46C3-B1B8-704D8FE0A7C9}" presName="root2" presStyleCnt="0"/>
      <dgm:spPr/>
    </dgm:pt>
    <dgm:pt modelId="{BE97393A-A2FE-4CB1-9AEE-C0C8012C4657}" type="pres">
      <dgm:prSet presAssocID="{77C3F2F5-F9C0-46C3-B1B8-704D8FE0A7C9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194E2D8A-37BF-403C-815E-1FFC200582F8}" type="pres">
      <dgm:prSet presAssocID="{77C3F2F5-F9C0-46C3-B1B8-704D8FE0A7C9}" presName="level3hierChild" presStyleCnt="0"/>
      <dgm:spPr/>
    </dgm:pt>
    <dgm:pt modelId="{E7696CA0-DA8E-462C-801A-FFEA0F031DB6}" type="pres">
      <dgm:prSet presAssocID="{B513800A-F47D-4239-9CBC-F3C0E4579698}" presName="conn2-1" presStyleLbl="parChTrans1D2" presStyleIdx="1" presStyleCnt="3"/>
      <dgm:spPr/>
      <dgm:t>
        <a:bodyPr/>
        <a:lstStyle/>
        <a:p>
          <a:endParaRPr lang="en-ZA"/>
        </a:p>
      </dgm:t>
    </dgm:pt>
    <dgm:pt modelId="{9026BE48-36FE-4AE4-B50B-47E1637463AE}" type="pres">
      <dgm:prSet presAssocID="{B513800A-F47D-4239-9CBC-F3C0E4579698}" presName="connTx" presStyleLbl="parChTrans1D2" presStyleIdx="1" presStyleCnt="3"/>
      <dgm:spPr/>
      <dgm:t>
        <a:bodyPr/>
        <a:lstStyle/>
        <a:p>
          <a:endParaRPr lang="en-ZA"/>
        </a:p>
      </dgm:t>
    </dgm:pt>
    <dgm:pt modelId="{2DE150E4-99C7-4821-A1C0-A4B0513D6E5E}" type="pres">
      <dgm:prSet presAssocID="{579B0A98-C153-46D0-823A-8DF7E0D9114C}" presName="root2" presStyleCnt="0"/>
      <dgm:spPr/>
    </dgm:pt>
    <dgm:pt modelId="{A840EF03-93E8-4CF3-AF63-3F4D47B75CDB}" type="pres">
      <dgm:prSet presAssocID="{579B0A98-C153-46D0-823A-8DF7E0D9114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1FF77FAE-EBEE-445F-90E7-FF8C74BD1A92}" type="pres">
      <dgm:prSet presAssocID="{579B0A98-C153-46D0-823A-8DF7E0D9114C}" presName="level3hierChild" presStyleCnt="0"/>
      <dgm:spPr/>
    </dgm:pt>
    <dgm:pt modelId="{FDF4E14C-1E3B-4EE0-AC3B-4F932F38DAFD}" type="pres">
      <dgm:prSet presAssocID="{0E508DB5-F1CC-4BA2-BFFA-380EFFD2F4CD}" presName="conn2-1" presStyleLbl="parChTrans1D2" presStyleIdx="2" presStyleCnt="3"/>
      <dgm:spPr/>
      <dgm:t>
        <a:bodyPr/>
        <a:lstStyle/>
        <a:p>
          <a:endParaRPr lang="en-ZA"/>
        </a:p>
      </dgm:t>
    </dgm:pt>
    <dgm:pt modelId="{43D90F7F-607E-4733-B003-9C09BDADCF9E}" type="pres">
      <dgm:prSet presAssocID="{0E508DB5-F1CC-4BA2-BFFA-380EFFD2F4CD}" presName="connTx" presStyleLbl="parChTrans1D2" presStyleIdx="2" presStyleCnt="3"/>
      <dgm:spPr/>
      <dgm:t>
        <a:bodyPr/>
        <a:lstStyle/>
        <a:p>
          <a:endParaRPr lang="en-ZA"/>
        </a:p>
      </dgm:t>
    </dgm:pt>
    <dgm:pt modelId="{8B53816B-F890-4963-807C-03168D267A9E}" type="pres">
      <dgm:prSet presAssocID="{51B57CC2-BCE5-4C2B-97B9-FC5B962F7C18}" presName="root2" presStyleCnt="0"/>
      <dgm:spPr/>
    </dgm:pt>
    <dgm:pt modelId="{A9E46417-21EC-442F-9B10-21450B08C944}" type="pres">
      <dgm:prSet presAssocID="{51B57CC2-BCE5-4C2B-97B9-FC5B962F7C1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8BD04BD4-1C5B-47E9-9EC8-E513813FBCB8}" type="pres">
      <dgm:prSet presAssocID="{51B57CC2-BCE5-4C2B-97B9-FC5B962F7C18}" presName="level3hierChild" presStyleCnt="0"/>
      <dgm:spPr/>
    </dgm:pt>
  </dgm:ptLst>
  <dgm:cxnLst>
    <dgm:cxn modelId="{F01D934D-E857-4CD3-B30C-61FABD026861}" type="presOf" srcId="{EA8236D2-ED58-43C8-B36A-89C8041C5D1A}" destId="{1F038F0C-53C0-4DB9-B309-266358B664C3}" srcOrd="1" destOrd="0" presId="urn:microsoft.com/office/officeart/2008/layout/HorizontalMultiLevelHierarchy"/>
    <dgm:cxn modelId="{26953FB4-D55A-4F7B-A07B-05DD5077BEAD}" srcId="{35AFD737-9C45-43A1-9764-A1BAD7026206}" destId="{579B0A98-C153-46D0-823A-8DF7E0D9114C}" srcOrd="1" destOrd="0" parTransId="{B513800A-F47D-4239-9CBC-F3C0E4579698}" sibTransId="{4CD39E91-F57D-43F8-8D6D-117C70A449AB}"/>
    <dgm:cxn modelId="{59A3A053-6F59-4C64-92C7-E276C99DF15D}" srcId="{DD7FA47E-6766-4730-B8D4-1CED4C334B96}" destId="{35AFD737-9C45-43A1-9764-A1BAD7026206}" srcOrd="0" destOrd="0" parTransId="{93745FEB-51F2-43DD-988D-62B5FBBAEC6D}" sibTransId="{A48A2B84-84E8-4595-A2B5-CB18E43E91AB}"/>
    <dgm:cxn modelId="{8A07B46F-BB7D-4B54-9AD7-3F3AF87501CC}" type="presOf" srcId="{579B0A98-C153-46D0-823A-8DF7E0D9114C}" destId="{A840EF03-93E8-4CF3-AF63-3F4D47B75CDB}" srcOrd="0" destOrd="0" presId="urn:microsoft.com/office/officeart/2008/layout/HorizontalMultiLevelHierarchy"/>
    <dgm:cxn modelId="{5D878891-D01D-44EF-BEBC-D0FB89E9483C}" srcId="{35AFD737-9C45-43A1-9764-A1BAD7026206}" destId="{77C3F2F5-F9C0-46C3-B1B8-704D8FE0A7C9}" srcOrd="0" destOrd="0" parTransId="{EA8236D2-ED58-43C8-B36A-89C8041C5D1A}" sibTransId="{3392A383-6B77-49C1-A760-32B6ED027656}"/>
    <dgm:cxn modelId="{5FBBD9F4-8CB6-45F7-A3EF-12944E73082D}" type="presOf" srcId="{0E508DB5-F1CC-4BA2-BFFA-380EFFD2F4CD}" destId="{43D90F7F-607E-4733-B003-9C09BDADCF9E}" srcOrd="1" destOrd="0" presId="urn:microsoft.com/office/officeart/2008/layout/HorizontalMultiLevelHierarchy"/>
    <dgm:cxn modelId="{FC378B70-A77F-4374-9F8B-B9841FE08447}" type="presOf" srcId="{0E508DB5-F1CC-4BA2-BFFA-380EFFD2F4CD}" destId="{FDF4E14C-1E3B-4EE0-AC3B-4F932F38DAFD}" srcOrd="0" destOrd="0" presId="urn:microsoft.com/office/officeart/2008/layout/HorizontalMultiLevelHierarchy"/>
    <dgm:cxn modelId="{C5D0A944-2944-413E-9DC1-F017259358E9}" type="presOf" srcId="{EA8236D2-ED58-43C8-B36A-89C8041C5D1A}" destId="{F8858823-22DB-45D6-849B-0E25F88BCA35}" srcOrd="0" destOrd="0" presId="urn:microsoft.com/office/officeart/2008/layout/HorizontalMultiLevelHierarchy"/>
    <dgm:cxn modelId="{919F4478-8C28-4CC6-B86B-8E3986BB79B5}" type="presOf" srcId="{77C3F2F5-F9C0-46C3-B1B8-704D8FE0A7C9}" destId="{BE97393A-A2FE-4CB1-9AEE-C0C8012C4657}" srcOrd="0" destOrd="0" presId="urn:microsoft.com/office/officeart/2008/layout/HorizontalMultiLevelHierarchy"/>
    <dgm:cxn modelId="{07D2F36E-DF5E-4159-9926-5A06DCAA7BED}" type="presOf" srcId="{DD7FA47E-6766-4730-B8D4-1CED4C334B96}" destId="{6A0F158B-89BB-45F9-9EF5-A992AAF08FAC}" srcOrd="0" destOrd="0" presId="urn:microsoft.com/office/officeart/2008/layout/HorizontalMultiLevelHierarchy"/>
    <dgm:cxn modelId="{6253D7DA-38A4-4713-B7E9-3A688E4AEEFE}" type="presOf" srcId="{B513800A-F47D-4239-9CBC-F3C0E4579698}" destId="{9026BE48-36FE-4AE4-B50B-47E1637463AE}" srcOrd="1" destOrd="0" presId="urn:microsoft.com/office/officeart/2008/layout/HorizontalMultiLevelHierarchy"/>
    <dgm:cxn modelId="{DE0067A1-26B2-4557-A6F1-A02A96BBCFFF}" type="presOf" srcId="{B513800A-F47D-4239-9CBC-F3C0E4579698}" destId="{E7696CA0-DA8E-462C-801A-FFEA0F031DB6}" srcOrd="0" destOrd="0" presId="urn:microsoft.com/office/officeart/2008/layout/HorizontalMultiLevelHierarchy"/>
    <dgm:cxn modelId="{43DAE2E8-2EE9-48D9-B403-910CA5AA888A}" srcId="{35AFD737-9C45-43A1-9764-A1BAD7026206}" destId="{51B57CC2-BCE5-4C2B-97B9-FC5B962F7C18}" srcOrd="2" destOrd="0" parTransId="{0E508DB5-F1CC-4BA2-BFFA-380EFFD2F4CD}" sibTransId="{11CB9D05-C10A-464F-9A2B-751056861FEC}"/>
    <dgm:cxn modelId="{56F577C1-189B-4EC9-840C-93029EBCBC8F}" type="presOf" srcId="{51B57CC2-BCE5-4C2B-97B9-FC5B962F7C18}" destId="{A9E46417-21EC-442F-9B10-21450B08C944}" srcOrd="0" destOrd="0" presId="urn:microsoft.com/office/officeart/2008/layout/HorizontalMultiLevelHierarchy"/>
    <dgm:cxn modelId="{22C39807-5393-49FD-A26C-435E6283A7D9}" type="presOf" srcId="{35AFD737-9C45-43A1-9764-A1BAD7026206}" destId="{7F62A634-0FDD-4FB6-849B-98B5C63488C1}" srcOrd="0" destOrd="0" presId="urn:microsoft.com/office/officeart/2008/layout/HorizontalMultiLevelHierarchy"/>
    <dgm:cxn modelId="{6DD3BD1C-4711-43B0-9A36-BEE1F46AB9E2}" type="presParOf" srcId="{6A0F158B-89BB-45F9-9EF5-A992AAF08FAC}" destId="{4A4E1F8F-1978-42E9-80ED-273A651571CB}" srcOrd="0" destOrd="0" presId="urn:microsoft.com/office/officeart/2008/layout/HorizontalMultiLevelHierarchy"/>
    <dgm:cxn modelId="{8B5F1CE8-DE61-4D41-B064-1925D3AEEAA7}" type="presParOf" srcId="{4A4E1F8F-1978-42E9-80ED-273A651571CB}" destId="{7F62A634-0FDD-4FB6-849B-98B5C63488C1}" srcOrd="0" destOrd="0" presId="urn:microsoft.com/office/officeart/2008/layout/HorizontalMultiLevelHierarchy"/>
    <dgm:cxn modelId="{8467ED7F-8E6A-4E93-9FFA-7640404E1EF5}" type="presParOf" srcId="{4A4E1F8F-1978-42E9-80ED-273A651571CB}" destId="{1044233F-745E-4CD0-9189-641222EFF008}" srcOrd="1" destOrd="0" presId="urn:microsoft.com/office/officeart/2008/layout/HorizontalMultiLevelHierarchy"/>
    <dgm:cxn modelId="{FB67014A-26FF-443A-92A5-EA004E56E3D0}" type="presParOf" srcId="{1044233F-745E-4CD0-9189-641222EFF008}" destId="{F8858823-22DB-45D6-849B-0E25F88BCA35}" srcOrd="0" destOrd="0" presId="urn:microsoft.com/office/officeart/2008/layout/HorizontalMultiLevelHierarchy"/>
    <dgm:cxn modelId="{D9C6FE4E-BCE7-4801-B754-565F08D27390}" type="presParOf" srcId="{F8858823-22DB-45D6-849B-0E25F88BCA35}" destId="{1F038F0C-53C0-4DB9-B309-266358B664C3}" srcOrd="0" destOrd="0" presId="urn:microsoft.com/office/officeart/2008/layout/HorizontalMultiLevelHierarchy"/>
    <dgm:cxn modelId="{4D6C6135-67B8-4E71-B462-CD2E3BEB6F09}" type="presParOf" srcId="{1044233F-745E-4CD0-9189-641222EFF008}" destId="{18B1AB8E-413E-4286-B85C-6044D06BD5FA}" srcOrd="1" destOrd="0" presId="urn:microsoft.com/office/officeart/2008/layout/HorizontalMultiLevelHierarchy"/>
    <dgm:cxn modelId="{4488DC17-D6A2-41C1-9065-1DB66830204A}" type="presParOf" srcId="{18B1AB8E-413E-4286-B85C-6044D06BD5FA}" destId="{BE97393A-A2FE-4CB1-9AEE-C0C8012C4657}" srcOrd="0" destOrd="0" presId="urn:microsoft.com/office/officeart/2008/layout/HorizontalMultiLevelHierarchy"/>
    <dgm:cxn modelId="{4E02B82C-F836-4043-A10C-1A38576C23A1}" type="presParOf" srcId="{18B1AB8E-413E-4286-B85C-6044D06BD5FA}" destId="{194E2D8A-37BF-403C-815E-1FFC200582F8}" srcOrd="1" destOrd="0" presId="urn:microsoft.com/office/officeart/2008/layout/HorizontalMultiLevelHierarchy"/>
    <dgm:cxn modelId="{03B1FA7C-8E63-4BAB-96DF-ACC9350A3AFA}" type="presParOf" srcId="{1044233F-745E-4CD0-9189-641222EFF008}" destId="{E7696CA0-DA8E-462C-801A-FFEA0F031DB6}" srcOrd="2" destOrd="0" presId="urn:microsoft.com/office/officeart/2008/layout/HorizontalMultiLevelHierarchy"/>
    <dgm:cxn modelId="{54046A0C-ABED-4B06-A01A-FEA64E94D54C}" type="presParOf" srcId="{E7696CA0-DA8E-462C-801A-FFEA0F031DB6}" destId="{9026BE48-36FE-4AE4-B50B-47E1637463AE}" srcOrd="0" destOrd="0" presId="urn:microsoft.com/office/officeart/2008/layout/HorizontalMultiLevelHierarchy"/>
    <dgm:cxn modelId="{960AB134-7D83-4D6C-947E-A4C37A39F3E6}" type="presParOf" srcId="{1044233F-745E-4CD0-9189-641222EFF008}" destId="{2DE150E4-99C7-4821-A1C0-A4B0513D6E5E}" srcOrd="3" destOrd="0" presId="urn:microsoft.com/office/officeart/2008/layout/HorizontalMultiLevelHierarchy"/>
    <dgm:cxn modelId="{464512DA-E795-4753-94EA-BBFBE419F016}" type="presParOf" srcId="{2DE150E4-99C7-4821-A1C0-A4B0513D6E5E}" destId="{A840EF03-93E8-4CF3-AF63-3F4D47B75CDB}" srcOrd="0" destOrd="0" presId="urn:microsoft.com/office/officeart/2008/layout/HorizontalMultiLevelHierarchy"/>
    <dgm:cxn modelId="{FED27222-34F6-4212-B839-240B19E02D14}" type="presParOf" srcId="{2DE150E4-99C7-4821-A1C0-A4B0513D6E5E}" destId="{1FF77FAE-EBEE-445F-90E7-FF8C74BD1A92}" srcOrd="1" destOrd="0" presId="urn:microsoft.com/office/officeart/2008/layout/HorizontalMultiLevelHierarchy"/>
    <dgm:cxn modelId="{95839808-543F-4CDB-BDF2-66A1EE0EEDE9}" type="presParOf" srcId="{1044233F-745E-4CD0-9189-641222EFF008}" destId="{FDF4E14C-1E3B-4EE0-AC3B-4F932F38DAFD}" srcOrd="4" destOrd="0" presId="urn:microsoft.com/office/officeart/2008/layout/HorizontalMultiLevelHierarchy"/>
    <dgm:cxn modelId="{6F2AA5A2-79EA-4586-BAF5-28C0E339C681}" type="presParOf" srcId="{FDF4E14C-1E3B-4EE0-AC3B-4F932F38DAFD}" destId="{43D90F7F-607E-4733-B003-9C09BDADCF9E}" srcOrd="0" destOrd="0" presId="urn:microsoft.com/office/officeart/2008/layout/HorizontalMultiLevelHierarchy"/>
    <dgm:cxn modelId="{384AC0B9-3F2F-4F49-B154-1E173F103B9E}" type="presParOf" srcId="{1044233F-745E-4CD0-9189-641222EFF008}" destId="{8B53816B-F890-4963-807C-03168D267A9E}" srcOrd="5" destOrd="0" presId="urn:microsoft.com/office/officeart/2008/layout/HorizontalMultiLevelHierarchy"/>
    <dgm:cxn modelId="{DA8017E8-DF36-46AE-821F-0995E6DCAB66}" type="presParOf" srcId="{8B53816B-F890-4963-807C-03168D267A9E}" destId="{A9E46417-21EC-442F-9B10-21450B08C944}" srcOrd="0" destOrd="0" presId="urn:microsoft.com/office/officeart/2008/layout/HorizontalMultiLevelHierarchy"/>
    <dgm:cxn modelId="{0A842570-3688-4B8B-9614-5B38036E196C}" type="presParOf" srcId="{8B53816B-F890-4963-807C-03168D267A9E}" destId="{8BD04BD4-1C5B-47E9-9EC8-E513813FBCB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C0786C-7DE5-43DF-8B1C-4726DC13FD36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DB68E84D-D9BF-4E06-AB5C-1C9B87A43048}">
      <dgm:prSet phldrT="[Text]"/>
      <dgm:spPr/>
      <dgm:t>
        <a:bodyPr/>
        <a:lstStyle/>
        <a:p>
          <a:r>
            <a:rPr lang="en-ZA" dirty="0" smtClean="0"/>
            <a:t>Value</a:t>
          </a:r>
          <a:endParaRPr lang="en-ZA" dirty="0"/>
        </a:p>
      </dgm:t>
    </dgm:pt>
    <dgm:pt modelId="{550E7F0F-B222-4CAF-AE74-60D5B71836DB}" type="parTrans" cxnId="{4CDFFA65-696E-42D3-8DC6-E2248A571E36}">
      <dgm:prSet/>
      <dgm:spPr/>
      <dgm:t>
        <a:bodyPr/>
        <a:lstStyle/>
        <a:p>
          <a:endParaRPr lang="en-ZA"/>
        </a:p>
      </dgm:t>
    </dgm:pt>
    <dgm:pt modelId="{4898F8FA-DEEE-4028-9BDE-422E2C7F1BCB}" type="sibTrans" cxnId="{4CDFFA65-696E-42D3-8DC6-E2248A571E36}">
      <dgm:prSet/>
      <dgm:spPr/>
      <dgm:t>
        <a:bodyPr/>
        <a:lstStyle/>
        <a:p>
          <a:endParaRPr lang="en-ZA"/>
        </a:p>
      </dgm:t>
    </dgm:pt>
    <dgm:pt modelId="{4CF407A3-F2BC-4585-8172-B02051581088}">
      <dgm:prSet phldrT="[Text]"/>
      <dgm:spPr/>
      <dgm:t>
        <a:bodyPr/>
        <a:lstStyle/>
        <a:p>
          <a:r>
            <a:rPr lang="en-ZA" dirty="0" smtClean="0"/>
            <a:t>Convention</a:t>
          </a:r>
          <a:endParaRPr lang="en-ZA" dirty="0"/>
        </a:p>
      </dgm:t>
    </dgm:pt>
    <dgm:pt modelId="{0EA54D3D-AE13-4903-AEB7-719478615CD9}" type="parTrans" cxnId="{DEAFED12-81E9-4C5D-A2B7-E5C8DFAFAF80}">
      <dgm:prSet/>
      <dgm:spPr/>
      <dgm:t>
        <a:bodyPr/>
        <a:lstStyle/>
        <a:p>
          <a:endParaRPr lang="en-ZA"/>
        </a:p>
      </dgm:t>
    </dgm:pt>
    <dgm:pt modelId="{E2C15039-B2F8-4A50-B103-D3CFD7A0BBEB}" type="sibTrans" cxnId="{DEAFED12-81E9-4C5D-A2B7-E5C8DFAFAF80}">
      <dgm:prSet/>
      <dgm:spPr/>
      <dgm:t>
        <a:bodyPr/>
        <a:lstStyle/>
        <a:p>
          <a:endParaRPr lang="en-ZA"/>
        </a:p>
      </dgm:t>
    </dgm:pt>
    <dgm:pt modelId="{AEF1D4A7-0359-458D-87D1-D40E55150218}">
      <dgm:prSet phldrT="[Text]"/>
      <dgm:spPr/>
      <dgm:t>
        <a:bodyPr/>
        <a:lstStyle/>
        <a:p>
          <a:r>
            <a:rPr lang="en-ZA" dirty="0" smtClean="0"/>
            <a:t>Fact</a:t>
          </a:r>
          <a:endParaRPr lang="en-ZA" dirty="0"/>
        </a:p>
      </dgm:t>
    </dgm:pt>
    <dgm:pt modelId="{A58AC6D3-A1AE-41E0-8A86-B7FA4F728C46}" type="parTrans" cxnId="{C31C4C2D-E7C0-4D75-B7B1-304B25198DBC}">
      <dgm:prSet/>
      <dgm:spPr/>
      <dgm:t>
        <a:bodyPr/>
        <a:lstStyle/>
        <a:p>
          <a:endParaRPr lang="en-ZA"/>
        </a:p>
      </dgm:t>
    </dgm:pt>
    <dgm:pt modelId="{05E4FE03-32E1-4E6E-B5B0-13602DDDDB43}" type="sibTrans" cxnId="{C31C4C2D-E7C0-4D75-B7B1-304B25198DBC}">
      <dgm:prSet/>
      <dgm:spPr/>
      <dgm:t>
        <a:bodyPr/>
        <a:lstStyle/>
        <a:p>
          <a:endParaRPr lang="en-ZA"/>
        </a:p>
      </dgm:t>
    </dgm:pt>
    <dgm:pt modelId="{98A93559-50C5-4770-A179-456F00E06796}" type="pres">
      <dgm:prSet presAssocID="{1AC0786C-7DE5-43DF-8B1C-4726DC13FD36}" presName="compositeShape" presStyleCnt="0">
        <dgm:presLayoutVars>
          <dgm:chMax val="7"/>
          <dgm:dir/>
          <dgm:resizeHandles val="exact"/>
        </dgm:presLayoutVars>
      </dgm:prSet>
      <dgm:spPr/>
    </dgm:pt>
    <dgm:pt modelId="{19E976CF-D47C-4878-B3AA-0ED31D25FD50}" type="pres">
      <dgm:prSet presAssocID="{1AC0786C-7DE5-43DF-8B1C-4726DC13FD36}" presName="wedge1" presStyleLbl="node1" presStyleIdx="0" presStyleCnt="3"/>
      <dgm:spPr/>
      <dgm:t>
        <a:bodyPr/>
        <a:lstStyle/>
        <a:p>
          <a:endParaRPr lang="en-ZA"/>
        </a:p>
      </dgm:t>
    </dgm:pt>
    <dgm:pt modelId="{7D1C70D7-B2FB-4796-9C6B-C55CB5E14C54}" type="pres">
      <dgm:prSet presAssocID="{1AC0786C-7DE5-43DF-8B1C-4726DC13FD36}" presName="dummy1a" presStyleCnt="0"/>
      <dgm:spPr/>
    </dgm:pt>
    <dgm:pt modelId="{6B48181F-A629-4F63-95E5-0C14D902BD18}" type="pres">
      <dgm:prSet presAssocID="{1AC0786C-7DE5-43DF-8B1C-4726DC13FD36}" presName="dummy1b" presStyleCnt="0"/>
      <dgm:spPr/>
    </dgm:pt>
    <dgm:pt modelId="{7B0057A8-DAAA-4FD4-8BAB-7E18798EBB08}" type="pres">
      <dgm:prSet presAssocID="{1AC0786C-7DE5-43DF-8B1C-4726DC13FD3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0326C05-EF48-41D9-84B9-9294E1F1035F}" type="pres">
      <dgm:prSet presAssocID="{1AC0786C-7DE5-43DF-8B1C-4726DC13FD36}" presName="wedge2" presStyleLbl="node1" presStyleIdx="1" presStyleCnt="3"/>
      <dgm:spPr/>
      <dgm:t>
        <a:bodyPr/>
        <a:lstStyle/>
        <a:p>
          <a:endParaRPr lang="en-ZA"/>
        </a:p>
      </dgm:t>
    </dgm:pt>
    <dgm:pt modelId="{A0DCDAD4-7DAF-4C75-A148-19ED7BC50290}" type="pres">
      <dgm:prSet presAssocID="{1AC0786C-7DE5-43DF-8B1C-4726DC13FD36}" presName="dummy2a" presStyleCnt="0"/>
      <dgm:spPr/>
    </dgm:pt>
    <dgm:pt modelId="{3FA6925F-281A-43B0-A2A0-5FC7235CAB39}" type="pres">
      <dgm:prSet presAssocID="{1AC0786C-7DE5-43DF-8B1C-4726DC13FD36}" presName="dummy2b" presStyleCnt="0"/>
      <dgm:spPr/>
    </dgm:pt>
    <dgm:pt modelId="{9597FB84-8EF4-49BE-B26E-D91B512E6A32}" type="pres">
      <dgm:prSet presAssocID="{1AC0786C-7DE5-43DF-8B1C-4726DC13FD3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76E203B-4270-4557-B68A-FF655C2B99B4}" type="pres">
      <dgm:prSet presAssocID="{1AC0786C-7DE5-43DF-8B1C-4726DC13FD36}" presName="wedge3" presStyleLbl="node1" presStyleIdx="2" presStyleCnt="3"/>
      <dgm:spPr/>
      <dgm:t>
        <a:bodyPr/>
        <a:lstStyle/>
        <a:p>
          <a:endParaRPr lang="en-ZA"/>
        </a:p>
      </dgm:t>
    </dgm:pt>
    <dgm:pt modelId="{A4A4DD4D-84EF-47E8-B582-8733CFEFA8A6}" type="pres">
      <dgm:prSet presAssocID="{1AC0786C-7DE5-43DF-8B1C-4726DC13FD36}" presName="dummy3a" presStyleCnt="0"/>
      <dgm:spPr/>
    </dgm:pt>
    <dgm:pt modelId="{7F1BBFB1-A5D9-4841-BD56-A5C7ED241B8A}" type="pres">
      <dgm:prSet presAssocID="{1AC0786C-7DE5-43DF-8B1C-4726DC13FD36}" presName="dummy3b" presStyleCnt="0"/>
      <dgm:spPr/>
    </dgm:pt>
    <dgm:pt modelId="{795C7995-02E9-432C-B345-EF435F74A324}" type="pres">
      <dgm:prSet presAssocID="{1AC0786C-7DE5-43DF-8B1C-4726DC13FD3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DFEC51A-C60D-45AB-BF58-8089E437B0CA}" type="pres">
      <dgm:prSet presAssocID="{4898F8FA-DEEE-4028-9BDE-422E2C7F1BCB}" presName="arrowWedge1" presStyleLbl="fgSibTrans2D1" presStyleIdx="0" presStyleCnt="3"/>
      <dgm:spPr/>
    </dgm:pt>
    <dgm:pt modelId="{546357DC-2FBA-401C-9FDE-34710714F034}" type="pres">
      <dgm:prSet presAssocID="{E2C15039-B2F8-4A50-B103-D3CFD7A0BBEB}" presName="arrowWedge2" presStyleLbl="fgSibTrans2D1" presStyleIdx="1" presStyleCnt="3"/>
      <dgm:spPr/>
    </dgm:pt>
    <dgm:pt modelId="{3C1D6BAD-4537-43A9-9385-3050E7CA59AD}" type="pres">
      <dgm:prSet presAssocID="{05E4FE03-32E1-4E6E-B5B0-13602DDDDB43}" presName="arrowWedge3" presStyleLbl="fgSibTrans2D1" presStyleIdx="2" presStyleCnt="3" custScaleX="98850" custScaleY="101233"/>
      <dgm:spPr/>
    </dgm:pt>
  </dgm:ptLst>
  <dgm:cxnLst>
    <dgm:cxn modelId="{DEAFED12-81E9-4C5D-A2B7-E5C8DFAFAF80}" srcId="{1AC0786C-7DE5-43DF-8B1C-4726DC13FD36}" destId="{4CF407A3-F2BC-4585-8172-B02051581088}" srcOrd="1" destOrd="0" parTransId="{0EA54D3D-AE13-4903-AEB7-719478615CD9}" sibTransId="{E2C15039-B2F8-4A50-B103-D3CFD7A0BBEB}"/>
    <dgm:cxn modelId="{C0B0B708-3CAC-46D4-80FF-476E6307E9D9}" type="presOf" srcId="{1AC0786C-7DE5-43DF-8B1C-4726DC13FD36}" destId="{98A93559-50C5-4770-A179-456F00E06796}" srcOrd="0" destOrd="0" presId="urn:microsoft.com/office/officeart/2005/8/layout/cycle8"/>
    <dgm:cxn modelId="{304EABF1-2243-4494-8745-CA4EE3E379F9}" type="presOf" srcId="{4CF407A3-F2BC-4585-8172-B02051581088}" destId="{20326C05-EF48-41D9-84B9-9294E1F1035F}" srcOrd="0" destOrd="0" presId="urn:microsoft.com/office/officeart/2005/8/layout/cycle8"/>
    <dgm:cxn modelId="{C31C4C2D-E7C0-4D75-B7B1-304B25198DBC}" srcId="{1AC0786C-7DE5-43DF-8B1C-4726DC13FD36}" destId="{AEF1D4A7-0359-458D-87D1-D40E55150218}" srcOrd="2" destOrd="0" parTransId="{A58AC6D3-A1AE-41E0-8A86-B7FA4F728C46}" sibTransId="{05E4FE03-32E1-4E6E-B5B0-13602DDDDB43}"/>
    <dgm:cxn modelId="{36AE76ED-6278-4E49-97F7-97C572EFCA85}" type="presOf" srcId="{AEF1D4A7-0359-458D-87D1-D40E55150218}" destId="{795C7995-02E9-432C-B345-EF435F74A324}" srcOrd="1" destOrd="0" presId="urn:microsoft.com/office/officeart/2005/8/layout/cycle8"/>
    <dgm:cxn modelId="{057A8B1E-BFFE-415E-AA81-DD67ED6C870B}" type="presOf" srcId="{AEF1D4A7-0359-458D-87D1-D40E55150218}" destId="{576E203B-4270-4557-B68A-FF655C2B99B4}" srcOrd="0" destOrd="0" presId="urn:microsoft.com/office/officeart/2005/8/layout/cycle8"/>
    <dgm:cxn modelId="{AA9421E9-75BD-41A6-8872-0A4977C17D92}" type="presOf" srcId="{DB68E84D-D9BF-4E06-AB5C-1C9B87A43048}" destId="{7B0057A8-DAAA-4FD4-8BAB-7E18798EBB08}" srcOrd="1" destOrd="0" presId="urn:microsoft.com/office/officeart/2005/8/layout/cycle8"/>
    <dgm:cxn modelId="{C9401CEB-890E-4C01-ADA4-9A5FC71041EB}" type="presOf" srcId="{4CF407A3-F2BC-4585-8172-B02051581088}" destId="{9597FB84-8EF4-49BE-B26E-D91B512E6A32}" srcOrd="1" destOrd="0" presId="urn:microsoft.com/office/officeart/2005/8/layout/cycle8"/>
    <dgm:cxn modelId="{183C968F-4A4E-463C-A0DB-BF814C4166BF}" type="presOf" srcId="{DB68E84D-D9BF-4E06-AB5C-1C9B87A43048}" destId="{19E976CF-D47C-4878-B3AA-0ED31D25FD50}" srcOrd="0" destOrd="0" presId="urn:microsoft.com/office/officeart/2005/8/layout/cycle8"/>
    <dgm:cxn modelId="{4CDFFA65-696E-42D3-8DC6-E2248A571E36}" srcId="{1AC0786C-7DE5-43DF-8B1C-4726DC13FD36}" destId="{DB68E84D-D9BF-4E06-AB5C-1C9B87A43048}" srcOrd="0" destOrd="0" parTransId="{550E7F0F-B222-4CAF-AE74-60D5B71836DB}" sibTransId="{4898F8FA-DEEE-4028-9BDE-422E2C7F1BCB}"/>
    <dgm:cxn modelId="{3604E35F-D6F3-41AF-B240-EE42058E0037}" type="presParOf" srcId="{98A93559-50C5-4770-A179-456F00E06796}" destId="{19E976CF-D47C-4878-B3AA-0ED31D25FD50}" srcOrd="0" destOrd="0" presId="urn:microsoft.com/office/officeart/2005/8/layout/cycle8"/>
    <dgm:cxn modelId="{8AC638EF-CF1B-4C24-A06D-FE37BBE87F8B}" type="presParOf" srcId="{98A93559-50C5-4770-A179-456F00E06796}" destId="{7D1C70D7-B2FB-4796-9C6B-C55CB5E14C54}" srcOrd="1" destOrd="0" presId="urn:microsoft.com/office/officeart/2005/8/layout/cycle8"/>
    <dgm:cxn modelId="{0F8D3FCE-7972-4C65-94DF-3FFB1B50A2C7}" type="presParOf" srcId="{98A93559-50C5-4770-A179-456F00E06796}" destId="{6B48181F-A629-4F63-95E5-0C14D902BD18}" srcOrd="2" destOrd="0" presId="urn:microsoft.com/office/officeart/2005/8/layout/cycle8"/>
    <dgm:cxn modelId="{05A15EA8-7A05-4AEE-ADCB-17DD42FC58C4}" type="presParOf" srcId="{98A93559-50C5-4770-A179-456F00E06796}" destId="{7B0057A8-DAAA-4FD4-8BAB-7E18798EBB08}" srcOrd="3" destOrd="0" presId="urn:microsoft.com/office/officeart/2005/8/layout/cycle8"/>
    <dgm:cxn modelId="{14D51A7F-1EC6-433E-BF91-6E4B61949C87}" type="presParOf" srcId="{98A93559-50C5-4770-A179-456F00E06796}" destId="{20326C05-EF48-41D9-84B9-9294E1F1035F}" srcOrd="4" destOrd="0" presId="urn:microsoft.com/office/officeart/2005/8/layout/cycle8"/>
    <dgm:cxn modelId="{0D2B0CA5-D9D9-4ACC-993F-8CEE08938378}" type="presParOf" srcId="{98A93559-50C5-4770-A179-456F00E06796}" destId="{A0DCDAD4-7DAF-4C75-A148-19ED7BC50290}" srcOrd="5" destOrd="0" presId="urn:microsoft.com/office/officeart/2005/8/layout/cycle8"/>
    <dgm:cxn modelId="{5DC92A76-6E64-4E53-AA4A-69AB719F9F2A}" type="presParOf" srcId="{98A93559-50C5-4770-A179-456F00E06796}" destId="{3FA6925F-281A-43B0-A2A0-5FC7235CAB39}" srcOrd="6" destOrd="0" presId="urn:microsoft.com/office/officeart/2005/8/layout/cycle8"/>
    <dgm:cxn modelId="{A267B4FB-6D4F-4C05-8BAD-BC1795653280}" type="presParOf" srcId="{98A93559-50C5-4770-A179-456F00E06796}" destId="{9597FB84-8EF4-49BE-B26E-D91B512E6A32}" srcOrd="7" destOrd="0" presId="urn:microsoft.com/office/officeart/2005/8/layout/cycle8"/>
    <dgm:cxn modelId="{3A53DBC3-569F-4030-A8C0-091AEE03AD89}" type="presParOf" srcId="{98A93559-50C5-4770-A179-456F00E06796}" destId="{576E203B-4270-4557-B68A-FF655C2B99B4}" srcOrd="8" destOrd="0" presId="urn:microsoft.com/office/officeart/2005/8/layout/cycle8"/>
    <dgm:cxn modelId="{8666138F-DC51-4084-901C-5C2BDB409E45}" type="presParOf" srcId="{98A93559-50C5-4770-A179-456F00E06796}" destId="{A4A4DD4D-84EF-47E8-B582-8733CFEFA8A6}" srcOrd="9" destOrd="0" presId="urn:microsoft.com/office/officeart/2005/8/layout/cycle8"/>
    <dgm:cxn modelId="{43EF0204-FB23-4398-8D90-BF63624F551D}" type="presParOf" srcId="{98A93559-50C5-4770-A179-456F00E06796}" destId="{7F1BBFB1-A5D9-4841-BD56-A5C7ED241B8A}" srcOrd="10" destOrd="0" presId="urn:microsoft.com/office/officeart/2005/8/layout/cycle8"/>
    <dgm:cxn modelId="{4E9EA4D7-1ED9-4309-81FD-ED3D6A1CDDC0}" type="presParOf" srcId="{98A93559-50C5-4770-A179-456F00E06796}" destId="{795C7995-02E9-432C-B345-EF435F74A324}" srcOrd="11" destOrd="0" presId="urn:microsoft.com/office/officeart/2005/8/layout/cycle8"/>
    <dgm:cxn modelId="{4C3B7E04-524D-4762-842A-33E8E399883E}" type="presParOf" srcId="{98A93559-50C5-4770-A179-456F00E06796}" destId="{3DFEC51A-C60D-45AB-BF58-8089E437B0CA}" srcOrd="12" destOrd="0" presId="urn:microsoft.com/office/officeart/2005/8/layout/cycle8"/>
    <dgm:cxn modelId="{7785F98A-AD5E-4830-AD1F-9782F0F224C7}" type="presParOf" srcId="{98A93559-50C5-4770-A179-456F00E06796}" destId="{546357DC-2FBA-401C-9FDE-34710714F034}" srcOrd="13" destOrd="0" presId="urn:microsoft.com/office/officeart/2005/8/layout/cycle8"/>
    <dgm:cxn modelId="{9931A0C1-686D-49C6-9414-9B1E20EFD954}" type="presParOf" srcId="{98A93559-50C5-4770-A179-456F00E06796}" destId="{3C1D6BAD-4537-43A9-9385-3050E7CA59AD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47A4CA-0C0A-46A5-9253-827CE3081B1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14E3714-72A9-44A6-BB99-3216A09CFE2C}">
      <dgm:prSet phldrT="[Text]" custT="1"/>
      <dgm:spPr/>
      <dgm:t>
        <a:bodyPr/>
        <a:lstStyle/>
        <a:p>
          <a:r>
            <a:rPr lang="en-ZA" sz="1900" b="1" dirty="0" smtClean="0"/>
            <a:t>1</a:t>
          </a:r>
          <a:r>
            <a:rPr lang="en-ZA" sz="1900" b="1" baseline="30000" dirty="0" smtClean="0"/>
            <a:t>st</a:t>
          </a:r>
          <a:r>
            <a:rPr lang="en-ZA" sz="1900" b="1" dirty="0" smtClean="0"/>
            <a:t> Wave: Misappropriation of Ricardo’s theory of value by marginalist economists  </a:t>
          </a:r>
          <a:r>
            <a:rPr lang="en-ZA" sz="1200" i="1" dirty="0" smtClean="0"/>
            <a:t>(Robinson 1962)</a:t>
          </a:r>
          <a:endParaRPr lang="en-ZA" sz="1200" i="1" dirty="0"/>
        </a:p>
      </dgm:t>
    </dgm:pt>
    <dgm:pt modelId="{CF7D172A-7432-469D-B34F-09A262758737}" type="parTrans" cxnId="{A5F67BA4-6240-4212-8BE7-F2BD87064133}">
      <dgm:prSet/>
      <dgm:spPr/>
      <dgm:t>
        <a:bodyPr/>
        <a:lstStyle/>
        <a:p>
          <a:endParaRPr lang="en-ZA"/>
        </a:p>
      </dgm:t>
    </dgm:pt>
    <dgm:pt modelId="{60238E27-DE1B-4B69-8E60-49561EE7C19F}" type="sibTrans" cxnId="{A5F67BA4-6240-4212-8BE7-F2BD87064133}">
      <dgm:prSet/>
      <dgm:spPr/>
      <dgm:t>
        <a:bodyPr/>
        <a:lstStyle/>
        <a:p>
          <a:endParaRPr lang="en-ZA"/>
        </a:p>
      </dgm:t>
    </dgm:pt>
    <dgm:pt modelId="{039134A5-CF69-42C1-93BA-D456DFF4157A}">
      <dgm:prSet phldrT="[Text]" custT="1"/>
      <dgm:spPr/>
      <dgm:t>
        <a:bodyPr/>
        <a:lstStyle/>
        <a:p>
          <a:r>
            <a:rPr lang="en-ZA" sz="1800" b="1" dirty="0" smtClean="0"/>
            <a:t>2</a:t>
          </a:r>
          <a:r>
            <a:rPr lang="en-ZA" sz="1800" b="1" baseline="30000" dirty="0" smtClean="0"/>
            <a:t>nd</a:t>
          </a:r>
          <a:r>
            <a:rPr lang="en-ZA" sz="1800" b="1" dirty="0" smtClean="0"/>
            <a:t> Wave: What does the critique of methodical individualism &amp; choice i.e. the micro-foundations of economics mean for macro-economics? </a:t>
          </a:r>
          <a:r>
            <a:rPr lang="en-ZA" sz="1400" b="0" dirty="0" smtClean="0"/>
            <a:t>(Putnam &amp; Walsh 2012) </a:t>
          </a:r>
          <a:endParaRPr lang="en-ZA" sz="1400" b="0" dirty="0"/>
        </a:p>
      </dgm:t>
    </dgm:pt>
    <dgm:pt modelId="{2DF56558-F9FA-4AEA-8A64-EE9F424D263B}" type="parTrans" cxnId="{9C44ABEE-89A9-4DB4-9464-214A132F4D53}">
      <dgm:prSet/>
      <dgm:spPr/>
      <dgm:t>
        <a:bodyPr/>
        <a:lstStyle/>
        <a:p>
          <a:endParaRPr lang="en-ZA"/>
        </a:p>
      </dgm:t>
    </dgm:pt>
    <dgm:pt modelId="{05312DA5-C97E-4EDD-AB74-9965CFE9B246}" type="sibTrans" cxnId="{9C44ABEE-89A9-4DB4-9464-214A132F4D53}">
      <dgm:prSet/>
      <dgm:spPr/>
      <dgm:t>
        <a:bodyPr/>
        <a:lstStyle/>
        <a:p>
          <a:endParaRPr lang="en-ZA"/>
        </a:p>
      </dgm:t>
    </dgm:pt>
    <dgm:pt modelId="{D4642931-033F-4FC3-A453-55F5ECC2264C}">
      <dgm:prSet phldrT="[Text]" custT="1"/>
      <dgm:spPr/>
      <dgm:t>
        <a:bodyPr/>
        <a:lstStyle/>
        <a:p>
          <a:r>
            <a:rPr lang="en-ZA" sz="2300" b="1" dirty="0" smtClean="0"/>
            <a:t>Consideration of Embedding the economy in society  </a:t>
          </a:r>
          <a:r>
            <a:rPr lang="en-ZA" sz="1400" dirty="0" smtClean="0"/>
            <a:t>(Kaup 2015; Krippner &amp; Alvarez 2007)</a:t>
          </a:r>
          <a:endParaRPr lang="en-ZA" sz="1400" dirty="0"/>
        </a:p>
      </dgm:t>
    </dgm:pt>
    <dgm:pt modelId="{DD794B6B-FD03-4706-8D89-2FCF783401AE}" type="parTrans" cxnId="{83ED325B-571D-4FBB-A165-FE715E8ADF97}">
      <dgm:prSet/>
      <dgm:spPr/>
      <dgm:t>
        <a:bodyPr/>
        <a:lstStyle/>
        <a:p>
          <a:endParaRPr lang="en-ZA"/>
        </a:p>
      </dgm:t>
    </dgm:pt>
    <dgm:pt modelId="{90CCA2DD-2EB2-4478-9613-7AC04D549B60}" type="sibTrans" cxnId="{83ED325B-571D-4FBB-A165-FE715E8ADF97}">
      <dgm:prSet/>
      <dgm:spPr/>
      <dgm:t>
        <a:bodyPr/>
        <a:lstStyle/>
        <a:p>
          <a:endParaRPr lang="en-ZA"/>
        </a:p>
      </dgm:t>
    </dgm:pt>
    <dgm:pt modelId="{9F9DC118-4DE8-4015-AA80-306D16CAFBDE}" type="pres">
      <dgm:prSet presAssocID="{9C47A4CA-0C0A-46A5-9253-827CE3081B1E}" presName="Name0" presStyleCnt="0">
        <dgm:presLayoutVars>
          <dgm:dir/>
          <dgm:resizeHandles val="exact"/>
        </dgm:presLayoutVars>
      </dgm:prSet>
      <dgm:spPr/>
    </dgm:pt>
    <dgm:pt modelId="{7EE6E273-135C-430B-9B40-28CE1031A786}" type="pres">
      <dgm:prSet presAssocID="{314E3714-72A9-44A6-BB99-3216A09CFE2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ACED64D-1FB5-4794-9951-EE09BD56EC49}" type="pres">
      <dgm:prSet presAssocID="{60238E27-DE1B-4B69-8E60-49561EE7C19F}" presName="sibTrans" presStyleLbl="sibTrans2D1" presStyleIdx="0" presStyleCnt="2"/>
      <dgm:spPr/>
      <dgm:t>
        <a:bodyPr/>
        <a:lstStyle/>
        <a:p>
          <a:endParaRPr lang="en-ZA"/>
        </a:p>
      </dgm:t>
    </dgm:pt>
    <dgm:pt modelId="{29329D7B-4F46-4083-B209-A22723C87847}" type="pres">
      <dgm:prSet presAssocID="{60238E27-DE1B-4B69-8E60-49561EE7C19F}" presName="connectorText" presStyleLbl="sibTrans2D1" presStyleIdx="0" presStyleCnt="2"/>
      <dgm:spPr/>
      <dgm:t>
        <a:bodyPr/>
        <a:lstStyle/>
        <a:p>
          <a:endParaRPr lang="en-ZA"/>
        </a:p>
      </dgm:t>
    </dgm:pt>
    <dgm:pt modelId="{5F59060E-F1BB-4249-A0CE-B8718189F6D3}" type="pres">
      <dgm:prSet presAssocID="{039134A5-CF69-42C1-93BA-D456DFF4157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980A202-981C-4EE3-9F93-8E0FBF7B6ABB}" type="pres">
      <dgm:prSet presAssocID="{05312DA5-C97E-4EDD-AB74-9965CFE9B246}" presName="sibTrans" presStyleLbl="sibTrans2D1" presStyleIdx="1" presStyleCnt="2"/>
      <dgm:spPr/>
      <dgm:t>
        <a:bodyPr/>
        <a:lstStyle/>
        <a:p>
          <a:endParaRPr lang="en-ZA"/>
        </a:p>
      </dgm:t>
    </dgm:pt>
    <dgm:pt modelId="{6B2A1623-E4ED-4046-BFAD-06D906918C3A}" type="pres">
      <dgm:prSet presAssocID="{05312DA5-C97E-4EDD-AB74-9965CFE9B246}" presName="connectorText" presStyleLbl="sibTrans2D1" presStyleIdx="1" presStyleCnt="2"/>
      <dgm:spPr/>
      <dgm:t>
        <a:bodyPr/>
        <a:lstStyle/>
        <a:p>
          <a:endParaRPr lang="en-ZA"/>
        </a:p>
      </dgm:t>
    </dgm:pt>
    <dgm:pt modelId="{82A00B14-7E7B-4F69-814B-B742319346B8}" type="pres">
      <dgm:prSet presAssocID="{D4642931-033F-4FC3-A453-55F5ECC2264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0893B1B5-35F1-4899-8A25-6F740EC4B38A}" type="presOf" srcId="{039134A5-CF69-42C1-93BA-D456DFF4157A}" destId="{5F59060E-F1BB-4249-A0CE-B8718189F6D3}" srcOrd="0" destOrd="0" presId="urn:microsoft.com/office/officeart/2005/8/layout/process1"/>
    <dgm:cxn modelId="{A5F67BA4-6240-4212-8BE7-F2BD87064133}" srcId="{9C47A4CA-0C0A-46A5-9253-827CE3081B1E}" destId="{314E3714-72A9-44A6-BB99-3216A09CFE2C}" srcOrd="0" destOrd="0" parTransId="{CF7D172A-7432-469D-B34F-09A262758737}" sibTransId="{60238E27-DE1B-4B69-8E60-49561EE7C19F}"/>
    <dgm:cxn modelId="{FB4651E4-F167-4193-BB73-B1265BF008DF}" type="presOf" srcId="{05312DA5-C97E-4EDD-AB74-9965CFE9B246}" destId="{6B2A1623-E4ED-4046-BFAD-06D906918C3A}" srcOrd="1" destOrd="0" presId="urn:microsoft.com/office/officeart/2005/8/layout/process1"/>
    <dgm:cxn modelId="{83ED325B-571D-4FBB-A165-FE715E8ADF97}" srcId="{9C47A4CA-0C0A-46A5-9253-827CE3081B1E}" destId="{D4642931-033F-4FC3-A453-55F5ECC2264C}" srcOrd="2" destOrd="0" parTransId="{DD794B6B-FD03-4706-8D89-2FCF783401AE}" sibTransId="{90CCA2DD-2EB2-4478-9613-7AC04D549B60}"/>
    <dgm:cxn modelId="{2E1377F9-798E-4484-9F15-95B6BE4C9464}" type="presOf" srcId="{60238E27-DE1B-4B69-8E60-49561EE7C19F}" destId="{AACED64D-1FB5-4794-9951-EE09BD56EC49}" srcOrd="0" destOrd="0" presId="urn:microsoft.com/office/officeart/2005/8/layout/process1"/>
    <dgm:cxn modelId="{FCC2C517-2052-4CC8-88F7-EE8AF149553D}" type="presOf" srcId="{D4642931-033F-4FC3-A453-55F5ECC2264C}" destId="{82A00B14-7E7B-4F69-814B-B742319346B8}" srcOrd="0" destOrd="0" presId="urn:microsoft.com/office/officeart/2005/8/layout/process1"/>
    <dgm:cxn modelId="{E60711F1-D189-4B37-8AAF-D1ABA94D2880}" type="presOf" srcId="{60238E27-DE1B-4B69-8E60-49561EE7C19F}" destId="{29329D7B-4F46-4083-B209-A22723C87847}" srcOrd="1" destOrd="0" presId="urn:microsoft.com/office/officeart/2005/8/layout/process1"/>
    <dgm:cxn modelId="{B5C048FD-DF4A-4A04-B156-C8B629A4F6C1}" type="presOf" srcId="{314E3714-72A9-44A6-BB99-3216A09CFE2C}" destId="{7EE6E273-135C-430B-9B40-28CE1031A786}" srcOrd="0" destOrd="0" presId="urn:microsoft.com/office/officeart/2005/8/layout/process1"/>
    <dgm:cxn modelId="{557CD785-9DD3-4808-A7D0-5D367CC2C5A1}" type="presOf" srcId="{05312DA5-C97E-4EDD-AB74-9965CFE9B246}" destId="{4980A202-981C-4EE3-9F93-8E0FBF7B6ABB}" srcOrd="0" destOrd="0" presId="urn:microsoft.com/office/officeart/2005/8/layout/process1"/>
    <dgm:cxn modelId="{179115C8-2B01-455F-940B-34C82CA9A86C}" type="presOf" srcId="{9C47A4CA-0C0A-46A5-9253-827CE3081B1E}" destId="{9F9DC118-4DE8-4015-AA80-306D16CAFBDE}" srcOrd="0" destOrd="0" presId="urn:microsoft.com/office/officeart/2005/8/layout/process1"/>
    <dgm:cxn modelId="{9C44ABEE-89A9-4DB4-9464-214A132F4D53}" srcId="{9C47A4CA-0C0A-46A5-9253-827CE3081B1E}" destId="{039134A5-CF69-42C1-93BA-D456DFF4157A}" srcOrd="1" destOrd="0" parTransId="{2DF56558-F9FA-4AEA-8A64-EE9F424D263B}" sibTransId="{05312DA5-C97E-4EDD-AB74-9965CFE9B246}"/>
    <dgm:cxn modelId="{3CCCD393-66E2-4FDB-9B0B-BA56D61CFCDE}" type="presParOf" srcId="{9F9DC118-4DE8-4015-AA80-306D16CAFBDE}" destId="{7EE6E273-135C-430B-9B40-28CE1031A786}" srcOrd="0" destOrd="0" presId="urn:microsoft.com/office/officeart/2005/8/layout/process1"/>
    <dgm:cxn modelId="{D1004B15-41FC-4EF9-AF6B-8A0D497D953B}" type="presParOf" srcId="{9F9DC118-4DE8-4015-AA80-306D16CAFBDE}" destId="{AACED64D-1FB5-4794-9951-EE09BD56EC49}" srcOrd="1" destOrd="0" presId="urn:microsoft.com/office/officeart/2005/8/layout/process1"/>
    <dgm:cxn modelId="{37EB0B56-3C92-4AF1-928C-F7B6C427D8D2}" type="presParOf" srcId="{AACED64D-1FB5-4794-9951-EE09BD56EC49}" destId="{29329D7B-4F46-4083-B209-A22723C87847}" srcOrd="0" destOrd="0" presId="urn:microsoft.com/office/officeart/2005/8/layout/process1"/>
    <dgm:cxn modelId="{9BBC9E49-F19A-40E9-9D6A-A25E8201449E}" type="presParOf" srcId="{9F9DC118-4DE8-4015-AA80-306D16CAFBDE}" destId="{5F59060E-F1BB-4249-A0CE-B8718189F6D3}" srcOrd="2" destOrd="0" presId="urn:microsoft.com/office/officeart/2005/8/layout/process1"/>
    <dgm:cxn modelId="{3557C9E5-482C-4517-AC2B-E3E8CAB0DD6C}" type="presParOf" srcId="{9F9DC118-4DE8-4015-AA80-306D16CAFBDE}" destId="{4980A202-981C-4EE3-9F93-8E0FBF7B6ABB}" srcOrd="3" destOrd="0" presId="urn:microsoft.com/office/officeart/2005/8/layout/process1"/>
    <dgm:cxn modelId="{80BAA223-E64B-4B7B-BD28-53A05B0D6100}" type="presParOf" srcId="{4980A202-981C-4EE3-9F93-8E0FBF7B6ABB}" destId="{6B2A1623-E4ED-4046-BFAD-06D906918C3A}" srcOrd="0" destOrd="0" presId="urn:microsoft.com/office/officeart/2005/8/layout/process1"/>
    <dgm:cxn modelId="{24B81D39-05BF-4720-B239-41F55A468D35}" type="presParOf" srcId="{9F9DC118-4DE8-4015-AA80-306D16CAFBDE}" destId="{82A00B14-7E7B-4F69-814B-B742319346B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C2B2D9-6243-4CBC-ACB8-25AD293487D3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76A51731-AB59-45F1-9FBA-1C92EBBEF131}">
      <dgm:prSet phldrT="[Text]" custT="1"/>
      <dgm:spPr/>
      <dgm:t>
        <a:bodyPr/>
        <a:lstStyle/>
        <a:p>
          <a:r>
            <a:rPr lang="en-ZA" sz="2000" b="1" dirty="0" smtClean="0"/>
            <a:t>No real theory of a Firm </a:t>
          </a:r>
          <a:r>
            <a:rPr lang="en-ZA" sz="1600" dirty="0" smtClean="0"/>
            <a:t>(Coase 1935; Splash 2017)</a:t>
          </a:r>
          <a:endParaRPr lang="en-ZA" sz="1600" dirty="0"/>
        </a:p>
      </dgm:t>
    </dgm:pt>
    <dgm:pt modelId="{CC4A0159-E21C-482D-BBB9-5C01F2777DE3}" type="parTrans" cxnId="{E0B76CF5-2D9D-4CC0-A017-02D71758B33F}">
      <dgm:prSet/>
      <dgm:spPr/>
      <dgm:t>
        <a:bodyPr/>
        <a:lstStyle/>
        <a:p>
          <a:endParaRPr lang="en-ZA"/>
        </a:p>
      </dgm:t>
    </dgm:pt>
    <dgm:pt modelId="{BF4A991A-E141-45C6-A08F-B68F7C9BFD39}" type="sibTrans" cxnId="{E0B76CF5-2D9D-4CC0-A017-02D71758B33F}">
      <dgm:prSet/>
      <dgm:spPr/>
      <dgm:t>
        <a:bodyPr/>
        <a:lstStyle/>
        <a:p>
          <a:endParaRPr lang="en-ZA"/>
        </a:p>
      </dgm:t>
    </dgm:pt>
    <dgm:pt modelId="{F0461420-5201-4A94-8DF2-8B26F149268D}">
      <dgm:prSet phldrT="[Text]" custT="1"/>
      <dgm:spPr/>
      <dgm:t>
        <a:bodyPr/>
        <a:lstStyle/>
        <a:p>
          <a:r>
            <a:rPr lang="en-ZA" sz="2000" b="1" dirty="0" smtClean="0"/>
            <a:t>Economic growth theory: separated from macro-economics, dependant on production function </a:t>
          </a:r>
          <a:r>
            <a:rPr lang="en-ZA" sz="1400" b="0" i="1" dirty="0" smtClean="0"/>
            <a:t>(Fine 2016)  </a:t>
          </a:r>
          <a:endParaRPr lang="en-ZA" sz="1400" b="0" i="1" dirty="0"/>
        </a:p>
      </dgm:t>
    </dgm:pt>
    <dgm:pt modelId="{FD18EEDA-4445-45E9-BCB2-8F75D840938C}" type="parTrans" cxnId="{9E903E08-6D06-4962-891F-7B9F36922CA8}">
      <dgm:prSet/>
      <dgm:spPr/>
      <dgm:t>
        <a:bodyPr/>
        <a:lstStyle/>
        <a:p>
          <a:endParaRPr lang="en-ZA"/>
        </a:p>
      </dgm:t>
    </dgm:pt>
    <dgm:pt modelId="{36FC7B29-347E-43F7-8043-E0D65A7E6632}" type="sibTrans" cxnId="{9E903E08-6D06-4962-891F-7B9F36922CA8}">
      <dgm:prSet/>
      <dgm:spPr/>
      <dgm:t>
        <a:bodyPr/>
        <a:lstStyle/>
        <a:p>
          <a:endParaRPr lang="en-ZA"/>
        </a:p>
      </dgm:t>
    </dgm:pt>
    <dgm:pt modelId="{B2DD887A-625B-4137-869D-495CBBD990FC}">
      <dgm:prSet phldrT="[Text]" custT="1"/>
      <dgm:spPr/>
      <dgm:t>
        <a:bodyPr/>
        <a:lstStyle/>
        <a:p>
          <a:r>
            <a:rPr lang="en-ZA" sz="1800" b="1" dirty="0" smtClean="0"/>
            <a:t>Methodological</a:t>
          </a:r>
          <a:r>
            <a:rPr lang="en-ZA" sz="1800" b="1" baseline="0" dirty="0" smtClean="0"/>
            <a:t> individualism &amp; Rational choice</a:t>
          </a:r>
          <a:endParaRPr lang="en-ZA" sz="1800" b="1" dirty="0"/>
        </a:p>
      </dgm:t>
    </dgm:pt>
    <dgm:pt modelId="{93E5459E-8F80-4333-88C5-4186B73997C1}" type="parTrans" cxnId="{B0BC3BC6-6EAE-4964-90E2-C623AB577DC3}">
      <dgm:prSet/>
      <dgm:spPr/>
      <dgm:t>
        <a:bodyPr/>
        <a:lstStyle/>
        <a:p>
          <a:endParaRPr lang="en-ZA"/>
        </a:p>
      </dgm:t>
    </dgm:pt>
    <dgm:pt modelId="{08413719-0414-471D-A1C6-24475A215CB4}" type="sibTrans" cxnId="{B0BC3BC6-6EAE-4964-90E2-C623AB577DC3}">
      <dgm:prSet/>
      <dgm:spPr/>
      <dgm:t>
        <a:bodyPr/>
        <a:lstStyle/>
        <a:p>
          <a:endParaRPr lang="en-ZA"/>
        </a:p>
      </dgm:t>
    </dgm:pt>
    <dgm:pt modelId="{F41217CA-7F0F-4C3F-A47F-B007B581398A}" type="pres">
      <dgm:prSet presAssocID="{4FC2B2D9-6243-4CBC-ACB8-25AD293487D3}" presName="compositeShape" presStyleCnt="0">
        <dgm:presLayoutVars>
          <dgm:chMax val="7"/>
          <dgm:dir/>
          <dgm:resizeHandles val="exact"/>
        </dgm:presLayoutVars>
      </dgm:prSet>
      <dgm:spPr/>
    </dgm:pt>
    <dgm:pt modelId="{50A73973-F05E-48D3-A005-81D3CF4078DA}" type="pres">
      <dgm:prSet presAssocID="{4FC2B2D9-6243-4CBC-ACB8-25AD293487D3}" presName="wedge1" presStyleLbl="node1" presStyleIdx="0" presStyleCnt="3" custLinFactNeighborX="2017" custLinFactNeighborY="-103"/>
      <dgm:spPr/>
      <dgm:t>
        <a:bodyPr/>
        <a:lstStyle/>
        <a:p>
          <a:endParaRPr lang="en-ZA"/>
        </a:p>
      </dgm:t>
    </dgm:pt>
    <dgm:pt modelId="{412588A5-B045-4F39-ABFF-BA6596AEDF7B}" type="pres">
      <dgm:prSet presAssocID="{4FC2B2D9-6243-4CBC-ACB8-25AD293487D3}" presName="dummy1a" presStyleCnt="0"/>
      <dgm:spPr/>
    </dgm:pt>
    <dgm:pt modelId="{B47167D0-D813-417F-B8BA-DBB4DD125617}" type="pres">
      <dgm:prSet presAssocID="{4FC2B2D9-6243-4CBC-ACB8-25AD293487D3}" presName="dummy1b" presStyleCnt="0"/>
      <dgm:spPr/>
    </dgm:pt>
    <dgm:pt modelId="{0061EB64-3798-4931-A71B-465BCB8FA4D4}" type="pres">
      <dgm:prSet presAssocID="{4FC2B2D9-6243-4CBC-ACB8-25AD293487D3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D751710-CABD-41DB-85FA-138982723FDD}" type="pres">
      <dgm:prSet presAssocID="{4FC2B2D9-6243-4CBC-ACB8-25AD293487D3}" presName="wedge2" presStyleLbl="node1" presStyleIdx="1" presStyleCnt="3"/>
      <dgm:spPr/>
      <dgm:t>
        <a:bodyPr/>
        <a:lstStyle/>
        <a:p>
          <a:endParaRPr lang="en-ZA"/>
        </a:p>
      </dgm:t>
    </dgm:pt>
    <dgm:pt modelId="{9B6F31E5-0919-4C86-A0E1-40803D873BD7}" type="pres">
      <dgm:prSet presAssocID="{4FC2B2D9-6243-4CBC-ACB8-25AD293487D3}" presName="dummy2a" presStyleCnt="0"/>
      <dgm:spPr/>
    </dgm:pt>
    <dgm:pt modelId="{53BD0EA1-E59F-43D0-B93F-4F2527B3CD1A}" type="pres">
      <dgm:prSet presAssocID="{4FC2B2D9-6243-4CBC-ACB8-25AD293487D3}" presName="dummy2b" presStyleCnt="0"/>
      <dgm:spPr/>
    </dgm:pt>
    <dgm:pt modelId="{26DB14FB-8574-48D3-ABB9-609D6EA86463}" type="pres">
      <dgm:prSet presAssocID="{4FC2B2D9-6243-4CBC-ACB8-25AD293487D3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AE024AD-34D5-45CA-87FC-312727528CDC}" type="pres">
      <dgm:prSet presAssocID="{4FC2B2D9-6243-4CBC-ACB8-25AD293487D3}" presName="wedge3" presStyleLbl="node1" presStyleIdx="2" presStyleCnt="3"/>
      <dgm:spPr/>
      <dgm:t>
        <a:bodyPr/>
        <a:lstStyle/>
        <a:p>
          <a:endParaRPr lang="en-ZA"/>
        </a:p>
      </dgm:t>
    </dgm:pt>
    <dgm:pt modelId="{7999C4CC-9BFC-4FCB-B9DC-D463812F1DD8}" type="pres">
      <dgm:prSet presAssocID="{4FC2B2D9-6243-4CBC-ACB8-25AD293487D3}" presName="dummy3a" presStyleCnt="0"/>
      <dgm:spPr/>
    </dgm:pt>
    <dgm:pt modelId="{85E5DEE8-629B-4A66-976C-0F15688700BF}" type="pres">
      <dgm:prSet presAssocID="{4FC2B2D9-6243-4CBC-ACB8-25AD293487D3}" presName="dummy3b" presStyleCnt="0"/>
      <dgm:spPr/>
    </dgm:pt>
    <dgm:pt modelId="{4DBDABD6-5343-4847-875E-16987AAB828D}" type="pres">
      <dgm:prSet presAssocID="{4FC2B2D9-6243-4CBC-ACB8-25AD293487D3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2579BBE-9CE5-4878-B687-BD3FF0B5A1D9}" type="pres">
      <dgm:prSet presAssocID="{BF4A991A-E141-45C6-A08F-B68F7C9BFD39}" presName="arrowWedge1" presStyleLbl="fgSibTrans2D1" presStyleIdx="0" presStyleCnt="3"/>
      <dgm:spPr/>
    </dgm:pt>
    <dgm:pt modelId="{712050C9-EE93-41CA-8B0F-CDE1E6EE08B1}" type="pres">
      <dgm:prSet presAssocID="{36FC7B29-347E-43F7-8043-E0D65A7E6632}" presName="arrowWedge2" presStyleLbl="fgSibTrans2D1" presStyleIdx="1" presStyleCnt="3"/>
      <dgm:spPr/>
    </dgm:pt>
    <dgm:pt modelId="{D278F6D9-0939-4B1F-8E67-EA545B996B2E}" type="pres">
      <dgm:prSet presAssocID="{08413719-0414-471D-A1C6-24475A215CB4}" presName="arrowWedge3" presStyleLbl="fgSibTrans2D1" presStyleIdx="2" presStyleCnt="3"/>
      <dgm:spPr/>
    </dgm:pt>
  </dgm:ptLst>
  <dgm:cxnLst>
    <dgm:cxn modelId="{6534C505-5F54-4324-BCF4-581DB334BFAC}" type="presOf" srcId="{F0461420-5201-4A94-8DF2-8B26F149268D}" destId="{ED751710-CABD-41DB-85FA-138982723FDD}" srcOrd="0" destOrd="0" presId="urn:microsoft.com/office/officeart/2005/8/layout/cycle8"/>
    <dgm:cxn modelId="{9AB6B80C-C569-4A87-965B-E43742D4D7A4}" type="presOf" srcId="{76A51731-AB59-45F1-9FBA-1C92EBBEF131}" destId="{50A73973-F05E-48D3-A005-81D3CF4078DA}" srcOrd="0" destOrd="0" presId="urn:microsoft.com/office/officeart/2005/8/layout/cycle8"/>
    <dgm:cxn modelId="{E0B76CF5-2D9D-4CC0-A017-02D71758B33F}" srcId="{4FC2B2D9-6243-4CBC-ACB8-25AD293487D3}" destId="{76A51731-AB59-45F1-9FBA-1C92EBBEF131}" srcOrd="0" destOrd="0" parTransId="{CC4A0159-E21C-482D-BBB9-5C01F2777DE3}" sibTransId="{BF4A991A-E141-45C6-A08F-B68F7C9BFD39}"/>
    <dgm:cxn modelId="{DE57339B-BA43-4D4E-A115-856EA66CE9F2}" type="presOf" srcId="{B2DD887A-625B-4137-869D-495CBBD990FC}" destId="{4DBDABD6-5343-4847-875E-16987AAB828D}" srcOrd="1" destOrd="0" presId="urn:microsoft.com/office/officeart/2005/8/layout/cycle8"/>
    <dgm:cxn modelId="{7FB80456-3D8E-4B4F-BF2B-5CDE980854E6}" type="presOf" srcId="{76A51731-AB59-45F1-9FBA-1C92EBBEF131}" destId="{0061EB64-3798-4931-A71B-465BCB8FA4D4}" srcOrd="1" destOrd="0" presId="urn:microsoft.com/office/officeart/2005/8/layout/cycle8"/>
    <dgm:cxn modelId="{9E903E08-6D06-4962-891F-7B9F36922CA8}" srcId="{4FC2B2D9-6243-4CBC-ACB8-25AD293487D3}" destId="{F0461420-5201-4A94-8DF2-8B26F149268D}" srcOrd="1" destOrd="0" parTransId="{FD18EEDA-4445-45E9-BCB2-8F75D840938C}" sibTransId="{36FC7B29-347E-43F7-8043-E0D65A7E6632}"/>
    <dgm:cxn modelId="{EFEDAC27-C75C-4964-A810-3961047A89BB}" type="presOf" srcId="{B2DD887A-625B-4137-869D-495CBBD990FC}" destId="{BAE024AD-34D5-45CA-87FC-312727528CDC}" srcOrd="0" destOrd="0" presId="urn:microsoft.com/office/officeart/2005/8/layout/cycle8"/>
    <dgm:cxn modelId="{B0BC3BC6-6EAE-4964-90E2-C623AB577DC3}" srcId="{4FC2B2D9-6243-4CBC-ACB8-25AD293487D3}" destId="{B2DD887A-625B-4137-869D-495CBBD990FC}" srcOrd="2" destOrd="0" parTransId="{93E5459E-8F80-4333-88C5-4186B73997C1}" sibTransId="{08413719-0414-471D-A1C6-24475A215CB4}"/>
    <dgm:cxn modelId="{A13F1D07-E062-417A-91D6-38E19D27500B}" type="presOf" srcId="{F0461420-5201-4A94-8DF2-8B26F149268D}" destId="{26DB14FB-8574-48D3-ABB9-609D6EA86463}" srcOrd="1" destOrd="0" presId="urn:microsoft.com/office/officeart/2005/8/layout/cycle8"/>
    <dgm:cxn modelId="{5E3CC049-D8EB-44D9-B4BD-35FBDE82BCCC}" type="presOf" srcId="{4FC2B2D9-6243-4CBC-ACB8-25AD293487D3}" destId="{F41217CA-7F0F-4C3F-A47F-B007B581398A}" srcOrd="0" destOrd="0" presId="urn:microsoft.com/office/officeart/2005/8/layout/cycle8"/>
    <dgm:cxn modelId="{0BABFFDA-2483-43B9-AC25-832FCE85C9CB}" type="presParOf" srcId="{F41217CA-7F0F-4C3F-A47F-B007B581398A}" destId="{50A73973-F05E-48D3-A005-81D3CF4078DA}" srcOrd="0" destOrd="0" presId="urn:microsoft.com/office/officeart/2005/8/layout/cycle8"/>
    <dgm:cxn modelId="{E86F3543-B560-40BA-86A7-F65A9C92E9C4}" type="presParOf" srcId="{F41217CA-7F0F-4C3F-A47F-B007B581398A}" destId="{412588A5-B045-4F39-ABFF-BA6596AEDF7B}" srcOrd="1" destOrd="0" presId="urn:microsoft.com/office/officeart/2005/8/layout/cycle8"/>
    <dgm:cxn modelId="{AA72141B-D0E2-4271-A253-133D5E6DD588}" type="presParOf" srcId="{F41217CA-7F0F-4C3F-A47F-B007B581398A}" destId="{B47167D0-D813-417F-B8BA-DBB4DD125617}" srcOrd="2" destOrd="0" presId="urn:microsoft.com/office/officeart/2005/8/layout/cycle8"/>
    <dgm:cxn modelId="{4B204B54-3AFC-43CC-9DD9-F807B7E72B51}" type="presParOf" srcId="{F41217CA-7F0F-4C3F-A47F-B007B581398A}" destId="{0061EB64-3798-4931-A71B-465BCB8FA4D4}" srcOrd="3" destOrd="0" presId="urn:microsoft.com/office/officeart/2005/8/layout/cycle8"/>
    <dgm:cxn modelId="{58FF1EA7-ACCD-4F87-8854-454FFEB61B4D}" type="presParOf" srcId="{F41217CA-7F0F-4C3F-A47F-B007B581398A}" destId="{ED751710-CABD-41DB-85FA-138982723FDD}" srcOrd="4" destOrd="0" presId="urn:microsoft.com/office/officeart/2005/8/layout/cycle8"/>
    <dgm:cxn modelId="{243E8492-E606-4917-9BAF-909F6BEEF51D}" type="presParOf" srcId="{F41217CA-7F0F-4C3F-A47F-B007B581398A}" destId="{9B6F31E5-0919-4C86-A0E1-40803D873BD7}" srcOrd="5" destOrd="0" presId="urn:microsoft.com/office/officeart/2005/8/layout/cycle8"/>
    <dgm:cxn modelId="{75358613-23CD-49AE-A791-F5AFDB4E3641}" type="presParOf" srcId="{F41217CA-7F0F-4C3F-A47F-B007B581398A}" destId="{53BD0EA1-E59F-43D0-B93F-4F2527B3CD1A}" srcOrd="6" destOrd="0" presId="urn:microsoft.com/office/officeart/2005/8/layout/cycle8"/>
    <dgm:cxn modelId="{92F547DD-ACF8-4467-AE9C-143AD8A4313B}" type="presParOf" srcId="{F41217CA-7F0F-4C3F-A47F-B007B581398A}" destId="{26DB14FB-8574-48D3-ABB9-609D6EA86463}" srcOrd="7" destOrd="0" presId="urn:microsoft.com/office/officeart/2005/8/layout/cycle8"/>
    <dgm:cxn modelId="{27ED53EB-38A7-4F98-B10C-62D77B22BA5C}" type="presParOf" srcId="{F41217CA-7F0F-4C3F-A47F-B007B581398A}" destId="{BAE024AD-34D5-45CA-87FC-312727528CDC}" srcOrd="8" destOrd="0" presId="urn:microsoft.com/office/officeart/2005/8/layout/cycle8"/>
    <dgm:cxn modelId="{D9303A51-2B88-440F-9199-E345E85E565C}" type="presParOf" srcId="{F41217CA-7F0F-4C3F-A47F-B007B581398A}" destId="{7999C4CC-9BFC-4FCB-B9DC-D463812F1DD8}" srcOrd="9" destOrd="0" presId="urn:microsoft.com/office/officeart/2005/8/layout/cycle8"/>
    <dgm:cxn modelId="{2DE8BDB7-52C1-4267-8D83-4521266E47E8}" type="presParOf" srcId="{F41217CA-7F0F-4C3F-A47F-B007B581398A}" destId="{85E5DEE8-629B-4A66-976C-0F15688700BF}" srcOrd="10" destOrd="0" presId="urn:microsoft.com/office/officeart/2005/8/layout/cycle8"/>
    <dgm:cxn modelId="{208DA282-61CA-4D22-A239-FA6CF67F2F04}" type="presParOf" srcId="{F41217CA-7F0F-4C3F-A47F-B007B581398A}" destId="{4DBDABD6-5343-4847-875E-16987AAB828D}" srcOrd="11" destOrd="0" presId="urn:microsoft.com/office/officeart/2005/8/layout/cycle8"/>
    <dgm:cxn modelId="{FEA58E42-3AF7-4763-A6EB-9D09AA62F97A}" type="presParOf" srcId="{F41217CA-7F0F-4C3F-A47F-B007B581398A}" destId="{B2579BBE-9CE5-4878-B687-BD3FF0B5A1D9}" srcOrd="12" destOrd="0" presId="urn:microsoft.com/office/officeart/2005/8/layout/cycle8"/>
    <dgm:cxn modelId="{3BC51DD1-0937-45B8-97E1-DABAABCB4FC6}" type="presParOf" srcId="{F41217CA-7F0F-4C3F-A47F-B007B581398A}" destId="{712050C9-EE93-41CA-8B0F-CDE1E6EE08B1}" srcOrd="13" destOrd="0" presId="urn:microsoft.com/office/officeart/2005/8/layout/cycle8"/>
    <dgm:cxn modelId="{4ADA8560-4C3A-48A3-83F0-801B35425E5B}" type="presParOf" srcId="{F41217CA-7F0F-4C3F-A47F-B007B581398A}" destId="{D278F6D9-0939-4B1F-8E67-EA545B996B2E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8583C1-48E9-4677-A996-D1F3FCC95252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C883665A-0E1D-4FF9-A2FE-C3B6F832101C}">
      <dgm:prSet phldrT="[Text]"/>
      <dgm:spPr/>
      <dgm:t>
        <a:bodyPr/>
        <a:lstStyle/>
        <a:p>
          <a:r>
            <a:rPr lang="en-ZA" dirty="0" smtClean="0"/>
            <a:t>Expanded Information Base</a:t>
          </a:r>
          <a:endParaRPr lang="en-ZA" dirty="0"/>
        </a:p>
      </dgm:t>
    </dgm:pt>
    <dgm:pt modelId="{6BEDE310-AEFF-43D8-9D7C-3E1250DBEEB8}" type="parTrans" cxnId="{88F48B8E-90E6-4EE5-8438-8C84B3BA4531}">
      <dgm:prSet/>
      <dgm:spPr/>
      <dgm:t>
        <a:bodyPr/>
        <a:lstStyle/>
        <a:p>
          <a:endParaRPr lang="en-ZA"/>
        </a:p>
      </dgm:t>
    </dgm:pt>
    <dgm:pt modelId="{F5CF2899-39A8-41E1-ACFA-3E0B3F4949CC}" type="sibTrans" cxnId="{88F48B8E-90E6-4EE5-8438-8C84B3BA4531}">
      <dgm:prSet/>
      <dgm:spPr/>
      <dgm:t>
        <a:bodyPr/>
        <a:lstStyle/>
        <a:p>
          <a:endParaRPr lang="en-ZA"/>
        </a:p>
      </dgm:t>
    </dgm:pt>
    <dgm:pt modelId="{7FD8B846-9696-4E1C-99AB-DFC5BC52CE8D}">
      <dgm:prSet phldrT="[Text]" custT="1"/>
      <dgm:spPr/>
      <dgm:t>
        <a:bodyPr/>
        <a:lstStyle/>
        <a:p>
          <a:r>
            <a:rPr lang="en-ZA" sz="2600" b="1" dirty="0" smtClean="0"/>
            <a:t>Innovation</a:t>
          </a:r>
          <a:r>
            <a:rPr lang="en-ZA" sz="2600" dirty="0" smtClean="0"/>
            <a:t>: </a:t>
          </a:r>
          <a:r>
            <a:rPr lang="en-ZA" sz="2000" i="1" dirty="0" smtClean="0"/>
            <a:t>better modelling to improve understanding the diffusion process  (Kiesling et al 2012)</a:t>
          </a:r>
          <a:endParaRPr lang="en-ZA" sz="2000" i="1" dirty="0"/>
        </a:p>
      </dgm:t>
    </dgm:pt>
    <dgm:pt modelId="{AF681454-AA00-4259-AE68-89B932AE4CF6}" type="parTrans" cxnId="{3535B08D-61C1-4331-8175-D727F7EF1EA8}">
      <dgm:prSet/>
      <dgm:spPr/>
      <dgm:t>
        <a:bodyPr/>
        <a:lstStyle/>
        <a:p>
          <a:endParaRPr lang="en-ZA"/>
        </a:p>
      </dgm:t>
    </dgm:pt>
    <dgm:pt modelId="{866E5E32-F236-48EC-91EE-288747DB0F7A}" type="sibTrans" cxnId="{3535B08D-61C1-4331-8175-D727F7EF1EA8}">
      <dgm:prSet/>
      <dgm:spPr/>
      <dgm:t>
        <a:bodyPr/>
        <a:lstStyle/>
        <a:p>
          <a:endParaRPr lang="en-ZA"/>
        </a:p>
      </dgm:t>
    </dgm:pt>
    <dgm:pt modelId="{897C0DF9-3258-4BE7-9B63-1854CC63BF52}">
      <dgm:prSet phldrT="[Text]" custT="1"/>
      <dgm:spPr/>
      <dgm:t>
        <a:bodyPr/>
        <a:lstStyle/>
        <a:p>
          <a:r>
            <a:rPr lang="en-ZA" sz="2400" b="1" dirty="0" smtClean="0"/>
            <a:t>Entanglement Fact/value/convention: </a:t>
          </a:r>
          <a:r>
            <a:rPr lang="en-ZA" sz="1800" b="0" i="1" dirty="0" smtClean="0"/>
            <a:t>consideration of values and how they are formed mean that need to reconsider abstract concepts of time, place, persons (Seghazzo 2013)</a:t>
          </a:r>
          <a:endParaRPr lang="en-ZA" sz="1800" b="0" i="1" dirty="0"/>
        </a:p>
      </dgm:t>
    </dgm:pt>
    <dgm:pt modelId="{5702C34C-DF10-49F9-AAA0-FAAC65AF8DE6}" type="parTrans" cxnId="{2D7FABC1-00D1-454C-A73A-0DD74396DCBB}">
      <dgm:prSet/>
      <dgm:spPr/>
      <dgm:t>
        <a:bodyPr/>
        <a:lstStyle/>
        <a:p>
          <a:endParaRPr lang="en-ZA"/>
        </a:p>
      </dgm:t>
    </dgm:pt>
    <dgm:pt modelId="{8D9246F2-16A9-4A55-BC22-3A30B0D05832}" type="sibTrans" cxnId="{2D7FABC1-00D1-454C-A73A-0DD74396DCBB}">
      <dgm:prSet/>
      <dgm:spPr/>
      <dgm:t>
        <a:bodyPr/>
        <a:lstStyle/>
        <a:p>
          <a:endParaRPr lang="en-ZA"/>
        </a:p>
      </dgm:t>
    </dgm:pt>
    <dgm:pt modelId="{3B17FE4F-DA31-484B-82DA-4091BDEC1C3F}">
      <dgm:prSet phldrT="[Text]" custT="1"/>
      <dgm:spPr/>
      <dgm:t>
        <a:bodyPr/>
        <a:lstStyle/>
        <a:p>
          <a:r>
            <a:rPr lang="en-ZA" sz="2400" b="1" dirty="0" smtClean="0"/>
            <a:t>Access to Ecosystem Services: </a:t>
          </a:r>
          <a:r>
            <a:rPr lang="en-ZA" sz="1800" b="0" i="1" dirty="0" smtClean="0"/>
            <a:t>Modelling of asymmetric access to ecosystem services (Boding &amp; Tengo 2012) to inform states provision of infrastructure</a:t>
          </a:r>
          <a:endParaRPr lang="en-ZA" sz="1800" b="0" i="1" dirty="0"/>
        </a:p>
      </dgm:t>
    </dgm:pt>
    <dgm:pt modelId="{05B7E081-D322-4934-931F-2E38CA6BB0C8}" type="parTrans" cxnId="{2E4F7BB1-865F-43A3-AFCE-9934A25FCD89}">
      <dgm:prSet/>
      <dgm:spPr/>
      <dgm:t>
        <a:bodyPr/>
        <a:lstStyle/>
        <a:p>
          <a:endParaRPr lang="en-ZA"/>
        </a:p>
      </dgm:t>
    </dgm:pt>
    <dgm:pt modelId="{F03A71BE-F918-49E4-A2B3-9D9737A65CB0}" type="sibTrans" cxnId="{2E4F7BB1-865F-43A3-AFCE-9934A25FCD89}">
      <dgm:prSet/>
      <dgm:spPr/>
      <dgm:t>
        <a:bodyPr/>
        <a:lstStyle/>
        <a:p>
          <a:endParaRPr lang="en-ZA"/>
        </a:p>
      </dgm:t>
    </dgm:pt>
    <dgm:pt modelId="{5841FAF4-1130-4379-9990-13D0B27FE04B}">
      <dgm:prSet phldrT="[Text]" custT="1"/>
      <dgm:spPr/>
      <dgm:t>
        <a:bodyPr/>
        <a:lstStyle/>
        <a:p>
          <a:r>
            <a:rPr lang="en-ZA" sz="2400" b="1" dirty="0" smtClean="0"/>
            <a:t>Embed intergenerational equity &amp; intra-generational equity </a:t>
          </a:r>
          <a:r>
            <a:rPr lang="en-ZA" sz="1600" b="0" i="1" dirty="0" smtClean="0"/>
            <a:t>(Seghazzo 2013)</a:t>
          </a:r>
          <a:endParaRPr lang="en-ZA" sz="1600" b="0" i="1" dirty="0"/>
        </a:p>
      </dgm:t>
    </dgm:pt>
    <dgm:pt modelId="{EB8F9C0D-9D92-4C2C-AEC7-E28B6AD6E23D}" type="parTrans" cxnId="{F7D1BBF1-6BA4-4762-BF36-0AF5DF4A0B5E}">
      <dgm:prSet/>
      <dgm:spPr/>
      <dgm:t>
        <a:bodyPr/>
        <a:lstStyle/>
        <a:p>
          <a:endParaRPr lang="en-ZA"/>
        </a:p>
      </dgm:t>
    </dgm:pt>
    <dgm:pt modelId="{94A09499-67F9-41D0-9B91-CA623B0866CD}" type="sibTrans" cxnId="{F7D1BBF1-6BA4-4762-BF36-0AF5DF4A0B5E}">
      <dgm:prSet/>
      <dgm:spPr/>
      <dgm:t>
        <a:bodyPr/>
        <a:lstStyle/>
        <a:p>
          <a:endParaRPr lang="en-ZA"/>
        </a:p>
      </dgm:t>
    </dgm:pt>
    <dgm:pt modelId="{8D2C74D4-A084-4990-9B0E-72B6361D721C}" type="pres">
      <dgm:prSet presAssocID="{548583C1-48E9-4677-A996-D1F3FCC9525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2D844BFE-52BA-4672-AE21-A4FA6853B7C3}" type="pres">
      <dgm:prSet presAssocID="{548583C1-48E9-4677-A996-D1F3FCC95252}" presName="matrix" presStyleCnt="0"/>
      <dgm:spPr/>
    </dgm:pt>
    <dgm:pt modelId="{1AB43154-236C-4903-8AEA-9853DAEE5765}" type="pres">
      <dgm:prSet presAssocID="{548583C1-48E9-4677-A996-D1F3FCC95252}" presName="tile1" presStyleLbl="node1" presStyleIdx="0" presStyleCnt="4"/>
      <dgm:spPr/>
      <dgm:t>
        <a:bodyPr/>
        <a:lstStyle/>
        <a:p>
          <a:endParaRPr lang="en-ZA"/>
        </a:p>
      </dgm:t>
    </dgm:pt>
    <dgm:pt modelId="{4B50B56B-8104-4C6A-AD32-7EF710A36985}" type="pres">
      <dgm:prSet presAssocID="{548583C1-48E9-4677-A996-D1F3FCC9525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DF88A1F-E096-4CD5-A078-2FDE2DAF7D3A}" type="pres">
      <dgm:prSet presAssocID="{548583C1-48E9-4677-A996-D1F3FCC95252}" presName="tile2" presStyleLbl="node1" presStyleIdx="1" presStyleCnt="4"/>
      <dgm:spPr/>
      <dgm:t>
        <a:bodyPr/>
        <a:lstStyle/>
        <a:p>
          <a:endParaRPr lang="en-ZA"/>
        </a:p>
      </dgm:t>
    </dgm:pt>
    <dgm:pt modelId="{4CA60EB7-EE4D-42ED-852A-3EA2DB748D07}" type="pres">
      <dgm:prSet presAssocID="{548583C1-48E9-4677-A996-D1F3FCC9525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302997A-2F17-4ECC-95E2-4DDC83318D91}" type="pres">
      <dgm:prSet presAssocID="{548583C1-48E9-4677-A996-D1F3FCC95252}" presName="tile3" presStyleLbl="node1" presStyleIdx="2" presStyleCnt="4"/>
      <dgm:spPr/>
      <dgm:t>
        <a:bodyPr/>
        <a:lstStyle/>
        <a:p>
          <a:endParaRPr lang="en-ZA"/>
        </a:p>
      </dgm:t>
    </dgm:pt>
    <dgm:pt modelId="{B06EB1E2-6F91-4F3F-B144-B77DDC9BF826}" type="pres">
      <dgm:prSet presAssocID="{548583C1-48E9-4677-A996-D1F3FCC9525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DE0DD42-DEDC-4D83-86A7-024BB2A5D0B1}" type="pres">
      <dgm:prSet presAssocID="{548583C1-48E9-4677-A996-D1F3FCC95252}" presName="tile4" presStyleLbl="node1" presStyleIdx="3" presStyleCnt="4"/>
      <dgm:spPr/>
      <dgm:t>
        <a:bodyPr/>
        <a:lstStyle/>
        <a:p>
          <a:endParaRPr lang="en-ZA"/>
        </a:p>
      </dgm:t>
    </dgm:pt>
    <dgm:pt modelId="{C1F0185F-47F3-49A0-80B0-A037DE064708}" type="pres">
      <dgm:prSet presAssocID="{548583C1-48E9-4677-A996-D1F3FCC9525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1C7C887-DB60-489A-85EA-216B971CED35}" type="pres">
      <dgm:prSet presAssocID="{548583C1-48E9-4677-A996-D1F3FCC95252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ZA"/>
        </a:p>
      </dgm:t>
    </dgm:pt>
  </dgm:ptLst>
  <dgm:cxnLst>
    <dgm:cxn modelId="{DF9604A2-D46F-4E60-848A-D3A3E495FFCA}" type="presOf" srcId="{5841FAF4-1130-4379-9990-13D0B27FE04B}" destId="{EDE0DD42-DEDC-4D83-86A7-024BB2A5D0B1}" srcOrd="0" destOrd="0" presId="urn:microsoft.com/office/officeart/2005/8/layout/matrix1"/>
    <dgm:cxn modelId="{A43732A5-4A9B-4759-9BAF-B13862349EC8}" type="presOf" srcId="{897C0DF9-3258-4BE7-9B63-1854CC63BF52}" destId="{4CA60EB7-EE4D-42ED-852A-3EA2DB748D07}" srcOrd="1" destOrd="0" presId="urn:microsoft.com/office/officeart/2005/8/layout/matrix1"/>
    <dgm:cxn modelId="{3535B08D-61C1-4331-8175-D727F7EF1EA8}" srcId="{C883665A-0E1D-4FF9-A2FE-C3B6F832101C}" destId="{7FD8B846-9696-4E1C-99AB-DFC5BC52CE8D}" srcOrd="0" destOrd="0" parTransId="{AF681454-AA00-4259-AE68-89B932AE4CF6}" sibTransId="{866E5E32-F236-48EC-91EE-288747DB0F7A}"/>
    <dgm:cxn modelId="{2E4F7BB1-865F-43A3-AFCE-9934A25FCD89}" srcId="{C883665A-0E1D-4FF9-A2FE-C3B6F832101C}" destId="{3B17FE4F-DA31-484B-82DA-4091BDEC1C3F}" srcOrd="2" destOrd="0" parTransId="{05B7E081-D322-4934-931F-2E38CA6BB0C8}" sibTransId="{F03A71BE-F918-49E4-A2B3-9D9737A65CB0}"/>
    <dgm:cxn modelId="{57BBB8C4-6E03-44A2-8432-7492DCABB526}" type="presOf" srcId="{7FD8B846-9696-4E1C-99AB-DFC5BC52CE8D}" destId="{4B50B56B-8104-4C6A-AD32-7EF710A36985}" srcOrd="1" destOrd="0" presId="urn:microsoft.com/office/officeart/2005/8/layout/matrix1"/>
    <dgm:cxn modelId="{88F48B8E-90E6-4EE5-8438-8C84B3BA4531}" srcId="{548583C1-48E9-4677-A996-D1F3FCC95252}" destId="{C883665A-0E1D-4FF9-A2FE-C3B6F832101C}" srcOrd="0" destOrd="0" parTransId="{6BEDE310-AEFF-43D8-9D7C-3E1250DBEEB8}" sibTransId="{F5CF2899-39A8-41E1-ACFA-3E0B3F4949CC}"/>
    <dgm:cxn modelId="{B662626D-ED4E-4E48-9976-3A76C0FB6F96}" type="presOf" srcId="{897C0DF9-3258-4BE7-9B63-1854CC63BF52}" destId="{ADF88A1F-E096-4CD5-A078-2FDE2DAF7D3A}" srcOrd="0" destOrd="0" presId="urn:microsoft.com/office/officeart/2005/8/layout/matrix1"/>
    <dgm:cxn modelId="{F7D1BBF1-6BA4-4762-BF36-0AF5DF4A0B5E}" srcId="{C883665A-0E1D-4FF9-A2FE-C3B6F832101C}" destId="{5841FAF4-1130-4379-9990-13D0B27FE04B}" srcOrd="3" destOrd="0" parTransId="{EB8F9C0D-9D92-4C2C-AEC7-E28B6AD6E23D}" sibTransId="{94A09499-67F9-41D0-9B91-CA623B0866CD}"/>
    <dgm:cxn modelId="{B6D455F0-0EA4-4887-BA66-BBEC8B60CD7C}" type="presOf" srcId="{3B17FE4F-DA31-484B-82DA-4091BDEC1C3F}" destId="{B06EB1E2-6F91-4F3F-B144-B77DDC9BF826}" srcOrd="1" destOrd="0" presId="urn:microsoft.com/office/officeart/2005/8/layout/matrix1"/>
    <dgm:cxn modelId="{F952F7F8-435E-4412-A053-3D940BEFFC82}" type="presOf" srcId="{5841FAF4-1130-4379-9990-13D0B27FE04B}" destId="{C1F0185F-47F3-49A0-80B0-A037DE064708}" srcOrd="1" destOrd="0" presId="urn:microsoft.com/office/officeart/2005/8/layout/matrix1"/>
    <dgm:cxn modelId="{67EFBCB7-2DBC-4EC0-818D-9AB8AD773B54}" type="presOf" srcId="{3B17FE4F-DA31-484B-82DA-4091BDEC1C3F}" destId="{C302997A-2F17-4ECC-95E2-4DDC83318D91}" srcOrd="0" destOrd="0" presId="urn:microsoft.com/office/officeart/2005/8/layout/matrix1"/>
    <dgm:cxn modelId="{4D04CEDC-7427-48B6-92C9-3E317EC11B4B}" type="presOf" srcId="{C883665A-0E1D-4FF9-A2FE-C3B6F832101C}" destId="{31C7C887-DB60-489A-85EA-216B971CED35}" srcOrd="0" destOrd="0" presId="urn:microsoft.com/office/officeart/2005/8/layout/matrix1"/>
    <dgm:cxn modelId="{BA2B5D72-8621-4A95-AD98-B6E83A88EFB5}" type="presOf" srcId="{548583C1-48E9-4677-A996-D1F3FCC95252}" destId="{8D2C74D4-A084-4990-9B0E-72B6361D721C}" srcOrd="0" destOrd="0" presId="urn:microsoft.com/office/officeart/2005/8/layout/matrix1"/>
    <dgm:cxn modelId="{A3E0303F-F437-4A99-A500-E2BD178546F8}" type="presOf" srcId="{7FD8B846-9696-4E1C-99AB-DFC5BC52CE8D}" destId="{1AB43154-236C-4903-8AEA-9853DAEE5765}" srcOrd="0" destOrd="0" presId="urn:microsoft.com/office/officeart/2005/8/layout/matrix1"/>
    <dgm:cxn modelId="{2D7FABC1-00D1-454C-A73A-0DD74396DCBB}" srcId="{C883665A-0E1D-4FF9-A2FE-C3B6F832101C}" destId="{897C0DF9-3258-4BE7-9B63-1854CC63BF52}" srcOrd="1" destOrd="0" parTransId="{5702C34C-DF10-49F9-AAA0-FAAC65AF8DE6}" sibTransId="{8D9246F2-16A9-4A55-BC22-3A30B0D05832}"/>
    <dgm:cxn modelId="{176FDC06-092F-4FC9-A935-558CC1832865}" type="presParOf" srcId="{8D2C74D4-A084-4990-9B0E-72B6361D721C}" destId="{2D844BFE-52BA-4672-AE21-A4FA6853B7C3}" srcOrd="0" destOrd="0" presId="urn:microsoft.com/office/officeart/2005/8/layout/matrix1"/>
    <dgm:cxn modelId="{23319D5F-8310-4F14-A5AF-8D19ADB2D099}" type="presParOf" srcId="{2D844BFE-52BA-4672-AE21-A4FA6853B7C3}" destId="{1AB43154-236C-4903-8AEA-9853DAEE5765}" srcOrd="0" destOrd="0" presId="urn:microsoft.com/office/officeart/2005/8/layout/matrix1"/>
    <dgm:cxn modelId="{B3C749B7-A23E-4F06-B269-B22F11FC1C41}" type="presParOf" srcId="{2D844BFE-52BA-4672-AE21-A4FA6853B7C3}" destId="{4B50B56B-8104-4C6A-AD32-7EF710A36985}" srcOrd="1" destOrd="0" presId="urn:microsoft.com/office/officeart/2005/8/layout/matrix1"/>
    <dgm:cxn modelId="{BFF3F8C7-82AF-42C0-ACD8-F0F82360E6BE}" type="presParOf" srcId="{2D844BFE-52BA-4672-AE21-A4FA6853B7C3}" destId="{ADF88A1F-E096-4CD5-A078-2FDE2DAF7D3A}" srcOrd="2" destOrd="0" presId="urn:microsoft.com/office/officeart/2005/8/layout/matrix1"/>
    <dgm:cxn modelId="{7C6078FC-B8EC-4AD6-A453-B4B59F114798}" type="presParOf" srcId="{2D844BFE-52BA-4672-AE21-A4FA6853B7C3}" destId="{4CA60EB7-EE4D-42ED-852A-3EA2DB748D07}" srcOrd="3" destOrd="0" presId="urn:microsoft.com/office/officeart/2005/8/layout/matrix1"/>
    <dgm:cxn modelId="{1BE20BFC-F30C-4CC6-8428-3E1A78CF917F}" type="presParOf" srcId="{2D844BFE-52BA-4672-AE21-A4FA6853B7C3}" destId="{C302997A-2F17-4ECC-95E2-4DDC83318D91}" srcOrd="4" destOrd="0" presId="urn:microsoft.com/office/officeart/2005/8/layout/matrix1"/>
    <dgm:cxn modelId="{D727A560-FA12-47FA-9057-593F0A05E44A}" type="presParOf" srcId="{2D844BFE-52BA-4672-AE21-A4FA6853B7C3}" destId="{B06EB1E2-6F91-4F3F-B144-B77DDC9BF826}" srcOrd="5" destOrd="0" presId="urn:microsoft.com/office/officeart/2005/8/layout/matrix1"/>
    <dgm:cxn modelId="{9E81B026-4A32-462A-AEB0-D88EA55AD468}" type="presParOf" srcId="{2D844BFE-52BA-4672-AE21-A4FA6853B7C3}" destId="{EDE0DD42-DEDC-4D83-86A7-024BB2A5D0B1}" srcOrd="6" destOrd="0" presId="urn:microsoft.com/office/officeart/2005/8/layout/matrix1"/>
    <dgm:cxn modelId="{662DF1FE-D963-4A81-A38B-B2A3920E6E86}" type="presParOf" srcId="{2D844BFE-52BA-4672-AE21-A4FA6853B7C3}" destId="{C1F0185F-47F3-49A0-80B0-A037DE064708}" srcOrd="7" destOrd="0" presId="urn:microsoft.com/office/officeart/2005/8/layout/matrix1"/>
    <dgm:cxn modelId="{82B04ECC-41C2-4CE6-8DBF-BEB4A4794575}" type="presParOf" srcId="{8D2C74D4-A084-4990-9B0E-72B6361D721C}" destId="{31C7C887-DB60-489A-85EA-216B971CED3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A90828-C678-4DF9-9983-896B29E80BAF}">
      <dsp:nvSpPr>
        <dsp:cNvPr id="0" name=""/>
        <dsp:cNvSpPr/>
      </dsp:nvSpPr>
      <dsp:spPr>
        <a:xfrm>
          <a:off x="7588" y="0"/>
          <a:ext cx="2949294" cy="3864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dirty="0" smtClean="0"/>
            <a:t>Entanglement of Fact/value/convention</a:t>
          </a:r>
          <a:r>
            <a:rPr lang="en-ZA" sz="2600" kern="1200" dirty="0" smtClean="0"/>
            <a:t> </a:t>
          </a:r>
          <a:r>
            <a:rPr lang="en-ZA" sz="1600" kern="1200" dirty="0" smtClean="0"/>
            <a:t>(Putnam &amp; Walsh 2012; Quine 1959)</a:t>
          </a:r>
          <a:endParaRPr lang="en-ZA" sz="1600" kern="1200" dirty="0"/>
        </a:p>
      </dsp:txBody>
      <dsp:txXfrm>
        <a:off x="7588" y="1545934"/>
        <a:ext cx="2949294" cy="1545934"/>
      </dsp:txXfrm>
    </dsp:sp>
    <dsp:sp modelId="{D76A4A24-3B39-4CF6-B58D-9848081B01CE}">
      <dsp:nvSpPr>
        <dsp:cNvPr id="0" name=""/>
        <dsp:cNvSpPr/>
      </dsp:nvSpPr>
      <dsp:spPr>
        <a:xfrm>
          <a:off x="867736" y="208878"/>
          <a:ext cx="1228998" cy="133301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E59FCF-E8E9-4525-A2B6-D415B609FC14}">
      <dsp:nvSpPr>
        <dsp:cNvPr id="0" name=""/>
        <dsp:cNvSpPr/>
      </dsp:nvSpPr>
      <dsp:spPr>
        <a:xfrm>
          <a:off x="3033476" y="0"/>
          <a:ext cx="2622778" cy="3864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Triple Level Embeddedness Framework </a:t>
          </a:r>
          <a:r>
            <a:rPr lang="en-ZA" sz="1800" kern="1200" dirty="0" smtClean="0"/>
            <a:t>(Geels 2014)</a:t>
          </a:r>
          <a:endParaRPr lang="en-ZA" sz="1800" kern="1200" dirty="0"/>
        </a:p>
      </dsp:txBody>
      <dsp:txXfrm>
        <a:off x="3033476" y="1545934"/>
        <a:ext cx="2622778" cy="1545934"/>
      </dsp:txXfrm>
    </dsp:sp>
    <dsp:sp modelId="{2A066A9E-3F8C-45ED-8A57-1248FF19C164}">
      <dsp:nvSpPr>
        <dsp:cNvPr id="0" name=""/>
        <dsp:cNvSpPr/>
      </dsp:nvSpPr>
      <dsp:spPr>
        <a:xfrm>
          <a:off x="3713255" y="231890"/>
          <a:ext cx="1286990" cy="128699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DD2B82-E614-4A0E-90ED-0BE79A90C464}">
      <dsp:nvSpPr>
        <dsp:cNvPr id="0" name=""/>
        <dsp:cNvSpPr/>
      </dsp:nvSpPr>
      <dsp:spPr>
        <a:xfrm>
          <a:off x="5756618" y="0"/>
          <a:ext cx="2949294" cy="3864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300" b="1" kern="1200" dirty="0" smtClean="0"/>
            <a:t>Expanded Sustainable Development model </a:t>
          </a:r>
          <a:r>
            <a:rPr lang="en-ZA" sz="1800" kern="1200" dirty="0" smtClean="0"/>
            <a:t>(Seghazzo 2013; Allen 2009; Bodin &amp; Tengo 2012; Kiesling </a:t>
          </a:r>
          <a:r>
            <a:rPr lang="en-ZA" sz="1800" i="1" kern="1200" dirty="0" smtClean="0"/>
            <a:t>et al </a:t>
          </a:r>
          <a:r>
            <a:rPr lang="en-ZA" sz="1800" kern="1200" dirty="0" smtClean="0"/>
            <a:t>2012) </a:t>
          </a:r>
          <a:endParaRPr lang="en-ZA" sz="1800" kern="1200" dirty="0"/>
        </a:p>
      </dsp:txBody>
      <dsp:txXfrm>
        <a:off x="5756618" y="1545934"/>
        <a:ext cx="2949294" cy="1545934"/>
      </dsp:txXfrm>
    </dsp:sp>
    <dsp:sp modelId="{FF37CFB2-D7EA-4A5A-9C55-734F3F8861A0}">
      <dsp:nvSpPr>
        <dsp:cNvPr id="0" name=""/>
        <dsp:cNvSpPr/>
      </dsp:nvSpPr>
      <dsp:spPr>
        <a:xfrm>
          <a:off x="6587770" y="231890"/>
          <a:ext cx="1286990" cy="128699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9E31D3-8496-4FC4-9A2A-D2CB6A5914C3}">
      <dsp:nvSpPr>
        <dsp:cNvPr id="0" name=""/>
        <dsp:cNvSpPr/>
      </dsp:nvSpPr>
      <dsp:spPr>
        <a:xfrm>
          <a:off x="8794392" y="0"/>
          <a:ext cx="2949294" cy="3864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300" b="1" kern="1200" dirty="0" smtClean="0"/>
            <a:t>Keynes + Schumpeter Economic growth models </a:t>
          </a:r>
          <a:r>
            <a:rPr lang="en-ZA" sz="1800" b="0" i="1" kern="1200" dirty="0" smtClean="0"/>
            <a:t>(Dosi et al 2014)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i="1" kern="1200" dirty="0" smtClean="0"/>
            <a:t>???</a:t>
          </a:r>
        </a:p>
      </dsp:txBody>
      <dsp:txXfrm>
        <a:off x="8794392" y="1545934"/>
        <a:ext cx="2949294" cy="1545934"/>
      </dsp:txXfrm>
    </dsp:sp>
    <dsp:sp modelId="{1DBD36C6-D0EE-42B1-B923-63C55A4A6BAF}">
      <dsp:nvSpPr>
        <dsp:cNvPr id="0" name=""/>
        <dsp:cNvSpPr/>
      </dsp:nvSpPr>
      <dsp:spPr>
        <a:xfrm>
          <a:off x="9625544" y="231890"/>
          <a:ext cx="1286990" cy="128699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4E14C-1E3B-4EE0-AC3B-4F932F38DAFD}">
      <dsp:nvSpPr>
        <dsp:cNvPr id="0" name=""/>
        <dsp:cNvSpPr/>
      </dsp:nvSpPr>
      <dsp:spPr>
        <a:xfrm>
          <a:off x="4081196" y="2175669"/>
          <a:ext cx="505279" cy="1033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639" y="0"/>
              </a:lnTo>
              <a:lnTo>
                <a:pt x="252639" y="1033442"/>
              </a:lnTo>
              <a:lnTo>
                <a:pt x="505279" y="10334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/>
        </a:p>
      </dsp:txBody>
      <dsp:txXfrm>
        <a:off x="4305077" y="2663631"/>
        <a:ext cx="57517" cy="57517"/>
      </dsp:txXfrm>
    </dsp:sp>
    <dsp:sp modelId="{E7696CA0-DA8E-462C-801A-FFEA0F031DB6}">
      <dsp:nvSpPr>
        <dsp:cNvPr id="0" name=""/>
        <dsp:cNvSpPr/>
      </dsp:nvSpPr>
      <dsp:spPr>
        <a:xfrm>
          <a:off x="4081196" y="2129948"/>
          <a:ext cx="50527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279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/>
        </a:p>
      </dsp:txBody>
      <dsp:txXfrm>
        <a:off x="4321204" y="2163037"/>
        <a:ext cx="25263" cy="25263"/>
      </dsp:txXfrm>
    </dsp:sp>
    <dsp:sp modelId="{F8858823-22DB-45D6-849B-0E25F88BCA35}">
      <dsp:nvSpPr>
        <dsp:cNvPr id="0" name=""/>
        <dsp:cNvSpPr/>
      </dsp:nvSpPr>
      <dsp:spPr>
        <a:xfrm>
          <a:off x="4081196" y="1142226"/>
          <a:ext cx="505279" cy="1033442"/>
        </a:xfrm>
        <a:custGeom>
          <a:avLst/>
          <a:gdLst/>
          <a:ahLst/>
          <a:cxnLst/>
          <a:rect l="0" t="0" r="0" b="0"/>
          <a:pathLst>
            <a:path>
              <a:moveTo>
                <a:pt x="0" y="1033442"/>
              </a:moveTo>
              <a:lnTo>
                <a:pt x="252639" y="1033442"/>
              </a:lnTo>
              <a:lnTo>
                <a:pt x="252639" y="0"/>
              </a:lnTo>
              <a:lnTo>
                <a:pt x="50527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/>
        </a:p>
      </dsp:txBody>
      <dsp:txXfrm>
        <a:off x="4305077" y="1630188"/>
        <a:ext cx="57517" cy="57517"/>
      </dsp:txXfrm>
    </dsp:sp>
    <dsp:sp modelId="{7F62A634-0FDD-4FB6-849B-98B5C63488C1}">
      <dsp:nvSpPr>
        <dsp:cNvPr id="0" name=""/>
        <dsp:cNvSpPr/>
      </dsp:nvSpPr>
      <dsp:spPr>
        <a:xfrm rot="16200000">
          <a:off x="1492150" y="1762291"/>
          <a:ext cx="4351338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300" kern="1200" dirty="0" smtClean="0"/>
            <a:t>Classic Political economy</a:t>
          </a:r>
          <a:endParaRPr lang="en-ZA" sz="3300" kern="1200" dirty="0"/>
        </a:p>
      </dsp:txBody>
      <dsp:txXfrm>
        <a:off x="1492150" y="1762291"/>
        <a:ext cx="4351338" cy="826754"/>
      </dsp:txXfrm>
    </dsp:sp>
    <dsp:sp modelId="{BE97393A-A2FE-4CB1-9AEE-C0C8012C4657}">
      <dsp:nvSpPr>
        <dsp:cNvPr id="0" name=""/>
        <dsp:cNvSpPr/>
      </dsp:nvSpPr>
      <dsp:spPr>
        <a:xfrm>
          <a:off x="4586475" y="728849"/>
          <a:ext cx="2711753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kern="1200" dirty="0" smtClean="0"/>
            <a:t>Marginalist Revolution</a:t>
          </a:r>
          <a:endParaRPr lang="en-ZA" sz="2800" kern="1200" dirty="0"/>
        </a:p>
      </dsp:txBody>
      <dsp:txXfrm>
        <a:off x="4586475" y="728849"/>
        <a:ext cx="2711753" cy="826754"/>
      </dsp:txXfrm>
    </dsp:sp>
    <dsp:sp modelId="{A840EF03-93E8-4CF3-AF63-3F4D47B75CDB}">
      <dsp:nvSpPr>
        <dsp:cNvPr id="0" name=""/>
        <dsp:cNvSpPr/>
      </dsp:nvSpPr>
      <dsp:spPr>
        <a:xfrm>
          <a:off x="4586475" y="1762291"/>
          <a:ext cx="2711753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kern="1200" dirty="0" smtClean="0"/>
            <a:t>Formalist Revolution</a:t>
          </a:r>
          <a:endParaRPr lang="en-ZA" sz="2800" kern="1200" dirty="0"/>
        </a:p>
      </dsp:txBody>
      <dsp:txXfrm>
        <a:off x="4586475" y="1762291"/>
        <a:ext cx="2711753" cy="826754"/>
      </dsp:txXfrm>
    </dsp:sp>
    <dsp:sp modelId="{A9E46417-21EC-442F-9B10-21450B08C944}">
      <dsp:nvSpPr>
        <dsp:cNvPr id="0" name=""/>
        <dsp:cNvSpPr/>
      </dsp:nvSpPr>
      <dsp:spPr>
        <a:xfrm>
          <a:off x="4586475" y="2795734"/>
          <a:ext cx="2711753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/>
            <a:t>Neo-classic / Mainstream </a:t>
          </a:r>
          <a:r>
            <a:rPr lang="en-ZA" sz="1400" kern="1200" dirty="0" smtClean="0"/>
            <a:t>(Fine 2016)</a:t>
          </a:r>
          <a:endParaRPr lang="en-ZA" sz="1400" kern="1200" dirty="0"/>
        </a:p>
      </dsp:txBody>
      <dsp:txXfrm>
        <a:off x="4586475" y="2795734"/>
        <a:ext cx="2711753" cy="8267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976CF-D47C-4878-B3AA-0ED31D25FD50}">
      <dsp:nvSpPr>
        <dsp:cNvPr id="0" name=""/>
        <dsp:cNvSpPr/>
      </dsp:nvSpPr>
      <dsp:spPr>
        <a:xfrm>
          <a:off x="3714551" y="282836"/>
          <a:ext cx="3655123" cy="3655123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100" kern="1200" dirty="0" smtClean="0"/>
            <a:t>Value</a:t>
          </a:r>
          <a:endParaRPr lang="en-ZA" sz="3100" kern="1200" dirty="0"/>
        </a:p>
      </dsp:txBody>
      <dsp:txXfrm>
        <a:off x="5640888" y="1057375"/>
        <a:ext cx="1305401" cy="1087834"/>
      </dsp:txXfrm>
    </dsp:sp>
    <dsp:sp modelId="{20326C05-EF48-41D9-84B9-9294E1F1035F}">
      <dsp:nvSpPr>
        <dsp:cNvPr id="0" name=""/>
        <dsp:cNvSpPr/>
      </dsp:nvSpPr>
      <dsp:spPr>
        <a:xfrm>
          <a:off x="3639273" y="413377"/>
          <a:ext cx="3655123" cy="3655123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100" kern="1200" dirty="0" smtClean="0"/>
            <a:t>Convention</a:t>
          </a:r>
          <a:endParaRPr lang="en-ZA" sz="3100" kern="1200" dirty="0"/>
        </a:p>
      </dsp:txBody>
      <dsp:txXfrm>
        <a:off x="4509540" y="2784856"/>
        <a:ext cx="1958102" cy="957294"/>
      </dsp:txXfrm>
    </dsp:sp>
    <dsp:sp modelId="{576E203B-4270-4557-B68A-FF655C2B99B4}">
      <dsp:nvSpPr>
        <dsp:cNvPr id="0" name=""/>
        <dsp:cNvSpPr/>
      </dsp:nvSpPr>
      <dsp:spPr>
        <a:xfrm>
          <a:off x="3563994" y="282836"/>
          <a:ext cx="3655123" cy="365512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100" kern="1200" dirty="0" smtClean="0"/>
            <a:t>Fact</a:t>
          </a:r>
          <a:endParaRPr lang="en-ZA" sz="3100" kern="1200" dirty="0"/>
        </a:p>
      </dsp:txBody>
      <dsp:txXfrm>
        <a:off x="3987380" y="1057375"/>
        <a:ext cx="1305401" cy="1087834"/>
      </dsp:txXfrm>
    </dsp:sp>
    <dsp:sp modelId="{3DFEC51A-C60D-45AB-BF58-8089E437B0CA}">
      <dsp:nvSpPr>
        <dsp:cNvPr id="0" name=""/>
        <dsp:cNvSpPr/>
      </dsp:nvSpPr>
      <dsp:spPr>
        <a:xfrm>
          <a:off x="3488583" y="56567"/>
          <a:ext cx="4107663" cy="410766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6357DC-2FBA-401C-9FDE-34710714F034}">
      <dsp:nvSpPr>
        <dsp:cNvPr id="0" name=""/>
        <dsp:cNvSpPr/>
      </dsp:nvSpPr>
      <dsp:spPr>
        <a:xfrm>
          <a:off x="3413003" y="186876"/>
          <a:ext cx="4107663" cy="410766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1D6BAD-4537-43A9-9385-3050E7CA59AD}">
      <dsp:nvSpPr>
        <dsp:cNvPr id="0" name=""/>
        <dsp:cNvSpPr/>
      </dsp:nvSpPr>
      <dsp:spPr>
        <a:xfrm>
          <a:off x="3361042" y="31243"/>
          <a:ext cx="4060424" cy="4158310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E6E273-135C-430B-9B40-28CE1031A786}">
      <dsp:nvSpPr>
        <dsp:cNvPr id="0" name=""/>
        <dsp:cNvSpPr/>
      </dsp:nvSpPr>
      <dsp:spPr>
        <a:xfrm>
          <a:off x="10675" y="2644337"/>
          <a:ext cx="3190879" cy="19145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900" b="1" kern="1200" dirty="0" smtClean="0"/>
            <a:t>1</a:t>
          </a:r>
          <a:r>
            <a:rPr lang="en-ZA" sz="1900" b="1" kern="1200" baseline="30000" dirty="0" smtClean="0"/>
            <a:t>st</a:t>
          </a:r>
          <a:r>
            <a:rPr lang="en-ZA" sz="1900" b="1" kern="1200" dirty="0" smtClean="0"/>
            <a:t> Wave: Misappropriation of Ricardo’s theory of value by marginalist economists  </a:t>
          </a:r>
          <a:r>
            <a:rPr lang="en-ZA" sz="1200" i="1" kern="1200" dirty="0" smtClean="0"/>
            <a:t>(Robinson 1962)</a:t>
          </a:r>
          <a:endParaRPr lang="en-ZA" sz="1200" i="1" kern="1200" dirty="0"/>
        </a:p>
      </dsp:txBody>
      <dsp:txXfrm>
        <a:off x="66750" y="2700412"/>
        <a:ext cx="3078729" cy="1802377"/>
      </dsp:txXfrm>
    </dsp:sp>
    <dsp:sp modelId="{AACED64D-1FB5-4794-9951-EE09BD56EC49}">
      <dsp:nvSpPr>
        <dsp:cNvPr id="0" name=""/>
        <dsp:cNvSpPr/>
      </dsp:nvSpPr>
      <dsp:spPr>
        <a:xfrm>
          <a:off x="3520642" y="3205932"/>
          <a:ext cx="676466" cy="7913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3400" kern="1200"/>
        </a:p>
      </dsp:txBody>
      <dsp:txXfrm>
        <a:off x="3520642" y="3364200"/>
        <a:ext cx="473526" cy="474802"/>
      </dsp:txXfrm>
    </dsp:sp>
    <dsp:sp modelId="{5F59060E-F1BB-4249-A0CE-B8718189F6D3}">
      <dsp:nvSpPr>
        <dsp:cNvPr id="0" name=""/>
        <dsp:cNvSpPr/>
      </dsp:nvSpPr>
      <dsp:spPr>
        <a:xfrm>
          <a:off x="4477906" y="2644337"/>
          <a:ext cx="3190879" cy="19145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dirty="0" smtClean="0"/>
            <a:t>2</a:t>
          </a:r>
          <a:r>
            <a:rPr lang="en-ZA" sz="1800" b="1" kern="1200" baseline="30000" dirty="0" smtClean="0"/>
            <a:t>nd</a:t>
          </a:r>
          <a:r>
            <a:rPr lang="en-ZA" sz="1800" b="1" kern="1200" dirty="0" smtClean="0"/>
            <a:t> Wave: What does the critique of methodical individualism &amp; choice i.e. the micro-foundations of economics mean for macro-economics? </a:t>
          </a:r>
          <a:r>
            <a:rPr lang="en-ZA" sz="1400" b="0" kern="1200" dirty="0" smtClean="0"/>
            <a:t>(Putnam &amp; Walsh 2012) </a:t>
          </a:r>
          <a:endParaRPr lang="en-ZA" sz="1400" b="0" kern="1200" dirty="0"/>
        </a:p>
      </dsp:txBody>
      <dsp:txXfrm>
        <a:off x="4533981" y="2700412"/>
        <a:ext cx="3078729" cy="1802377"/>
      </dsp:txXfrm>
    </dsp:sp>
    <dsp:sp modelId="{4980A202-981C-4EE3-9F93-8E0FBF7B6ABB}">
      <dsp:nvSpPr>
        <dsp:cNvPr id="0" name=""/>
        <dsp:cNvSpPr/>
      </dsp:nvSpPr>
      <dsp:spPr>
        <a:xfrm>
          <a:off x="7987873" y="3205932"/>
          <a:ext cx="676466" cy="7913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3400" kern="1200"/>
        </a:p>
      </dsp:txBody>
      <dsp:txXfrm>
        <a:off x="7987873" y="3364200"/>
        <a:ext cx="473526" cy="474802"/>
      </dsp:txXfrm>
    </dsp:sp>
    <dsp:sp modelId="{82A00B14-7E7B-4F69-814B-B742319346B8}">
      <dsp:nvSpPr>
        <dsp:cNvPr id="0" name=""/>
        <dsp:cNvSpPr/>
      </dsp:nvSpPr>
      <dsp:spPr>
        <a:xfrm>
          <a:off x="8945137" y="2644337"/>
          <a:ext cx="3190879" cy="19145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300" b="1" kern="1200" dirty="0" smtClean="0"/>
            <a:t>Consideration of Embedding the economy in society  </a:t>
          </a:r>
          <a:r>
            <a:rPr lang="en-ZA" sz="1400" kern="1200" dirty="0" smtClean="0"/>
            <a:t>(Kaup 2015; Krippner &amp; Alvarez 2007)</a:t>
          </a:r>
          <a:endParaRPr lang="en-ZA" sz="1400" kern="1200" dirty="0"/>
        </a:p>
      </dsp:txBody>
      <dsp:txXfrm>
        <a:off x="9001212" y="2700412"/>
        <a:ext cx="3078729" cy="18023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73973-F05E-48D3-A005-81D3CF4078DA}">
      <dsp:nvSpPr>
        <dsp:cNvPr id="0" name=""/>
        <dsp:cNvSpPr/>
      </dsp:nvSpPr>
      <dsp:spPr>
        <a:xfrm>
          <a:off x="2937143" y="393871"/>
          <a:ext cx="5158698" cy="5158698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dirty="0" smtClean="0"/>
            <a:t>No real theory of a Firm </a:t>
          </a:r>
          <a:r>
            <a:rPr lang="en-ZA" sz="1600" kern="1200" dirty="0" smtClean="0"/>
            <a:t>(Coase 1935; Splash 2017)</a:t>
          </a:r>
          <a:endParaRPr lang="en-ZA" sz="1600" kern="1200" dirty="0"/>
        </a:p>
      </dsp:txBody>
      <dsp:txXfrm>
        <a:off x="5655900" y="1487024"/>
        <a:ext cx="1842392" cy="1535327"/>
      </dsp:txXfrm>
    </dsp:sp>
    <dsp:sp modelId="{ED751710-CABD-41DB-85FA-138982723FDD}">
      <dsp:nvSpPr>
        <dsp:cNvPr id="0" name=""/>
        <dsp:cNvSpPr/>
      </dsp:nvSpPr>
      <dsp:spPr>
        <a:xfrm>
          <a:off x="2726848" y="583424"/>
          <a:ext cx="5158698" cy="5158698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dirty="0" smtClean="0"/>
            <a:t>Economic growth theory: separated from macro-economics, dependant on production function </a:t>
          </a:r>
          <a:r>
            <a:rPr lang="en-ZA" sz="1400" b="0" i="1" kern="1200" dirty="0" smtClean="0"/>
            <a:t>(Fine 2016)  </a:t>
          </a:r>
          <a:endParaRPr lang="en-ZA" sz="1400" b="0" i="1" kern="1200" dirty="0"/>
        </a:p>
      </dsp:txBody>
      <dsp:txXfrm>
        <a:off x="3955109" y="3930437"/>
        <a:ext cx="2763588" cy="1351087"/>
      </dsp:txXfrm>
    </dsp:sp>
    <dsp:sp modelId="{BAE024AD-34D5-45CA-87FC-312727528CDC}">
      <dsp:nvSpPr>
        <dsp:cNvPr id="0" name=""/>
        <dsp:cNvSpPr/>
      </dsp:nvSpPr>
      <dsp:spPr>
        <a:xfrm>
          <a:off x="2620603" y="399185"/>
          <a:ext cx="5158698" cy="5158698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dirty="0" smtClean="0"/>
            <a:t>Methodological</a:t>
          </a:r>
          <a:r>
            <a:rPr lang="en-ZA" sz="1800" b="1" kern="1200" baseline="0" dirty="0" smtClean="0"/>
            <a:t> individualism &amp; Rational choice</a:t>
          </a:r>
          <a:endParaRPr lang="en-ZA" sz="1800" b="1" kern="1200" dirty="0"/>
        </a:p>
      </dsp:txBody>
      <dsp:txXfrm>
        <a:off x="3218152" y="1492337"/>
        <a:ext cx="1842392" cy="1535327"/>
      </dsp:txXfrm>
    </dsp:sp>
    <dsp:sp modelId="{B2579BBE-9CE5-4878-B687-BD3FF0B5A1D9}">
      <dsp:nvSpPr>
        <dsp:cNvPr id="0" name=""/>
        <dsp:cNvSpPr/>
      </dsp:nvSpPr>
      <dsp:spPr>
        <a:xfrm>
          <a:off x="2618221" y="74523"/>
          <a:ext cx="5797394" cy="5797394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2050C9-EE93-41CA-8B0F-CDE1E6EE08B1}">
      <dsp:nvSpPr>
        <dsp:cNvPr id="0" name=""/>
        <dsp:cNvSpPr/>
      </dsp:nvSpPr>
      <dsp:spPr>
        <a:xfrm>
          <a:off x="2407500" y="263750"/>
          <a:ext cx="5797394" cy="5797394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8F6D9-0939-4B1F-8E67-EA545B996B2E}">
      <dsp:nvSpPr>
        <dsp:cNvPr id="0" name=""/>
        <dsp:cNvSpPr/>
      </dsp:nvSpPr>
      <dsp:spPr>
        <a:xfrm>
          <a:off x="2300829" y="79836"/>
          <a:ext cx="5797394" cy="579739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43154-236C-4903-8AEA-9853DAEE5765}">
      <dsp:nvSpPr>
        <dsp:cNvPr id="0" name=""/>
        <dsp:cNvSpPr/>
      </dsp:nvSpPr>
      <dsp:spPr>
        <a:xfrm rot="16200000">
          <a:off x="902767" y="-902767"/>
          <a:ext cx="2717038" cy="452257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600" b="1" kern="1200" dirty="0" smtClean="0"/>
            <a:t>Innovation</a:t>
          </a:r>
          <a:r>
            <a:rPr lang="en-ZA" sz="2600" kern="1200" dirty="0" smtClean="0"/>
            <a:t>: </a:t>
          </a:r>
          <a:r>
            <a:rPr lang="en-ZA" sz="2000" i="1" kern="1200" dirty="0" smtClean="0"/>
            <a:t>better modelling to improve understanding the diffusion process  (Kiesling et al 2012)</a:t>
          </a:r>
          <a:endParaRPr lang="en-ZA" sz="2000" i="1" kern="1200" dirty="0"/>
        </a:p>
      </dsp:txBody>
      <dsp:txXfrm rot="5400000">
        <a:off x="0" y="0"/>
        <a:ext cx="4522573" cy="2037778"/>
      </dsp:txXfrm>
    </dsp:sp>
    <dsp:sp modelId="{ADF88A1F-E096-4CD5-A078-2FDE2DAF7D3A}">
      <dsp:nvSpPr>
        <dsp:cNvPr id="0" name=""/>
        <dsp:cNvSpPr/>
      </dsp:nvSpPr>
      <dsp:spPr>
        <a:xfrm>
          <a:off x="4522573" y="0"/>
          <a:ext cx="4522573" cy="271703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Entanglement Fact/value/convention: </a:t>
          </a:r>
          <a:r>
            <a:rPr lang="en-ZA" sz="1800" b="0" i="1" kern="1200" dirty="0" smtClean="0"/>
            <a:t>consideration of values and how they are formed mean that need to reconsider abstract concepts of time, place, persons (Seghazzo 2013)</a:t>
          </a:r>
          <a:endParaRPr lang="en-ZA" sz="1800" b="0" i="1" kern="1200" dirty="0"/>
        </a:p>
      </dsp:txBody>
      <dsp:txXfrm>
        <a:off x="4522573" y="0"/>
        <a:ext cx="4522573" cy="2037778"/>
      </dsp:txXfrm>
    </dsp:sp>
    <dsp:sp modelId="{C302997A-2F17-4ECC-95E2-4DDC83318D91}">
      <dsp:nvSpPr>
        <dsp:cNvPr id="0" name=""/>
        <dsp:cNvSpPr/>
      </dsp:nvSpPr>
      <dsp:spPr>
        <a:xfrm rot="10800000">
          <a:off x="0" y="2717038"/>
          <a:ext cx="4522573" cy="271703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Access to Ecosystem Services: </a:t>
          </a:r>
          <a:r>
            <a:rPr lang="en-ZA" sz="1800" b="0" i="1" kern="1200" dirty="0" smtClean="0"/>
            <a:t>Modelling of asymmetric access to ecosystem services (Boding &amp; Tengo 2012) to inform states provision of infrastructure</a:t>
          </a:r>
          <a:endParaRPr lang="en-ZA" sz="1800" b="0" i="1" kern="1200" dirty="0"/>
        </a:p>
      </dsp:txBody>
      <dsp:txXfrm rot="10800000">
        <a:off x="0" y="3396298"/>
        <a:ext cx="4522573" cy="2037778"/>
      </dsp:txXfrm>
    </dsp:sp>
    <dsp:sp modelId="{EDE0DD42-DEDC-4D83-86A7-024BB2A5D0B1}">
      <dsp:nvSpPr>
        <dsp:cNvPr id="0" name=""/>
        <dsp:cNvSpPr/>
      </dsp:nvSpPr>
      <dsp:spPr>
        <a:xfrm rot="5400000">
          <a:off x="5425340" y="1814271"/>
          <a:ext cx="2717038" cy="452257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Embed intergenerational equity &amp; intra-generational equity </a:t>
          </a:r>
          <a:r>
            <a:rPr lang="en-ZA" sz="1600" b="0" i="1" kern="1200" dirty="0" smtClean="0"/>
            <a:t>(Seghazzo 2013)</a:t>
          </a:r>
          <a:endParaRPr lang="en-ZA" sz="1600" b="0" i="1" kern="1200" dirty="0"/>
        </a:p>
      </dsp:txBody>
      <dsp:txXfrm rot="-5400000">
        <a:off x="4522573" y="3396298"/>
        <a:ext cx="4522573" cy="2037778"/>
      </dsp:txXfrm>
    </dsp:sp>
    <dsp:sp modelId="{31C7C887-DB60-489A-85EA-216B971CED35}">
      <dsp:nvSpPr>
        <dsp:cNvPr id="0" name=""/>
        <dsp:cNvSpPr/>
      </dsp:nvSpPr>
      <dsp:spPr>
        <a:xfrm>
          <a:off x="3165801" y="2037778"/>
          <a:ext cx="2713543" cy="135851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600" kern="1200" dirty="0" smtClean="0"/>
            <a:t>Expanded Information Base</a:t>
          </a:r>
          <a:endParaRPr lang="en-ZA" sz="2600" kern="1200" dirty="0"/>
        </a:p>
      </dsp:txBody>
      <dsp:txXfrm>
        <a:off x="3232118" y="2104095"/>
        <a:ext cx="2580909" cy="1225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A7A-2B61-40BB-B337-C85250C88138}" type="datetimeFigureOut">
              <a:rPr lang="en-ZA" smtClean="0"/>
              <a:t>11/05/2017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43A0-2106-4BD8-AC62-E35D4BA511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85467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A7A-2B61-40BB-B337-C85250C88138}" type="datetimeFigureOut">
              <a:rPr lang="en-ZA" smtClean="0"/>
              <a:t>11/05/2017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43A0-2106-4BD8-AC62-E35D4BA511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06121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A7A-2B61-40BB-B337-C85250C88138}" type="datetimeFigureOut">
              <a:rPr lang="en-ZA" smtClean="0"/>
              <a:t>11/05/2017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43A0-2106-4BD8-AC62-E35D4BA511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1055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A7A-2B61-40BB-B337-C85250C88138}" type="datetimeFigureOut">
              <a:rPr lang="en-ZA" smtClean="0"/>
              <a:t>11/05/2017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43A0-2106-4BD8-AC62-E35D4BA511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8671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A7A-2B61-40BB-B337-C85250C88138}" type="datetimeFigureOut">
              <a:rPr lang="en-ZA" smtClean="0"/>
              <a:t>11/05/2017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43A0-2106-4BD8-AC62-E35D4BA511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6101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A7A-2B61-40BB-B337-C85250C88138}" type="datetimeFigureOut">
              <a:rPr lang="en-ZA" smtClean="0"/>
              <a:t>11/05/2017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43A0-2106-4BD8-AC62-E35D4BA511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4310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A7A-2B61-40BB-B337-C85250C88138}" type="datetimeFigureOut">
              <a:rPr lang="en-ZA" smtClean="0"/>
              <a:t>11/05/2017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43A0-2106-4BD8-AC62-E35D4BA511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0798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A7A-2B61-40BB-B337-C85250C88138}" type="datetimeFigureOut">
              <a:rPr lang="en-ZA" smtClean="0"/>
              <a:t>11/05/2017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43A0-2106-4BD8-AC62-E35D4BA511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3101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A7A-2B61-40BB-B337-C85250C88138}" type="datetimeFigureOut">
              <a:rPr lang="en-ZA" smtClean="0"/>
              <a:t>11/05/2017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43A0-2106-4BD8-AC62-E35D4BA511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136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A7A-2B61-40BB-B337-C85250C88138}" type="datetimeFigureOut">
              <a:rPr lang="en-ZA" smtClean="0"/>
              <a:t>11/05/2017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43A0-2106-4BD8-AC62-E35D4BA511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061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A7A-2B61-40BB-B337-C85250C88138}" type="datetimeFigureOut">
              <a:rPr lang="en-ZA" smtClean="0"/>
              <a:t>11/05/2017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43A0-2106-4BD8-AC62-E35D4BA511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2087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9FA7A-2B61-40BB-B337-C85250C88138}" type="datetimeFigureOut">
              <a:rPr lang="en-ZA" smtClean="0"/>
              <a:t>11/05/2017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243A0-2106-4BD8-AC62-E35D4BA511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6953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The Political Economy of the transition to Sustainability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Presented at: XIV INTERNATIONAL COLLOQUIUM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Cape Town (South Africa), May 10-12, 2017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Warren Manuel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wmanuel@mosselbay.gov.za</a:t>
            </a:r>
          </a:p>
          <a:p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1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84699"/>
            <a:ext cx="10515600" cy="1325563"/>
          </a:xfrm>
        </p:spPr>
        <p:txBody>
          <a:bodyPr/>
          <a:lstStyle/>
          <a:p>
            <a:r>
              <a:rPr lang="en-ZA" b="1" dirty="0" smtClean="0">
                <a:solidFill>
                  <a:schemeClr val="bg1"/>
                </a:solidFill>
              </a:rPr>
              <a:t>Expanded Sustainable Development Concepts</a:t>
            </a:r>
            <a:endParaRPr lang="en-ZA" b="1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b="1" dirty="0"/>
          </a:p>
          <a:p>
            <a:pPr marL="0" indent="0">
              <a:buNone/>
            </a:pPr>
            <a:endParaRPr lang="en-ZA" b="1" dirty="0" smtClean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304704099"/>
              </p:ext>
            </p:extLst>
          </p:nvPr>
        </p:nvGraphicFramePr>
        <p:xfrm>
          <a:off x="1569308" y="1040864"/>
          <a:ext cx="9045146" cy="5434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988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81" y="-253365"/>
            <a:ext cx="10515600" cy="1325563"/>
          </a:xfrm>
        </p:spPr>
        <p:txBody>
          <a:bodyPr/>
          <a:lstStyle/>
          <a:p>
            <a:r>
              <a:rPr lang="en-ZA" dirty="0" smtClean="0"/>
              <a:t>             </a:t>
            </a:r>
            <a:r>
              <a:rPr lang="en-ZA" b="1" dirty="0" smtClean="0">
                <a:solidFill>
                  <a:schemeClr val="bg1"/>
                </a:solidFill>
              </a:rPr>
              <a:t>Sustainable Development</a:t>
            </a:r>
            <a:endParaRPr lang="en-ZA" b="1" dirty="0">
              <a:solidFill>
                <a:schemeClr val="bg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6562" y="1194602"/>
            <a:ext cx="6174779" cy="41558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13005" y="6028968"/>
            <a:ext cx="255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i="1" dirty="0" smtClean="0"/>
              <a:t>Seghazzo (2013)</a:t>
            </a:r>
            <a:endParaRPr lang="en-ZA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7970108" y="6028968"/>
            <a:ext cx="197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i="1" dirty="0" smtClean="0"/>
              <a:t>Allen (2009)</a:t>
            </a:r>
            <a:endParaRPr lang="en-ZA" b="1" i="1" dirty="0"/>
          </a:p>
        </p:txBody>
      </p:sp>
      <p:sp>
        <p:nvSpPr>
          <p:cNvPr id="8" name="Rectangle 7"/>
          <p:cNvSpPr/>
          <p:nvPr/>
        </p:nvSpPr>
        <p:spPr>
          <a:xfrm>
            <a:off x="6126891" y="1410384"/>
            <a:ext cx="566351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b="1" dirty="0">
                <a:solidFill>
                  <a:schemeClr val="bg1"/>
                </a:solidFill>
              </a:rPr>
              <a:t>Place (three dimensions): </a:t>
            </a:r>
            <a:r>
              <a:rPr lang="en-ZA" b="1" i="1" dirty="0">
                <a:solidFill>
                  <a:schemeClr val="bg1"/>
                </a:solidFill>
              </a:rPr>
              <a:t>Places are a source of facts, identities and behaviours. Place is, to a certain extent, a social construct </a:t>
            </a:r>
            <a:r>
              <a:rPr lang="en-ZA" dirty="0" smtClean="0"/>
              <a:t>t</a:t>
            </a:r>
          </a:p>
          <a:p>
            <a:endParaRPr lang="en-ZA" dirty="0"/>
          </a:p>
          <a:p>
            <a:endParaRPr lang="en-ZA" dirty="0" smtClean="0"/>
          </a:p>
          <a:p>
            <a:r>
              <a:rPr lang="en-ZA" b="1" dirty="0">
                <a:solidFill>
                  <a:schemeClr val="bg1"/>
                </a:solidFill>
              </a:rPr>
              <a:t> Permanence: </a:t>
            </a:r>
            <a:r>
              <a:rPr lang="en-ZA" b="1" i="1" dirty="0">
                <a:solidFill>
                  <a:schemeClr val="bg1"/>
                </a:solidFill>
              </a:rPr>
              <a:t>Not only maintenance of present conditions, it includes changes and improvements. Permanence could be seen as the main realm of intergenerational equity as it is concerned with inter-temporal morals. </a:t>
            </a:r>
          </a:p>
          <a:p>
            <a:endParaRPr lang="en-ZA" b="1" dirty="0" smtClean="0">
              <a:solidFill>
                <a:schemeClr val="bg1"/>
              </a:solidFill>
            </a:endParaRPr>
          </a:p>
          <a:p>
            <a:r>
              <a:rPr lang="en-ZA" b="1" dirty="0">
                <a:solidFill>
                  <a:schemeClr val="bg1"/>
                </a:solidFill>
              </a:rPr>
              <a:t>Persons: </a:t>
            </a:r>
            <a:r>
              <a:rPr lang="en-ZA" b="1" i="1" dirty="0">
                <a:solidFill>
                  <a:schemeClr val="bg1"/>
                </a:solidFill>
              </a:rPr>
              <a:t>Represents recognition that an individual ‘person’ exists within each human being, each being similar yet entirely different from those around </a:t>
            </a:r>
            <a:r>
              <a:rPr lang="en-ZA" b="1" i="1" dirty="0" err="1" smtClean="0">
                <a:solidFill>
                  <a:schemeClr val="bg1"/>
                </a:solidFill>
              </a:rPr>
              <a:t>them.</a:t>
            </a:r>
            <a:r>
              <a:rPr lang="en-ZA" i="1" dirty="0" err="1" smtClean="0"/>
              <a:t>build</a:t>
            </a:r>
            <a:r>
              <a:rPr lang="en-ZA" i="1" dirty="0" smtClean="0"/>
              <a:t> </a:t>
            </a:r>
            <a:r>
              <a:rPr lang="en-ZA" dirty="0"/>
              <a:t>a sense of belonging</a:t>
            </a:r>
          </a:p>
        </p:txBody>
      </p:sp>
    </p:spTree>
    <p:extLst>
      <p:ext uri="{BB962C8B-B14F-4D97-AF65-F5344CB8AC3E}">
        <p14:creationId xmlns:p14="http://schemas.microsoft.com/office/powerpoint/2010/main" val="327879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697" y="-326853"/>
            <a:ext cx="10515600" cy="1325563"/>
          </a:xfrm>
        </p:spPr>
        <p:txBody>
          <a:bodyPr>
            <a:normAutofit/>
          </a:bodyPr>
          <a:lstStyle/>
          <a:p>
            <a:r>
              <a:rPr lang="en-ZA" sz="2800" b="1" dirty="0" smtClean="0">
                <a:solidFill>
                  <a:schemeClr val="bg1"/>
                </a:solidFill>
              </a:rPr>
              <a:t>Keynes plus Schumpeter Economic Growth Model </a:t>
            </a:r>
            <a:r>
              <a:rPr lang="en-ZA" sz="2800" i="1" dirty="0" smtClean="0">
                <a:solidFill>
                  <a:schemeClr val="bg1"/>
                </a:solidFill>
              </a:rPr>
              <a:t>(Dosi et al 2012)</a:t>
            </a:r>
            <a:endParaRPr lang="en-ZA" sz="2800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362" y="335928"/>
            <a:ext cx="10515600" cy="4351338"/>
          </a:xfrm>
        </p:spPr>
        <p:txBody>
          <a:bodyPr/>
          <a:lstStyle/>
          <a:p>
            <a:endParaRPr lang="en-ZA" dirty="0" smtClean="0"/>
          </a:p>
          <a:p>
            <a:pPr marL="0" indent="0">
              <a:buNone/>
            </a:pPr>
            <a:r>
              <a:rPr lang="en-ZA" dirty="0" smtClean="0">
                <a:solidFill>
                  <a:schemeClr val="bg1"/>
                </a:solidFill>
              </a:rPr>
              <a:t> </a:t>
            </a:r>
            <a:endParaRPr lang="en-ZA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ZA" dirty="0">
              <a:solidFill>
                <a:schemeClr val="bg1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883029"/>
              </p:ext>
            </p:extLst>
          </p:nvPr>
        </p:nvGraphicFramePr>
        <p:xfrm>
          <a:off x="1112107" y="1408671"/>
          <a:ext cx="9131643" cy="47820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4844"/>
                <a:gridCol w="5116799"/>
              </a:tblGrid>
              <a:tr h="605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800" dirty="0">
                          <a:effectLst/>
                        </a:rPr>
                        <a:t>Keynes + Schumpeter</a:t>
                      </a:r>
                      <a:endParaRPr lang="en-ZA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800" dirty="0">
                          <a:effectLst/>
                        </a:rPr>
                        <a:t>Critique</a:t>
                      </a:r>
                      <a:endParaRPr lang="en-ZA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2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Agent Based Models</a:t>
                      </a:r>
                      <a:endParaRPr lang="en-ZA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b="1" dirty="0">
                          <a:effectLst/>
                        </a:rPr>
                        <a:t>Existing mainstream economic model is a synthesis of Keynes </a:t>
                      </a:r>
                      <a:r>
                        <a:rPr lang="en-ZA" sz="1400" b="0" i="1" dirty="0">
                          <a:effectLst/>
                        </a:rPr>
                        <a:t>(Fine 2016). </a:t>
                      </a:r>
                      <a:endParaRPr lang="en-ZA" sz="1400" b="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Synthesis between Keynes (aggregate demand) &amp; Schumpeter (technology) policies</a:t>
                      </a:r>
                      <a:endParaRPr lang="en-ZA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b="1" dirty="0">
                          <a:effectLst/>
                        </a:rPr>
                        <a:t>Developmental state literature suggests that focus on aggregate demand and technological innovation may have stifled theorising on the importance of Social Policy </a:t>
                      </a:r>
                      <a:r>
                        <a:rPr lang="en-ZA" sz="1400" b="0" i="1" dirty="0">
                          <a:effectLst/>
                        </a:rPr>
                        <a:t>(Mkandawire 2007, 2015)</a:t>
                      </a:r>
                      <a:endParaRPr lang="en-ZA" sz="1400" b="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60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Supplement Schumpeter’s incomplete conception of how to deal with creative destruction</a:t>
                      </a:r>
                      <a:endParaRPr lang="en-ZA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b="1" dirty="0">
                          <a:effectLst/>
                        </a:rPr>
                        <a:t>Return to foundational Keynes may be required to move beyond Walrasian price theory </a:t>
                      </a:r>
                      <a:r>
                        <a:rPr lang="en-ZA" sz="1400" i="1" dirty="0">
                          <a:effectLst/>
                        </a:rPr>
                        <a:t>(Heise 2016)</a:t>
                      </a:r>
                      <a:endParaRPr lang="en-ZA" sz="1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2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356" y="0"/>
            <a:ext cx="10515600" cy="1325563"/>
          </a:xfrm>
        </p:spPr>
        <p:txBody>
          <a:bodyPr>
            <a:normAutofit/>
          </a:bodyPr>
          <a:lstStyle/>
          <a:p>
            <a:r>
              <a:rPr lang="en-ZA" sz="3200" b="1" dirty="0" smtClean="0">
                <a:solidFill>
                  <a:schemeClr val="bg1"/>
                </a:solidFill>
              </a:rPr>
              <a:t>References</a:t>
            </a:r>
            <a:endParaRPr lang="en-ZA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356" y="1281928"/>
            <a:ext cx="11234351" cy="594677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ZA" sz="1600" dirty="0">
                <a:solidFill>
                  <a:schemeClr val="bg1"/>
                </a:solidFill>
              </a:rPr>
              <a:t>Allen, A. 2001. Urban sustainability under threat: The restructuring of the fish industry in Mar de Plata, Argentina. </a:t>
            </a:r>
            <a:r>
              <a:rPr lang="en-ZA" sz="1600" i="1" dirty="0">
                <a:solidFill>
                  <a:schemeClr val="bg1"/>
                </a:solidFill>
              </a:rPr>
              <a:t>Development in Practice</a:t>
            </a:r>
            <a:r>
              <a:rPr lang="en-ZA" sz="1600" dirty="0">
                <a:solidFill>
                  <a:schemeClr val="bg1"/>
                </a:solidFill>
              </a:rPr>
              <a:t>, 11(2&amp;3): 152–173.</a:t>
            </a:r>
          </a:p>
          <a:p>
            <a:pPr lvl="0"/>
            <a:r>
              <a:rPr lang="en-ZA" sz="1600" dirty="0">
                <a:solidFill>
                  <a:schemeClr val="bg1"/>
                </a:solidFill>
              </a:rPr>
              <a:t>Allen, A. 2009. Sustainable cities or sustainable urbanisation?; Taken from the Summer 2009 edition of ‘palette’, </a:t>
            </a:r>
            <a:r>
              <a:rPr lang="en-ZA" sz="1600" i="1" dirty="0" err="1">
                <a:solidFill>
                  <a:schemeClr val="bg1"/>
                </a:solidFill>
              </a:rPr>
              <a:t>UCL’s</a:t>
            </a:r>
            <a:r>
              <a:rPr lang="en-ZA" sz="1600" i="1" dirty="0">
                <a:solidFill>
                  <a:schemeClr val="bg1"/>
                </a:solidFill>
              </a:rPr>
              <a:t> Journal of Sustainable Cities</a:t>
            </a:r>
            <a:r>
              <a:rPr lang="en-ZA" sz="1600" dirty="0" smtClean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Bodin</a:t>
            </a:r>
            <a:r>
              <a:rPr lang="en-ZA" sz="1600" dirty="0">
                <a:solidFill>
                  <a:schemeClr val="bg1"/>
                </a:solidFill>
              </a:rPr>
              <a:t>, O. &amp; Tengo, M. 2012. Disentangling intangible socio-ecological systems. Global Environmental Change, 22: 430–439</a:t>
            </a:r>
            <a:r>
              <a:rPr lang="en-ZA" sz="1600" dirty="0" smtClean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Dosi</a:t>
            </a:r>
            <a:r>
              <a:rPr lang="en-ZA" sz="1600" dirty="0">
                <a:solidFill>
                  <a:schemeClr val="bg1"/>
                </a:solidFill>
              </a:rPr>
              <a:t>, G., Napoletano, M., Roventini, A. &amp; Treibich, T. 2014. Micro and Macro Policies in the Keynes + Schumpeter Evolutionary Models. LEM Working Paper Series No. 2014/21</a:t>
            </a:r>
            <a:r>
              <a:rPr lang="en-ZA" sz="1600" dirty="0" smtClean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Geels</a:t>
            </a:r>
            <a:r>
              <a:rPr lang="en-ZA" sz="1600" dirty="0">
                <a:solidFill>
                  <a:schemeClr val="bg1"/>
                </a:solidFill>
              </a:rPr>
              <a:t>, </a:t>
            </a:r>
            <a:r>
              <a:rPr lang="en-ZA" sz="1600" dirty="0" err="1">
                <a:solidFill>
                  <a:schemeClr val="bg1"/>
                </a:solidFill>
              </a:rPr>
              <a:t>F.W</a:t>
            </a:r>
            <a:r>
              <a:rPr lang="en-ZA" sz="1600" dirty="0">
                <a:solidFill>
                  <a:schemeClr val="bg1"/>
                </a:solidFill>
              </a:rPr>
              <a:t>. 2014. Reconceptualising the co-evolution of firms-in-industries and their environments: Developing an interdisciplinary triple embeddedness framework. Research Policy, 43: 261–277.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Granovetter</a:t>
            </a:r>
            <a:r>
              <a:rPr lang="en-ZA" sz="1600" dirty="0">
                <a:solidFill>
                  <a:schemeClr val="bg1"/>
                </a:solidFill>
              </a:rPr>
              <a:t>, M. 1985. Economic action and social structure: The problem of embeddness. American Journal of Sociology, 91(3): 481–510.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Inglis</a:t>
            </a:r>
            <a:r>
              <a:rPr lang="en-ZA" sz="1600" dirty="0">
                <a:solidFill>
                  <a:schemeClr val="bg1"/>
                </a:solidFill>
              </a:rPr>
              <a:t>, D. 2014. What is worth defending in sociology today? Historical vision and the uses of Sociology. Cultural Sociology, 8(1): 99–118.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Kaup</a:t>
            </a:r>
            <a:r>
              <a:rPr lang="en-ZA" sz="1600" dirty="0">
                <a:solidFill>
                  <a:schemeClr val="bg1"/>
                </a:solidFill>
              </a:rPr>
              <a:t>, </a:t>
            </a:r>
            <a:r>
              <a:rPr lang="en-ZA" sz="1600" dirty="0" err="1">
                <a:solidFill>
                  <a:schemeClr val="bg1"/>
                </a:solidFill>
              </a:rPr>
              <a:t>B.Z</a:t>
            </a:r>
            <a:r>
              <a:rPr lang="en-ZA" sz="1600" dirty="0">
                <a:solidFill>
                  <a:schemeClr val="bg1"/>
                </a:solidFill>
              </a:rPr>
              <a:t>. 2015. Markets, Nature, and Society: Embedding Economic &amp; Environmental Sociology. Sociological Theory, 33(3): 280–296</a:t>
            </a:r>
            <a:r>
              <a:rPr lang="en-ZA" sz="1600" dirty="0" smtClean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Kiesling</a:t>
            </a:r>
            <a:r>
              <a:rPr lang="en-ZA" sz="1600" dirty="0">
                <a:solidFill>
                  <a:schemeClr val="bg1"/>
                </a:solidFill>
              </a:rPr>
              <a:t>, E., Gunther, M., Stummer, C. &amp; Wakolbinger, </a:t>
            </a:r>
            <a:r>
              <a:rPr lang="en-ZA" sz="1600" dirty="0" err="1">
                <a:solidFill>
                  <a:schemeClr val="bg1"/>
                </a:solidFill>
              </a:rPr>
              <a:t>L.M</a:t>
            </a:r>
            <a:r>
              <a:rPr lang="en-ZA" sz="1600" dirty="0">
                <a:solidFill>
                  <a:schemeClr val="bg1"/>
                </a:solidFill>
              </a:rPr>
              <a:t>. 2012. Agent-based simulation of innovation diffusion: A review. Central European Journal of Operations Research, 20(2): 183–230.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Krippner</a:t>
            </a:r>
            <a:r>
              <a:rPr lang="en-ZA" sz="1600" dirty="0">
                <a:solidFill>
                  <a:schemeClr val="bg1"/>
                </a:solidFill>
              </a:rPr>
              <a:t>, </a:t>
            </a:r>
            <a:r>
              <a:rPr lang="en-ZA" sz="1600" dirty="0" err="1">
                <a:solidFill>
                  <a:schemeClr val="bg1"/>
                </a:solidFill>
              </a:rPr>
              <a:t>G.R</a:t>
            </a:r>
            <a:r>
              <a:rPr lang="en-ZA" sz="1600" dirty="0">
                <a:solidFill>
                  <a:schemeClr val="bg1"/>
                </a:solidFill>
              </a:rPr>
              <a:t>. &amp; Alvarez, A.S. 2007. Embeddness and the intellectual projects of economic sociology. Annual Review of Sociology, 33(2): 219–240</a:t>
            </a:r>
            <a:r>
              <a:rPr lang="en-ZA" sz="1600" dirty="0" smtClean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•Lizardo</a:t>
            </a:r>
            <a:r>
              <a:rPr lang="en-ZA" sz="1600" dirty="0">
                <a:solidFill>
                  <a:schemeClr val="bg1"/>
                </a:solidFill>
              </a:rPr>
              <a:t>, O. 2014. Beyond the Comtean Schema: The sociology of culture and cognition versus cognitive social science. Sociological Forum, 29(4): 983–989.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•Martins</a:t>
            </a:r>
            <a:r>
              <a:rPr lang="en-ZA" sz="1600" dirty="0">
                <a:solidFill>
                  <a:schemeClr val="bg1"/>
                </a:solidFill>
              </a:rPr>
              <a:t>, N.O. 2012. The Cambridge Revival of Political Economy, New York: Routledge. [Online</a:t>
            </a:r>
            <a:r>
              <a:rPr lang="en-ZA" sz="1600" dirty="0" smtClean="0">
                <a:solidFill>
                  <a:schemeClr val="bg1"/>
                </a:solidFill>
              </a:rPr>
              <a:t>]. Martins</a:t>
            </a:r>
            <a:r>
              <a:rPr lang="en-ZA" sz="1600" dirty="0">
                <a:solidFill>
                  <a:schemeClr val="bg1"/>
                </a:solidFill>
              </a:rPr>
              <a:t>, N.O. 2013. Classic surplus theory and heterodox economics. American Journal of Economics and Sociology, 72(5): </a:t>
            </a:r>
            <a:r>
              <a:rPr lang="en-ZA" sz="1600" dirty="0" smtClean="0">
                <a:solidFill>
                  <a:schemeClr val="bg1"/>
                </a:solidFill>
              </a:rPr>
              <a:t>1205-1231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Nicholas</a:t>
            </a:r>
            <a:r>
              <a:rPr lang="en-ZA" sz="1600" dirty="0">
                <a:solidFill>
                  <a:schemeClr val="bg1"/>
                </a:solidFill>
              </a:rPr>
              <a:t>, G. (2014) Sociology and neo-liberalism: a missing history. Sociology, 48(6): 1092–1106</a:t>
            </a:r>
            <a:r>
              <a:rPr lang="en-ZA" sz="1600" dirty="0" smtClean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Perez-Luno</a:t>
            </a:r>
            <a:r>
              <a:rPr lang="en-ZA" sz="1600" dirty="0">
                <a:solidFill>
                  <a:schemeClr val="bg1"/>
                </a:solidFill>
              </a:rPr>
              <a:t>, L., Cabrera, R.V. &amp; Wiklund, J. 2007. Innovation and imitation as source of sustainable competitive advantage. Management Research, 5(2): 71–82</a:t>
            </a:r>
            <a:r>
              <a:rPr lang="en-ZA" sz="1600" dirty="0" smtClean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Putnam</a:t>
            </a:r>
            <a:r>
              <a:rPr lang="en-ZA" sz="1600" dirty="0">
                <a:solidFill>
                  <a:schemeClr val="bg1"/>
                </a:solidFill>
              </a:rPr>
              <a:t>, H. &amp; Walsh, V. (eds). 2012. The End of Value Free Economics. London: Routledge.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Seghazzo</a:t>
            </a:r>
            <a:r>
              <a:rPr lang="en-ZA" sz="1600" dirty="0">
                <a:solidFill>
                  <a:schemeClr val="bg1"/>
                </a:solidFill>
              </a:rPr>
              <a:t>, L. 2013. The five dimensions of sustainability. Environmental Politics, 18(4): 539–556.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Sen</a:t>
            </a:r>
            <a:r>
              <a:rPr lang="en-ZA" sz="1600" dirty="0">
                <a:solidFill>
                  <a:schemeClr val="bg1"/>
                </a:solidFill>
              </a:rPr>
              <a:t>, A. 1999. Development as Freedom. New York: Knopf.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Sen</a:t>
            </a:r>
            <a:r>
              <a:rPr lang="en-ZA" sz="1600" dirty="0">
                <a:solidFill>
                  <a:schemeClr val="bg1"/>
                </a:solidFill>
              </a:rPr>
              <a:t>, A. 2009. Capitalism beyond the crisis. The New York Review of Books, 56(5): 1–8.</a:t>
            </a:r>
          </a:p>
          <a:p>
            <a:pPr lvl="0"/>
            <a:r>
              <a:rPr lang="en-ZA" sz="1600" dirty="0" smtClean="0">
                <a:solidFill>
                  <a:schemeClr val="bg1"/>
                </a:solidFill>
              </a:rPr>
              <a:t>Swilling</a:t>
            </a:r>
            <a:r>
              <a:rPr lang="en-ZA" sz="1600" dirty="0">
                <a:solidFill>
                  <a:schemeClr val="bg1"/>
                </a:solidFill>
              </a:rPr>
              <a:t>, M. &amp; Annecke, E. 2012. Just Transitions: Explorations of Sustainability in an Unfair World. Cape Town: </a:t>
            </a:r>
            <a:r>
              <a:rPr lang="en-ZA" sz="1600" dirty="0" err="1">
                <a:solidFill>
                  <a:schemeClr val="bg1"/>
                </a:solidFill>
              </a:rPr>
              <a:t>UCT</a:t>
            </a:r>
            <a:r>
              <a:rPr lang="en-ZA" sz="1600" dirty="0">
                <a:solidFill>
                  <a:schemeClr val="bg1"/>
                </a:solidFill>
              </a:rPr>
              <a:t> Press.</a:t>
            </a:r>
          </a:p>
          <a:p>
            <a:pPr lvl="0"/>
            <a:endParaRPr lang="en-ZA" sz="1400" dirty="0">
              <a:solidFill>
                <a:schemeClr val="bg1"/>
              </a:solidFill>
            </a:endParaRPr>
          </a:p>
          <a:p>
            <a:pPr lvl="0"/>
            <a:endParaRPr lang="en-ZA" sz="1400" dirty="0">
              <a:solidFill>
                <a:schemeClr val="bg1"/>
              </a:solidFill>
            </a:endParaRPr>
          </a:p>
          <a:p>
            <a:endParaRPr lang="en-Z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0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772" y="-429141"/>
            <a:ext cx="10515600" cy="1325563"/>
          </a:xfrm>
        </p:spPr>
        <p:txBody>
          <a:bodyPr/>
          <a:lstStyle/>
          <a:p>
            <a:r>
              <a:rPr lang="en-ZA" b="1" dirty="0" smtClean="0">
                <a:solidFill>
                  <a:schemeClr val="bg1"/>
                </a:solidFill>
              </a:rPr>
              <a:t>Introduction</a:t>
            </a:r>
            <a:endParaRPr lang="en-ZA" b="1" dirty="0">
              <a:solidFill>
                <a:schemeClr val="bg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6923" y="832554"/>
            <a:ext cx="10097977" cy="19927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643149"/>
            <a:ext cx="714246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800" dirty="0" smtClean="0">
                <a:solidFill>
                  <a:schemeClr val="bg1"/>
                </a:solidFill>
              </a:rPr>
              <a:t>Required is a return to integrated </a:t>
            </a:r>
            <a:r>
              <a:rPr lang="en-ZA" sz="2800" dirty="0">
                <a:solidFill>
                  <a:schemeClr val="bg1"/>
                </a:solidFill>
              </a:rPr>
              <a:t>analysis of human behaviour and well-being, which characterised classical political economy (Martins 2012; Putnam &amp; Walsh 2012).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46542" y="3643149"/>
            <a:ext cx="38038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solidFill>
                  <a:schemeClr val="bg1"/>
                </a:solidFill>
              </a:rPr>
              <a:t>Cambridge revival of Political economy: fair distribution of surplus, embedding economy in society; expanded notions of self-interest.</a:t>
            </a:r>
            <a:endParaRPr lang="en-Z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680" y="-393012"/>
            <a:ext cx="10515600" cy="1325563"/>
          </a:xfrm>
        </p:spPr>
        <p:txBody>
          <a:bodyPr>
            <a:normAutofit/>
          </a:bodyPr>
          <a:lstStyle/>
          <a:p>
            <a:r>
              <a:rPr lang="en-ZA" sz="2400" b="1" dirty="0" smtClean="0">
                <a:solidFill>
                  <a:schemeClr val="bg1"/>
                </a:solidFill>
              </a:rPr>
              <a:t>Heuristics relevant to formulation of Human Centered Socio-economic system</a:t>
            </a:r>
            <a:endParaRPr lang="en-ZA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805897"/>
              </p:ext>
            </p:extLst>
          </p:nvPr>
        </p:nvGraphicFramePr>
        <p:xfrm>
          <a:off x="86498" y="753762"/>
          <a:ext cx="11751275" cy="3864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Brace 4"/>
          <p:cNvSpPr/>
          <p:nvPr/>
        </p:nvSpPr>
        <p:spPr>
          <a:xfrm rot="5400000">
            <a:off x="5349444" y="473289"/>
            <a:ext cx="422189" cy="924285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TextBox 5"/>
          <p:cNvSpPr txBox="1"/>
          <p:nvPr/>
        </p:nvSpPr>
        <p:spPr>
          <a:xfrm>
            <a:off x="135924" y="5570837"/>
            <a:ext cx="11442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>
                <a:solidFill>
                  <a:schemeClr val="bg1"/>
                </a:solidFill>
              </a:rPr>
              <a:t>Un-ravelling the subjective neoclassic theory of value </a:t>
            </a:r>
            <a:r>
              <a:rPr lang="en-ZA" sz="1200" dirty="0" smtClean="0">
                <a:solidFill>
                  <a:schemeClr val="bg1"/>
                </a:solidFill>
              </a:rPr>
              <a:t>(Putnam &amp; Walsh 2012) </a:t>
            </a:r>
            <a:r>
              <a:rPr lang="en-ZA" sz="2400" b="1" dirty="0" smtClean="0">
                <a:solidFill>
                  <a:schemeClr val="bg1"/>
                </a:solidFill>
              </a:rPr>
              <a:t>&amp; the subordination of macro economics to the restrictive episteme/ methodology of microeconomics </a:t>
            </a:r>
            <a:r>
              <a:rPr lang="en-ZA" sz="1600" dirty="0" smtClean="0">
                <a:solidFill>
                  <a:schemeClr val="bg1"/>
                </a:solidFill>
              </a:rPr>
              <a:t>(Fine 2016) </a:t>
            </a:r>
            <a:r>
              <a:rPr lang="en-ZA" sz="2000" b="1" dirty="0" smtClean="0">
                <a:solidFill>
                  <a:schemeClr val="bg1"/>
                </a:solidFill>
              </a:rPr>
              <a:t>by </a:t>
            </a:r>
            <a:r>
              <a:rPr lang="en-ZA" sz="2400" b="1" dirty="0" smtClean="0">
                <a:solidFill>
                  <a:schemeClr val="bg1"/>
                </a:solidFill>
              </a:rPr>
              <a:t>expanding the informational base used in economic reasoning </a:t>
            </a:r>
            <a:r>
              <a:rPr lang="en-ZA" sz="1400" dirty="0" smtClean="0">
                <a:solidFill>
                  <a:schemeClr val="bg1"/>
                </a:solidFill>
              </a:rPr>
              <a:t>(Sen 1999; 2009)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68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292" y="-326853"/>
            <a:ext cx="10515600" cy="1325563"/>
          </a:xfrm>
        </p:spPr>
        <p:txBody>
          <a:bodyPr/>
          <a:lstStyle/>
          <a:p>
            <a:r>
              <a:rPr lang="en-ZA" b="1" dirty="0" smtClean="0">
                <a:solidFill>
                  <a:schemeClr val="bg1"/>
                </a:solidFill>
              </a:rPr>
              <a:t>   </a:t>
            </a:r>
            <a:r>
              <a:rPr lang="en-ZA" sz="2800" b="1" dirty="0" smtClean="0">
                <a:solidFill>
                  <a:schemeClr val="bg1"/>
                </a:solidFill>
              </a:rPr>
              <a:t>Neo-classic subjective theory of value</a:t>
            </a:r>
            <a:endParaRPr lang="en-ZA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79857"/>
              </p:ext>
            </p:extLst>
          </p:nvPr>
        </p:nvGraphicFramePr>
        <p:xfrm>
          <a:off x="3939745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4205" y="918969"/>
            <a:ext cx="6314660" cy="16748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41906" y="4486119"/>
            <a:ext cx="635695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400" dirty="0" smtClean="0">
                <a:solidFill>
                  <a:schemeClr val="bg1"/>
                </a:solidFill>
              </a:rPr>
              <a:t>‘the tacit preference utilitarian morality lurking in neoclassical economics…a crude form of ordinal utility based consequentialism as the pervasive moral substructure of neoclassical economic’ </a:t>
            </a:r>
            <a:r>
              <a:rPr lang="en-ZA" sz="1400" i="1" dirty="0" smtClean="0">
                <a:solidFill>
                  <a:schemeClr val="bg1"/>
                </a:solidFill>
              </a:rPr>
              <a:t>(Putnam &amp; Walsh 2012:65)</a:t>
            </a:r>
            <a:endParaRPr lang="en-ZA" sz="1400" i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3055" y="3421550"/>
            <a:ext cx="6472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i="1" dirty="0" smtClean="0">
                <a:solidFill>
                  <a:schemeClr val="bg1"/>
                </a:solidFill>
              </a:rPr>
              <a:t>Robbins (1932) </a:t>
            </a:r>
            <a:r>
              <a:rPr lang="en-ZA" sz="2400" dirty="0" smtClean="0">
                <a:solidFill>
                  <a:schemeClr val="bg1"/>
                </a:solidFill>
              </a:rPr>
              <a:t>removal of values from economics </a:t>
            </a:r>
            <a:endParaRPr lang="en-ZA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2593825"/>
            <a:ext cx="208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i="1" dirty="0" smtClean="0">
                <a:solidFill>
                  <a:schemeClr val="bg1"/>
                </a:solidFill>
              </a:rPr>
              <a:t>Robinson </a:t>
            </a:r>
            <a:r>
              <a:rPr lang="en-ZA" i="1" dirty="0" smtClean="0"/>
              <a:t> </a:t>
            </a:r>
            <a:r>
              <a:rPr lang="en-ZA" i="1" dirty="0" smtClean="0">
                <a:solidFill>
                  <a:schemeClr val="bg1"/>
                </a:solidFill>
              </a:rPr>
              <a:t>1962:36</a:t>
            </a:r>
            <a:endParaRPr lang="en-ZA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64378" y="1124465"/>
            <a:ext cx="255784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solidFill>
                  <a:schemeClr val="bg1"/>
                </a:solidFill>
              </a:rPr>
              <a:t>Misuse of Invisible Hand </a:t>
            </a:r>
            <a:r>
              <a:rPr lang="en-ZA" sz="1050" i="1" dirty="0" smtClean="0">
                <a:solidFill>
                  <a:schemeClr val="bg1"/>
                </a:solidFill>
              </a:rPr>
              <a:t>(Blauq 2007)</a:t>
            </a:r>
            <a:endParaRPr lang="en-ZA" sz="105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91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881" y="-21280"/>
            <a:ext cx="11020168" cy="1027597"/>
          </a:xfrm>
        </p:spPr>
        <p:txBody>
          <a:bodyPr>
            <a:normAutofit/>
          </a:bodyPr>
          <a:lstStyle/>
          <a:p>
            <a:r>
              <a:rPr lang="en-ZA" sz="2800" b="1" dirty="0" smtClean="0">
                <a:solidFill>
                  <a:schemeClr val="bg1"/>
                </a:solidFill>
              </a:rPr>
              <a:t>Entanglement of Fact / Value / Convention: &amp; exploration of Quine’s (1950) ‘attack’ on positivism.</a:t>
            </a:r>
            <a:endParaRPr lang="en-ZA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253027"/>
              </p:ext>
            </p:extLst>
          </p:nvPr>
        </p:nvGraphicFramePr>
        <p:xfrm>
          <a:off x="420130" y="1825625"/>
          <a:ext cx="1093367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Brace 4"/>
          <p:cNvSpPr/>
          <p:nvPr/>
        </p:nvSpPr>
        <p:spPr>
          <a:xfrm>
            <a:off x="7290487" y="1690688"/>
            <a:ext cx="1421028" cy="4191128"/>
          </a:xfrm>
          <a:prstGeom prst="rightBrace">
            <a:avLst>
              <a:gd name="adj1" fmla="val 8333"/>
              <a:gd name="adj2" fmla="val 4882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3200400" y="1690688"/>
            <a:ext cx="716692" cy="4191128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TextBox 6"/>
          <p:cNvSpPr txBox="1"/>
          <p:nvPr/>
        </p:nvSpPr>
        <p:spPr>
          <a:xfrm>
            <a:off x="158066" y="1153807"/>
            <a:ext cx="278027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</a:rPr>
              <a:t>Re-constructing Social Structure of knowledge Production </a:t>
            </a:r>
            <a:r>
              <a:rPr lang="en-ZA" sz="1400" dirty="0" smtClean="0">
                <a:solidFill>
                  <a:schemeClr val="bg1"/>
                </a:solidFill>
              </a:rPr>
              <a:t>(Giddens 1986, Kuhn 1962, 2012). </a:t>
            </a:r>
          </a:p>
          <a:p>
            <a:endParaRPr lang="en-ZA" b="1" dirty="0" smtClean="0">
              <a:solidFill>
                <a:schemeClr val="bg1"/>
              </a:solidFill>
            </a:endParaRPr>
          </a:p>
          <a:p>
            <a:r>
              <a:rPr lang="en-ZA" sz="2000" b="1" dirty="0" smtClean="0">
                <a:solidFill>
                  <a:schemeClr val="bg1"/>
                </a:solidFill>
              </a:rPr>
              <a:t>All knowledge subjective need to re-construct intellectual communication </a:t>
            </a:r>
            <a:r>
              <a:rPr lang="en-ZA" sz="1400" dirty="0" smtClean="0">
                <a:solidFill>
                  <a:schemeClr val="bg1"/>
                </a:solidFill>
              </a:rPr>
              <a:t>(Gulbenkian report 1996)</a:t>
            </a:r>
          </a:p>
          <a:p>
            <a:endParaRPr lang="en-ZA" b="1" dirty="0">
              <a:solidFill>
                <a:schemeClr val="bg1"/>
              </a:solidFill>
            </a:endParaRPr>
          </a:p>
          <a:p>
            <a:r>
              <a:rPr lang="en-ZA" b="1" dirty="0" smtClean="0">
                <a:solidFill>
                  <a:schemeClr val="bg1"/>
                </a:solidFill>
              </a:rPr>
              <a:t>More than methodological plurality i.e. reductionism </a:t>
            </a:r>
            <a:r>
              <a:rPr lang="en-ZA" sz="1400" dirty="0" smtClean="0">
                <a:solidFill>
                  <a:schemeClr val="bg1"/>
                </a:solidFill>
              </a:rPr>
              <a:t>(Swilling &amp; Annecke 2012) </a:t>
            </a:r>
            <a:r>
              <a:rPr lang="en-ZA" b="1" dirty="0" smtClean="0">
                <a:solidFill>
                  <a:schemeClr val="bg1"/>
                </a:solidFill>
              </a:rPr>
              <a:t>or nationalism </a:t>
            </a:r>
            <a:r>
              <a:rPr lang="en-ZA" sz="1400" dirty="0" smtClean="0">
                <a:solidFill>
                  <a:schemeClr val="bg1"/>
                </a:solidFill>
              </a:rPr>
              <a:t>(Ings 2012) </a:t>
            </a:r>
            <a:r>
              <a:rPr lang="en-ZA" b="1" dirty="0" smtClean="0">
                <a:solidFill>
                  <a:schemeClr val="bg1"/>
                </a:solidFill>
              </a:rPr>
              <a:t>re-opening of fundamental ontological questions </a:t>
            </a:r>
            <a:r>
              <a:rPr lang="en-ZA" sz="1400" dirty="0" smtClean="0">
                <a:solidFill>
                  <a:schemeClr val="bg1"/>
                </a:solidFill>
              </a:rPr>
              <a:t>(Heidegger 2006; Putnam &amp; Walsh 2012)</a:t>
            </a:r>
          </a:p>
          <a:p>
            <a:endParaRPr lang="en-ZA" b="1" dirty="0"/>
          </a:p>
          <a:p>
            <a:endParaRPr lang="en-ZA" b="1" dirty="0" smtClean="0"/>
          </a:p>
          <a:p>
            <a:endParaRPr lang="en-ZA" b="1" dirty="0" smtClean="0"/>
          </a:p>
          <a:p>
            <a:endParaRPr lang="en-ZA" dirty="0"/>
          </a:p>
          <a:p>
            <a:endParaRPr lang="en-ZA" dirty="0"/>
          </a:p>
        </p:txBody>
      </p:sp>
      <p:sp>
        <p:nvSpPr>
          <p:cNvPr id="8" name="TextBox 7"/>
          <p:cNvSpPr txBox="1"/>
          <p:nvPr/>
        </p:nvSpPr>
        <p:spPr>
          <a:xfrm>
            <a:off x="9071917" y="1153807"/>
            <a:ext cx="296356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solidFill>
                  <a:schemeClr val="bg1"/>
                </a:solidFill>
              </a:rPr>
              <a:t>Epistemological history of Neo-liberalism linked to critique of classic sociology</a:t>
            </a:r>
            <a:r>
              <a:rPr lang="en-ZA" sz="1400" dirty="0" smtClean="0">
                <a:solidFill>
                  <a:schemeClr val="bg1"/>
                </a:solidFill>
              </a:rPr>
              <a:t> (Nicholas 2014)</a:t>
            </a:r>
          </a:p>
          <a:p>
            <a:endParaRPr lang="en-ZA" b="1" dirty="0">
              <a:solidFill>
                <a:schemeClr val="bg1"/>
              </a:solidFill>
            </a:endParaRPr>
          </a:p>
          <a:p>
            <a:r>
              <a:rPr lang="en-ZA" b="1" dirty="0" smtClean="0">
                <a:solidFill>
                  <a:schemeClr val="bg1"/>
                </a:solidFill>
              </a:rPr>
              <a:t>Epistemological inquiry of the moral philosophy of classic political economy </a:t>
            </a:r>
            <a:r>
              <a:rPr lang="en-ZA" sz="1400" dirty="0" smtClean="0">
                <a:solidFill>
                  <a:schemeClr val="bg1"/>
                </a:solidFill>
              </a:rPr>
              <a:t>(Sen in Putnam &amp; Walsh 2012).</a:t>
            </a:r>
          </a:p>
          <a:p>
            <a:endParaRPr lang="en-ZA" b="1" dirty="0">
              <a:solidFill>
                <a:schemeClr val="bg1"/>
              </a:solidFill>
            </a:endParaRPr>
          </a:p>
          <a:p>
            <a:r>
              <a:rPr lang="en-ZA" b="1" dirty="0" smtClean="0">
                <a:solidFill>
                  <a:schemeClr val="bg1"/>
                </a:solidFill>
              </a:rPr>
              <a:t>Critique of methodological individualism &amp; fuller description of an economic agent i.e. expanded notions of self-interest, well-being, rationalism &amp; choice </a:t>
            </a:r>
            <a:r>
              <a:rPr lang="en-ZA" sz="1400" dirty="0" smtClean="0">
                <a:solidFill>
                  <a:schemeClr val="bg1"/>
                </a:solidFill>
              </a:rPr>
              <a:t>(Martins 2012, 2013; Putnam &amp; Walsh 2012; Sen 1999, 2009)</a:t>
            </a:r>
          </a:p>
        </p:txBody>
      </p:sp>
    </p:spTree>
    <p:extLst>
      <p:ext uri="{BB962C8B-B14F-4D97-AF65-F5344CB8AC3E}">
        <p14:creationId xmlns:p14="http://schemas.microsoft.com/office/powerpoint/2010/main" val="354454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276" y="0"/>
            <a:ext cx="10515600" cy="1325563"/>
          </a:xfrm>
        </p:spPr>
        <p:txBody>
          <a:bodyPr>
            <a:normAutofit/>
          </a:bodyPr>
          <a:lstStyle/>
          <a:p>
            <a:r>
              <a:rPr lang="en-ZA" sz="2800" b="1" dirty="0" smtClean="0">
                <a:solidFill>
                  <a:schemeClr val="bg1"/>
                </a:solidFill>
              </a:rPr>
              <a:t>Second wave of the Cambridge Revival of Classic Political Economy</a:t>
            </a:r>
            <a:endParaRPr lang="en-ZA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451087850"/>
              </p:ext>
            </p:extLst>
          </p:nvPr>
        </p:nvGraphicFramePr>
        <p:xfrm>
          <a:off x="0" y="-570597"/>
          <a:ext cx="12146692" cy="7203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276" y="662781"/>
            <a:ext cx="10515600" cy="4351338"/>
          </a:xfrm>
        </p:spPr>
        <p:txBody>
          <a:bodyPr/>
          <a:lstStyle/>
          <a:p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961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386450"/>
            <a:ext cx="10515600" cy="1325563"/>
          </a:xfrm>
        </p:spPr>
        <p:txBody>
          <a:bodyPr>
            <a:normAutofit/>
          </a:bodyPr>
          <a:lstStyle/>
          <a:p>
            <a:r>
              <a:rPr lang="en-ZA" sz="2400" b="1" dirty="0" smtClean="0"/>
              <a:t>                </a:t>
            </a:r>
            <a:r>
              <a:rPr lang="en-ZA" sz="2400" b="1" dirty="0" smtClean="0">
                <a:solidFill>
                  <a:schemeClr val="bg1"/>
                </a:solidFill>
              </a:rPr>
              <a:t>Why the need to Embed the Economy in Society?</a:t>
            </a:r>
            <a:endParaRPr lang="en-ZA" sz="2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 smtClean="0"/>
              <a:t> </a:t>
            </a:r>
          </a:p>
          <a:p>
            <a:endParaRPr lang="en-ZA" b="1" dirty="0"/>
          </a:p>
          <a:p>
            <a:pPr marL="0" indent="0">
              <a:buNone/>
            </a:pPr>
            <a:endParaRPr lang="en-ZA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36011076"/>
              </p:ext>
            </p:extLst>
          </p:nvPr>
        </p:nvGraphicFramePr>
        <p:xfrm>
          <a:off x="538549" y="963826"/>
          <a:ext cx="10612395" cy="6141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333633" y="1309816"/>
            <a:ext cx="2211859" cy="502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/>
              <a:t>Granovetter's concept of embeddness:</a:t>
            </a:r>
          </a:p>
          <a:p>
            <a:pPr algn="ctr"/>
            <a:endParaRPr lang="en-ZA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ZA" b="1" dirty="0" smtClean="0"/>
              <a:t>Micro &amp; meso levels.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ZA" b="1" dirty="0" smtClean="0"/>
              <a:t>Problem of atomisation and relational bases of social action in economic systems </a:t>
            </a:r>
            <a:r>
              <a:rPr lang="en-ZA" sz="1400" i="1" dirty="0" smtClean="0"/>
              <a:t>(Krippner &amp; Alvarez 2007) </a:t>
            </a:r>
            <a:endParaRPr lang="en-ZA" sz="1400" i="1" dirty="0"/>
          </a:p>
        </p:txBody>
      </p:sp>
      <p:sp>
        <p:nvSpPr>
          <p:cNvPr id="8" name="Rectangle 7"/>
          <p:cNvSpPr/>
          <p:nvPr/>
        </p:nvSpPr>
        <p:spPr>
          <a:xfrm>
            <a:off x="9144000" y="1124465"/>
            <a:ext cx="2209800" cy="5052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/>
              <a:t>Polanyi’s conception of embeddness:</a:t>
            </a:r>
          </a:p>
          <a:p>
            <a:pPr algn="ctr"/>
            <a:endParaRPr lang="en-ZA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ZA" b="1" dirty="0" smtClean="0"/>
              <a:t>Posed at macro level.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ZA" b="1" dirty="0" smtClean="0"/>
              <a:t>Problem of the analytically autonomous economy and its integration into society </a:t>
            </a:r>
            <a:r>
              <a:rPr lang="en-ZA" sz="1600" i="1" dirty="0" smtClean="0"/>
              <a:t>(Krippner &amp; Alvarez 2007)</a:t>
            </a:r>
            <a:endParaRPr lang="en-ZA" sz="1600" i="1" dirty="0"/>
          </a:p>
        </p:txBody>
      </p:sp>
      <p:sp>
        <p:nvSpPr>
          <p:cNvPr id="9" name="Rectangle 8"/>
          <p:cNvSpPr/>
          <p:nvPr/>
        </p:nvSpPr>
        <p:spPr>
          <a:xfrm>
            <a:off x="3426940" y="514392"/>
            <a:ext cx="5338119" cy="383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Neo-classic subjective theory of value</a:t>
            </a:r>
            <a:endParaRPr lang="en-ZA" dirty="0"/>
          </a:p>
        </p:txBody>
      </p:sp>
      <p:sp>
        <p:nvSpPr>
          <p:cNvPr id="10" name="Right Brace 9"/>
          <p:cNvSpPr/>
          <p:nvPr/>
        </p:nvSpPr>
        <p:spPr>
          <a:xfrm rot="5400000">
            <a:off x="5768169" y="-417835"/>
            <a:ext cx="333633" cy="3118494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2392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solidFill>
                  <a:schemeClr val="bg1"/>
                </a:solidFill>
              </a:rPr>
              <a:t>Geels (2014) triple level Embeddness</a:t>
            </a:r>
            <a:endParaRPr lang="en-ZA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 smtClean="0">
                <a:solidFill>
                  <a:schemeClr val="bg1"/>
                </a:solidFill>
              </a:rPr>
              <a:t>Draws on:</a:t>
            </a:r>
          </a:p>
          <a:p>
            <a:endParaRPr lang="en-ZA" dirty="0"/>
          </a:p>
          <a:p>
            <a:r>
              <a:rPr lang="en-ZA" b="1" dirty="0" smtClean="0">
                <a:solidFill>
                  <a:schemeClr val="bg1"/>
                </a:solidFill>
              </a:rPr>
              <a:t>Evolutionary economics</a:t>
            </a:r>
          </a:p>
          <a:p>
            <a:r>
              <a:rPr lang="en-ZA" b="1" dirty="0" smtClean="0">
                <a:solidFill>
                  <a:schemeClr val="bg1"/>
                </a:solidFill>
              </a:rPr>
              <a:t>Neo-institutional economics</a:t>
            </a:r>
          </a:p>
          <a:p>
            <a:r>
              <a:rPr lang="en-ZA" b="1" dirty="0" smtClean="0">
                <a:solidFill>
                  <a:schemeClr val="bg1"/>
                </a:solidFill>
              </a:rPr>
              <a:t>Economic sociology</a:t>
            </a:r>
          </a:p>
          <a:p>
            <a:endParaRPr lang="en-ZA" b="1" dirty="0">
              <a:solidFill>
                <a:schemeClr val="bg1"/>
              </a:solidFill>
            </a:endParaRPr>
          </a:p>
          <a:p>
            <a:r>
              <a:rPr lang="en-ZA" b="1" dirty="0" smtClean="0">
                <a:solidFill>
                  <a:schemeClr val="bg1"/>
                </a:solidFill>
              </a:rPr>
              <a:t>Aim: new framework to </a:t>
            </a:r>
            <a:r>
              <a:rPr lang="en-ZA" b="1" dirty="0">
                <a:solidFill>
                  <a:schemeClr val="bg1"/>
                </a:solidFill>
              </a:rPr>
              <a:t>understand the co-evolution and bi-directional </a:t>
            </a:r>
            <a:r>
              <a:rPr lang="en-ZA" b="1" dirty="0" smtClean="0">
                <a:solidFill>
                  <a:schemeClr val="bg1"/>
                </a:solidFill>
              </a:rPr>
              <a:t>interactions between </a:t>
            </a:r>
            <a:r>
              <a:rPr lang="en-ZA" b="1" dirty="0">
                <a:solidFill>
                  <a:schemeClr val="bg1"/>
                </a:solidFill>
              </a:rPr>
              <a:t>industries and their environments.</a:t>
            </a:r>
          </a:p>
        </p:txBody>
      </p:sp>
    </p:spTree>
    <p:extLst>
      <p:ext uri="{BB962C8B-B14F-4D97-AF65-F5344CB8AC3E}">
        <p14:creationId xmlns:p14="http://schemas.microsoft.com/office/powerpoint/2010/main" val="168335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19" y="-302140"/>
            <a:ext cx="10515600" cy="1325563"/>
          </a:xfrm>
        </p:spPr>
        <p:txBody>
          <a:bodyPr>
            <a:norm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</a:rPr>
              <a:t>Geels (2014): Triple level embeddness shows how Firms-in-Industries shape environments</a:t>
            </a:r>
            <a:endParaRPr lang="en-ZA" sz="2000" b="1" dirty="0">
              <a:solidFill>
                <a:schemeClr val="bg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546654" y="624801"/>
            <a:ext cx="11123140" cy="649996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0" y="624801"/>
            <a:ext cx="2854411" cy="6023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 </a:t>
            </a:r>
          </a:p>
          <a:p>
            <a:pPr algn="ctr"/>
            <a:endParaRPr lang="en-ZA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ZA" b="1" dirty="0" smtClean="0"/>
              <a:t>Schumpeterian notion of innovation problematic </a:t>
            </a:r>
            <a:r>
              <a:rPr lang="en-ZA" sz="1400" i="1" dirty="0" smtClean="0"/>
              <a:t>(Perez-Luno 2007</a:t>
            </a:r>
            <a:r>
              <a:rPr lang="en-ZA" sz="1400" i="1" dirty="0" smtClean="0"/>
              <a:t>) discursive effect of labour saving technologies + creative destruction</a:t>
            </a:r>
            <a:endParaRPr lang="en-ZA" sz="1400" i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ZA" sz="1400" i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ZA" sz="1600" i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ZA" b="1" dirty="0" smtClean="0"/>
              <a:t>Role of State: innovation within Socio-political </a:t>
            </a:r>
            <a:r>
              <a:rPr lang="en-ZA" b="1" dirty="0" smtClean="0"/>
              <a:t>systems to lever state provision of infrastructure to effec</a:t>
            </a:r>
            <a:r>
              <a:rPr lang="en-ZA" b="1" dirty="0" smtClean="0"/>
              <a:t>t change</a:t>
            </a:r>
            <a:endParaRPr lang="en-ZA" b="1" dirty="0" smtClean="0"/>
          </a:p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8602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1499</Words>
  <Application>Microsoft Office PowerPoint</Application>
  <PresentationFormat>Widescreen</PresentationFormat>
  <Paragraphs>121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The Political Economy of the transition to Sustainability</vt:lpstr>
      <vt:lpstr>Introduction</vt:lpstr>
      <vt:lpstr>Heuristics relevant to formulation of Human Centered Socio-economic system</vt:lpstr>
      <vt:lpstr>   Neo-classic subjective theory of value</vt:lpstr>
      <vt:lpstr>Entanglement of Fact / Value / Convention: &amp; exploration of Quine’s (1950) ‘attack’ on positivism.</vt:lpstr>
      <vt:lpstr>Second wave of the Cambridge Revival of Classic Political Economy</vt:lpstr>
      <vt:lpstr>                Why the need to Embed the Economy in Society?</vt:lpstr>
      <vt:lpstr>Geels (2014) triple level Embeddness</vt:lpstr>
      <vt:lpstr>Geels (2014): Triple level embeddness shows how Firms-in-Industries shape environments</vt:lpstr>
      <vt:lpstr>Expanded Sustainable Development Concepts</vt:lpstr>
      <vt:lpstr>             Sustainable Development</vt:lpstr>
      <vt:lpstr>Keynes plus Schumpeter Economic Growth Model (Dosi et al 2012)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Political Economy of the transition to Sustainability</dc:title>
  <dc:creator>Manuel, Warren</dc:creator>
  <cp:lastModifiedBy>Manuel, Warren</cp:lastModifiedBy>
  <cp:revision>65</cp:revision>
  <dcterms:created xsi:type="dcterms:W3CDTF">2017-05-09T13:35:46Z</dcterms:created>
  <dcterms:modified xsi:type="dcterms:W3CDTF">2017-05-11T13:42:16Z</dcterms:modified>
</cp:coreProperties>
</file>