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32"/>
  </p:notesMasterIdLst>
  <p:handoutMasterIdLst>
    <p:handoutMasterId r:id="rId33"/>
  </p:handoutMasterIdLst>
  <p:sldIdLst>
    <p:sldId id="257" r:id="rId3"/>
    <p:sldId id="420" r:id="rId4"/>
    <p:sldId id="421" r:id="rId5"/>
    <p:sldId id="275" r:id="rId6"/>
    <p:sldId id="392" r:id="rId7"/>
    <p:sldId id="393" r:id="rId8"/>
    <p:sldId id="394" r:id="rId9"/>
    <p:sldId id="396" r:id="rId10"/>
    <p:sldId id="398" r:id="rId11"/>
    <p:sldId id="400" r:id="rId12"/>
    <p:sldId id="397" r:id="rId13"/>
    <p:sldId id="399" r:id="rId14"/>
    <p:sldId id="401" r:id="rId15"/>
    <p:sldId id="402" r:id="rId16"/>
    <p:sldId id="404" r:id="rId17"/>
    <p:sldId id="403" r:id="rId18"/>
    <p:sldId id="405" r:id="rId19"/>
    <p:sldId id="406" r:id="rId20"/>
    <p:sldId id="412" r:id="rId21"/>
    <p:sldId id="413" r:id="rId22"/>
    <p:sldId id="410" r:id="rId23"/>
    <p:sldId id="409" r:id="rId24"/>
    <p:sldId id="414" r:id="rId25"/>
    <p:sldId id="417" r:id="rId26"/>
    <p:sldId id="416" r:id="rId27"/>
    <p:sldId id="418" r:id="rId28"/>
    <p:sldId id="419" r:id="rId29"/>
    <p:sldId id="422" r:id="rId30"/>
    <p:sldId id="273" r:id="rId31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472">
          <p15:clr>
            <a:srgbClr val="A4A3A4"/>
          </p15:clr>
        </p15:guide>
        <p15:guide id="3" pos="3288">
          <p15:clr>
            <a:srgbClr val="A4A3A4"/>
          </p15:clr>
        </p15:guide>
        <p15:guide id="4" pos="3696">
          <p15:clr>
            <a:srgbClr val="A4A3A4"/>
          </p15:clr>
        </p15:guide>
        <p15:guide id="5" pos="1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00"/>
    <a:srgbClr val="CCECFF"/>
    <a:srgbClr val="CED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3" autoAdjust="0"/>
    <p:restoredTop sz="94671" autoAdjust="0"/>
  </p:normalViewPr>
  <p:slideViewPr>
    <p:cSldViewPr>
      <p:cViewPr varScale="1">
        <p:scale>
          <a:sx n="71" d="100"/>
          <a:sy n="71" d="100"/>
        </p:scale>
        <p:origin x="-1272" y="-96"/>
      </p:cViewPr>
      <p:guideLst>
        <p:guide orient="horz" pos="2160"/>
        <p:guide pos="2472"/>
        <p:guide pos="3288"/>
        <p:guide pos="3696"/>
        <p:guide pos="18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448" y="-8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764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345" y="1"/>
            <a:ext cx="2945764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2BB6310F-74C1-4346-BF45-A4FBD5E112B5}" type="datetimeFigureOut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9428718"/>
            <a:ext cx="2945764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345" y="9428718"/>
            <a:ext cx="2945764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395037C-C1C8-49A1-8003-8199328C7770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61633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5805" tIns="47902" rIns="95805" bIns="47902" rtlCol="0"/>
          <a:lstStyle>
            <a:lvl1pPr algn="l">
              <a:defRPr sz="13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805" tIns="47902" rIns="95805" bIns="47902" rtlCol="0"/>
          <a:lstStyle>
            <a:lvl1pPr algn="r">
              <a:defRPr sz="1300"/>
            </a:lvl1pPr>
          </a:lstStyle>
          <a:p>
            <a:fld id="{CEE1E20B-C81D-4CCD-8290-1C14951E1DA7}" type="datetimeFigureOut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05" tIns="47902" rIns="95805" bIns="47902" rtlCol="0" anchor="ctr"/>
          <a:lstStyle/>
          <a:p>
            <a:endParaRPr lang="pt-P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805" tIns="47902" rIns="95805" bIns="4790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5805" tIns="47902" rIns="95805" bIns="47902" rtlCol="0" anchor="b"/>
          <a:lstStyle>
            <a:lvl1pPr algn="l">
              <a:defRPr sz="1300"/>
            </a:lvl1pPr>
          </a:lstStyle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5805" tIns="47902" rIns="95805" bIns="47902" rtlCol="0" anchor="b"/>
          <a:lstStyle>
            <a:lvl1pPr algn="r">
              <a:defRPr sz="1300"/>
            </a:lvl1pPr>
          </a:lstStyle>
          <a:p>
            <a:fld id="{7753A19E-D93C-4368-BFED-87BE4BC54CE4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0974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61897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19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20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29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10635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8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3A19E-D93C-4368-BFED-87BE4BC54CE4}" type="slidenum">
              <a:rPr lang="pt-PT" smtClean="0"/>
              <a:pPr/>
              <a:t>9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718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C250-649A-46D0-AC3C-E93EF2F71F05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270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79FC-567C-44ED-84F1-45516F55C1B3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814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4636-C746-4102-84E2-D285A2D00D78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108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36BB-8ECD-47B1-A2E9-82F321E20030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5085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67BC-6B24-4170-92C8-208818CC2409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274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15F0-2BC4-4FF6-908C-D6914BCACB1E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5717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21957-247F-4D95-94A3-7AC0F070FED6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3350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CFC2D-E5EE-4DD0-8E9E-7766D7A101FA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9264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8E23-6669-4B9F-8FA8-2F80702D9307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2541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DA68-2232-438C-88F4-25D80EE70653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0327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B9F2-7818-48DF-B0E6-9B49E3CFB526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9498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8465-1F7A-4738-937E-53ACA8D34F65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3908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1087-509A-4AFA-923F-7AA3B74AA591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3892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EECF-2C48-4796-8E2E-9716A30E03C2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8315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E12E-AD22-4DEB-95D6-0B32DC73AB72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4495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376D-2969-4A05-948D-8D3ECC0E5A04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4896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A772-869A-4C44-99B5-980CC5003548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289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7724-A80D-49F6-BC58-F80F682AB3D0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1003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B06CF-80A4-4725-ABBC-77CF019671C7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7702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1F1C-15EE-4628-834B-B3BD81DE24AB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4171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D002C-5FFC-4D3E-8489-388EB5D2F458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1" name="Picture 2" descr="http://upload.wikimedia.org/wikipedia/pt/a/a8/ISEG_escud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93296"/>
            <a:ext cx="514016" cy="64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3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98125-F13D-4745-965E-131D685D1322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7348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264F-3A2D-48BE-B400-F9F86FF6FE51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130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/>
            </a:gs>
            <a:gs pos="100000">
              <a:srgbClr val="CCECFF"/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CD986-13D0-4B48-8C8C-2A6E23FB8A4A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E7AA5-5ED4-45F3-AC8C-02706D527036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937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0000">
              <a:schemeClr val="bg1"/>
            </a:gs>
            <a:gs pos="100000">
              <a:srgbClr val="CCECFF"/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80712-06BB-4C01-B672-E931E2C17E08}" type="datetime1">
              <a:rPr lang="pt-PT" smtClean="0"/>
              <a:pPr/>
              <a:t>06-05-2017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58E05-25B1-47D2-B033-382903BDED1D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2839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rborges@iseg.utl.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0892" y="548680"/>
            <a:ext cx="7920880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en-GB" sz="3600" b="1" dirty="0" smtClean="0"/>
          </a:p>
          <a:p>
            <a:pPr algn="ctr">
              <a:lnSpc>
                <a:spcPct val="80000"/>
              </a:lnSpc>
            </a:pPr>
            <a:endParaRPr lang="en-GB" sz="3600" b="1" dirty="0" smtClean="0"/>
          </a:p>
          <a:p>
            <a:pPr algn="ctr">
              <a:lnSpc>
                <a:spcPct val="80000"/>
              </a:lnSpc>
            </a:pPr>
            <a:r>
              <a:rPr lang="en-GB" sz="3600" b="1" dirty="0" smtClean="0">
                <a:solidFill>
                  <a:schemeClr val="tx2"/>
                </a:solidFill>
              </a:rPr>
              <a:t>Regulation and Regulatory Capture</a:t>
            </a:r>
          </a:p>
          <a:p>
            <a:pPr algn="ctr">
              <a:lnSpc>
                <a:spcPct val="80000"/>
              </a:lnSpc>
            </a:pPr>
            <a:endParaRPr lang="en-GB" sz="2400" dirty="0" smtClean="0"/>
          </a:p>
          <a:p>
            <a:pPr algn="ctr">
              <a:lnSpc>
                <a:spcPct val="80000"/>
              </a:lnSpc>
            </a:pPr>
            <a:endParaRPr lang="en-GB" sz="2400" dirty="0" smtClean="0"/>
          </a:p>
          <a:p>
            <a:pPr algn="ctr">
              <a:lnSpc>
                <a:spcPct val="80000"/>
              </a:lnSpc>
            </a:pPr>
            <a:r>
              <a:rPr lang="en-GB" sz="2400" dirty="0" smtClean="0"/>
              <a:t>Maria Rosa Borges</a:t>
            </a:r>
          </a:p>
          <a:p>
            <a:pPr algn="ctr">
              <a:lnSpc>
                <a:spcPct val="80000"/>
              </a:lnSpc>
            </a:pPr>
            <a:r>
              <a:rPr lang="en-GB" sz="2400" u="sng" dirty="0" smtClean="0">
                <a:hlinkClick r:id="rId3"/>
              </a:rPr>
              <a:t>mrborges@iseg.utl.pt</a:t>
            </a:r>
            <a:endParaRPr lang="en-GB" sz="2400" dirty="0" smtClean="0"/>
          </a:p>
          <a:p>
            <a:pPr algn="ctr">
              <a:lnSpc>
                <a:spcPct val="80000"/>
              </a:lnSpc>
            </a:pPr>
            <a:r>
              <a:rPr lang="en-GB" sz="2400" dirty="0" smtClean="0"/>
              <a:t> ISEG (Lisbon School of Economics and Management) of the</a:t>
            </a:r>
          </a:p>
          <a:p>
            <a:pPr algn="ctr">
              <a:lnSpc>
                <a:spcPct val="80000"/>
              </a:lnSpc>
            </a:pPr>
            <a:r>
              <a:rPr lang="en-GB" sz="2400" dirty="0" smtClean="0"/>
              <a:t>Universidade de Lisboa</a:t>
            </a:r>
          </a:p>
          <a:p>
            <a:pPr algn="ctr">
              <a:lnSpc>
                <a:spcPct val="80000"/>
              </a:lnSpc>
            </a:pPr>
            <a:r>
              <a:rPr lang="en-GB" sz="2400" dirty="0" smtClean="0"/>
              <a:t>UECE (Research Unit on Complexity and Economics)</a:t>
            </a:r>
          </a:p>
          <a:p>
            <a:pPr algn="ctr">
              <a:lnSpc>
                <a:spcPct val="80000"/>
              </a:lnSpc>
            </a:pPr>
            <a:endParaRPr lang="en-GB" sz="2400" dirty="0" smtClean="0"/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XIV International Colloquium – Cape Town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May 10-12, 2017</a:t>
            </a:r>
          </a:p>
          <a:p>
            <a:pPr algn="ctr">
              <a:lnSpc>
                <a:spcPct val="80000"/>
              </a:lnSpc>
            </a:pPr>
            <a:endParaRPr lang="en-GB" sz="2400" dirty="0" smtClean="0"/>
          </a:p>
          <a:p>
            <a:pPr algn="ctr">
              <a:lnSpc>
                <a:spcPct val="80000"/>
              </a:lnSpc>
            </a:pP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50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6474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 ⟡ </a:t>
            </a:r>
            <a:r>
              <a:rPr lang="en-GB" sz="2400" b="1" dirty="0" smtClean="0">
                <a:solidFill>
                  <a:srgbClr val="00B050"/>
                </a:solidFill>
              </a:rPr>
              <a:t>Regulatory </a:t>
            </a:r>
            <a:r>
              <a:rPr lang="en-GB" sz="2400" b="1" dirty="0">
                <a:solidFill>
                  <a:srgbClr val="00B050"/>
                </a:solidFill>
              </a:rPr>
              <a:t>capture theories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/>
              <a:t>In this context</a:t>
            </a:r>
            <a:r>
              <a:rPr lang="en-US" sz="2000" dirty="0"/>
              <a:t>, a </a:t>
            </a:r>
            <a:r>
              <a:rPr lang="en-US" sz="2000" b="1" dirty="0"/>
              <a:t>more precise </a:t>
            </a:r>
            <a:r>
              <a:rPr lang="en-US" sz="2000" b="1" dirty="0">
                <a:solidFill>
                  <a:srgbClr val="0070C0"/>
                </a:solidFill>
              </a:rPr>
              <a:t>concept of regulatory capture, is connected </a:t>
            </a:r>
            <a:r>
              <a:rPr lang="en-US" sz="2000" dirty="0"/>
              <a:t>to the </a:t>
            </a:r>
            <a:r>
              <a:rPr lang="en-US" sz="2000" b="1" dirty="0"/>
              <a:t>success</a:t>
            </a:r>
            <a:r>
              <a:rPr lang="en-US" sz="2000" dirty="0"/>
              <a:t> in influencing (capturing) </a:t>
            </a:r>
            <a:r>
              <a:rPr lang="en-US" sz="2000" b="1" u="sng" dirty="0"/>
              <a:t>legislators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or </a:t>
            </a:r>
            <a:r>
              <a:rPr lang="en-US" sz="2000" b="1" u="sng" dirty="0"/>
              <a:t>regulatory agencies</a:t>
            </a:r>
            <a:r>
              <a:rPr lang="en-US" sz="2000" dirty="0"/>
              <a:t>, </a:t>
            </a:r>
            <a:r>
              <a:rPr lang="en-US" sz="2000" dirty="0"/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So </a:t>
            </a:r>
            <a:r>
              <a:rPr lang="en-US" sz="2000" b="1" dirty="0">
                <a:solidFill>
                  <a:srgbClr val="0070C0"/>
                </a:solidFill>
              </a:rPr>
              <a:t>that </a:t>
            </a:r>
            <a:r>
              <a:rPr lang="en-US" sz="2000" dirty="0"/>
              <a:t>policies and legislation preferred by regulated firms are implemented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457200" indent="-457200">
              <a:buFont typeface="+mj-lt"/>
              <a:buAutoNum type="alphaLcParenR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Regulation as a market</a:t>
            </a:r>
          </a:p>
          <a:p>
            <a:pPr>
              <a:defRPr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</a:rPr>
              <a:t>The economic theory of regulation is initially proposed by </a:t>
            </a:r>
            <a:r>
              <a:rPr lang="en-US" sz="2000" b="1" dirty="0">
                <a:solidFill>
                  <a:srgbClr val="0070C0"/>
                </a:solidFill>
              </a:rPr>
              <a:t>Stigler</a:t>
            </a:r>
            <a:r>
              <a:rPr lang="en-US" sz="2000" dirty="0" smtClean="0">
                <a:solidFill>
                  <a:srgbClr val="000000"/>
                </a:solidFill>
              </a:rPr>
              <a:t> who</a:t>
            </a:r>
            <a:r>
              <a:rPr lang="en-US" sz="2000" dirty="0">
                <a:solidFill>
                  <a:srgbClr val="000000"/>
                </a:solidFill>
              </a:rPr>
              <a:t>, in </a:t>
            </a:r>
            <a:r>
              <a:rPr lang="en-US" sz="2000" b="1" dirty="0">
                <a:solidFill>
                  <a:srgbClr val="0070C0"/>
                </a:solidFill>
              </a:rPr>
              <a:t>1971</a:t>
            </a:r>
            <a:r>
              <a:rPr lang="en-US" sz="2000" dirty="0">
                <a:solidFill>
                  <a:srgbClr val="000000"/>
                </a:solidFill>
              </a:rPr>
              <a:t>, introduces </a:t>
            </a:r>
            <a:r>
              <a:rPr lang="en-US" sz="2000" dirty="0" smtClean="0">
                <a:solidFill>
                  <a:srgbClr val="000000"/>
                </a:solidFill>
              </a:rPr>
              <a:t> a </a:t>
            </a:r>
            <a:r>
              <a:rPr lang="en-US" sz="2000" b="1" dirty="0" smtClean="0">
                <a:solidFill>
                  <a:srgbClr val="000000"/>
                </a:solidFill>
              </a:rPr>
              <a:t>new</a:t>
            </a:r>
            <a:r>
              <a:rPr lang="en-US" sz="2000" dirty="0" smtClean="0">
                <a:solidFill>
                  <a:srgbClr val="000000"/>
                </a:solidFill>
              </a:rPr>
              <a:t> aspect in the theory: </a:t>
            </a:r>
            <a:r>
              <a:rPr lang="en-US" sz="2000" dirty="0">
                <a:solidFill>
                  <a:srgbClr val="000000"/>
                </a:solidFill>
              </a:rPr>
              <a:t>the </a:t>
            </a:r>
            <a:r>
              <a:rPr lang="en-US" sz="2000" b="1" dirty="0">
                <a:solidFill>
                  <a:srgbClr val="000000"/>
                </a:solidFill>
              </a:rPr>
              <a:t>idea</a:t>
            </a:r>
            <a:r>
              <a:rPr lang="en-US" sz="2000" dirty="0">
                <a:solidFill>
                  <a:srgbClr val="000000"/>
                </a:solidFill>
              </a:rPr>
              <a:t> that </a:t>
            </a:r>
            <a:r>
              <a:rPr lang="en-US" sz="2000" b="1" dirty="0">
                <a:solidFill>
                  <a:srgbClr val="000000"/>
                </a:solidFill>
              </a:rPr>
              <a:t>economic regulation </a:t>
            </a:r>
            <a:r>
              <a:rPr lang="en-US" sz="2000" dirty="0">
                <a:solidFill>
                  <a:srgbClr val="000000"/>
                </a:solidFill>
              </a:rPr>
              <a:t>can be seen </a:t>
            </a:r>
            <a:r>
              <a:rPr lang="en-US" sz="2000" b="1" dirty="0">
                <a:solidFill>
                  <a:srgbClr val="000000"/>
                </a:solidFill>
              </a:rPr>
              <a:t>as a product </a:t>
            </a:r>
            <a:r>
              <a:rPr lang="en-US" sz="2000" dirty="0">
                <a:solidFill>
                  <a:srgbClr val="000000"/>
                </a:solidFill>
              </a:rPr>
              <a:t>whose </a:t>
            </a:r>
            <a:r>
              <a:rPr lang="en-US" sz="2000" dirty="0">
                <a:solidFill>
                  <a:srgbClr val="0070C0"/>
                </a:solidFill>
              </a:rPr>
              <a:t>optimal allocation </a:t>
            </a:r>
            <a:r>
              <a:rPr lang="en-US" sz="2000" dirty="0">
                <a:solidFill>
                  <a:srgbClr val="000000"/>
                </a:solidFill>
              </a:rPr>
              <a:t>derives from </a:t>
            </a:r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b="1" dirty="0" smtClean="0">
                <a:solidFill>
                  <a:srgbClr val="000000"/>
                </a:solidFill>
              </a:rPr>
              <a:t>demand</a:t>
            </a:r>
            <a:r>
              <a:rPr lang="en-US" sz="2000" dirty="0" smtClean="0">
                <a:solidFill>
                  <a:srgbClr val="000000"/>
                </a:solidFill>
              </a:rPr>
              <a:t> and </a:t>
            </a:r>
            <a:r>
              <a:rPr lang="en-US" sz="2000" b="1" dirty="0" smtClean="0">
                <a:solidFill>
                  <a:srgbClr val="000000"/>
                </a:solidFill>
              </a:rPr>
              <a:t>supply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interaction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pt-PT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46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1549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00B050"/>
                </a:solidFill>
              </a:rPr>
              <a:t>a) 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Regulation </a:t>
            </a:r>
            <a:r>
              <a:rPr lang="en-US" sz="2400" b="1" dirty="0">
                <a:solidFill>
                  <a:srgbClr val="C00000"/>
                </a:solidFill>
              </a:rPr>
              <a:t>as a market</a:t>
            </a:r>
          </a:p>
          <a:p>
            <a:pPr>
              <a:defRPr/>
            </a:pPr>
            <a:endParaRPr lang="en-GB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Stigler</a:t>
            </a:r>
            <a:r>
              <a:rPr lang="en-US" sz="2000" dirty="0" smtClean="0"/>
              <a:t> </a:t>
            </a:r>
            <a:r>
              <a:rPr lang="en-US" sz="2000" b="1" dirty="0">
                <a:solidFill>
                  <a:srgbClr val="0070C0"/>
                </a:solidFill>
              </a:rPr>
              <a:t>emphasizes</a:t>
            </a:r>
            <a:r>
              <a:rPr lang="en-US" sz="2000" dirty="0"/>
              <a:t> that </a:t>
            </a:r>
            <a:r>
              <a:rPr lang="en-US" sz="2000" b="1" dirty="0"/>
              <a:t>traditional mechanisms </a:t>
            </a:r>
            <a:r>
              <a:rPr lang="en-US" sz="2000" dirty="0"/>
              <a:t>for obtaining monopoly rents </a:t>
            </a:r>
            <a:r>
              <a:rPr lang="en-US" sz="2000" b="1" dirty="0"/>
              <a:t>are less efficient </a:t>
            </a:r>
            <a:r>
              <a:rPr lang="en-US" sz="2000" dirty="0"/>
              <a:t>ways to gain benefits </a:t>
            </a:r>
            <a:r>
              <a:rPr lang="en-US" sz="2000" b="1" dirty="0">
                <a:solidFill>
                  <a:srgbClr val="0070C0"/>
                </a:solidFill>
              </a:rPr>
              <a:t>than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b="1" dirty="0"/>
              <a:t>to use their power to influence</a:t>
            </a:r>
            <a:r>
              <a:rPr lang="en-US" sz="2000" dirty="0"/>
              <a:t> </a:t>
            </a:r>
            <a:r>
              <a:rPr lang="en-US" sz="2000" u="sng" dirty="0"/>
              <a:t>legislators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or</a:t>
            </a:r>
            <a:r>
              <a:rPr lang="en-US" sz="2000" dirty="0"/>
              <a:t> </a:t>
            </a:r>
            <a:r>
              <a:rPr lang="en-US" sz="2000" u="sng" dirty="0"/>
              <a:t>regulatory agencies </a:t>
            </a:r>
            <a:r>
              <a:rPr lang="en-US" sz="2000" dirty="0"/>
              <a:t>to obtain "legal" protection against </a:t>
            </a:r>
            <a:r>
              <a:rPr lang="en-US" sz="2000" dirty="0" smtClean="0"/>
              <a:t>competition.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Thus</a:t>
            </a:r>
            <a:r>
              <a:rPr lang="en-US" sz="2000" dirty="0"/>
              <a:t>, </a:t>
            </a:r>
            <a:r>
              <a:rPr lang="en-US" sz="2000" b="1" dirty="0"/>
              <a:t>in </a:t>
            </a:r>
            <a:r>
              <a:rPr lang="en-US" sz="2000" b="1" dirty="0">
                <a:solidFill>
                  <a:srgbClr val="000000"/>
                </a:solidFill>
              </a:rPr>
              <a:t>contrast </a:t>
            </a:r>
            <a:r>
              <a:rPr lang="en-US" sz="2000" dirty="0">
                <a:solidFill>
                  <a:srgbClr val="000000"/>
                </a:solidFill>
              </a:rPr>
              <a:t>to the </a:t>
            </a:r>
            <a:r>
              <a:rPr lang="en-US" sz="2000" b="1" dirty="0">
                <a:solidFill>
                  <a:srgbClr val="000000"/>
                </a:solidFill>
              </a:rPr>
              <a:t>public interest theory </a:t>
            </a:r>
            <a:r>
              <a:rPr lang="en-US" sz="2000" dirty="0">
                <a:solidFill>
                  <a:srgbClr val="000000"/>
                </a:solidFill>
              </a:rPr>
              <a:t>of regulation, </a:t>
            </a:r>
            <a:r>
              <a:rPr lang="en-US" sz="2000" b="1" dirty="0">
                <a:solidFill>
                  <a:srgbClr val="0070C0"/>
                </a:solidFill>
              </a:rPr>
              <a:t>Stigler's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view</a:t>
            </a:r>
            <a:r>
              <a:rPr lang="en-US" sz="2000" dirty="0">
                <a:solidFill>
                  <a:srgbClr val="000000"/>
                </a:solidFill>
              </a:rPr>
              <a:t> is that regulation </a:t>
            </a:r>
            <a:r>
              <a:rPr lang="en-US" sz="2000" dirty="0">
                <a:solidFill>
                  <a:srgbClr val="0070C0"/>
                </a:solidFill>
              </a:rPr>
              <a:t>serves the private interests of regulated </a:t>
            </a:r>
            <a:r>
              <a:rPr lang="en-US" sz="2000" dirty="0" smtClean="0">
                <a:solidFill>
                  <a:srgbClr val="0070C0"/>
                </a:solidFill>
              </a:rPr>
              <a:t>firms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</a:rPr>
              <a:t>In this sense, regulation can be seen as an </a:t>
            </a:r>
            <a:r>
              <a:rPr lang="en-US" sz="2000" b="1" dirty="0">
                <a:solidFill>
                  <a:srgbClr val="000000"/>
                </a:solidFill>
              </a:rPr>
              <a:t>economic good </a:t>
            </a:r>
            <a:r>
              <a:rPr lang="en-US" sz="2000" dirty="0">
                <a:solidFill>
                  <a:srgbClr val="000000"/>
                </a:solidFill>
              </a:rPr>
              <a:t>for which there is a </a:t>
            </a:r>
            <a:r>
              <a:rPr lang="en-US" sz="2000" b="1" dirty="0">
                <a:solidFill>
                  <a:srgbClr val="000000"/>
                </a:solidFill>
              </a:rPr>
              <a:t>supply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b="1" dirty="0">
                <a:solidFill>
                  <a:srgbClr val="000000"/>
                </a:solidFill>
              </a:rPr>
              <a:t>demand</a:t>
            </a:r>
            <a:r>
              <a:rPr lang="en-US" sz="2000" dirty="0">
                <a:solidFill>
                  <a:srgbClr val="000000"/>
                </a:solidFill>
              </a:rPr>
              <a:t> market in which </a:t>
            </a:r>
            <a:r>
              <a:rPr lang="en-US" sz="2000" b="1" dirty="0">
                <a:solidFill>
                  <a:srgbClr val="00B050"/>
                </a:solidFill>
              </a:rPr>
              <a:t>legislators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offer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regulation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and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interest groups seek regulation </a:t>
            </a:r>
            <a:r>
              <a:rPr lang="en-US" sz="2000" dirty="0">
                <a:solidFill>
                  <a:srgbClr val="000000"/>
                </a:solidFill>
              </a:rPr>
              <a:t>that favors </a:t>
            </a:r>
            <a:r>
              <a:rPr lang="en-US" sz="2000" dirty="0" smtClean="0">
                <a:solidFill>
                  <a:srgbClr val="000000"/>
                </a:solidFill>
              </a:rPr>
              <a:t>them.</a:t>
            </a:r>
            <a:endParaRPr lang="pt-PT" sz="2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92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b)  </a:t>
            </a:r>
            <a:r>
              <a:rPr lang="en-GB" sz="2400" b="1" dirty="0" smtClean="0">
                <a:solidFill>
                  <a:srgbClr val="C00000"/>
                </a:solidFill>
              </a:rPr>
              <a:t>Interest </a:t>
            </a:r>
            <a:r>
              <a:rPr lang="en-GB" sz="2400" b="1" dirty="0" smtClean="0">
                <a:solidFill>
                  <a:srgbClr val="C00000"/>
                </a:solidFill>
              </a:rPr>
              <a:t>group theory</a:t>
            </a:r>
            <a:endParaRPr lang="en-GB" sz="24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A different perspective is developed by </a:t>
            </a:r>
            <a:r>
              <a:rPr lang="en-US" sz="2000" b="1" dirty="0">
                <a:solidFill>
                  <a:srgbClr val="0070C0"/>
                </a:solidFill>
              </a:rPr>
              <a:t>Peltzman (1976)</a:t>
            </a:r>
            <a:r>
              <a:rPr lang="en-US" sz="2000" dirty="0" smtClean="0"/>
              <a:t>, </a:t>
            </a:r>
            <a:r>
              <a:rPr lang="en-US" sz="2000" b="1" dirty="0">
                <a:solidFill>
                  <a:srgbClr val="0070C0"/>
                </a:solidFill>
              </a:rPr>
              <a:t>Posner (1971, 1974, 1975)</a:t>
            </a:r>
            <a:r>
              <a:rPr lang="en-US" sz="2000" dirty="0" smtClean="0"/>
              <a:t> and </a:t>
            </a:r>
            <a:r>
              <a:rPr lang="en-US" sz="2000" b="1" dirty="0">
                <a:solidFill>
                  <a:srgbClr val="0070C0"/>
                </a:solidFill>
              </a:rPr>
              <a:t>Becker (1983)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- </a:t>
            </a:r>
            <a:r>
              <a:rPr lang="en-US" sz="2000" b="1" dirty="0" smtClean="0">
                <a:solidFill>
                  <a:srgbClr val="0070C0"/>
                </a:solidFill>
              </a:rPr>
              <a:t>the interest group </a:t>
            </a:r>
            <a:r>
              <a:rPr lang="en-US" sz="2000" b="1" dirty="0">
                <a:solidFill>
                  <a:srgbClr val="0070C0"/>
                </a:solidFill>
              </a:rPr>
              <a:t>theory</a:t>
            </a:r>
            <a:r>
              <a:rPr lang="en-US" sz="2000" b="1" dirty="0">
                <a:solidFill>
                  <a:srgbClr val="00B050"/>
                </a:solidFill>
              </a:rPr>
              <a:t>. 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Peltzman (1976) </a:t>
            </a:r>
            <a:r>
              <a:rPr lang="en-US" sz="2000" dirty="0" smtClean="0"/>
              <a:t>introduces </a:t>
            </a:r>
            <a:r>
              <a:rPr lang="en-US" sz="2000" dirty="0"/>
              <a:t>the notion that </a:t>
            </a:r>
            <a:r>
              <a:rPr lang="en-US" sz="2000" b="1" dirty="0">
                <a:solidFill>
                  <a:srgbClr val="00B050"/>
                </a:solidFill>
              </a:rPr>
              <a:t>no economic interest captures</a:t>
            </a:r>
            <a:r>
              <a:rPr lang="en-US" sz="2000" b="1" dirty="0"/>
              <a:t> legislators or regulatory agencies with </a:t>
            </a:r>
            <a:r>
              <a:rPr lang="en-US" sz="2000" b="1" dirty="0" smtClean="0">
                <a:solidFill>
                  <a:srgbClr val="00B050"/>
                </a:solidFill>
              </a:rPr>
              <a:t>exclusivity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There are </a:t>
            </a:r>
            <a:r>
              <a:rPr lang="en-US" sz="2000" b="1" dirty="0"/>
              <a:t>different interest groups (not only one)</a:t>
            </a:r>
            <a:r>
              <a:rPr lang="en-US" sz="2000" dirty="0"/>
              <a:t> competing for making their interests prevail.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The </a:t>
            </a:r>
            <a:r>
              <a:rPr lang="en-US" sz="2000" b="1" dirty="0">
                <a:solidFill>
                  <a:srgbClr val="0070C0"/>
                </a:solidFill>
              </a:rPr>
              <a:t>problem for legislators and regulatory agencies </a:t>
            </a:r>
            <a:r>
              <a:rPr lang="en-US" sz="2000" dirty="0"/>
              <a:t>is to </a:t>
            </a:r>
            <a:r>
              <a:rPr lang="en-US" sz="2000" b="1" dirty="0"/>
              <a:t>determine the efficient level of regulation</a:t>
            </a:r>
            <a:r>
              <a:rPr lang="en-US" sz="2000" dirty="0"/>
              <a:t>, which </a:t>
            </a:r>
            <a:r>
              <a:rPr lang="en-US" sz="2000" dirty="0" smtClean="0"/>
              <a:t>must be an optimal </a:t>
            </a:r>
            <a:r>
              <a:rPr lang="en-US" sz="2000" b="1" dirty="0">
                <a:solidFill>
                  <a:srgbClr val="0070C0"/>
                </a:solidFill>
              </a:rPr>
              <a:t>balance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between</a:t>
            </a:r>
            <a:r>
              <a:rPr lang="en-US" sz="2000" b="1" dirty="0"/>
              <a:t> the various interest groups </a:t>
            </a:r>
            <a:r>
              <a:rPr lang="en-US" sz="2000" dirty="0"/>
              <a:t>in society, while at the same time </a:t>
            </a:r>
            <a:r>
              <a:rPr lang="en-US" sz="2000" b="1" dirty="0"/>
              <a:t>maximizing political </a:t>
            </a:r>
            <a:r>
              <a:rPr lang="en-US" sz="2000" b="1" dirty="0" smtClean="0"/>
              <a:t>support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46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c)  </a:t>
            </a:r>
            <a:r>
              <a:rPr lang="en-GB" sz="2400" b="1" dirty="0" smtClean="0">
                <a:solidFill>
                  <a:srgbClr val="C00000"/>
                </a:solidFill>
              </a:rPr>
              <a:t>Regulation </a:t>
            </a:r>
            <a:r>
              <a:rPr lang="en-GB" sz="2400" b="1" dirty="0" smtClean="0">
                <a:solidFill>
                  <a:srgbClr val="C00000"/>
                </a:solidFill>
              </a:rPr>
              <a:t>and corruption</a:t>
            </a:r>
            <a:endParaRPr lang="en-GB" sz="24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De Soto (1989)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rgbClr val="0070C0"/>
                </a:solidFill>
              </a:rPr>
              <a:t>Shleifer and Vishny (1994, 1998)</a:t>
            </a:r>
            <a:r>
              <a:rPr lang="en-US" sz="2000" dirty="0"/>
              <a:t> introduce new </a:t>
            </a:r>
            <a:r>
              <a:rPr lang="en-US" sz="2000" dirty="0" smtClean="0"/>
              <a:t>ideas, </a:t>
            </a:r>
            <a:r>
              <a:rPr lang="en-US" sz="2000" dirty="0"/>
              <a:t>formulating the so-called </a:t>
            </a:r>
            <a:r>
              <a:rPr lang="en-US" sz="2000" b="1" dirty="0">
                <a:solidFill>
                  <a:srgbClr val="00B050"/>
                </a:solidFill>
              </a:rPr>
              <a:t>toll </a:t>
            </a:r>
            <a:r>
              <a:rPr lang="en-US" sz="2000" b="1" dirty="0" smtClean="0">
                <a:solidFill>
                  <a:srgbClr val="00B050"/>
                </a:solidFill>
              </a:rPr>
              <a:t>theories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This approach highlight</a:t>
            </a:r>
            <a:r>
              <a:rPr lang="en-US" sz="2000" dirty="0" smtClean="0"/>
              <a:t> </a:t>
            </a:r>
            <a:r>
              <a:rPr lang="en-US" sz="2000" dirty="0"/>
              <a:t>the </a:t>
            </a:r>
            <a:r>
              <a:rPr lang="en-US" sz="2000" b="1" dirty="0"/>
              <a:t>benefits </a:t>
            </a:r>
            <a:r>
              <a:rPr lang="en-US" sz="2000" dirty="0"/>
              <a:t>that</a:t>
            </a:r>
            <a:r>
              <a:rPr lang="en-US" sz="2000" b="1" dirty="0"/>
              <a:t> </a:t>
            </a:r>
            <a:r>
              <a:rPr lang="en-US" sz="2000" b="1" u="sng" dirty="0"/>
              <a:t>legislators</a:t>
            </a:r>
            <a:r>
              <a:rPr lang="en-US" sz="2000" b="1" dirty="0"/>
              <a:t> and </a:t>
            </a:r>
            <a:r>
              <a:rPr lang="en-US" sz="2000" b="1" u="sng" dirty="0"/>
              <a:t>regulatory agencies</a:t>
            </a:r>
            <a:r>
              <a:rPr lang="en-US" sz="2000" b="1" dirty="0"/>
              <a:t> can gain</a:t>
            </a:r>
            <a:r>
              <a:rPr lang="en-US" sz="2000" dirty="0"/>
              <a:t> by having a monopoly position that allows them to create inefficient laws and regulations</a:t>
            </a:r>
            <a:r>
              <a:rPr lang="en-US" sz="2000" b="1" dirty="0"/>
              <a:t>, extracting revenues from regulated </a:t>
            </a:r>
            <a:r>
              <a:rPr lang="en-US" sz="2000" b="1" dirty="0" smtClean="0"/>
              <a:t>firms </a:t>
            </a:r>
            <a:r>
              <a:rPr lang="en-US" sz="2000" dirty="0"/>
              <a:t>through</a:t>
            </a:r>
            <a:r>
              <a:rPr lang="en-US" sz="2000" b="1" dirty="0"/>
              <a:t> bribes or campaign </a:t>
            </a:r>
            <a:r>
              <a:rPr lang="en-US" sz="2000" b="1" dirty="0" smtClean="0"/>
              <a:t>contributions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To </a:t>
            </a:r>
            <a:r>
              <a:rPr lang="en-US" sz="2000" dirty="0"/>
              <a:t>gain benefits, </a:t>
            </a:r>
            <a:r>
              <a:rPr lang="en-US" sz="2000" b="1" dirty="0">
                <a:solidFill>
                  <a:srgbClr val="00B050"/>
                </a:solidFill>
              </a:rPr>
              <a:t>interest groups pay "tolls" </a:t>
            </a:r>
            <a:r>
              <a:rPr lang="en-US" sz="2000" dirty="0"/>
              <a:t>to </a:t>
            </a:r>
            <a:r>
              <a:rPr lang="en-US" sz="2000" u="sng" dirty="0"/>
              <a:t>legislators</a:t>
            </a:r>
            <a:r>
              <a:rPr lang="en-US" sz="2000" dirty="0"/>
              <a:t> and </a:t>
            </a:r>
            <a:r>
              <a:rPr lang="en-US" sz="2000" u="sng" dirty="0"/>
              <a:t>regulatory </a:t>
            </a:r>
            <a:r>
              <a:rPr lang="en-US" sz="2000" u="sng" dirty="0" smtClean="0"/>
              <a:t>agencies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Corruption of legislators or regulatory agencies </a:t>
            </a:r>
            <a:r>
              <a:rPr lang="en-US" sz="2000" dirty="0"/>
              <a:t>is, in this perspective, seen as </a:t>
            </a:r>
            <a:r>
              <a:rPr lang="en-US" sz="2000" b="1" dirty="0"/>
              <a:t>a way of overcoming inefficiencies in </a:t>
            </a:r>
            <a:r>
              <a:rPr lang="en-US" sz="2000" b="1" dirty="0" smtClean="0"/>
              <a:t>regulation</a:t>
            </a:r>
            <a:r>
              <a:rPr lang="en-US" sz="2000" dirty="0" smtClean="0"/>
              <a:t>.</a:t>
            </a:r>
            <a:endParaRPr lang="pt-PT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43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50783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d)  </a:t>
            </a:r>
            <a:r>
              <a:rPr lang="en-GB" sz="2400" b="1" dirty="0" smtClean="0">
                <a:solidFill>
                  <a:srgbClr val="C00000"/>
                </a:solidFill>
              </a:rPr>
              <a:t>Other </a:t>
            </a:r>
            <a:r>
              <a:rPr lang="en-GB" sz="2400" b="1" dirty="0">
                <a:solidFill>
                  <a:srgbClr val="C00000"/>
                </a:solidFill>
              </a:rPr>
              <a:t>theories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Laffont and Tirole (1991, 1993)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rgbClr val="0070C0"/>
                </a:solidFill>
              </a:rPr>
              <a:t>Boehm (2007) </a:t>
            </a:r>
            <a:r>
              <a:rPr lang="en-US" sz="2000" dirty="0" smtClean="0"/>
              <a:t>develop </a:t>
            </a:r>
            <a:r>
              <a:rPr lang="en-US" sz="2000" dirty="0"/>
              <a:t>a </a:t>
            </a:r>
            <a:r>
              <a:rPr lang="en-US" sz="2000" dirty="0" smtClean="0"/>
              <a:t>theory </a:t>
            </a:r>
            <a:r>
              <a:rPr lang="en-US" sz="2000" dirty="0"/>
              <a:t>of regulatory capture, based on </a:t>
            </a:r>
            <a:r>
              <a:rPr lang="en-US" sz="2000" b="1" dirty="0">
                <a:solidFill>
                  <a:srgbClr val="00B050"/>
                </a:solidFill>
              </a:rPr>
              <a:t>information asymmetry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and </a:t>
            </a:r>
            <a:r>
              <a:rPr lang="en-US" sz="2000" dirty="0">
                <a:solidFill>
                  <a:srgbClr val="000000"/>
                </a:solidFill>
              </a:rPr>
              <a:t>the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principal-agent theory</a:t>
            </a:r>
            <a:r>
              <a:rPr lang="en-US" sz="2000" dirty="0"/>
              <a:t>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pt-PT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While the </a:t>
            </a:r>
            <a:r>
              <a:rPr lang="en-US" sz="2000" b="1" u="sng" dirty="0">
                <a:solidFill>
                  <a:srgbClr val="0070C0"/>
                </a:solidFill>
              </a:rPr>
              <a:t>regulatory agency </a:t>
            </a:r>
            <a:r>
              <a:rPr lang="en-US" sz="2000" dirty="0"/>
              <a:t>has </a:t>
            </a:r>
            <a:r>
              <a:rPr lang="en-US" sz="2000" dirty="0" smtClean="0"/>
              <a:t>resources </a:t>
            </a:r>
            <a:r>
              <a:rPr lang="en-US" sz="2000" b="1" dirty="0"/>
              <a:t>to discover </a:t>
            </a:r>
            <a:r>
              <a:rPr lang="en-US" sz="2000" b="1" dirty="0" smtClean="0"/>
              <a:t>whether regulated firm is </a:t>
            </a:r>
            <a:r>
              <a:rPr lang="en-US" sz="2000" b="1" dirty="0"/>
              <a:t>efficient or </a:t>
            </a:r>
            <a:r>
              <a:rPr lang="en-US" sz="2000" b="1" dirty="0" smtClean="0"/>
              <a:t>inefficient</a:t>
            </a:r>
            <a:r>
              <a:rPr lang="en-US" sz="2000" dirty="0" smtClean="0"/>
              <a:t> (by supervising </a:t>
            </a:r>
            <a:r>
              <a:rPr lang="en-US" sz="2000" dirty="0"/>
              <a:t>the prices and rates of return of regulated </a:t>
            </a:r>
            <a:r>
              <a:rPr lang="en-US" sz="2000" dirty="0" smtClean="0"/>
              <a:t>firms), </a:t>
            </a:r>
            <a:r>
              <a:rPr lang="en-US" sz="2000" b="1" dirty="0"/>
              <a:t>the </a:t>
            </a:r>
            <a:r>
              <a:rPr lang="en-US" sz="2000" b="1" u="sng" dirty="0">
                <a:solidFill>
                  <a:srgbClr val="0070C0"/>
                </a:solidFill>
              </a:rPr>
              <a:t>legislators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(the principal) </a:t>
            </a:r>
            <a:r>
              <a:rPr lang="en-US" sz="2000" b="1" dirty="0">
                <a:solidFill>
                  <a:srgbClr val="0070C0"/>
                </a:solidFill>
              </a:rPr>
              <a:t>have to </a:t>
            </a:r>
            <a:r>
              <a:rPr lang="en-US" sz="2000" b="1" dirty="0"/>
              <a:t>rely on the information provided by regulators</a:t>
            </a:r>
            <a:r>
              <a:rPr lang="en-US" sz="2000" dirty="0"/>
              <a:t>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70C0"/>
                </a:solidFill>
              </a:rPr>
              <a:t>In this context</a:t>
            </a:r>
            <a:r>
              <a:rPr lang="en-US" sz="2000" dirty="0"/>
              <a:t>, it is possible that </a:t>
            </a:r>
            <a:r>
              <a:rPr lang="en-US" sz="2000" b="1" dirty="0"/>
              <a:t>the </a:t>
            </a:r>
            <a:r>
              <a:rPr lang="en-US" sz="2000" b="1" u="sng" dirty="0"/>
              <a:t>regulatory agency </a:t>
            </a:r>
            <a:r>
              <a:rPr lang="en-US" sz="2000" b="1" dirty="0"/>
              <a:t>may omit information from </a:t>
            </a:r>
            <a:r>
              <a:rPr lang="en-US" sz="2000" b="1" u="sng" dirty="0"/>
              <a:t>legislators</a:t>
            </a:r>
            <a:r>
              <a:rPr lang="en-US" sz="2000" b="1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and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/>
              <a:t>obtain economic advantages from collusion with the regulated firm</a:t>
            </a:r>
            <a:r>
              <a:rPr lang="en-US" sz="2000" dirty="0"/>
              <a:t>, if that firm benefits from the retention of information.</a:t>
            </a:r>
            <a:endParaRPr lang="pt-PT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pt-PT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43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50783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d)  </a:t>
            </a:r>
            <a:r>
              <a:rPr lang="en-GB" sz="2400" b="1" dirty="0" smtClean="0">
                <a:solidFill>
                  <a:srgbClr val="C00000"/>
                </a:solidFill>
              </a:rPr>
              <a:t>Other </a:t>
            </a:r>
            <a:r>
              <a:rPr lang="en-GB" sz="2400" b="1" dirty="0">
                <a:solidFill>
                  <a:srgbClr val="C00000"/>
                </a:solidFill>
              </a:rPr>
              <a:t>theories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Martimort </a:t>
            </a:r>
            <a:r>
              <a:rPr lang="en-US" sz="2000" b="1" dirty="0">
                <a:solidFill>
                  <a:srgbClr val="0070C0"/>
                </a:solidFill>
              </a:rPr>
              <a:t>(1999) and Estache and Martimort (</a:t>
            </a:r>
            <a:r>
              <a:rPr lang="en-US" sz="2000" b="1" dirty="0" smtClean="0">
                <a:solidFill>
                  <a:srgbClr val="0070C0"/>
                </a:solidFill>
              </a:rPr>
              <a:t>1999</a:t>
            </a:r>
            <a:r>
              <a:rPr lang="en-US" sz="2000" dirty="0" smtClean="0"/>
              <a:t>) explain regulatory </a:t>
            </a:r>
            <a:r>
              <a:rPr lang="en-US" sz="2000" dirty="0"/>
              <a:t>capture </a:t>
            </a:r>
            <a:r>
              <a:rPr lang="en-US" sz="2000" dirty="0" smtClean="0"/>
              <a:t>by </a:t>
            </a:r>
            <a:r>
              <a:rPr lang="en-US" sz="2000" dirty="0"/>
              <a:t>the </a:t>
            </a:r>
            <a:r>
              <a:rPr lang="en-US" sz="2000" b="1" dirty="0">
                <a:solidFill>
                  <a:srgbClr val="00B050"/>
                </a:solidFill>
              </a:rPr>
              <a:t>regulatory life cycle theory</a:t>
            </a:r>
            <a:r>
              <a:rPr lang="en-US" sz="2000" dirty="0"/>
              <a:t>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When </a:t>
            </a:r>
            <a:r>
              <a:rPr lang="en-US" sz="2000" b="1" dirty="0"/>
              <a:t>the regulatory agency is </a:t>
            </a:r>
            <a:r>
              <a:rPr lang="en-US" sz="2000" b="1" dirty="0">
                <a:solidFill>
                  <a:srgbClr val="0070C0"/>
                </a:solidFill>
              </a:rPr>
              <a:t>young</a:t>
            </a:r>
            <a:r>
              <a:rPr lang="en-US" sz="2000" dirty="0"/>
              <a:t>, it tends to be under tight scrutiny on the part of legislators and the general </a:t>
            </a:r>
            <a:r>
              <a:rPr lang="en-US" sz="2000" dirty="0" smtClean="0"/>
              <a:t>public.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Over time</a:t>
            </a:r>
            <a:r>
              <a:rPr lang="en-US" sz="2000" b="1" dirty="0"/>
              <a:t>, scrutiny is reduced</a:t>
            </a:r>
            <a:r>
              <a:rPr lang="en-US" sz="2000" dirty="0"/>
              <a:t>, and the agency receives less public attention, reducing consumer pressure on issues of regulatory </a:t>
            </a:r>
            <a:r>
              <a:rPr lang="en-US" sz="2000" dirty="0" smtClean="0"/>
              <a:t>effectiveness.</a:t>
            </a:r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Meanwhile, </a:t>
            </a:r>
            <a:r>
              <a:rPr lang="en-US" sz="2000" b="1" dirty="0"/>
              <a:t>pressure from the interest groups of regulated firms remains high</a:t>
            </a:r>
            <a:r>
              <a:rPr lang="en-US" sz="2000" dirty="0"/>
              <a:t>, which translates into a </a:t>
            </a:r>
            <a:r>
              <a:rPr lang="en-US" sz="2000" b="1" dirty="0">
                <a:solidFill>
                  <a:srgbClr val="0070C0"/>
                </a:solidFill>
              </a:rPr>
              <a:t>growing risk of regulatory capture over </a:t>
            </a:r>
            <a:r>
              <a:rPr lang="en-US" sz="2000" b="1" dirty="0" smtClean="0">
                <a:solidFill>
                  <a:srgbClr val="0070C0"/>
                </a:solidFill>
              </a:rPr>
              <a:t>time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pt-PT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86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d)</a:t>
            </a:r>
            <a:r>
              <a:rPr lang="en-GB" sz="2400" b="1" dirty="0" smtClean="0">
                <a:solidFill>
                  <a:srgbClr val="C00000"/>
                </a:solidFill>
              </a:rPr>
              <a:t>  Other </a:t>
            </a:r>
            <a:r>
              <a:rPr lang="en-GB" sz="2400" b="1" dirty="0">
                <a:solidFill>
                  <a:srgbClr val="C00000"/>
                </a:solidFill>
              </a:rPr>
              <a:t>theories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Zingales </a:t>
            </a:r>
            <a:r>
              <a:rPr lang="en-US" sz="2000" b="1" dirty="0">
                <a:solidFill>
                  <a:srgbClr val="0070C0"/>
                </a:solidFill>
              </a:rPr>
              <a:t>(2013) </a:t>
            </a:r>
            <a:r>
              <a:rPr lang="en-US" sz="2000" dirty="0"/>
              <a:t>further points out that regulatory capture may occur as a consequence of the regulatory agency being able to </a:t>
            </a:r>
            <a:r>
              <a:rPr lang="en-US" sz="2000" b="1" dirty="0">
                <a:solidFill>
                  <a:srgbClr val="0070C0"/>
                </a:solidFill>
              </a:rPr>
              <a:t>protect itself against any mistakes it may </a:t>
            </a:r>
            <a:r>
              <a:rPr lang="en-US" sz="2000" b="1" dirty="0" smtClean="0">
                <a:solidFill>
                  <a:srgbClr val="0070C0"/>
                </a:solidFill>
              </a:rPr>
              <a:t>make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/>
              <a:t>If the regulator makes a mistake that harms the regulated firm</a:t>
            </a:r>
            <a:r>
              <a:rPr lang="en-US" sz="2000" dirty="0"/>
              <a:t>s, the consequence will be that regulated firms will complain strongly.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On </a:t>
            </a:r>
            <a:r>
              <a:rPr lang="en-US" sz="2000" dirty="0"/>
              <a:t>the other hand, </a:t>
            </a:r>
            <a:r>
              <a:rPr lang="en-US" sz="2000" b="1" dirty="0"/>
              <a:t>if the error is detrimental to consumers</a:t>
            </a:r>
            <a:r>
              <a:rPr lang="en-US" sz="2000" dirty="0"/>
              <a:t>, the most normal situation is that this error will not be noticed.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In </a:t>
            </a:r>
            <a:r>
              <a:rPr lang="en-US" sz="2000" dirty="0"/>
              <a:t>this context, </a:t>
            </a:r>
            <a:r>
              <a:rPr lang="en-US" sz="2000" b="1" dirty="0"/>
              <a:t>it makes more sense for the regulatory agency to take fewer risks, making decisions that do not tend to harm regulated </a:t>
            </a:r>
            <a:r>
              <a:rPr lang="en-US" sz="2000" b="1" dirty="0" smtClean="0"/>
              <a:t>firms.</a:t>
            </a:r>
            <a:endParaRPr lang="pt-PT" sz="2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43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52014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 ⟡ ⟡ </a:t>
            </a:r>
            <a:r>
              <a:rPr lang="en-GB" sz="24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</a:rPr>
              <a:t>Forms of regulatory capture</a:t>
            </a:r>
            <a:endParaRPr lang="en-GB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i="1" dirty="0" smtClean="0">
                <a:solidFill>
                  <a:srgbClr val="0070C0"/>
                </a:solidFill>
              </a:rPr>
              <a:t>Ex-ant</a:t>
            </a:r>
            <a:r>
              <a:rPr lang="en-US" sz="2000" b="1" dirty="0" smtClean="0">
                <a:solidFill>
                  <a:srgbClr val="0070C0"/>
                </a:solidFill>
              </a:rPr>
              <a:t>e capture</a:t>
            </a:r>
            <a:r>
              <a:rPr lang="en-US" sz="2000" b="1" dirty="0" smtClean="0">
                <a:solidFill>
                  <a:srgbClr val="00B050"/>
                </a:solidFill>
              </a:rPr>
              <a:t>  </a:t>
            </a:r>
            <a:r>
              <a:rPr lang="en-US" sz="2000" dirty="0" smtClean="0"/>
              <a:t>is </a:t>
            </a:r>
            <a:r>
              <a:rPr lang="en-US" sz="2000" dirty="0"/>
              <a:t>defined as </a:t>
            </a:r>
            <a:r>
              <a:rPr lang="en-US" sz="2000" b="1" dirty="0"/>
              <a:t>the set of influences that are exercised in the process of defining the rules and </a:t>
            </a:r>
            <a:r>
              <a:rPr lang="en-US" sz="2000" b="1" dirty="0" smtClean="0"/>
              <a:t>regulations</a:t>
            </a:r>
            <a:r>
              <a:rPr lang="en-US" sz="2000" dirty="0" smtClean="0"/>
              <a:t>. It occurs </a:t>
            </a:r>
            <a:r>
              <a:rPr lang="en-US" sz="2000" b="1" dirty="0"/>
              <a:t>when regulated firms are able to influence the legislation and regulation to their benefit, before it takes </a:t>
            </a:r>
            <a:r>
              <a:rPr lang="en-US" sz="2000" b="1" dirty="0" smtClean="0"/>
              <a:t>effect</a:t>
            </a:r>
            <a:r>
              <a:rPr lang="en-US" sz="2000" dirty="0" smtClean="0"/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In this case, rules and regulation are respected </a:t>
            </a:r>
            <a:r>
              <a:rPr lang="en-US" sz="2000" dirty="0"/>
              <a:t>without the need to affect additional resources and efforts to try to subvert unfavorably defined </a:t>
            </a:r>
            <a:r>
              <a:rPr lang="en-US" sz="2000" dirty="0" smtClean="0"/>
              <a:t>rules. </a:t>
            </a:r>
            <a:r>
              <a:rPr lang="en-US" sz="2000" b="1" dirty="0" smtClean="0"/>
              <a:t>This </a:t>
            </a:r>
            <a:r>
              <a:rPr lang="en-US" sz="2000" b="1" dirty="0"/>
              <a:t>type of capture corresponds t</a:t>
            </a:r>
            <a:r>
              <a:rPr lang="en-US" sz="2000" dirty="0"/>
              <a:t>o </a:t>
            </a:r>
            <a:r>
              <a:rPr lang="en-US" sz="2000" b="1" dirty="0">
                <a:solidFill>
                  <a:srgbClr val="0070C0"/>
                </a:solidFill>
              </a:rPr>
              <a:t>high-level corruption</a:t>
            </a:r>
            <a:r>
              <a:rPr lang="en-US" sz="2000" dirty="0"/>
              <a:t>, </a:t>
            </a:r>
            <a:r>
              <a:rPr lang="en-US" sz="2000" b="1" dirty="0"/>
              <a:t>at the level of politicians, legislators and other state agents</a:t>
            </a:r>
            <a:r>
              <a:rPr lang="en-US" sz="2000" b="1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i="1" dirty="0">
                <a:solidFill>
                  <a:srgbClr val="0070C0"/>
                </a:solidFill>
              </a:rPr>
              <a:t>Ex-post </a:t>
            </a:r>
            <a:r>
              <a:rPr lang="en-US" sz="2000" b="1" dirty="0">
                <a:solidFill>
                  <a:srgbClr val="0070C0"/>
                </a:solidFill>
              </a:rPr>
              <a:t>capture </a:t>
            </a:r>
            <a:r>
              <a:rPr lang="en-US" sz="2000" dirty="0"/>
              <a:t>seeks to </a:t>
            </a:r>
            <a:r>
              <a:rPr lang="en-US" sz="2000" b="1" dirty="0"/>
              <a:t>influence regulatory agencies with the goal of avoiding compliance with existing rules and regulati</a:t>
            </a:r>
            <a:r>
              <a:rPr lang="en-US" sz="2000" dirty="0"/>
              <a:t>ons, possibly through bureaucratic corruption</a:t>
            </a:r>
            <a:r>
              <a:rPr lang="en-US" sz="2000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86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89364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 ⟡ ⟡ </a:t>
            </a:r>
            <a:r>
              <a:rPr lang="en-GB" sz="2400" b="1" dirty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n-GB" sz="2400" b="1" dirty="0">
                <a:solidFill>
                  <a:srgbClr val="00B050"/>
                </a:solidFill>
              </a:rPr>
              <a:t>Forms of regulatory capture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GB" sz="2000" b="1" dirty="0" smtClean="0">
                <a:solidFill>
                  <a:srgbClr val="0070C0"/>
                </a:solidFill>
              </a:rPr>
              <a:t>Financial capture </a:t>
            </a:r>
            <a:r>
              <a:rPr lang="en-GB" sz="2000" b="1" dirty="0" smtClean="0"/>
              <a:t> </a:t>
            </a:r>
            <a:r>
              <a:rPr lang="en-US" sz="2000" b="1" dirty="0"/>
              <a:t>occurs when the motivation of the regulatory agent is of a material nature, and may result from bribes, contributions and political donations, </a:t>
            </a:r>
            <a:r>
              <a:rPr lang="en-US" sz="2000" b="1" dirty="0" smtClean="0"/>
              <a:t>et</a:t>
            </a:r>
            <a:r>
              <a:rPr lang="en-US" sz="2000" dirty="0" smtClean="0"/>
              <a:t>c. Tends to occur in countries </a:t>
            </a:r>
            <a:r>
              <a:rPr lang="en-US" sz="2000" dirty="0"/>
              <a:t>with authoritarian political systems or fragile </a:t>
            </a:r>
            <a:r>
              <a:rPr lang="en-US" sz="2000" dirty="0" smtClean="0"/>
              <a:t>democracies.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b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Cultural capture </a:t>
            </a:r>
            <a:r>
              <a:rPr lang="en-US" sz="2000" b="1" dirty="0" smtClean="0"/>
              <a:t>occurs when </a:t>
            </a:r>
            <a:r>
              <a:rPr lang="en-US" sz="2000" b="1" dirty="0"/>
              <a:t>the regulator begins to think like the firms in the regulated sector, reflecting a strong social identification with </a:t>
            </a:r>
            <a:r>
              <a:rPr lang="en-US" sz="2000" b="1" dirty="0" smtClean="0"/>
              <a:t>it. </a:t>
            </a:r>
            <a:r>
              <a:rPr lang="en-US" sz="2000" dirty="0" smtClean="0"/>
              <a:t>Tends occur in countries </a:t>
            </a:r>
            <a:r>
              <a:rPr lang="en-US" sz="2000" dirty="0"/>
              <a:t>with higher levels of economic and social </a:t>
            </a:r>
            <a:r>
              <a:rPr lang="en-US" sz="2000" dirty="0" smtClean="0"/>
              <a:t>development.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In </a:t>
            </a:r>
            <a:r>
              <a:rPr lang="en-US" sz="2000" b="1" dirty="0"/>
              <a:t>this </a:t>
            </a:r>
            <a:r>
              <a:rPr lang="en-US" sz="2000" b="1" dirty="0" smtClean="0"/>
              <a:t>last case</a:t>
            </a:r>
            <a:r>
              <a:rPr lang="en-US" sz="2000" b="1" dirty="0"/>
              <a:t>, the regulator is not materially corrupted</a:t>
            </a:r>
            <a:r>
              <a:rPr lang="en-US" sz="2000" dirty="0"/>
              <a:t>; it accepts the influence, values ​​and interests of regulated firms, which he believes are convergent with the interests of consumers and </a:t>
            </a:r>
            <a:r>
              <a:rPr lang="en-US" sz="2000" dirty="0" smtClean="0"/>
              <a:t>society.</a:t>
            </a:r>
            <a:endParaRPr lang="en-GB" sz="2000" b="1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59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C00000"/>
                </a:solidFill>
              </a:rPr>
              <a:t>Cultural capture</a:t>
            </a:r>
            <a:endParaRPr lang="en-GB" sz="24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Individuals </a:t>
            </a:r>
            <a:r>
              <a:rPr lang="en-US" sz="2000" b="1" dirty="0"/>
              <a:t>who know the industry best tend to be those who work in this industry</a:t>
            </a:r>
            <a:r>
              <a:rPr lang="en-US" sz="2000" dirty="0"/>
              <a:t>, including technicians, operators, scientists and </a:t>
            </a:r>
            <a:r>
              <a:rPr lang="en-US" sz="2000" dirty="0" smtClean="0"/>
              <a:t>managers.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One </a:t>
            </a:r>
            <a:r>
              <a:rPr lang="en-US" sz="2000" b="1" dirty="0"/>
              <a:t>can work a few years in an industry, then a few years in the regulatory body of that industry and later return to work in a regulated firm</a:t>
            </a:r>
            <a:r>
              <a:rPr lang="en-US" sz="2000" dirty="0"/>
              <a:t>, which has been termed </a:t>
            </a:r>
            <a:r>
              <a:rPr lang="en-US" sz="2000" b="1" dirty="0">
                <a:solidFill>
                  <a:srgbClr val="0070C0"/>
                </a:solidFill>
              </a:rPr>
              <a:t>the "revolving door" problem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Dal Bó (2006)</a:t>
            </a:r>
            <a:r>
              <a:rPr lang="en-US" sz="2000" dirty="0"/>
              <a:t> argues </a:t>
            </a:r>
            <a:r>
              <a:rPr lang="en-US" sz="2000" dirty="0" smtClean="0"/>
              <a:t>that </a:t>
            </a:r>
            <a:r>
              <a:rPr lang="en-US" sz="2000" dirty="0"/>
              <a:t>the fact that many regulators come from the regulated industry or end up working for this industry has long been believed to be </a:t>
            </a:r>
            <a:r>
              <a:rPr lang="en-US" sz="2000" b="1" dirty="0"/>
              <a:t>a source of disturbance to the quality of </a:t>
            </a:r>
            <a:r>
              <a:rPr lang="en-US" sz="2000" b="1" dirty="0" smtClean="0"/>
              <a:t>regulation</a:t>
            </a:r>
            <a:r>
              <a:rPr lang="en-US" sz="2000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62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18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1.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</a:p>
        </p:txBody>
      </p:sp>
      <p:sp>
        <p:nvSpPr>
          <p:cNvPr id="19" name="Round Same Side Corner Rectangle 18"/>
          <p:cNvSpPr/>
          <p:nvPr/>
        </p:nvSpPr>
        <p:spPr>
          <a:xfrm>
            <a:off x="36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00B050"/>
                </a:solidFill>
              </a:rPr>
              <a:t>Introduction</a:t>
            </a:r>
            <a:endParaRPr lang="en-US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Regulation</a:t>
            </a:r>
            <a:r>
              <a:rPr lang="en-US" sz="2000" dirty="0"/>
              <a:t> exists to </a:t>
            </a:r>
            <a:r>
              <a:rPr lang="en-US" sz="2000" b="1" dirty="0"/>
              <a:t>correct the negative effects</a:t>
            </a:r>
            <a:r>
              <a:rPr lang="en-US" sz="2000" dirty="0"/>
              <a:t> of market failures in the welfare of the society</a:t>
            </a:r>
            <a:r>
              <a:rPr lang="en-US" sz="2000" dirty="0" smtClean="0"/>
              <a:t>.</a:t>
            </a:r>
          </a:p>
          <a:p>
            <a:pPr marL="342900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But a major problem arises: </a:t>
            </a:r>
            <a:r>
              <a:rPr lang="en-US" sz="2000" b="1" dirty="0"/>
              <a:t>Regulatory action may be impaired </a:t>
            </a:r>
            <a:r>
              <a:rPr lang="en-US" sz="2000" dirty="0"/>
              <a:t>by the existence </a:t>
            </a:r>
            <a:r>
              <a:rPr lang="en-US" sz="2000" b="1" dirty="0"/>
              <a:t>of interest groups that seek to condition regulators in a way that </a:t>
            </a:r>
            <a:r>
              <a:rPr lang="en-US" sz="2000" dirty="0"/>
              <a:t>their decisions became favorable to the interest groups goals</a:t>
            </a:r>
            <a:r>
              <a:rPr lang="en-US" sz="2000" b="1" dirty="0" smtClean="0"/>
              <a:t>.</a:t>
            </a:r>
          </a:p>
          <a:p>
            <a:pPr marL="342900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342900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70C0"/>
                </a:solidFill>
              </a:rPr>
              <a:t>In this work, </a:t>
            </a:r>
          </a:p>
          <a:p>
            <a:pPr marL="800100" lvl="1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we present and </a:t>
            </a:r>
            <a:r>
              <a:rPr lang="en-US" sz="2000" b="1" dirty="0">
                <a:solidFill>
                  <a:srgbClr val="0070C0"/>
                </a:solidFill>
              </a:rPr>
              <a:t>discuss</a:t>
            </a:r>
            <a:r>
              <a:rPr lang="en-US" sz="2000" b="1" dirty="0"/>
              <a:t> the </a:t>
            </a:r>
            <a:r>
              <a:rPr lang="en-US" sz="2000" b="1" dirty="0">
                <a:solidFill>
                  <a:srgbClr val="00B050"/>
                </a:solidFill>
              </a:rPr>
              <a:t>different economic theories </a:t>
            </a:r>
            <a:r>
              <a:rPr lang="en-US" sz="2000" b="1" dirty="0"/>
              <a:t>that </a:t>
            </a:r>
            <a:r>
              <a:rPr lang="en-US" sz="2000" b="1" dirty="0">
                <a:solidFill>
                  <a:srgbClr val="0070C0"/>
                </a:solidFill>
              </a:rPr>
              <a:t>provide insights </a:t>
            </a:r>
            <a:r>
              <a:rPr lang="en-US" sz="2000" b="1" dirty="0"/>
              <a:t>into the problem of regulatory capture;</a:t>
            </a:r>
          </a:p>
          <a:p>
            <a:pPr marL="800100" lvl="1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we present </a:t>
            </a:r>
            <a:r>
              <a:rPr lang="en-US" sz="2000" b="1" dirty="0">
                <a:solidFill>
                  <a:srgbClr val="00B050"/>
                </a:solidFill>
              </a:rPr>
              <a:t>several forms in which </a:t>
            </a:r>
            <a:r>
              <a:rPr lang="en-US" sz="2000" b="1" dirty="0"/>
              <a:t>regulatory</a:t>
            </a:r>
            <a:r>
              <a:rPr lang="en-US" sz="2000" b="1" dirty="0">
                <a:solidFill>
                  <a:srgbClr val="00B050"/>
                </a:solidFill>
              </a:rPr>
              <a:t> capture may occur</a:t>
            </a:r>
            <a:r>
              <a:rPr lang="en-US" sz="2000" b="1" dirty="0"/>
              <a:t>;</a:t>
            </a:r>
          </a:p>
          <a:p>
            <a:pPr marL="800100" lvl="1" indent="-34290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sz="2000" b="1" dirty="0"/>
              <a:t>and we </a:t>
            </a:r>
            <a:r>
              <a:rPr lang="en-US" sz="2000" b="1" dirty="0">
                <a:solidFill>
                  <a:srgbClr val="0070C0"/>
                </a:solidFill>
              </a:rPr>
              <a:t>discuss</a:t>
            </a:r>
            <a:r>
              <a:rPr lang="en-US" sz="2000" b="1" dirty="0"/>
              <a:t> how to </a:t>
            </a:r>
            <a:r>
              <a:rPr lang="en-US" sz="2000" b="1" dirty="0">
                <a:solidFill>
                  <a:srgbClr val="00B050"/>
                </a:solidFill>
              </a:rPr>
              <a:t>mitigate the risk of regulatory capture</a:t>
            </a:r>
            <a:r>
              <a:rPr lang="en-US" sz="2000" b="1" dirty="0"/>
              <a:t>.</a:t>
            </a:r>
          </a:p>
          <a:p>
            <a:pPr>
              <a:defRPr/>
            </a:pPr>
            <a:endParaRPr lang="en-US" sz="20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9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C00000"/>
                </a:solidFill>
              </a:rPr>
              <a:t>Cultural </a:t>
            </a:r>
            <a:r>
              <a:rPr lang="en-GB" sz="2400" b="1" dirty="0">
                <a:solidFill>
                  <a:srgbClr val="C00000"/>
                </a:solidFill>
              </a:rPr>
              <a:t>capture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Zingales (2013) </a:t>
            </a:r>
            <a:r>
              <a:rPr lang="en-US" sz="2000" dirty="0"/>
              <a:t>identifies the </a:t>
            </a:r>
            <a:r>
              <a:rPr lang="en-US" sz="2000" b="1" dirty="0">
                <a:solidFill>
                  <a:srgbClr val="0070C0"/>
                </a:solidFill>
              </a:rPr>
              <a:t>concerns of regulators regarding their careers</a:t>
            </a:r>
            <a:r>
              <a:rPr lang="en-US" sz="2000" b="1" dirty="0"/>
              <a:t> as one of the important channels for regulatory capture</a:t>
            </a:r>
            <a:r>
              <a:rPr lang="en-US" sz="2000" dirty="0"/>
              <a:t>. </a:t>
            </a:r>
            <a:r>
              <a:rPr lang="en-US" sz="2000" dirty="0" smtClean="0"/>
              <a:t>Regulatory </a:t>
            </a:r>
            <a:r>
              <a:rPr lang="en-US" sz="2000" dirty="0"/>
              <a:t>agents have an economic interest in being offered employment </a:t>
            </a:r>
            <a:r>
              <a:rPr lang="en-US" sz="2000" dirty="0" smtClean="0"/>
              <a:t>proposals.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Kwak (</a:t>
            </a:r>
            <a:r>
              <a:rPr lang="en-US" sz="2000" b="1" dirty="0" smtClean="0">
                <a:solidFill>
                  <a:srgbClr val="0070C0"/>
                </a:solidFill>
              </a:rPr>
              <a:t>2014)</a:t>
            </a:r>
            <a:r>
              <a:rPr lang="en-US" sz="2000" dirty="0"/>
              <a:t> </a:t>
            </a:r>
            <a:r>
              <a:rPr lang="en-US" sz="2000" b="1" dirty="0" smtClean="0"/>
              <a:t>argues that </a:t>
            </a:r>
            <a:r>
              <a:rPr lang="en-US" sz="2000" b="1" dirty="0"/>
              <a:t>the problem of regulatory capture is best explained by a </a:t>
            </a:r>
            <a:r>
              <a:rPr lang="en-US" sz="2000" b="1" dirty="0">
                <a:solidFill>
                  <a:srgbClr val="0070C0"/>
                </a:solidFill>
              </a:rPr>
              <a:t>cultural perspective </a:t>
            </a:r>
            <a:r>
              <a:rPr lang="en-US" sz="2000" dirty="0"/>
              <a:t>- </a:t>
            </a:r>
            <a:r>
              <a:rPr lang="en-US" sz="2000" b="1" dirty="0"/>
              <a:t>where regulatory agents identify with the </a:t>
            </a:r>
            <a:r>
              <a:rPr lang="en-US" sz="2000" b="1" dirty="0" smtClean="0"/>
              <a:t>industry.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b="1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The </a:t>
            </a:r>
            <a:r>
              <a:rPr lang="en-US" sz="2000" dirty="0"/>
              <a:t>regulatory agent does not compromise its principles, but </a:t>
            </a:r>
            <a:r>
              <a:rPr lang="en-US" sz="2000" b="1" dirty="0"/>
              <a:t>its actions and beliefs tend to be strongly aligned with the interests of regulated firms</a:t>
            </a:r>
            <a:r>
              <a:rPr lang="en-US" sz="2000" dirty="0"/>
              <a:t>, continuing to believe that they are consistent with the public interest</a:t>
            </a:r>
            <a:r>
              <a:rPr lang="en-US" sz="2000" dirty="0" smtClean="0"/>
              <a:t>.</a:t>
            </a:r>
            <a:endParaRPr lang="pt-PT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08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C00000"/>
                </a:solidFill>
              </a:rPr>
              <a:t>Cultural </a:t>
            </a:r>
            <a:r>
              <a:rPr lang="en-GB" sz="2400" b="1" dirty="0">
                <a:solidFill>
                  <a:srgbClr val="C00000"/>
                </a:solidFill>
              </a:rPr>
              <a:t>capture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/>
              <a:t>The </a:t>
            </a:r>
            <a:r>
              <a:rPr lang="en-US" sz="2000" b="1" dirty="0">
                <a:solidFill>
                  <a:srgbClr val="0070C0"/>
                </a:solidFill>
              </a:rPr>
              <a:t>risk of </a:t>
            </a:r>
            <a:r>
              <a:rPr lang="en-US" sz="2000" b="1" dirty="0" smtClean="0">
                <a:solidFill>
                  <a:srgbClr val="0070C0"/>
                </a:solidFill>
              </a:rPr>
              <a:t>cultural capture </a:t>
            </a:r>
            <a:r>
              <a:rPr lang="en-US" sz="2000" b="1" dirty="0" smtClean="0"/>
              <a:t>increases when</a:t>
            </a:r>
            <a:r>
              <a:rPr lang="en-US" sz="2000" dirty="0" smtClean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regulators </a:t>
            </a:r>
            <a:r>
              <a:rPr lang="en-US" sz="2000" dirty="0"/>
              <a:t>have close relationships with </a:t>
            </a:r>
            <a:r>
              <a:rPr lang="en-US" sz="2000" dirty="0" smtClean="0"/>
              <a:t>industry;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They have and </a:t>
            </a:r>
            <a:r>
              <a:rPr lang="en-US" sz="2000" dirty="0"/>
              <a:t>professional affinities with people working in regulated </a:t>
            </a:r>
            <a:r>
              <a:rPr lang="en-US" sz="2000" dirty="0" smtClean="0"/>
              <a:t>businesses;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and they </a:t>
            </a:r>
            <a:r>
              <a:rPr lang="en-US" sz="2000" dirty="0"/>
              <a:t>have regular working and negotiating meetings.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In these cases, the </a:t>
            </a:r>
            <a:r>
              <a:rPr lang="en-US" sz="2000" b="1" dirty="0"/>
              <a:t>regulatory agent may feel more identified with the regulated firms, and he internalize the objectives, norms and values ​​of the industry</a:t>
            </a:r>
            <a:r>
              <a:rPr lang="en-US" sz="2000" dirty="0"/>
              <a:t> through a </a:t>
            </a:r>
            <a:r>
              <a:rPr lang="en-US" sz="2000" b="1" dirty="0">
                <a:solidFill>
                  <a:srgbClr val="0070C0"/>
                </a:solidFill>
              </a:rPr>
              <a:t>process of social identification </a:t>
            </a:r>
            <a:r>
              <a:rPr lang="en-US" sz="2000" dirty="0"/>
              <a:t>(</a:t>
            </a:r>
            <a:r>
              <a:rPr lang="en-US" sz="2000" b="1" dirty="0">
                <a:solidFill>
                  <a:srgbClr val="0070C0"/>
                </a:solidFill>
              </a:rPr>
              <a:t>Buiter, 2009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70C0"/>
                </a:solidFill>
              </a:rPr>
              <a:t>McPhilemy, 2013</a:t>
            </a:r>
            <a:r>
              <a:rPr lang="en-US" sz="2000" dirty="0"/>
              <a:t>).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549098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3. Mitigation of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690786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4627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romanLcPeriod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Controls and limiting discretion</a:t>
            </a:r>
            <a:endParaRPr lang="en-GB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As noted by </a:t>
            </a:r>
            <a:r>
              <a:rPr lang="en-US" sz="2000" b="1" dirty="0">
                <a:solidFill>
                  <a:srgbClr val="0070C0"/>
                </a:solidFill>
              </a:rPr>
              <a:t>Baxter (2011)</a:t>
            </a:r>
            <a:r>
              <a:rPr lang="en-US" sz="2000" dirty="0" smtClean="0"/>
              <a:t>, </a:t>
            </a:r>
            <a:r>
              <a:rPr lang="en-US" sz="2000" b="1" dirty="0" smtClean="0"/>
              <a:t>strategies </a:t>
            </a:r>
            <a:r>
              <a:rPr lang="en-US" sz="2000" b="1" dirty="0"/>
              <a:t>for mitigating the risk of regulatory capture</a:t>
            </a:r>
            <a:r>
              <a:rPr lang="en-US" sz="2000" dirty="0"/>
              <a:t> require a </a:t>
            </a:r>
            <a:r>
              <a:rPr lang="en-US" sz="2000" b="1" dirty="0">
                <a:solidFill>
                  <a:srgbClr val="0070C0"/>
                </a:solidFill>
              </a:rPr>
              <a:t>multiple approach method</a:t>
            </a:r>
            <a:r>
              <a:rPr lang="en-US" sz="2000" dirty="0"/>
              <a:t>, with several mutually complementary </a:t>
            </a:r>
            <a:r>
              <a:rPr lang="en-US" sz="2000" dirty="0" smtClean="0"/>
              <a:t>measures, including: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the implementation of </a:t>
            </a:r>
            <a:r>
              <a:rPr lang="en-US" sz="2000" b="1" dirty="0" smtClean="0">
                <a:solidFill>
                  <a:srgbClr val="0070C0"/>
                </a:solidFill>
              </a:rPr>
              <a:t>control mechanisms, sanctions and rewards</a:t>
            </a:r>
            <a:r>
              <a:rPr lang="en-US" sz="2000" dirty="0" smtClean="0"/>
              <a:t>, taking into account the potentially perverse effects of such measures.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It is necessary to find </a:t>
            </a:r>
            <a:r>
              <a:rPr lang="en-US" sz="2000" b="1" dirty="0" smtClean="0"/>
              <a:t>a balance that, by </a:t>
            </a:r>
            <a:r>
              <a:rPr lang="en-US" sz="2000" b="1" dirty="0" smtClean="0">
                <a:solidFill>
                  <a:srgbClr val="0070C0"/>
                </a:solidFill>
              </a:rPr>
              <a:t>limiting discretion </a:t>
            </a:r>
            <a:r>
              <a:rPr lang="en-US" sz="2000" b="1" dirty="0" smtClean="0"/>
              <a:t>of regulatory agency, does not compromise the independence and autonomy</a:t>
            </a:r>
            <a:r>
              <a:rPr lang="en-US" sz="2000" dirty="0" smtClean="0"/>
              <a:t> of the regulatory agency.</a:t>
            </a:r>
            <a:endParaRPr lang="pt-PT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549098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3. Mitigation of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690786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29238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romanLcPeriod" startAt="2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Transparency and accountability</a:t>
            </a:r>
            <a:endParaRPr lang="en-GB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Boehm </a:t>
            </a:r>
            <a:r>
              <a:rPr lang="en-US" sz="2000" b="1" dirty="0">
                <a:solidFill>
                  <a:srgbClr val="0070C0"/>
                </a:solidFill>
              </a:rPr>
              <a:t>(2007)</a:t>
            </a:r>
            <a:r>
              <a:rPr lang="en-US" sz="2000" dirty="0"/>
              <a:t> </a:t>
            </a:r>
            <a:r>
              <a:rPr lang="en-US" sz="2000" dirty="0" smtClean="0"/>
              <a:t>argues that to </a:t>
            </a:r>
            <a:r>
              <a:rPr lang="en-US" sz="2000" dirty="0"/>
              <a:t>achieve this balance is </a:t>
            </a:r>
            <a:r>
              <a:rPr lang="en-US" sz="2000" dirty="0" smtClean="0"/>
              <a:t>necessary to </a:t>
            </a:r>
            <a:r>
              <a:rPr lang="en-US" sz="2000" b="1" dirty="0" smtClean="0">
                <a:solidFill>
                  <a:srgbClr val="0070C0"/>
                </a:solidFill>
              </a:rPr>
              <a:t>increase </a:t>
            </a:r>
            <a:r>
              <a:rPr lang="en-US" sz="2000" b="1" dirty="0">
                <a:solidFill>
                  <a:srgbClr val="0070C0"/>
                </a:solidFill>
              </a:rPr>
              <a:t>transparency and accountability</a:t>
            </a:r>
            <a:r>
              <a:rPr lang="en-US" sz="2000" b="1" dirty="0"/>
              <a:t> of regulatory decisions and </a:t>
            </a:r>
            <a:r>
              <a:rPr lang="en-US" sz="2000" b="1" dirty="0" smtClean="0"/>
              <a:t>processes</a:t>
            </a:r>
            <a:r>
              <a:rPr lang="en-US" sz="2000" dirty="0" smtClean="0"/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Transparency</a:t>
            </a:r>
            <a:r>
              <a:rPr lang="en-US" sz="2000" b="1" dirty="0" smtClean="0"/>
              <a:t> helps </a:t>
            </a:r>
            <a:r>
              <a:rPr lang="en-US" sz="2000" b="1" dirty="0"/>
              <a:t>reduce the information asymmetries </a:t>
            </a:r>
            <a:r>
              <a:rPr lang="en-US" sz="2000" dirty="0"/>
              <a:t>between the regulator and politicians, and between the regulator and the regulated firms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23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549098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3. Mitigation of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690786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romanLcPeriod" startAt="3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Anti-corruption measures</a:t>
            </a:r>
            <a:endParaRPr lang="en-GB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Boehm (2007) </a:t>
            </a:r>
            <a:r>
              <a:rPr lang="en-US" sz="2000" dirty="0" smtClean="0"/>
              <a:t>proposes some </a:t>
            </a:r>
            <a:r>
              <a:rPr lang="en-US" sz="2000" b="1" dirty="0" smtClean="0">
                <a:solidFill>
                  <a:srgbClr val="0070C0"/>
                </a:solidFill>
              </a:rPr>
              <a:t>anti-corruption </a:t>
            </a:r>
            <a:r>
              <a:rPr lang="en-US" sz="2000" b="1" dirty="0">
                <a:solidFill>
                  <a:srgbClr val="0070C0"/>
                </a:solidFill>
              </a:rPr>
              <a:t>measures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/>
              <a:t>that can mitigate the risk of </a:t>
            </a:r>
            <a:r>
              <a:rPr lang="en-US" sz="2000" b="1" dirty="0" smtClean="0"/>
              <a:t>financial capture</a:t>
            </a:r>
            <a:r>
              <a:rPr lang="en-US" sz="2000" dirty="0"/>
              <a:t>, including</a:t>
            </a:r>
            <a:r>
              <a:rPr lang="en-US" sz="2000" dirty="0" smtClean="0"/>
              <a:t>:</a:t>
            </a:r>
          </a:p>
          <a:p>
            <a:pPr marL="971550" lvl="1" indent="-51435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promoting </a:t>
            </a:r>
            <a:r>
              <a:rPr lang="en-US" sz="2000" b="1" dirty="0"/>
              <a:t>the rotation of regulators </a:t>
            </a:r>
            <a:r>
              <a:rPr lang="en-US" sz="2000" dirty="0"/>
              <a:t>in vulnerable </a:t>
            </a:r>
            <a:r>
              <a:rPr lang="en-US" sz="2000" dirty="0" smtClean="0"/>
              <a:t>positions;</a:t>
            </a:r>
          </a:p>
          <a:p>
            <a:pPr marL="971550" lvl="1" indent="-51435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regulated </a:t>
            </a:r>
            <a:r>
              <a:rPr lang="en-US" sz="2000" dirty="0"/>
              <a:t>firms should always be </a:t>
            </a:r>
            <a:r>
              <a:rPr lang="en-US" sz="2000" b="1" dirty="0"/>
              <a:t>visited in teams of at least two technicians</a:t>
            </a:r>
            <a:r>
              <a:rPr lang="en-US" sz="2000" dirty="0"/>
              <a:t> and, if possible, with team rotation</a:t>
            </a:r>
            <a:r>
              <a:rPr lang="en-US" sz="2000" dirty="0" smtClean="0"/>
              <a:t>;</a:t>
            </a:r>
          </a:p>
          <a:p>
            <a:pPr marL="971550" lvl="1" indent="-51435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relations</a:t>
            </a:r>
            <a:r>
              <a:rPr lang="en-US" sz="2000" dirty="0" smtClean="0"/>
              <a:t> </a:t>
            </a:r>
            <a:r>
              <a:rPr lang="en-US" sz="2000" dirty="0"/>
              <a:t>between regulators and regulated firms should be kept </a:t>
            </a:r>
            <a:r>
              <a:rPr lang="en-US" sz="2000" b="1" dirty="0"/>
              <a:t>as anonymous as p</a:t>
            </a:r>
            <a:r>
              <a:rPr lang="en-US" sz="2000" dirty="0"/>
              <a:t>ossible</a:t>
            </a:r>
            <a:r>
              <a:rPr lang="en-US" sz="2000" dirty="0" smtClean="0"/>
              <a:t>;</a:t>
            </a:r>
          </a:p>
          <a:p>
            <a:pPr marL="971550" lvl="1" indent="-51435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regulatory </a:t>
            </a:r>
            <a:r>
              <a:rPr lang="en-US" sz="2000" b="1" dirty="0"/>
              <a:t>agents should be barred from working for the industry or regulated sector for a period of time</a:t>
            </a:r>
            <a:r>
              <a:rPr lang="en-US" sz="2000" dirty="0" smtClean="0"/>
              <a:t>;</a:t>
            </a:r>
          </a:p>
          <a:p>
            <a:pPr marL="971550" lvl="1" indent="-51435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the </a:t>
            </a:r>
            <a:r>
              <a:rPr lang="en-US" sz="2000" dirty="0"/>
              <a:t>regulatory agency should be </a:t>
            </a:r>
            <a:r>
              <a:rPr lang="en-US" sz="2000" b="1" dirty="0"/>
              <a:t>staffed by technical staff in adequate quantity and </a:t>
            </a:r>
            <a:r>
              <a:rPr lang="en-US" sz="2000" b="1" dirty="0" smtClean="0"/>
              <a:t>quality</a:t>
            </a:r>
            <a:r>
              <a:rPr lang="en-US" sz="2000" dirty="0"/>
              <a:t>;</a:t>
            </a:r>
            <a:endParaRPr lang="en-US" sz="2000" dirty="0" smtClean="0"/>
          </a:p>
          <a:p>
            <a:pPr marL="971550" lvl="1" indent="-51435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introduce </a:t>
            </a:r>
            <a:r>
              <a:rPr lang="en-US" sz="2000" dirty="0"/>
              <a:t>rules to </a:t>
            </a:r>
            <a:r>
              <a:rPr lang="en-US" sz="2000" b="1" dirty="0"/>
              <a:t>encourage anonymous complaints</a:t>
            </a:r>
            <a:r>
              <a:rPr lang="en-US" sz="2000" dirty="0"/>
              <a:t>, and protect whistleblowers</a:t>
            </a:r>
            <a:r>
              <a:rPr lang="en-US" sz="2000" dirty="0" smtClean="0"/>
              <a:t>.</a:t>
            </a:r>
            <a:endParaRPr lang="pt-PT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10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549098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3. Mitigation of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690786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romanLcPeriod" startAt="4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Other mitigating measures</a:t>
            </a:r>
            <a:endParaRPr lang="en-GB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Baxter (2011) </a:t>
            </a:r>
            <a:r>
              <a:rPr lang="en-US" sz="2000" dirty="0"/>
              <a:t>states that the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different forms of mitigation </a:t>
            </a:r>
            <a:r>
              <a:rPr lang="en-US" sz="2000" dirty="0"/>
              <a:t>of regulatory capture may include</a:t>
            </a:r>
            <a:r>
              <a:rPr lang="en-US" sz="20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ensuring </a:t>
            </a:r>
            <a:r>
              <a:rPr lang="en-US" sz="2000" b="1" dirty="0"/>
              <a:t>the participation of groups representing the interests of consumers</a:t>
            </a:r>
            <a:r>
              <a:rPr lang="en-US" sz="2000" dirty="0"/>
              <a:t> in the regulatory process</a:t>
            </a:r>
            <a:r>
              <a:rPr lang="en-US" sz="2000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/>
              <a:t>limiting </a:t>
            </a:r>
            <a:r>
              <a:rPr lang="en-US" sz="2000" b="1" dirty="0"/>
              <a:t>the size and hence the influence of regulated firms</a:t>
            </a:r>
            <a:r>
              <a:rPr lang="en-US" sz="2000" dirty="0"/>
              <a:t>; </a:t>
            </a: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implementing </a:t>
            </a:r>
            <a:r>
              <a:rPr lang="en-US" sz="2000" b="1" dirty="0"/>
              <a:t>duly structured regulatory agencies </a:t>
            </a:r>
            <a:r>
              <a:rPr lang="en-US" sz="2000" dirty="0"/>
              <a:t>with adequate, well-paid resources and clearly defined </a:t>
            </a:r>
            <a:r>
              <a:rPr lang="en-US" sz="2000" dirty="0" smtClean="0"/>
              <a:t>missions.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10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549098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3. Mitigation of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690786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1549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romanLcPeriod" startAt="4"/>
              <a:defRPr/>
            </a:pPr>
            <a:r>
              <a:rPr lang="en-GB" sz="2400" b="1" dirty="0">
                <a:solidFill>
                  <a:srgbClr val="00B050"/>
                </a:solidFill>
              </a:rPr>
              <a:t>Other mitigating measures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Berry (1979) </a:t>
            </a:r>
            <a:r>
              <a:rPr lang="en-US" sz="2000" dirty="0"/>
              <a:t>points out that </a:t>
            </a:r>
            <a:r>
              <a:rPr lang="en-US" sz="2000" b="1" dirty="0"/>
              <a:t>regulatory agencies are less susceptible to regulatory capture when they have higher budgets and restrictive recruitment </a:t>
            </a:r>
            <a:r>
              <a:rPr lang="en-US" sz="2000" b="1" dirty="0" smtClean="0"/>
              <a:t>policies,  a </a:t>
            </a:r>
            <a:r>
              <a:rPr lang="en-US" sz="2000" b="1" dirty="0"/>
              <a:t>proxy for the </a:t>
            </a:r>
            <a:r>
              <a:rPr lang="en-US" sz="2000" b="1" dirty="0">
                <a:solidFill>
                  <a:srgbClr val="0070C0"/>
                </a:solidFill>
              </a:rPr>
              <a:t>regulator's </a:t>
            </a:r>
            <a:r>
              <a:rPr lang="en-US" sz="2000" b="1" dirty="0" smtClean="0">
                <a:solidFill>
                  <a:srgbClr val="0070C0"/>
                </a:solidFill>
              </a:rPr>
              <a:t>professionalism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Veltrop and Haan (2014) </a:t>
            </a:r>
            <a:r>
              <a:rPr lang="en-US" sz="2000" dirty="0" smtClean="0"/>
              <a:t>argue that</a:t>
            </a:r>
            <a:r>
              <a:rPr lang="en-US" sz="2000" b="1" dirty="0" smtClean="0"/>
              <a:t> reinforcing </a:t>
            </a:r>
            <a:r>
              <a:rPr lang="en-US" sz="2000" b="1" dirty="0"/>
              <a:t>the </a:t>
            </a:r>
            <a:r>
              <a:rPr lang="en-US" sz="2000" b="1" dirty="0">
                <a:solidFill>
                  <a:srgbClr val="0070C0"/>
                </a:solidFill>
              </a:rPr>
              <a:t>professional identification of regulators</a:t>
            </a:r>
            <a:r>
              <a:rPr lang="en-US" sz="2000" b="1" dirty="0"/>
              <a:t> is a way of combating their personal and social identification</a:t>
            </a:r>
            <a:r>
              <a:rPr lang="en-US" sz="2000" dirty="0"/>
              <a:t> with the sector they </a:t>
            </a:r>
            <a:r>
              <a:rPr lang="en-US" sz="2000" dirty="0" smtClean="0"/>
              <a:t>regulate.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This can be achieved by </a:t>
            </a:r>
            <a:r>
              <a:rPr lang="en-US" sz="2000" b="1" dirty="0"/>
              <a:t>stimulating their </a:t>
            </a:r>
            <a:r>
              <a:rPr lang="en-US" sz="2000" b="1" dirty="0">
                <a:solidFill>
                  <a:srgbClr val="0070C0"/>
                </a:solidFill>
              </a:rPr>
              <a:t>professional identity as regulators</a:t>
            </a:r>
            <a:r>
              <a:rPr lang="en-US" sz="2000" dirty="0"/>
              <a:t>, including training actions, integration into professional groups, and participation in regulatory </a:t>
            </a:r>
            <a:r>
              <a:rPr lang="en-US" sz="2000" dirty="0" smtClean="0"/>
              <a:t>associations.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44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729098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4. Conclusions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690786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55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of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sz="2000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1549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C00000"/>
                </a:solidFill>
              </a:rPr>
              <a:t>Conclusions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It </a:t>
            </a:r>
            <a:r>
              <a:rPr lang="en-US" sz="2000" dirty="0"/>
              <a:t>is important to recognize that </a:t>
            </a:r>
            <a:r>
              <a:rPr lang="en-US" sz="2000" b="1" dirty="0">
                <a:solidFill>
                  <a:srgbClr val="0070C0"/>
                </a:solidFill>
              </a:rPr>
              <a:t>different interest groups </a:t>
            </a:r>
            <a:r>
              <a:rPr lang="en-US" sz="2000" b="1" dirty="0"/>
              <a:t>influence the regulatory process. </a:t>
            </a:r>
            <a:endParaRPr lang="en-US" sz="2000" b="1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What </a:t>
            </a:r>
            <a:r>
              <a:rPr lang="en-US" sz="2000" dirty="0"/>
              <a:t>needs to be ensured is that </a:t>
            </a:r>
            <a:r>
              <a:rPr lang="en-US" sz="2000" b="1" dirty="0"/>
              <a:t>none of these interest groups can achieve a disproportionate level of influence</a:t>
            </a:r>
            <a:r>
              <a:rPr lang="en-US" sz="2000" dirty="0"/>
              <a:t>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In </a:t>
            </a:r>
            <a:r>
              <a:rPr lang="en-US" sz="2000" dirty="0"/>
              <a:t>practical terms</a:t>
            </a:r>
            <a:r>
              <a:rPr lang="en-US" sz="2000" b="1" dirty="0"/>
              <a:t>, it is necessary to put in place mechanisms and incentives that </a:t>
            </a:r>
            <a:r>
              <a:rPr lang="en-US" sz="2000" b="1" dirty="0">
                <a:solidFill>
                  <a:srgbClr val="0070C0"/>
                </a:solidFill>
              </a:rPr>
              <a:t>make public interest groups more active </a:t>
            </a:r>
            <a:r>
              <a:rPr lang="en-US" sz="2000" b="1" dirty="0"/>
              <a:t>in the regulatory process</a:t>
            </a:r>
            <a:r>
              <a:rPr lang="en-US" sz="2000" dirty="0"/>
              <a:t>, and in negotiations between regulatory agencies and regulated firms.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42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729098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4. Conclusions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690786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55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of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sz="2000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538609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C00000"/>
                </a:solidFill>
              </a:rPr>
              <a:t>Conclusions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At </a:t>
            </a:r>
            <a:r>
              <a:rPr lang="en-US" sz="2000" dirty="0"/>
              <a:t>the same time, </a:t>
            </a:r>
            <a:r>
              <a:rPr lang="en-US" sz="2000" b="1" dirty="0">
                <a:solidFill>
                  <a:srgbClr val="0070C0"/>
                </a:solidFill>
              </a:rPr>
              <a:t>regulatory </a:t>
            </a:r>
            <a:r>
              <a:rPr lang="en-US" sz="2000" b="1" dirty="0" smtClean="0">
                <a:solidFill>
                  <a:srgbClr val="0070C0"/>
                </a:solidFill>
              </a:rPr>
              <a:t>agencies</a:t>
            </a:r>
            <a:r>
              <a:rPr lang="en-US" sz="20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should </a:t>
            </a:r>
            <a:r>
              <a:rPr lang="en-US" sz="2000" dirty="0"/>
              <a:t>have </a:t>
            </a:r>
            <a:r>
              <a:rPr lang="en-US" sz="2000" b="1" dirty="0"/>
              <a:t>clear </a:t>
            </a:r>
            <a:r>
              <a:rPr lang="en-US" sz="2000" b="1" dirty="0" smtClean="0"/>
              <a:t>missions</a:t>
            </a:r>
            <a:r>
              <a:rPr lang="en-US" sz="2000" dirty="0" smtClean="0"/>
              <a:t>; 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should </a:t>
            </a:r>
            <a:r>
              <a:rPr lang="en-US" sz="2000" b="1" dirty="0"/>
              <a:t>promote transparency and participation of the various interest groups</a:t>
            </a:r>
            <a:r>
              <a:rPr lang="en-US" sz="2000" dirty="0"/>
              <a:t> in public discussions and </a:t>
            </a:r>
            <a:r>
              <a:rPr lang="en-US" sz="2000" dirty="0" smtClean="0"/>
              <a:t>negotiations; 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should be </a:t>
            </a:r>
            <a:r>
              <a:rPr lang="en-US" sz="2000" b="1" dirty="0"/>
              <a:t>provided with adequate human and financial </a:t>
            </a:r>
            <a:r>
              <a:rPr lang="en-US" sz="2000" b="1" dirty="0" smtClean="0"/>
              <a:t>resources</a:t>
            </a:r>
            <a:r>
              <a:rPr lang="en-US" sz="2000" dirty="0" smtClean="0"/>
              <a:t>;</a:t>
            </a:r>
          </a:p>
          <a:p>
            <a:pPr lvl="1">
              <a:defRPr/>
            </a:pP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should </a:t>
            </a:r>
            <a:r>
              <a:rPr lang="en-US" sz="2000" b="1" dirty="0" smtClean="0"/>
              <a:t>adequately </a:t>
            </a:r>
            <a:r>
              <a:rPr lang="en-US" sz="2000" b="1" dirty="0"/>
              <a:t>remunerate their expert </a:t>
            </a:r>
            <a:r>
              <a:rPr lang="en-US" sz="2000" b="1" dirty="0" smtClean="0"/>
              <a:t>technicians</a:t>
            </a:r>
            <a:r>
              <a:rPr lang="en-US" sz="2000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and </a:t>
            </a:r>
            <a:r>
              <a:rPr lang="en-US" sz="2000" b="1" dirty="0" smtClean="0"/>
              <a:t>should promote </a:t>
            </a:r>
            <a:r>
              <a:rPr lang="en-US" sz="2000" b="1" dirty="0"/>
              <a:t>their professional identity as regulators</a:t>
            </a:r>
            <a:r>
              <a:rPr lang="en-US" sz="2000" dirty="0"/>
              <a:t>, to reduce their social identification with the regulated sector, and the risk of capture.</a:t>
            </a:r>
            <a:endParaRPr lang="pt-PT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7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pt-PT" smtClean="0"/>
              <a:pPr/>
              <a:t>29</a:t>
            </a:fld>
            <a:endParaRPr lang="pt-PT" dirty="0"/>
          </a:p>
        </p:txBody>
      </p:sp>
      <p:sp>
        <p:nvSpPr>
          <p:cNvPr id="5" name="Rectangle 4"/>
          <p:cNvSpPr/>
          <p:nvPr/>
        </p:nvSpPr>
        <p:spPr>
          <a:xfrm>
            <a:off x="1763688" y="2492896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solidFill>
                  <a:srgbClr val="0070C0"/>
                </a:solidFill>
              </a:rPr>
              <a:t>THANK YOU</a:t>
            </a:r>
            <a:r>
              <a:rPr lang="en-US" sz="2800" b="1" dirty="0">
                <a:solidFill>
                  <a:srgbClr val="0070C0"/>
                </a:solidFill>
              </a:rPr>
              <a:t> 	</a:t>
            </a:r>
          </a:p>
          <a:p>
            <a:pPr algn="ctr"/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9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18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1.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</a:p>
        </p:txBody>
      </p:sp>
      <p:sp>
        <p:nvSpPr>
          <p:cNvPr id="19" name="Round Same Side Corner Rectangle 18"/>
          <p:cNvSpPr/>
          <p:nvPr/>
        </p:nvSpPr>
        <p:spPr>
          <a:xfrm>
            <a:off x="36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0780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00B050"/>
                </a:solidFill>
              </a:rPr>
              <a:t>Structure of the </a:t>
            </a:r>
            <a:r>
              <a:rPr lang="en-US" sz="2400" b="1" dirty="0">
                <a:solidFill>
                  <a:srgbClr val="00B050"/>
                </a:solidFill>
              </a:rPr>
              <a:t>presentation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000" dirty="0"/>
          </a:p>
          <a:p>
            <a:pPr lvl="1" indent="-45720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First, we </a:t>
            </a:r>
            <a:r>
              <a:rPr lang="en-US" sz="2000" b="1" dirty="0">
                <a:solidFill>
                  <a:srgbClr val="0070C0"/>
                </a:solidFill>
              </a:rPr>
              <a:t>begin by contextualizing regulation</a:t>
            </a:r>
            <a:r>
              <a:rPr lang="en-US" sz="2000" dirty="0"/>
              <a:t>, based on public interest theory as a promoter of economic efficiency; and </a:t>
            </a:r>
            <a:r>
              <a:rPr lang="en-US" sz="2000" b="1" dirty="0">
                <a:solidFill>
                  <a:srgbClr val="0070C0"/>
                </a:solidFill>
              </a:rPr>
              <a:t>we discuss the several theories </a:t>
            </a:r>
            <a:r>
              <a:rPr lang="en-US" sz="2000" dirty="0"/>
              <a:t>that seek to explain the problem of regulatory capture by interest groups;</a:t>
            </a:r>
          </a:p>
          <a:p>
            <a:pPr lvl="1" indent="-45720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</a:rPr>
              <a:t>Secondly, we examine the ways that regulatory capture may materialize</a:t>
            </a:r>
            <a:r>
              <a:rPr lang="en-US" sz="2000" dirty="0"/>
              <a:t>. This analysis focuses on </a:t>
            </a:r>
            <a:r>
              <a:rPr lang="en-US" sz="2000" b="1" dirty="0"/>
              <a:t>cultural</a:t>
            </a:r>
            <a:r>
              <a:rPr lang="en-US" sz="2000" dirty="0"/>
              <a:t> capture and </a:t>
            </a:r>
            <a:r>
              <a:rPr lang="en-US" sz="2000" b="1" dirty="0"/>
              <a:t>financial</a:t>
            </a:r>
            <a:r>
              <a:rPr lang="en-US" sz="2000" dirty="0"/>
              <a:t> capture;</a:t>
            </a:r>
          </a:p>
          <a:p>
            <a:pPr lvl="1" indent="-45720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000" b="1" dirty="0">
                <a:solidFill>
                  <a:srgbClr val="0070C0"/>
                </a:solidFill>
              </a:rPr>
              <a:t>Thirdly, we discuss </a:t>
            </a:r>
            <a:r>
              <a:rPr lang="en-US" sz="2000" dirty="0"/>
              <a:t>some of the </a:t>
            </a:r>
            <a:r>
              <a:rPr lang="en-US" sz="2000" b="1" dirty="0"/>
              <a:t>measures</a:t>
            </a:r>
            <a:r>
              <a:rPr lang="en-US" sz="2000" dirty="0"/>
              <a:t> that may contribute to </a:t>
            </a:r>
            <a:r>
              <a:rPr lang="en-US" sz="2000" b="1" dirty="0" smtClean="0"/>
              <a:t>mitigate</a:t>
            </a:r>
            <a:r>
              <a:rPr lang="en-US" sz="2000" dirty="0" smtClean="0"/>
              <a:t> regulatory </a:t>
            </a:r>
            <a:r>
              <a:rPr lang="en-US" sz="2000" dirty="0"/>
              <a:t>capture;</a:t>
            </a:r>
          </a:p>
          <a:p>
            <a:pPr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And </a:t>
            </a:r>
            <a:r>
              <a:rPr lang="en-US" sz="2000" b="1" dirty="0">
                <a:solidFill>
                  <a:srgbClr val="0070C0"/>
                </a:solidFill>
              </a:rPr>
              <a:t>finally</a:t>
            </a:r>
            <a:r>
              <a:rPr lang="en-US" sz="2000" dirty="0"/>
              <a:t>, we draw the conclusions.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39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183589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1. 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36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32316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The concept</a:t>
            </a:r>
            <a:endParaRPr lang="en-GB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From a </a:t>
            </a:r>
            <a:r>
              <a:rPr lang="en-US" sz="2000" b="1" dirty="0">
                <a:solidFill>
                  <a:srgbClr val="0070C0"/>
                </a:solidFill>
              </a:rPr>
              <a:t>broad perspective</a:t>
            </a:r>
            <a:r>
              <a:rPr lang="en-US" sz="2000" dirty="0"/>
              <a:t>, economic regulation encompasses </a:t>
            </a:r>
            <a:r>
              <a:rPr lang="en-US" sz="2000" b="1" dirty="0"/>
              <a:t>all forms </a:t>
            </a:r>
            <a:r>
              <a:rPr lang="en-US" sz="2000" dirty="0"/>
              <a:t>of </a:t>
            </a:r>
            <a:r>
              <a:rPr lang="en-US" sz="2000" b="1" dirty="0"/>
              <a:t>state intervention </a:t>
            </a:r>
            <a:r>
              <a:rPr lang="en-US" sz="2000" dirty="0"/>
              <a:t>in the economy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70C0"/>
                </a:solidFill>
              </a:rPr>
              <a:t>(Dal Bó, 2006)</a:t>
            </a:r>
            <a:r>
              <a:rPr lang="en-US" sz="20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b="1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A </a:t>
            </a:r>
            <a:r>
              <a:rPr lang="en-US" sz="2000" b="1" dirty="0">
                <a:solidFill>
                  <a:srgbClr val="0070C0"/>
                </a:solidFill>
              </a:rPr>
              <a:t>more specific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rgbClr val="0070C0"/>
                </a:solidFill>
              </a:rPr>
              <a:t>more common definition </a:t>
            </a:r>
            <a:r>
              <a:rPr lang="en-US" sz="2000" dirty="0"/>
              <a:t>of economic regulation presumes </a:t>
            </a:r>
            <a:r>
              <a:rPr lang="en-US" sz="2000" b="1" dirty="0"/>
              <a:t>significant state intervention </a:t>
            </a:r>
            <a:r>
              <a:rPr lang="en-US" sz="2000" dirty="0"/>
              <a:t>in</a:t>
            </a:r>
            <a:r>
              <a:rPr lang="en-US" sz="2000" b="1" dirty="0"/>
              <a:t> industries with market power </a:t>
            </a:r>
            <a:r>
              <a:rPr lang="en-US" sz="2000" dirty="0"/>
              <a:t>or that produce "essential" goods or services, </a:t>
            </a:r>
            <a:r>
              <a:rPr lang="en-US" sz="2000" b="1" dirty="0"/>
              <a:t>with the aim of</a:t>
            </a:r>
            <a:r>
              <a:rPr lang="en-US" sz="2000" dirty="0"/>
              <a:t> increasing </a:t>
            </a:r>
            <a:r>
              <a:rPr lang="en-US" sz="2000" b="1" dirty="0"/>
              <a:t>social welfare</a:t>
            </a:r>
            <a:r>
              <a:rPr lang="en-US" sz="2000" dirty="0"/>
              <a:t>.</a:t>
            </a:r>
          </a:p>
          <a:p>
            <a:pPr>
              <a:defRPr/>
            </a:pPr>
            <a:endParaRPr lang="en-US" sz="20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22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183589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1. 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36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58587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</a:t>
            </a:r>
            <a:r>
              <a:rPr lang="en-GB" b="1" dirty="0">
                <a:solidFill>
                  <a:srgbClr val="00B050"/>
                </a:solidFill>
                <a:latin typeface="Cambria Math"/>
                <a:ea typeface="Cambria Math"/>
              </a:rPr>
              <a:t> </a:t>
            </a:r>
            <a:r>
              <a:rPr lang="en-GB" b="1" dirty="0" smtClean="0">
                <a:solidFill>
                  <a:srgbClr val="00B050"/>
                </a:solidFill>
                <a:latin typeface="Cambria Math"/>
                <a:ea typeface="Cambria Math"/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</a:rPr>
              <a:t>The </a:t>
            </a:r>
            <a:r>
              <a:rPr lang="en-GB" sz="2400" b="1" dirty="0">
                <a:solidFill>
                  <a:srgbClr val="00B050"/>
                </a:solidFill>
              </a:rPr>
              <a:t>public interest theory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The </a:t>
            </a:r>
            <a:r>
              <a:rPr lang="en-US" sz="2000" b="1" dirty="0" smtClean="0">
                <a:solidFill>
                  <a:srgbClr val="00B050"/>
                </a:solidFill>
              </a:rPr>
              <a:t>public </a:t>
            </a:r>
            <a:r>
              <a:rPr lang="en-US" sz="2000" b="1" dirty="0">
                <a:solidFill>
                  <a:srgbClr val="00B050"/>
                </a:solidFill>
              </a:rPr>
              <a:t>interest theory </a:t>
            </a:r>
            <a:r>
              <a:rPr lang="en-US" sz="2000" dirty="0"/>
              <a:t>was the </a:t>
            </a:r>
            <a:r>
              <a:rPr lang="en-US" sz="2000" b="1" dirty="0"/>
              <a:t>standard economic thinking on regulation </a:t>
            </a:r>
            <a:r>
              <a:rPr lang="en-US" sz="2000" dirty="0"/>
              <a:t>from the late nineteenth century until the late 1960s.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This </a:t>
            </a:r>
            <a:r>
              <a:rPr lang="en-US" sz="2000" b="1" dirty="0">
                <a:solidFill>
                  <a:srgbClr val="00B050"/>
                </a:solidFill>
              </a:rPr>
              <a:t>theory</a:t>
            </a:r>
            <a:r>
              <a:rPr lang="en-US" sz="2000" dirty="0"/>
              <a:t> is based on </a:t>
            </a:r>
            <a:r>
              <a:rPr lang="en-US" sz="2000" b="1" dirty="0">
                <a:solidFill>
                  <a:srgbClr val="0070C0"/>
                </a:solidFill>
              </a:rPr>
              <a:t>two basic assumptions</a:t>
            </a:r>
            <a:r>
              <a:rPr lang="en-US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Firstly</a:t>
            </a:r>
            <a:r>
              <a:rPr lang="en-US" sz="2000" dirty="0"/>
              <a:t>, </a:t>
            </a:r>
            <a:r>
              <a:rPr lang="en-US" sz="2000" b="1" dirty="0"/>
              <a:t>markets are extremely fragile and likely to work inefficiently </a:t>
            </a:r>
            <a:r>
              <a:rPr lang="en-US" sz="2000" dirty="0"/>
              <a:t>if we let them operate autonomously</a:t>
            </a:r>
            <a:r>
              <a:rPr lang="en-US" sz="2000" dirty="0" smtClean="0"/>
              <a:t>.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Secondly</a:t>
            </a:r>
            <a:r>
              <a:rPr lang="en-US" sz="2000" dirty="0"/>
              <a:t>, </a:t>
            </a:r>
            <a:r>
              <a:rPr lang="en-US" sz="2000" b="1" dirty="0"/>
              <a:t>government regulation can correct these shortcomings</a:t>
            </a:r>
            <a:r>
              <a:rPr lang="en-US" sz="2000" dirty="0"/>
              <a:t>, i.e., it can compensate for social welfare losses associated with market failures </a:t>
            </a:r>
            <a:r>
              <a:rPr lang="en-US" sz="2000" b="1" dirty="0">
                <a:solidFill>
                  <a:srgbClr val="0070C0"/>
                </a:solidFill>
              </a:rPr>
              <a:t>(McCraw, 1975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69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183589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1. 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36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58587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</a:t>
            </a:r>
            <a:r>
              <a:rPr lang="en-GB" sz="3200" b="1" dirty="0">
                <a:solidFill>
                  <a:srgbClr val="00B050"/>
                </a:solidFill>
                <a:latin typeface="Cambria Math"/>
                <a:ea typeface="Cambria Math"/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</a:rPr>
              <a:t>The </a:t>
            </a:r>
            <a:r>
              <a:rPr lang="en-GB" sz="2400" b="1" dirty="0">
                <a:solidFill>
                  <a:srgbClr val="00B050"/>
                </a:solidFill>
              </a:rPr>
              <a:t>public interest theory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00"/>
                </a:solidFill>
              </a:rPr>
              <a:t>On the </a:t>
            </a:r>
            <a:r>
              <a:rPr lang="en-US" sz="2000" b="1" dirty="0">
                <a:solidFill>
                  <a:srgbClr val="0070C0"/>
                </a:solidFill>
              </a:rPr>
              <a:t>basis of these assumptions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b="1" dirty="0" smtClean="0"/>
              <a:t>the </a:t>
            </a:r>
            <a:r>
              <a:rPr lang="en-US" sz="2000" b="1" dirty="0"/>
              <a:t>main public interventions in the economy </a:t>
            </a:r>
            <a:r>
              <a:rPr lang="en-US" sz="2000" dirty="0" smtClean="0"/>
              <a:t>can be seen as the </a:t>
            </a:r>
            <a:r>
              <a:rPr lang="en-US" sz="2000" dirty="0"/>
              <a:t>government's </a:t>
            </a:r>
            <a:r>
              <a:rPr lang="en-US" sz="2000" b="1" dirty="0"/>
              <a:t>response to the </a:t>
            </a:r>
            <a:r>
              <a:rPr lang="en-US" sz="2000" b="1" dirty="0" smtClean="0"/>
              <a:t>need </a:t>
            </a:r>
            <a:r>
              <a:rPr lang="en-US" sz="2000" b="1" dirty="0"/>
              <a:t>to rectify the inefficiencies</a:t>
            </a:r>
            <a:r>
              <a:rPr lang="en-US" sz="2000" dirty="0"/>
              <a:t> resulting from the free functioning of markets </a:t>
            </a:r>
            <a:r>
              <a:rPr lang="en-US" sz="2000" b="1" dirty="0">
                <a:solidFill>
                  <a:srgbClr val="0070C0"/>
                </a:solidFill>
              </a:rPr>
              <a:t>(Posner, 1974)</a:t>
            </a:r>
            <a:r>
              <a:rPr lang="en-US" sz="20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/>
              <a:t>I</a:t>
            </a:r>
            <a:r>
              <a:rPr lang="en-US" sz="2000" b="1" dirty="0" smtClean="0"/>
              <a:t>nterventions</a:t>
            </a:r>
            <a:r>
              <a:rPr lang="en-US" sz="2000" dirty="0"/>
              <a:t>: </a:t>
            </a: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protection </a:t>
            </a:r>
            <a:r>
              <a:rPr lang="en-US" sz="2000" dirty="0"/>
              <a:t>of trade unions</a:t>
            </a:r>
            <a:r>
              <a:rPr lang="en-US" sz="2000" dirty="0" smtClean="0"/>
              <a:t>,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regulation </a:t>
            </a:r>
            <a:r>
              <a:rPr lang="en-US" sz="2000" dirty="0"/>
              <a:t>of utilities and natural monopolies</a:t>
            </a:r>
            <a:r>
              <a:rPr lang="en-US" sz="2000" dirty="0" smtClean="0"/>
              <a:t>,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subsidies </a:t>
            </a:r>
            <a:r>
              <a:rPr lang="en-US" sz="2000" dirty="0"/>
              <a:t>to agriculture</a:t>
            </a:r>
            <a:r>
              <a:rPr lang="en-US" sz="2000" dirty="0" smtClean="0"/>
              <a:t>,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minimum </a:t>
            </a:r>
            <a:r>
              <a:rPr lang="en-US" sz="2000" dirty="0"/>
              <a:t>wages</a:t>
            </a:r>
            <a:r>
              <a:rPr lang="en-US" sz="2000" dirty="0" smtClean="0"/>
              <a:t>,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price </a:t>
            </a:r>
            <a:r>
              <a:rPr lang="en-US" sz="2000" dirty="0"/>
              <a:t>and quantity control</a:t>
            </a:r>
            <a:r>
              <a:rPr lang="en-US" sz="2000" dirty="0" smtClean="0"/>
              <a:t>,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 </a:t>
            </a:r>
            <a:r>
              <a:rPr lang="en-US" sz="2000" dirty="0"/>
              <a:t>etc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4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1835896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1. </a:t>
            </a:r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3635896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2.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Regulatory capture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27809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</a:t>
            </a:r>
            <a:r>
              <a:rPr lang="en-GB" sz="2400" b="1" dirty="0">
                <a:solidFill>
                  <a:srgbClr val="00B050"/>
                </a:solidFill>
                <a:latin typeface="Cambria Math"/>
                <a:ea typeface="Cambria Math"/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</a:rPr>
              <a:t>The </a:t>
            </a:r>
            <a:r>
              <a:rPr lang="en-GB" sz="2400" b="1" dirty="0">
                <a:solidFill>
                  <a:srgbClr val="00B050"/>
                </a:solidFill>
              </a:rPr>
              <a:t>public interest </a:t>
            </a:r>
            <a:r>
              <a:rPr lang="en-GB" sz="2400" b="1" dirty="0" smtClean="0">
                <a:solidFill>
                  <a:srgbClr val="00B050"/>
                </a:solidFill>
              </a:rPr>
              <a:t>theory</a:t>
            </a:r>
          </a:p>
          <a:p>
            <a:pPr>
              <a:defRPr/>
            </a:pPr>
            <a:endParaRPr lang="en-GB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Public intervention requires</a:t>
            </a:r>
            <a:r>
              <a:rPr lang="en-US" sz="2000" dirty="0" smtClean="0"/>
              <a:t>, </a:t>
            </a:r>
            <a:r>
              <a:rPr lang="en-US" sz="2000" dirty="0"/>
              <a:t>the </a:t>
            </a:r>
            <a:r>
              <a:rPr lang="en-US" sz="2000" b="1" dirty="0"/>
              <a:t>identification of market anomalies and the definition of a corrective policy</a:t>
            </a:r>
            <a:r>
              <a:rPr lang="en-US" sz="2000" dirty="0"/>
              <a:t> of those failures </a:t>
            </a:r>
            <a:r>
              <a:rPr lang="en-US" sz="2000" b="1" dirty="0">
                <a:solidFill>
                  <a:srgbClr val="0070C0"/>
                </a:solidFill>
              </a:rPr>
              <a:t>(Pigou, 1932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/>
              <a:t>Problems such as </a:t>
            </a:r>
            <a:r>
              <a:rPr lang="en-US" sz="2000" b="1" dirty="0">
                <a:solidFill>
                  <a:srgbClr val="0070C0"/>
                </a:solidFill>
              </a:rPr>
              <a:t>monopolies/oligopolies</a:t>
            </a:r>
            <a:r>
              <a:rPr lang="en-US" sz="2000" dirty="0"/>
              <a:t> or </a:t>
            </a:r>
            <a:r>
              <a:rPr lang="en-US" sz="2000" b="1" dirty="0">
                <a:solidFill>
                  <a:srgbClr val="0070C0"/>
                </a:solidFill>
              </a:rPr>
              <a:t>externalities</a:t>
            </a:r>
            <a:r>
              <a:rPr lang="en-US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70C0"/>
                </a:solidFill>
              </a:rPr>
              <a:t>Economic regulation</a:t>
            </a:r>
            <a:r>
              <a:rPr lang="en-US" sz="2000" dirty="0"/>
              <a:t>, viewed from this perspective, </a:t>
            </a:r>
            <a:r>
              <a:rPr lang="en-US" sz="2000" b="1" dirty="0"/>
              <a:t>promotes productive efficiency </a:t>
            </a:r>
            <a:r>
              <a:rPr lang="en-US" sz="2000" b="1" dirty="0">
                <a:solidFill>
                  <a:srgbClr val="0070C0"/>
                </a:solidFill>
              </a:rPr>
              <a:t>and</a:t>
            </a:r>
            <a:r>
              <a:rPr lang="en-US" sz="2000" b="1" dirty="0"/>
              <a:t> an adequate allocation of resources</a:t>
            </a:r>
            <a:r>
              <a:rPr lang="en-US" sz="2000" dirty="0"/>
              <a:t>, </a:t>
            </a:r>
            <a:r>
              <a:rPr lang="en-US" sz="2000" dirty="0" smtClean="0"/>
              <a:t>and protects consumers </a:t>
            </a:r>
            <a:r>
              <a:rPr lang="en-US" sz="2000" dirty="0"/>
              <a:t>from market power abuse by monopoly sectors </a:t>
            </a:r>
            <a:r>
              <a:rPr lang="en-US" sz="2000" b="1" dirty="0">
                <a:solidFill>
                  <a:srgbClr val="0070C0"/>
                </a:solidFill>
              </a:rPr>
              <a:t>(Laffont, 2005</a:t>
            </a:r>
            <a:r>
              <a:rPr lang="en-US" sz="2000" dirty="0"/>
              <a:t>).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5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  <a:endParaRPr lang="en-GB" b="1" dirty="0">
              <a:solidFill>
                <a:schemeClr val="bg1">
                  <a:lumMod val="65000"/>
                </a:schemeClr>
              </a:solidFill>
              <a:latin typeface="Tw Cen MT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39703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 ⟡ </a:t>
            </a:r>
            <a:r>
              <a:rPr lang="en-GB" sz="2400" b="1" dirty="0" smtClean="0">
                <a:solidFill>
                  <a:srgbClr val="00B050"/>
                </a:solidFill>
              </a:rPr>
              <a:t>Regulatory </a:t>
            </a:r>
            <a:r>
              <a:rPr lang="en-GB" sz="2400" b="1" dirty="0">
                <a:solidFill>
                  <a:srgbClr val="00B050"/>
                </a:solidFill>
              </a:rPr>
              <a:t>c</a:t>
            </a:r>
            <a:r>
              <a:rPr lang="en-GB" sz="2400" b="1" dirty="0" smtClean="0">
                <a:solidFill>
                  <a:srgbClr val="00B050"/>
                </a:solidFill>
              </a:rPr>
              <a:t>apture theories</a:t>
            </a:r>
            <a:endParaRPr lang="en-GB" sz="2400" b="1" dirty="0">
              <a:solidFill>
                <a:srgbClr val="00B050"/>
              </a:solidFill>
            </a:endParaRP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B050"/>
                </a:solidFill>
              </a:rPr>
              <a:t>The existence </a:t>
            </a:r>
            <a:r>
              <a:rPr lang="en-US" sz="2000" b="1" dirty="0">
                <a:solidFill>
                  <a:srgbClr val="00B050"/>
                </a:solidFill>
              </a:rPr>
              <a:t>of regulation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does not in itself ensure </a:t>
            </a:r>
            <a:r>
              <a:rPr lang="en-US" sz="2000" dirty="0">
                <a:solidFill>
                  <a:srgbClr val="000000"/>
                </a:solidFill>
              </a:rPr>
              <a:t>that the objectives it pursues are met, 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70C0"/>
                </a:solidFill>
              </a:rPr>
              <a:t>because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regulators</a:t>
            </a:r>
            <a:r>
              <a:rPr lang="en-US" sz="2000" dirty="0">
                <a:solidFill>
                  <a:srgbClr val="000000"/>
                </a:solidFill>
              </a:rPr>
              <a:t> are </a:t>
            </a:r>
            <a:r>
              <a:rPr lang="en-US" sz="2000" b="1" dirty="0">
                <a:solidFill>
                  <a:srgbClr val="000000"/>
                </a:solidFill>
              </a:rPr>
              <a:t>permeable to private </a:t>
            </a:r>
            <a:r>
              <a:rPr lang="en-US" sz="2000" b="1" dirty="0" smtClean="0">
                <a:solidFill>
                  <a:srgbClr val="000000"/>
                </a:solidFill>
              </a:rPr>
              <a:t>interests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regulatory </a:t>
            </a:r>
            <a:r>
              <a:rPr lang="en-US" sz="2000" b="1" dirty="0">
                <a:solidFill>
                  <a:srgbClr val="000000"/>
                </a:solidFill>
              </a:rPr>
              <a:t>capture may occur </a:t>
            </a:r>
            <a:r>
              <a:rPr lang="en-US" sz="2000" dirty="0">
                <a:solidFill>
                  <a:srgbClr val="000000"/>
                </a:solidFill>
              </a:rPr>
              <a:t>by the firms that are subject to </a:t>
            </a:r>
            <a:r>
              <a:rPr lang="en-US" sz="2000" dirty="0" smtClean="0">
                <a:solidFill>
                  <a:srgbClr val="000000"/>
                </a:solidFill>
              </a:rPr>
              <a:t>regulation.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The </a:t>
            </a:r>
            <a:r>
              <a:rPr lang="en-US" sz="2000" b="1" dirty="0">
                <a:solidFill>
                  <a:srgbClr val="000000"/>
                </a:solidFill>
              </a:rPr>
              <a:t>theory of regulatory capture has </a:t>
            </a:r>
            <a:r>
              <a:rPr lang="en-US" sz="2000" b="1" dirty="0" smtClean="0">
                <a:solidFill>
                  <a:srgbClr val="000000"/>
                </a:solidFill>
              </a:rPr>
              <a:t>several </a:t>
            </a:r>
            <a:r>
              <a:rPr lang="en-US" sz="2000" b="1" dirty="0">
                <a:solidFill>
                  <a:srgbClr val="000000"/>
                </a:solidFill>
              </a:rPr>
              <a:t>versions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It </a:t>
            </a:r>
            <a:r>
              <a:rPr lang="en-US" sz="2000" dirty="0">
                <a:solidFill>
                  <a:srgbClr val="000000"/>
                </a:solidFill>
              </a:rPr>
              <a:t>is </a:t>
            </a:r>
            <a:r>
              <a:rPr lang="en-US" sz="2000" b="1" dirty="0">
                <a:solidFill>
                  <a:srgbClr val="0070C0"/>
                </a:solidFill>
              </a:rPr>
              <a:t>common to all </a:t>
            </a:r>
            <a:r>
              <a:rPr lang="en-US" sz="2000" dirty="0"/>
              <a:t>those versions </a:t>
            </a:r>
            <a:r>
              <a:rPr lang="en-US" sz="2000" dirty="0" smtClean="0">
                <a:solidFill>
                  <a:srgbClr val="000000"/>
                </a:solidFill>
              </a:rPr>
              <a:t>that </a:t>
            </a:r>
            <a:r>
              <a:rPr lang="en-US" sz="2000" b="1" dirty="0">
                <a:solidFill>
                  <a:srgbClr val="000000"/>
                </a:solidFill>
              </a:rPr>
              <a:t>economic </a:t>
            </a:r>
            <a:r>
              <a:rPr lang="en-US" sz="2000" b="1" dirty="0" smtClean="0">
                <a:solidFill>
                  <a:srgbClr val="000000"/>
                </a:solidFill>
              </a:rPr>
              <a:t>capture </a:t>
            </a:r>
            <a:r>
              <a:rPr lang="en-US" sz="2000" dirty="0" smtClean="0">
                <a:solidFill>
                  <a:srgbClr val="000000"/>
                </a:solidFill>
              </a:rPr>
              <a:t>is </a:t>
            </a:r>
            <a:r>
              <a:rPr lang="en-US" sz="2000" dirty="0">
                <a:solidFill>
                  <a:srgbClr val="000000"/>
                </a:solidFill>
              </a:rPr>
              <a:t>a process by which interest groups seek to promote their private </a:t>
            </a:r>
            <a:r>
              <a:rPr lang="en-US" sz="2000" dirty="0" smtClean="0">
                <a:solidFill>
                  <a:srgbClr val="000000"/>
                </a:solidFill>
              </a:rPr>
              <a:t>interests.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45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-36104" y="1052736"/>
            <a:ext cx="914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 Same Side Corner Rectangle 17"/>
          <p:cNvSpPr/>
          <p:nvPr/>
        </p:nvSpPr>
        <p:spPr>
          <a:xfrm>
            <a:off x="3668205" y="0"/>
            <a:ext cx="1800000" cy="1052736"/>
          </a:xfrm>
          <a:prstGeom prst="round2SameRect">
            <a:avLst/>
          </a:prstGeom>
          <a:solidFill>
            <a:srgbClr val="C00000"/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Tw Cen MT" pitchFamily="34" charset="0"/>
              </a:rPr>
              <a:t>2. Regulatory capture</a:t>
            </a:r>
            <a:endParaRPr lang="en-GB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9" name="Round Same Side Corner Rectangle 18"/>
          <p:cNvSpPr/>
          <p:nvPr/>
        </p:nvSpPr>
        <p:spPr>
          <a:xfrm>
            <a:off x="1868205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1. 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Economic regulation</a:t>
            </a:r>
          </a:p>
        </p:txBody>
      </p:sp>
      <p:sp>
        <p:nvSpPr>
          <p:cNvPr id="20" name="Round Same Side Corner Rectangle 19"/>
          <p:cNvSpPr/>
          <p:nvPr/>
        </p:nvSpPr>
        <p:spPr>
          <a:xfrm>
            <a:off x="5468205" y="0"/>
            <a:ext cx="18002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3.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Mitigation of regulatory</a:t>
            </a:r>
          </a:p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capture </a:t>
            </a:r>
          </a:p>
        </p:txBody>
      </p:sp>
      <p:sp>
        <p:nvSpPr>
          <p:cNvPr id="21" name="Round Same Side Corner Rectangle 20"/>
          <p:cNvSpPr/>
          <p:nvPr/>
        </p:nvSpPr>
        <p:spPr>
          <a:xfrm>
            <a:off x="7308304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Tw Cen MT" pitchFamily="34" charset="0"/>
              </a:rPr>
              <a:t>4.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Conclusions</a:t>
            </a:r>
          </a:p>
        </p:txBody>
      </p:sp>
      <p:sp>
        <p:nvSpPr>
          <p:cNvPr id="22" name="Round Same Side Corner Rectangle 21"/>
          <p:cNvSpPr/>
          <p:nvPr/>
        </p:nvSpPr>
        <p:spPr>
          <a:xfrm>
            <a:off x="0" y="0"/>
            <a:ext cx="1800000" cy="1052736"/>
          </a:xfrm>
          <a:prstGeom prst="round2SameRect">
            <a:avLst/>
          </a:prstGeom>
          <a:solidFill>
            <a:schemeClr val="tx1">
              <a:lumMod val="65000"/>
              <a:lumOff val="35000"/>
            </a:schemeClr>
          </a:solidFill>
          <a:ln w="60325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>
                    <a:lumMod val="65000"/>
                  </a:schemeClr>
                </a:solidFill>
                <a:latin typeface="Tw Cen MT" pitchFamily="34" charset="0"/>
              </a:rPr>
              <a:t>Introduction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dirty="0" smtClean="0"/>
              <a:t>XIV International Colloquium - Cape Town 2017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341605"/>
            <a:ext cx="7992888" cy="427809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solidFill>
                  <a:srgbClr val="C00000"/>
                </a:solidFill>
                <a:latin typeface="Cambria Math"/>
                <a:ea typeface="Cambria Math"/>
              </a:rPr>
              <a:t>⟡ ⟡ </a:t>
            </a:r>
            <a:r>
              <a:rPr lang="en-GB" sz="2400" b="1" dirty="0" smtClean="0">
                <a:solidFill>
                  <a:srgbClr val="00B050"/>
                </a:solidFill>
              </a:rPr>
              <a:t>Regulatory </a:t>
            </a:r>
            <a:r>
              <a:rPr lang="en-GB" sz="2400" b="1" dirty="0">
                <a:solidFill>
                  <a:srgbClr val="00B050"/>
                </a:solidFill>
              </a:rPr>
              <a:t>capture theories</a:t>
            </a:r>
          </a:p>
          <a:p>
            <a:pPr>
              <a:defRPr/>
            </a:pPr>
            <a:endParaRPr lang="en-GB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 smtClean="0">
                <a:solidFill>
                  <a:srgbClr val="00B050"/>
                </a:solidFill>
              </a:rPr>
              <a:t>One </a:t>
            </a:r>
            <a:r>
              <a:rPr lang="en-US" sz="2000" b="1" dirty="0">
                <a:solidFill>
                  <a:srgbClr val="00B050"/>
                </a:solidFill>
              </a:rPr>
              <a:t>version </a:t>
            </a:r>
            <a:r>
              <a:rPr lang="en-US" sz="2000" b="1" dirty="0"/>
              <a:t>of this theory </a:t>
            </a:r>
            <a:r>
              <a:rPr lang="en-US" sz="2000" dirty="0"/>
              <a:t>stems from </a:t>
            </a:r>
            <a:r>
              <a:rPr lang="en-US" sz="2000" b="1" dirty="0">
                <a:solidFill>
                  <a:srgbClr val="0070C0"/>
                </a:solidFill>
              </a:rPr>
              <a:t>political science</a:t>
            </a:r>
            <a:r>
              <a:rPr lang="en-US" sz="2000" dirty="0"/>
              <a:t>, particularly from the works of </a:t>
            </a:r>
            <a:r>
              <a:rPr lang="en-US" sz="2000" b="1" dirty="0">
                <a:solidFill>
                  <a:srgbClr val="0070C0"/>
                </a:solidFill>
              </a:rPr>
              <a:t>Bentley (1908)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70C0"/>
                </a:solidFill>
              </a:rPr>
              <a:t>Truman (1951)</a:t>
            </a:r>
            <a:r>
              <a:rPr lang="en-US" sz="2000" dirty="0"/>
              <a:t>, who </a:t>
            </a:r>
            <a:r>
              <a:rPr lang="en-US" sz="2000" b="1" dirty="0">
                <a:solidFill>
                  <a:srgbClr val="0070C0"/>
                </a:solidFill>
              </a:rPr>
              <a:t>emphasize</a:t>
            </a:r>
            <a:r>
              <a:rPr lang="en-US" sz="2000" dirty="0">
                <a:solidFill>
                  <a:srgbClr val="000000"/>
                </a:solidFill>
              </a:rPr>
              <a:t> the importance of interest groups in shaping public policy.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b="1" dirty="0">
                <a:solidFill>
                  <a:srgbClr val="000000"/>
                </a:solidFill>
              </a:rPr>
              <a:t>A  specific interest group </a:t>
            </a:r>
            <a:r>
              <a:rPr lang="en-US" sz="2000" dirty="0">
                <a:solidFill>
                  <a:srgbClr val="000000"/>
                </a:solidFill>
              </a:rPr>
              <a:t>- the regulated firms - </a:t>
            </a:r>
            <a:r>
              <a:rPr lang="en-US" sz="2000" b="1" dirty="0">
                <a:solidFill>
                  <a:srgbClr val="000000"/>
                </a:solidFill>
              </a:rPr>
              <a:t>prevails in the dispute to influence the legislation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In </a:t>
            </a:r>
            <a:r>
              <a:rPr lang="en-US" sz="2000" dirty="0">
                <a:solidFill>
                  <a:srgbClr val="000000"/>
                </a:solidFill>
              </a:rPr>
              <a:t>a </a:t>
            </a:r>
            <a:r>
              <a:rPr lang="en-US" sz="2000" b="1" dirty="0">
                <a:solidFill>
                  <a:srgbClr val="0070C0"/>
                </a:solidFill>
              </a:rPr>
              <a:t>more theoretical approach</a:t>
            </a:r>
            <a:r>
              <a:rPr lang="en-US" sz="2000" dirty="0">
                <a:solidFill>
                  <a:srgbClr val="000000"/>
                </a:solidFill>
              </a:rPr>
              <a:t>, regulatory </a:t>
            </a:r>
            <a:r>
              <a:rPr lang="en-US" sz="2000" b="1" dirty="0">
                <a:solidFill>
                  <a:srgbClr val="000000"/>
                </a:solidFill>
              </a:rPr>
              <a:t>capture occurs when groups of individuals or firms that</a:t>
            </a:r>
            <a:r>
              <a:rPr lang="en-US" sz="2000" dirty="0">
                <a:solidFill>
                  <a:srgbClr val="000000"/>
                </a:solidFill>
              </a:rPr>
              <a:t>, having an interest in the outcome of regulatory policy decisions, </a:t>
            </a:r>
            <a:r>
              <a:rPr lang="en-US" sz="2000" b="1" dirty="0">
                <a:solidFill>
                  <a:srgbClr val="000000"/>
                </a:solidFill>
              </a:rPr>
              <a:t>direct their efforts </a:t>
            </a:r>
            <a:r>
              <a:rPr lang="en-US" sz="2000" dirty="0">
                <a:solidFill>
                  <a:srgbClr val="000000"/>
                </a:solidFill>
              </a:rPr>
              <a:t>and </a:t>
            </a:r>
            <a:r>
              <a:rPr lang="en-US" sz="2000" b="1" dirty="0">
                <a:solidFill>
                  <a:srgbClr val="000000"/>
                </a:solidFill>
              </a:rPr>
              <a:t>affect their resources</a:t>
            </a:r>
            <a:r>
              <a:rPr lang="en-US" sz="2000" dirty="0">
                <a:solidFill>
                  <a:srgbClr val="000000"/>
                </a:solidFill>
              </a:rPr>
              <a:t> in seeking to achieve the desired outcomes of those </a:t>
            </a:r>
            <a:r>
              <a:rPr lang="en-US" sz="2000" dirty="0" smtClean="0">
                <a:solidFill>
                  <a:srgbClr val="000000"/>
                </a:solidFill>
              </a:rPr>
              <a:t>policies.</a:t>
            </a:r>
            <a:endParaRPr lang="pt-PT" sz="20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E7AA5-5ED4-45F3-AC8C-02706D527036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92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9840</TotalTime>
  <Words>3165</Words>
  <Application>Microsoft Office PowerPoint</Application>
  <PresentationFormat>On-screen Show (4:3)</PresentationFormat>
  <Paragraphs>476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Instituto Superior Técnico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DEG-03</dc:creator>
  <cp:lastModifiedBy>Maria Rosa Borges</cp:lastModifiedBy>
  <cp:revision>332</cp:revision>
  <cp:lastPrinted>2017-05-05T10:39:55Z</cp:lastPrinted>
  <dcterms:created xsi:type="dcterms:W3CDTF">2012-05-11T10:13:42Z</dcterms:created>
  <dcterms:modified xsi:type="dcterms:W3CDTF">2017-05-06T21:59:24Z</dcterms:modified>
</cp:coreProperties>
</file>