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6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7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4B2E"/>
    <a:srgbClr val="5DB675"/>
    <a:srgbClr val="54C9E8"/>
    <a:srgbClr val="4E748B"/>
    <a:srgbClr val="DA8830"/>
    <a:srgbClr val="C2132F"/>
    <a:srgbClr val="C20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5" autoAdjust="0"/>
    <p:restoredTop sz="94655" autoAdjust="0"/>
  </p:normalViewPr>
  <p:slideViewPr>
    <p:cSldViewPr snapToGrid="0" snapToObjects="1">
      <p:cViewPr>
        <p:scale>
          <a:sx n="150" d="100"/>
          <a:sy n="150" d="100"/>
        </p:scale>
        <p:origin x="496" y="132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9FD9A-80FD-9E4C-AFC4-DC0F98F0CD97}" type="datetimeFigureOut">
              <a:rPr lang="es-ES" smtClean="0"/>
              <a:t>25/04/17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2F0E2-FDBD-9740-9399-12AE2B8547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342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F46E9-EBD6-2541-818B-26253A093995}" type="datetimeFigureOut">
              <a:rPr lang="es-ES" smtClean="0"/>
              <a:t>25/04/17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3BFCA-6D22-8949-AC12-F9179B0D61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11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3248-710A-984B-BCBF-996617EAB1D2}" type="datetime1">
              <a:rPr lang="es-ES" smtClean="0"/>
              <a:t>25/04/17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Cape Town, May 10, 2017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789D-DD3D-F349-B2AD-223DA3A5690D}" type="datetime1">
              <a:rPr lang="es-ES" smtClean="0"/>
              <a:t>25/04/17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Cape Town, May 10, 2017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9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B4DC-9F34-744B-BA42-B302C3D2A4D6}" type="datetime1">
              <a:rPr lang="es-ES" smtClean="0"/>
              <a:t>25/04/17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Cape Town, May 10, 2017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1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B430-A8BB-8042-BAFF-3F54F1EC245B}" type="datetime1">
              <a:rPr lang="es-ES" smtClean="0"/>
              <a:t>25/04/17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Cape Town, May 10, 2017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9EF2-8464-8F46-8724-D64CA3051C44}" type="datetime1">
              <a:rPr lang="es-ES" smtClean="0"/>
              <a:t>25/04/17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Cape Town, May 10, 2017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20A4-24B4-584C-9EE3-433482721D38}" type="datetime1">
              <a:rPr lang="es-ES" smtClean="0"/>
              <a:t>25/04/17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Cape Town, May 10, 2017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499E-EE65-2244-8FE4-23700B45C251}" type="datetime1">
              <a:rPr lang="es-ES" smtClean="0"/>
              <a:t>25/04/17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Cape Town, May 10, 2017</a:t>
            </a:r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A943-D2B4-5448-AAC9-9F534B747BB9}" type="datetime1">
              <a:rPr lang="es-ES" smtClean="0"/>
              <a:t>25/04/17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Cape Town, May 10, 2017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4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5F2D-1A1C-3547-9A80-36C18E7B4682}" type="datetime1">
              <a:rPr lang="es-ES" smtClean="0"/>
              <a:t>25/04/17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Cape Town, May 10, 2017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A2E4-6DCF-FE43-B972-4B6AAC19B02A}" type="datetime1">
              <a:rPr lang="es-ES" smtClean="0"/>
              <a:t>25/04/17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Cape Town, May 10, 2017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2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B75D-637C-A042-92B9-92C2A238ECB8}" type="datetime1">
              <a:rPr lang="es-ES" smtClean="0"/>
              <a:t>25/04/17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Cape Town, May 10, 2017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6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E49B6-86D9-374E-8A2F-914C3A979A6C}" type="datetime1">
              <a:rPr lang="es-ES" smtClean="0"/>
              <a:t>25/04/17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Cape Town, May 10, 2017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ggressionresearch@med.ucm.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4508500"/>
          </a:xfrm>
          <a:prstGeom prst="rect">
            <a:avLst/>
          </a:prstGeom>
          <a:solidFill>
            <a:srgbClr val="C2002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89000" y="749300"/>
            <a:ext cx="73152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ROLE OF SCIENTISTS IN A HUMAN-CENTERED SOCIETY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by</a:t>
            </a:r>
          </a:p>
          <a:p>
            <a:pPr algn="ctr"/>
            <a:r>
              <a:rPr lang="en-GB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Martin </a:t>
            </a:r>
            <a:r>
              <a:rPr lang="en-GB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Ramirez</a:t>
            </a:r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GB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Juan </a:t>
            </a:r>
            <a:r>
              <a:rPr lang="en-GB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Cayón</a:t>
            </a:r>
            <a:endParaRPr lang="en-GB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lnSpc>
                <a:spcPct val="50000"/>
              </a:lnSpc>
            </a:pPr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2000" b="1" dirty="0" smtClean="0">
                <a:solidFill>
                  <a:srgbClr val="FFFFFF"/>
                </a:solidFill>
              </a:rPr>
              <a:t>XIV International </a:t>
            </a:r>
            <a:r>
              <a:rPr lang="es-ES" sz="2000" b="1" dirty="0" err="1" smtClean="0">
                <a:solidFill>
                  <a:srgbClr val="FFFFFF"/>
                </a:solidFill>
              </a:rPr>
              <a:t>Colloquium</a:t>
            </a:r>
            <a:r>
              <a:rPr lang="es-ES" sz="2000" b="1" dirty="0" smtClean="0">
                <a:solidFill>
                  <a:srgbClr val="FFFFFF"/>
                </a:solidFill>
              </a:rPr>
              <a:t> WAAS</a:t>
            </a:r>
          </a:p>
          <a:p>
            <a:pPr algn="ctr"/>
            <a:r>
              <a:rPr lang="es-ES" sz="2000" b="1" dirty="0" smtClean="0">
                <a:solidFill>
                  <a:srgbClr val="FFFFFF"/>
                </a:solidFill>
              </a:rPr>
              <a:t>Cape Town (South </a:t>
            </a:r>
            <a:r>
              <a:rPr lang="es-ES" sz="2000" b="1" dirty="0" err="1" smtClean="0">
                <a:solidFill>
                  <a:srgbClr val="FFFFFF"/>
                </a:solidFill>
              </a:rPr>
              <a:t>Africa</a:t>
            </a:r>
            <a:r>
              <a:rPr lang="es-ES" sz="2000" b="1" dirty="0" smtClean="0">
                <a:solidFill>
                  <a:srgbClr val="FFFFFF"/>
                </a:solidFill>
              </a:rPr>
              <a:t>)</a:t>
            </a:r>
          </a:p>
          <a:p>
            <a:pPr algn="ctr"/>
            <a:r>
              <a:rPr lang="es-ES" sz="1600" dirty="0" err="1" smtClean="0">
                <a:solidFill>
                  <a:srgbClr val="FFFFFF"/>
                </a:solidFill>
              </a:rPr>
              <a:t>May</a:t>
            </a:r>
            <a:r>
              <a:rPr lang="es-ES" sz="1600" dirty="0" smtClean="0">
                <a:solidFill>
                  <a:srgbClr val="FFFFFF"/>
                </a:solidFill>
              </a:rPr>
              <a:t> 10-12, 2017</a:t>
            </a:r>
          </a:p>
          <a:p>
            <a:pPr algn="ctr"/>
            <a:endParaRPr lang="en-GB" sz="2000" b="1" dirty="0" smtClean="0">
              <a:solidFill>
                <a:schemeClr val="bg1"/>
              </a:solidFill>
            </a:endParaRPr>
          </a:p>
          <a:p>
            <a:pPr algn="ctr"/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4737099"/>
            <a:ext cx="9144000" cy="8170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0" tIns="1440000" rIns="1440000" bIns="1440000" rtlCol="0" anchor="ctr"/>
          <a:lstStyle/>
          <a:p>
            <a:pPr algn="ctr"/>
            <a:endParaRPr lang="es-ES" dirty="0"/>
          </a:p>
        </p:txBody>
      </p:sp>
      <p:pic>
        <p:nvPicPr>
          <p:cNvPr id="9" name="Imagen 8" descr="logo PPT 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19" y="4737100"/>
            <a:ext cx="2193713" cy="7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0900" y="1574799"/>
            <a:ext cx="7378700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b="1" dirty="0" smtClean="0">
                <a:solidFill>
                  <a:srgbClr val="C0504D"/>
                </a:solidFill>
              </a:rPr>
              <a:t>1. Improving </a:t>
            </a:r>
            <a:r>
              <a:rPr lang="en-GB" sz="1600" b="1" dirty="0">
                <a:solidFill>
                  <a:srgbClr val="C0504D"/>
                </a:solidFill>
              </a:rPr>
              <a:t>the quality of scientific research</a:t>
            </a:r>
            <a:r>
              <a:rPr lang="es-ES" sz="1600" b="1" dirty="0">
                <a:solidFill>
                  <a:srgbClr val="C0504D"/>
                </a:solidFill>
              </a:rPr>
              <a:t> </a:t>
            </a:r>
            <a:r>
              <a:rPr lang="es-ES" sz="1400" dirty="0"/>
              <a:t>	</a:t>
            </a:r>
            <a:endParaRPr lang="es-ES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r>
              <a:rPr lang="es-ES" sz="1400" dirty="0" smtClean="0"/>
              <a:t>• </a:t>
            </a:r>
            <a:r>
              <a:rPr lang="en-GB" sz="1400" b="1" dirty="0"/>
              <a:t>master plan to improve </a:t>
            </a:r>
            <a:r>
              <a:rPr lang="en-GB" sz="1400" dirty="0"/>
              <a:t>four major categories: </a:t>
            </a:r>
            <a:endParaRPr lang="en-GB" sz="1400" b="1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b="1" dirty="0" smtClean="0"/>
              <a:t>		</a:t>
            </a:r>
            <a:r>
              <a:rPr lang="en-GB" sz="1400" dirty="0" smtClean="0"/>
              <a:t>a. methods</a:t>
            </a:r>
            <a:r>
              <a:rPr lang="en-GB" sz="1400" dirty="0"/>
              <a:t>, </a:t>
            </a:r>
            <a:endParaRPr lang="en-GB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400" dirty="0" smtClean="0"/>
              <a:t>	b. reporting </a:t>
            </a:r>
            <a:r>
              <a:rPr lang="en-GB" sz="1400" dirty="0"/>
              <a:t>and dissemination, </a:t>
            </a:r>
            <a:endParaRPr lang="en-GB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400" dirty="0" smtClean="0"/>
              <a:t>	c. reproducibility</a:t>
            </a:r>
            <a:r>
              <a:rPr lang="en-GB" sz="1400" dirty="0"/>
              <a:t>, and </a:t>
            </a:r>
            <a:endParaRPr lang="en-GB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400" dirty="0" smtClean="0"/>
              <a:t>	d. evaluation </a:t>
            </a:r>
            <a:r>
              <a:rPr lang="en-GB" sz="1400" dirty="0"/>
              <a:t>and incentives</a:t>
            </a:r>
            <a:r>
              <a:rPr lang="es-ES" sz="1400" dirty="0"/>
              <a:t> </a:t>
            </a:r>
            <a:endParaRPr lang="en-GB" sz="1400" b="1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 smtClean="0"/>
              <a:t>	• not </a:t>
            </a:r>
            <a:r>
              <a:rPr lang="en-GB" sz="1400" dirty="0"/>
              <a:t>just the </a:t>
            </a:r>
            <a:r>
              <a:rPr lang="en-GB" sz="1400" b="1" dirty="0" smtClean="0"/>
              <a:t>researchers</a:t>
            </a:r>
            <a:r>
              <a:rPr lang="en-GB" sz="1400" dirty="0" smtClean="0"/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400" dirty="0" smtClean="0"/>
              <a:t>• but </a:t>
            </a:r>
            <a:r>
              <a:rPr lang="en-GB" sz="1400" dirty="0"/>
              <a:t>also </a:t>
            </a:r>
            <a:r>
              <a:rPr lang="en-GB" sz="1400" b="1" dirty="0"/>
              <a:t>other </a:t>
            </a:r>
            <a:r>
              <a:rPr lang="en-GB" sz="1400" b="1" dirty="0" smtClean="0"/>
              <a:t>stakeholders </a:t>
            </a:r>
            <a:r>
              <a:rPr lang="en-GB" sz="1200" dirty="0" smtClean="0"/>
              <a:t>(research </a:t>
            </a:r>
            <a:r>
              <a:rPr lang="en-GB" sz="1200" dirty="0"/>
              <a:t>institutions, scientific journals, funders and regulatory </a:t>
            </a:r>
            <a:r>
              <a:rPr lang="en-GB" sz="1200" dirty="0" smtClean="0"/>
              <a:t>agencies)</a:t>
            </a:r>
            <a:r>
              <a:rPr lang="es-ES" sz="1200" dirty="0" smtClean="0"/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2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/>
              <a:t>	</a:t>
            </a:r>
            <a:r>
              <a:rPr lang="en-GB" sz="1600" dirty="0" smtClean="0"/>
              <a:t>	</a:t>
            </a:r>
            <a:endParaRPr lang="en-GB" sz="1400" dirty="0" smtClean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b="1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352101" y="634999"/>
            <a:ext cx="787749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2800" b="1" dirty="0" smtClean="0"/>
              <a:t>7. </a:t>
            </a:r>
            <a:r>
              <a:rPr lang="en-GB" sz="2800" b="1" dirty="0"/>
              <a:t>How scientists may help </a:t>
            </a:r>
            <a:endParaRPr lang="en-GB" sz="2800" b="1" dirty="0" smtClean="0"/>
          </a:p>
          <a:p>
            <a:pPr lvl="0" algn="ctr"/>
            <a:r>
              <a:rPr lang="en-GB" sz="2800" b="1" dirty="0" smtClean="0"/>
              <a:t>in </a:t>
            </a:r>
            <a:r>
              <a:rPr lang="en-GB" sz="2800" b="1" dirty="0"/>
              <a:t>a human-</a:t>
            </a:r>
            <a:r>
              <a:rPr lang="en-GB" sz="2800" b="1" dirty="0" smtClean="0"/>
              <a:t>centred </a:t>
            </a:r>
            <a:r>
              <a:rPr lang="en-GB" sz="2800" b="1" dirty="0"/>
              <a:t>society</a:t>
            </a:r>
            <a:r>
              <a:rPr lang="es-ES" sz="2800" dirty="0"/>
              <a:t> </a:t>
            </a:r>
            <a:endParaRPr lang="es-ES" sz="2800" dirty="0" smtClean="0">
              <a:solidFill>
                <a:srgbClr val="C2002F"/>
              </a:solidFill>
              <a:latin typeface="Roboto Light"/>
              <a:cs typeface="Roboto Light"/>
            </a:endParaRPr>
          </a:p>
        </p:txBody>
      </p:sp>
      <p:pic>
        <p:nvPicPr>
          <p:cNvPr id="5" name="Imagen 4" descr="banda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815"/>
            <a:ext cx="9144000" cy="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1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0900" y="1574799"/>
            <a:ext cx="7378700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 smtClean="0">
                <a:solidFill>
                  <a:srgbClr val="C0504D"/>
                </a:solidFill>
              </a:rPr>
              <a:t>1. Improving </a:t>
            </a:r>
            <a:r>
              <a:rPr lang="en-GB" sz="1600" dirty="0">
                <a:solidFill>
                  <a:srgbClr val="C0504D"/>
                </a:solidFill>
              </a:rPr>
              <a:t>the quality of scientific research</a:t>
            </a:r>
            <a:r>
              <a:rPr lang="es-ES" sz="1600" dirty="0">
                <a:solidFill>
                  <a:srgbClr val="C0504D"/>
                </a:solidFill>
              </a:rPr>
              <a:t> </a:t>
            </a:r>
            <a:r>
              <a:rPr lang="es-ES" sz="1400" dirty="0"/>
              <a:t>	</a:t>
            </a:r>
            <a:endParaRPr lang="es-ES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endParaRPr lang="es-ES" sz="12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b="1" dirty="0" smtClean="0">
                <a:solidFill>
                  <a:srgbClr val="C0504D"/>
                </a:solidFill>
              </a:rPr>
              <a:t>2. </a:t>
            </a:r>
            <a:r>
              <a:rPr lang="en-GB" sz="1600" b="1" dirty="0">
                <a:solidFill>
                  <a:srgbClr val="C0504D"/>
                </a:solidFill>
              </a:rPr>
              <a:t>Scientific cooperation in easing relations between </a:t>
            </a:r>
            <a:r>
              <a:rPr lang="en-GB" sz="1600" b="1" dirty="0" smtClean="0">
                <a:solidFill>
                  <a:srgbClr val="C0504D"/>
                </a:solidFill>
              </a:rPr>
              <a:t>governments</a:t>
            </a:r>
            <a:endParaRPr lang="en-GB" sz="1400" dirty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 smtClean="0"/>
              <a:t> </a:t>
            </a:r>
            <a:r>
              <a:rPr lang="es-ES" sz="1400" dirty="0" smtClean="0"/>
              <a:t>	 	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r>
              <a:rPr lang="es-ES_tradnl" sz="1400" dirty="0" smtClean="0"/>
              <a:t>2.1. </a:t>
            </a:r>
            <a:r>
              <a:rPr lang="en-GB" sz="1400" dirty="0"/>
              <a:t>European-wide monitoring programme </a:t>
            </a:r>
            <a:r>
              <a:rPr lang="en-GB" sz="1400" dirty="0" smtClean="0"/>
              <a:t>(1977) investigating </a:t>
            </a:r>
            <a:r>
              <a:rPr lang="en-GB" sz="1400" dirty="0"/>
              <a:t>the pollutants causing acid </a:t>
            </a:r>
            <a:r>
              <a:rPr lang="en-GB" sz="1400" dirty="0" smtClean="0"/>
              <a:t>rain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400" dirty="0" smtClean="0"/>
              <a:t>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400" dirty="0" smtClean="0"/>
              <a:t>	</a:t>
            </a:r>
            <a:r>
              <a:rPr lang="en-GB" sz="1400" dirty="0" smtClean="0"/>
              <a:t>• commitment</a:t>
            </a:r>
            <a:r>
              <a:rPr lang="es-ES" sz="1400" dirty="0" smtClean="0"/>
              <a:t> </a:t>
            </a:r>
            <a:r>
              <a:rPr lang="es-ES" sz="1400" dirty="0"/>
              <a:t>in </a:t>
            </a:r>
            <a:r>
              <a:rPr lang="en-GB" sz="1400" dirty="0"/>
              <a:t>technological </a:t>
            </a:r>
            <a:r>
              <a:rPr lang="en-GB" sz="1400" dirty="0" smtClean="0"/>
              <a:t>cooperation </a:t>
            </a:r>
            <a:r>
              <a:rPr lang="es-ES" sz="1400" dirty="0" err="1" smtClean="0"/>
              <a:t>between</a:t>
            </a:r>
            <a:r>
              <a:rPr lang="es-ES" sz="1400" dirty="0" smtClean="0"/>
              <a:t> </a:t>
            </a:r>
            <a:r>
              <a:rPr lang="en-GB" sz="1400" dirty="0" smtClean="0"/>
              <a:t>Norway</a:t>
            </a:r>
            <a:r>
              <a:rPr lang="es-ES" sz="1400" dirty="0" smtClean="0"/>
              <a:t> &amp; </a:t>
            </a:r>
            <a:r>
              <a:rPr lang="en-GB" sz="1400" dirty="0" smtClean="0"/>
              <a:t>Soviet </a:t>
            </a:r>
            <a:r>
              <a:rPr lang="en-GB" sz="1400" dirty="0" smtClean="0"/>
              <a:t>Union</a:t>
            </a:r>
            <a:endParaRPr lang="es-ES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r>
              <a:rPr lang="es-ES" sz="1400" dirty="0" smtClean="0"/>
              <a:t>	</a:t>
            </a:r>
            <a:r>
              <a:rPr lang="es-ES" sz="1400" dirty="0" smtClean="0"/>
              <a:t>• </a:t>
            </a:r>
            <a:r>
              <a:rPr lang="en-GB" sz="1400" dirty="0" smtClean="0"/>
              <a:t>culminated </a:t>
            </a:r>
            <a:r>
              <a:rPr lang="en-GB" sz="1400" dirty="0"/>
              <a:t>in the 1979 UN Convention on Long-range </a:t>
            </a:r>
            <a:r>
              <a:rPr lang="en-GB" sz="1400" dirty="0" err="1"/>
              <a:t>Transboundary</a:t>
            </a:r>
            <a:r>
              <a:rPr lang="en-GB" sz="1400" dirty="0"/>
              <a:t> Air </a:t>
            </a:r>
            <a:r>
              <a:rPr lang="en-GB" sz="1400" dirty="0" smtClean="0"/>
              <a:t>Pollution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smtClean="0"/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r>
              <a:rPr lang="es-ES" sz="1400" dirty="0" smtClean="0"/>
              <a:t>2.2. </a:t>
            </a:r>
            <a:r>
              <a:rPr lang="en-GB" sz="1400" dirty="0"/>
              <a:t>Russian Federal Nuclear </a:t>
            </a:r>
            <a:r>
              <a:rPr lang="en-GB" sz="1400" dirty="0" err="1"/>
              <a:t>Center</a:t>
            </a:r>
            <a:r>
              <a:rPr lang="en-GB" sz="1400" dirty="0"/>
              <a:t> VNIIEF </a:t>
            </a:r>
            <a:r>
              <a:rPr lang="en-GB" sz="1400" dirty="0" smtClean="0"/>
              <a:t>&amp; US </a:t>
            </a:r>
            <a:r>
              <a:rPr lang="en-GB" sz="1400" dirty="0"/>
              <a:t>Los Alamos National Laboratory</a:t>
            </a:r>
            <a:r>
              <a:rPr lang="es-ES" sz="1400" dirty="0"/>
              <a:t> </a:t>
            </a:r>
            <a:r>
              <a:rPr lang="es-ES" sz="1400" dirty="0" smtClean="0"/>
              <a:t>(</a:t>
            </a:r>
            <a:r>
              <a:rPr lang="en-GB" sz="1400" dirty="0" smtClean="0"/>
              <a:t>1993</a:t>
            </a:r>
            <a:r>
              <a:rPr lang="es-ES" sz="1400" dirty="0" smtClean="0"/>
              <a:t>)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r>
              <a:rPr lang="es-ES" sz="1400" dirty="0" smtClean="0"/>
              <a:t>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r>
              <a:rPr lang="es-ES" sz="1400" dirty="0" smtClean="0"/>
              <a:t>	</a:t>
            </a:r>
            <a:r>
              <a:rPr lang="es-ES" sz="1400" dirty="0" smtClean="0"/>
              <a:t>• </a:t>
            </a:r>
            <a:r>
              <a:rPr lang="en-GB" sz="1400" dirty="0" smtClean="0"/>
              <a:t>collaboration </a:t>
            </a:r>
            <a:r>
              <a:rPr lang="en-GB" sz="1400" dirty="0"/>
              <a:t>into sensitive areas, </a:t>
            </a:r>
            <a:r>
              <a:rPr lang="en-GB" sz="1400" dirty="0" smtClean="0"/>
              <a:t>such as safety </a:t>
            </a:r>
            <a:r>
              <a:rPr lang="en-GB" sz="1400" dirty="0"/>
              <a:t>and security of nuclear </a:t>
            </a:r>
            <a:r>
              <a:rPr lang="en-GB" sz="1400" dirty="0" smtClean="0"/>
              <a:t>materials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400" dirty="0" smtClean="0"/>
              <a:t>	</a:t>
            </a:r>
            <a:r>
              <a:rPr lang="en-GB" sz="1400" dirty="0" smtClean="0"/>
              <a:t>	producing </a:t>
            </a:r>
            <a:r>
              <a:rPr lang="en-GB" sz="1400" dirty="0"/>
              <a:t>a wide range of high-energy density environments, </a:t>
            </a:r>
            <a:endParaRPr lang="en-GB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400" dirty="0" smtClean="0"/>
              <a:t>		</a:t>
            </a:r>
            <a:r>
              <a:rPr lang="en-GB" sz="1400" dirty="0" smtClean="0"/>
              <a:t>	</a:t>
            </a:r>
            <a:r>
              <a:rPr lang="en-GB" sz="1200" dirty="0" smtClean="0"/>
              <a:t>needed </a:t>
            </a:r>
            <a:r>
              <a:rPr lang="en-GB" sz="1200" dirty="0"/>
              <a:t>to pursue a unique approach to civilian nuclear fusion</a:t>
            </a:r>
            <a:r>
              <a:rPr lang="es-ES" sz="1200" dirty="0"/>
              <a:t> </a:t>
            </a:r>
            <a:r>
              <a:rPr lang="es-ES" sz="1200" dirty="0" smtClean="0"/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/>
              <a:t>			</a:t>
            </a:r>
            <a:r>
              <a:rPr lang="en-GB" sz="1600" dirty="0" smtClean="0"/>
              <a:t>	</a:t>
            </a:r>
            <a:endParaRPr lang="en-GB" sz="1400" dirty="0" smtClean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b="1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352101" y="634999"/>
            <a:ext cx="787749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2800" b="1" dirty="0" smtClean="0"/>
              <a:t>7. </a:t>
            </a:r>
            <a:r>
              <a:rPr lang="en-GB" sz="2800" b="1" dirty="0"/>
              <a:t>How scientists may help </a:t>
            </a:r>
            <a:endParaRPr lang="en-GB" sz="2800" b="1" dirty="0" smtClean="0"/>
          </a:p>
          <a:p>
            <a:pPr lvl="0" algn="ctr"/>
            <a:r>
              <a:rPr lang="en-GB" sz="2800" b="1" dirty="0" smtClean="0"/>
              <a:t>in </a:t>
            </a:r>
            <a:r>
              <a:rPr lang="en-GB" sz="2800" b="1" dirty="0"/>
              <a:t>a human-</a:t>
            </a:r>
            <a:r>
              <a:rPr lang="en-GB" sz="2800" b="1" dirty="0" smtClean="0"/>
              <a:t>centred </a:t>
            </a:r>
            <a:r>
              <a:rPr lang="en-GB" sz="2800" b="1" dirty="0"/>
              <a:t>society</a:t>
            </a:r>
            <a:r>
              <a:rPr lang="es-ES" sz="2800" dirty="0"/>
              <a:t> </a:t>
            </a:r>
            <a:endParaRPr lang="es-ES" sz="2800" dirty="0" smtClean="0">
              <a:solidFill>
                <a:srgbClr val="C2002F"/>
              </a:solidFill>
              <a:latin typeface="Roboto Light"/>
              <a:cs typeface="Roboto Light"/>
            </a:endParaRPr>
          </a:p>
        </p:txBody>
      </p:sp>
      <p:pic>
        <p:nvPicPr>
          <p:cNvPr id="5" name="Imagen 4" descr="banda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815"/>
            <a:ext cx="9144000" cy="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0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0900" y="1574799"/>
            <a:ext cx="7378700" cy="3816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 smtClean="0">
                <a:solidFill>
                  <a:srgbClr val="C0504D"/>
                </a:solidFill>
              </a:rPr>
              <a:t>1. Improving </a:t>
            </a:r>
            <a:r>
              <a:rPr lang="en-GB" sz="1600" dirty="0">
                <a:solidFill>
                  <a:srgbClr val="C0504D"/>
                </a:solidFill>
              </a:rPr>
              <a:t>the quality of scientific research</a:t>
            </a:r>
            <a:r>
              <a:rPr lang="es-ES" sz="1600" dirty="0">
                <a:solidFill>
                  <a:srgbClr val="C0504D"/>
                </a:solidFill>
              </a:rPr>
              <a:t> </a:t>
            </a:r>
            <a:r>
              <a:rPr lang="es-ES" sz="1400" dirty="0"/>
              <a:t>	</a:t>
            </a:r>
            <a:endParaRPr lang="es-ES" sz="12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 smtClean="0">
                <a:solidFill>
                  <a:srgbClr val="C0504D"/>
                </a:solidFill>
              </a:rPr>
              <a:t>2. </a:t>
            </a:r>
            <a:r>
              <a:rPr lang="en-GB" sz="1600" dirty="0">
                <a:solidFill>
                  <a:srgbClr val="C0504D"/>
                </a:solidFill>
              </a:rPr>
              <a:t>Scientific cooperation in easing relations between </a:t>
            </a:r>
            <a:r>
              <a:rPr lang="en-GB" sz="1600" dirty="0" smtClean="0">
                <a:solidFill>
                  <a:srgbClr val="C0504D"/>
                </a:solidFill>
              </a:rPr>
              <a:t>governments</a:t>
            </a:r>
            <a:r>
              <a:rPr lang="en-GB" sz="1400" dirty="0" smtClean="0"/>
              <a:t> </a:t>
            </a:r>
            <a:r>
              <a:rPr lang="es-ES" sz="1400" dirty="0" smtClean="0"/>
              <a:t>	 	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400" dirty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b="1" dirty="0" smtClean="0">
                <a:solidFill>
                  <a:srgbClr val="C0504D"/>
                </a:solidFill>
              </a:rPr>
              <a:t>3. Improving </a:t>
            </a:r>
            <a:r>
              <a:rPr lang="en-GB" sz="1600" b="1" dirty="0">
                <a:solidFill>
                  <a:srgbClr val="C0504D"/>
                </a:solidFill>
              </a:rPr>
              <a:t>the public's understanding of socially relevant</a:t>
            </a:r>
            <a:r>
              <a:rPr lang="en-GB" sz="1600" dirty="0">
                <a:solidFill>
                  <a:srgbClr val="C0504D"/>
                </a:solidFill>
              </a:rPr>
              <a:t> </a:t>
            </a:r>
            <a:r>
              <a:rPr lang="en-GB" sz="1600" b="1" dirty="0">
                <a:solidFill>
                  <a:srgbClr val="C0504D"/>
                </a:solidFill>
              </a:rPr>
              <a:t>science</a:t>
            </a:r>
            <a:r>
              <a:rPr lang="es-ES" sz="1600" dirty="0">
                <a:solidFill>
                  <a:srgbClr val="C0504D"/>
                </a:solidFill>
              </a:rPr>
              <a:t> </a:t>
            </a:r>
            <a:endParaRPr lang="es-ES" sz="1600" dirty="0" smtClean="0">
              <a:solidFill>
                <a:srgbClr val="C0504D"/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 smtClean="0">
                <a:solidFill>
                  <a:srgbClr val="FF0000"/>
                </a:solidFill>
              </a:rPr>
              <a:t>	</a:t>
            </a:r>
            <a:r>
              <a:rPr lang="es-ES" sz="1400" dirty="0" smtClean="0"/>
              <a:t>• </a:t>
            </a:r>
            <a:r>
              <a:rPr lang="es-ES" sz="1400" dirty="0" err="1" smtClean="0"/>
              <a:t>risks</a:t>
            </a:r>
            <a:r>
              <a:rPr lang="es-ES" sz="1400" dirty="0" smtClean="0"/>
              <a:t> of </a:t>
            </a:r>
            <a:r>
              <a:rPr lang="en-GB" sz="1400" dirty="0" smtClean="0"/>
              <a:t>scientific misinformation or fake news in social </a:t>
            </a:r>
            <a:r>
              <a:rPr lang="en-GB" sz="1400" dirty="0"/>
              <a:t>media</a:t>
            </a:r>
            <a:r>
              <a:rPr lang="es-ES" sz="1400" dirty="0"/>
              <a:t> </a:t>
            </a:r>
            <a:endParaRPr lang="en-GB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• some examples: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	a. </a:t>
            </a:r>
            <a:r>
              <a:rPr lang="en-GB" sz="1400" b="1" dirty="0"/>
              <a:t>vaccination: </a:t>
            </a:r>
            <a:r>
              <a:rPr lang="en-GB" sz="1200" dirty="0"/>
              <a:t>anti-VAX) </a:t>
            </a:r>
            <a:r>
              <a:rPr lang="en-GB" sz="1200" dirty="0" smtClean="0"/>
              <a:t>movement </a:t>
            </a:r>
            <a:r>
              <a:rPr lang="en-GB" sz="1200" dirty="0"/>
              <a:t>undervaluing many vaccine-preventable </a:t>
            </a:r>
            <a:r>
              <a:rPr lang="en-GB" sz="1200" dirty="0" smtClean="0"/>
              <a:t>diseases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200" dirty="0"/>
              <a:t>	</a:t>
            </a:r>
            <a:r>
              <a:rPr lang="en-GB" sz="1200" dirty="0" smtClean="0"/>
              <a:t>		</a:t>
            </a:r>
            <a:r>
              <a:rPr lang="en-GB" sz="1200" dirty="0"/>
              <a:t>it endangers the health of an entire generation of children, lowering local herd immunity</a:t>
            </a:r>
            <a:r>
              <a:rPr lang="es-ES" sz="1200" dirty="0"/>
              <a:t> </a:t>
            </a:r>
            <a:r>
              <a:rPr lang="en-GB" sz="1200" dirty="0" smtClean="0"/>
              <a:t>  </a:t>
            </a:r>
            <a:endParaRPr lang="en-GB" sz="1200" dirty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	b. </a:t>
            </a:r>
            <a:r>
              <a:rPr lang="en-US" sz="1400" b="1" dirty="0"/>
              <a:t>alternative</a:t>
            </a:r>
            <a:r>
              <a:rPr lang="en-US" sz="1400" dirty="0"/>
              <a:t> </a:t>
            </a:r>
            <a:r>
              <a:rPr lang="en-US" sz="1400" b="1" dirty="0" err="1" smtClean="0"/>
              <a:t>oncotherapy</a:t>
            </a:r>
            <a:r>
              <a:rPr lang="en-US" sz="1200" b="1" dirty="0" smtClean="0"/>
              <a:t>: </a:t>
            </a:r>
            <a:r>
              <a:rPr lang="en-US" sz="1200" dirty="0" err="1"/>
              <a:t>Gerson</a:t>
            </a:r>
            <a:r>
              <a:rPr lang="en-US" sz="1200" dirty="0"/>
              <a:t> diet, reflexology, </a:t>
            </a:r>
            <a:r>
              <a:rPr lang="en-US" sz="1200" dirty="0" err="1"/>
              <a:t>chiropractics</a:t>
            </a:r>
            <a:r>
              <a:rPr lang="en-US" sz="1200" dirty="0"/>
              <a:t>, </a:t>
            </a:r>
            <a:r>
              <a:rPr lang="en-US" sz="1200" dirty="0" err="1"/>
              <a:t>neurolinguistic</a:t>
            </a:r>
            <a:r>
              <a:rPr lang="en-US" sz="1200" dirty="0"/>
              <a:t> </a:t>
            </a:r>
            <a:r>
              <a:rPr lang="en-US" sz="1200" dirty="0" err="1"/>
              <a:t>programation</a:t>
            </a:r>
            <a:r>
              <a:rPr lang="en-US" sz="1200" dirty="0"/>
              <a:t>…</a:t>
            </a:r>
            <a:r>
              <a:rPr lang="es-ES" sz="1200" dirty="0"/>
              <a:t> </a:t>
            </a:r>
            <a:r>
              <a:rPr lang="es-ES" sz="1200" dirty="0" smtClean="0"/>
              <a:t> </a:t>
            </a:r>
            <a:endParaRPr lang="es-ES" sz="1200" dirty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	c. </a:t>
            </a:r>
            <a:r>
              <a:rPr lang="en-US" sz="1400" b="1" dirty="0" err="1" smtClean="0"/>
              <a:t>orthorexia</a:t>
            </a:r>
            <a:r>
              <a:rPr lang="en-US" sz="1200" b="1" dirty="0" smtClean="0"/>
              <a:t>: </a:t>
            </a:r>
            <a:r>
              <a:rPr lang="en-US" sz="1200" dirty="0"/>
              <a:t>obsessive behavior in pursuit of a healthy diet</a:t>
            </a:r>
            <a:r>
              <a:rPr lang="es-ES" sz="1200" dirty="0"/>
              <a:t> </a:t>
            </a:r>
            <a:endParaRPr lang="es-ES" sz="12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200" dirty="0"/>
              <a:t>	</a:t>
            </a:r>
            <a:r>
              <a:rPr lang="en-US" sz="1200" dirty="0" smtClean="0"/>
              <a:t>		</a:t>
            </a:r>
            <a:r>
              <a:rPr lang="es-ES" sz="1200" dirty="0" err="1"/>
              <a:t>dietetic</a:t>
            </a:r>
            <a:r>
              <a:rPr lang="es-ES" sz="1200" dirty="0"/>
              <a:t> </a:t>
            </a:r>
            <a:r>
              <a:rPr lang="es-ES" sz="1200" dirty="0" err="1" smtClean="0"/>
              <a:t>guideline</a:t>
            </a:r>
            <a:r>
              <a:rPr lang="es-ES" sz="1200" dirty="0" smtClean="0"/>
              <a:t>, </a:t>
            </a:r>
            <a:r>
              <a:rPr lang="es-ES" sz="1200" dirty="0" err="1"/>
              <a:t>rather</a:t>
            </a:r>
            <a:r>
              <a:rPr lang="es-ES" sz="1200" dirty="0"/>
              <a:t> </a:t>
            </a:r>
            <a:r>
              <a:rPr lang="es-ES" sz="1200" dirty="0" err="1"/>
              <a:t>than</a:t>
            </a:r>
            <a:r>
              <a:rPr lang="es-ES" sz="1200" dirty="0"/>
              <a:t> </a:t>
            </a:r>
            <a:r>
              <a:rPr lang="es-ES" sz="1200" dirty="0" err="1"/>
              <a:t>being</a:t>
            </a:r>
            <a:r>
              <a:rPr lang="es-ES" sz="1200" dirty="0"/>
              <a:t> a red </a:t>
            </a:r>
            <a:r>
              <a:rPr lang="es-ES" sz="1200" dirty="0" err="1"/>
              <a:t>nutritional</a:t>
            </a:r>
            <a:r>
              <a:rPr lang="es-ES" sz="1200" dirty="0"/>
              <a:t> </a:t>
            </a:r>
            <a:r>
              <a:rPr lang="es-ES" sz="1200" dirty="0" err="1"/>
              <a:t>advice</a:t>
            </a:r>
            <a:r>
              <a:rPr lang="es-ES" sz="1200" dirty="0"/>
              <a:t>, </a:t>
            </a:r>
            <a:r>
              <a:rPr lang="es-ES" sz="1200" dirty="0" err="1"/>
              <a:t>should</a:t>
            </a:r>
            <a:r>
              <a:rPr lang="es-ES" sz="1200" dirty="0"/>
              <a:t> be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 smtClean="0"/>
              <a:t>keep</a:t>
            </a:r>
            <a:r>
              <a:rPr lang="es-ES" sz="1200" dirty="0" smtClean="0"/>
              <a:t>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ordered</a:t>
            </a:r>
            <a:r>
              <a:rPr lang="es-ES" sz="1200" dirty="0"/>
              <a:t> </a:t>
            </a:r>
            <a:r>
              <a:rPr lang="es-ES" sz="1200" dirty="0" err="1"/>
              <a:t>meal</a:t>
            </a:r>
            <a:r>
              <a:rPr lang="es-ES" sz="1200" dirty="0"/>
              <a:t> </a:t>
            </a:r>
            <a:r>
              <a:rPr lang="es-ES" sz="1200" dirty="0" smtClean="0"/>
              <a:t> 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endParaRPr lang="es-ES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r>
              <a:rPr lang="en-GB" sz="1400" dirty="0" smtClean="0"/>
              <a:t>• lack of scientific expertise &amp; bias in journalists</a:t>
            </a:r>
            <a:r>
              <a:rPr lang="es-ES" sz="1400" dirty="0" smtClean="0"/>
              <a:t>, </a:t>
            </a:r>
            <a:r>
              <a:rPr lang="en-GB" sz="1400" dirty="0" smtClean="0"/>
              <a:t>policymakers &amp; people in general</a:t>
            </a:r>
            <a:endParaRPr lang="es-ES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endParaRPr lang="es-ES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r>
              <a:rPr lang="es-ES" sz="1400" dirty="0" smtClean="0"/>
              <a:t>• </a:t>
            </a:r>
            <a:r>
              <a:rPr lang="en-GB" sz="1400" dirty="0" smtClean="0"/>
              <a:t>scientists’ task of </a:t>
            </a:r>
            <a:r>
              <a:rPr lang="en-GB" sz="1400" dirty="0"/>
              <a:t>presenting them accurate scientific statements and well-known </a:t>
            </a:r>
            <a:r>
              <a:rPr lang="en-GB" sz="1400" dirty="0" smtClean="0"/>
              <a:t>facts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	</a:t>
            </a:r>
            <a:r>
              <a:rPr lang="en-GB" sz="1600" dirty="0"/>
              <a:t>		</a:t>
            </a:r>
            <a:r>
              <a:rPr lang="en-GB" sz="1600" dirty="0" smtClean="0"/>
              <a:t>	</a:t>
            </a:r>
            <a:endParaRPr lang="en-GB" sz="1400" dirty="0" smtClean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b="1" dirty="0" smtClean="0">
              <a:solidFill>
                <a:schemeClr val="accent2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2101" y="634999"/>
            <a:ext cx="787749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2800" b="1" dirty="0" smtClean="0"/>
              <a:t>7. </a:t>
            </a:r>
            <a:r>
              <a:rPr lang="en-GB" sz="2800" b="1" dirty="0"/>
              <a:t>How scientists may help </a:t>
            </a:r>
            <a:endParaRPr lang="en-GB" sz="2800" b="1" dirty="0" smtClean="0"/>
          </a:p>
          <a:p>
            <a:pPr lvl="0" algn="ctr"/>
            <a:r>
              <a:rPr lang="en-GB" sz="2800" b="1" dirty="0" smtClean="0"/>
              <a:t>in </a:t>
            </a:r>
            <a:r>
              <a:rPr lang="en-GB" sz="2800" b="1" dirty="0"/>
              <a:t>a human-</a:t>
            </a:r>
            <a:r>
              <a:rPr lang="en-GB" sz="2800" b="1" dirty="0" smtClean="0"/>
              <a:t>centred </a:t>
            </a:r>
            <a:r>
              <a:rPr lang="en-GB" sz="2800" b="1" dirty="0"/>
              <a:t>society</a:t>
            </a:r>
            <a:r>
              <a:rPr lang="es-ES" sz="2800" dirty="0"/>
              <a:t> </a:t>
            </a:r>
            <a:endParaRPr lang="es-ES" sz="2800" dirty="0" smtClean="0">
              <a:solidFill>
                <a:srgbClr val="C2002F"/>
              </a:solidFill>
              <a:latin typeface="Roboto Light"/>
              <a:cs typeface="Roboto Light"/>
            </a:endParaRPr>
          </a:p>
        </p:txBody>
      </p:sp>
      <p:pic>
        <p:nvPicPr>
          <p:cNvPr id="5" name="Imagen 4" descr="banda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815"/>
            <a:ext cx="9144000" cy="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6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0900" y="1574799"/>
            <a:ext cx="7378700" cy="3170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b="1" dirty="0" smtClean="0">
                <a:solidFill>
                  <a:srgbClr val="C0504D"/>
                </a:solidFill>
              </a:rPr>
              <a:t>1. Science </a:t>
            </a:r>
            <a:r>
              <a:rPr lang="en-GB" sz="1600" b="1" i="1" dirty="0">
                <a:solidFill>
                  <a:srgbClr val="C0504D"/>
                </a:solidFill>
              </a:rPr>
              <a:t>in se</a:t>
            </a:r>
            <a:r>
              <a:rPr lang="en-GB" sz="1600" b="1" dirty="0">
                <a:solidFill>
                  <a:srgbClr val="C0504D"/>
                </a:solidFill>
              </a:rPr>
              <a:t> </a:t>
            </a:r>
            <a:r>
              <a:rPr lang="en-GB" sz="1600" b="1" dirty="0" smtClean="0">
                <a:solidFill>
                  <a:srgbClr val="C0504D"/>
                </a:solidFill>
              </a:rPr>
              <a:t>is </a:t>
            </a:r>
            <a:r>
              <a:rPr lang="en-GB" sz="1600" b="1" dirty="0">
                <a:solidFill>
                  <a:srgbClr val="C0504D"/>
                </a:solidFill>
              </a:rPr>
              <a:t>not good nor bad</a:t>
            </a:r>
            <a:r>
              <a:rPr lang="es-ES" sz="1600" b="1" dirty="0">
                <a:solidFill>
                  <a:srgbClr val="C0504D"/>
                </a:solidFill>
              </a:rPr>
              <a:t> </a:t>
            </a:r>
            <a:r>
              <a:rPr lang="es-ES" sz="1400" dirty="0"/>
              <a:t>	</a:t>
            </a:r>
            <a:endParaRPr lang="es-ES" sz="12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 smtClean="0">
                <a:solidFill>
                  <a:srgbClr val="C0504D"/>
                </a:solidFill>
              </a:rPr>
              <a:t>2. </a:t>
            </a:r>
            <a:r>
              <a:rPr lang="en-GB" sz="1600" dirty="0">
                <a:solidFill>
                  <a:srgbClr val="C0504D"/>
                </a:solidFill>
              </a:rPr>
              <a:t>b</a:t>
            </a:r>
            <a:r>
              <a:rPr lang="en-GB" sz="1600" dirty="0" smtClean="0">
                <a:solidFill>
                  <a:srgbClr val="C0504D"/>
                </a:solidFill>
              </a:rPr>
              <a:t>ut there </a:t>
            </a:r>
            <a:r>
              <a:rPr lang="en-GB" sz="1600" dirty="0">
                <a:solidFill>
                  <a:srgbClr val="C0504D"/>
                </a:solidFill>
              </a:rPr>
              <a:t>is always an </a:t>
            </a:r>
            <a:r>
              <a:rPr lang="en-GB" sz="1600" b="1" dirty="0">
                <a:solidFill>
                  <a:srgbClr val="C0504D"/>
                </a:solidFill>
              </a:rPr>
              <a:t>eventual danger or evil in its application</a:t>
            </a:r>
            <a:r>
              <a:rPr lang="es-ES" sz="1600" dirty="0">
                <a:solidFill>
                  <a:srgbClr val="C0504D"/>
                </a:solidFill>
              </a:rPr>
              <a:t> </a:t>
            </a:r>
            <a:endParaRPr lang="es-ES" sz="1600" dirty="0" smtClean="0">
              <a:solidFill>
                <a:srgbClr val="C0504D"/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/>
              <a:t>	</a:t>
            </a:r>
            <a:r>
              <a:rPr lang="es-ES" sz="1400" dirty="0" smtClean="0"/>
              <a:t>• </a:t>
            </a:r>
            <a:r>
              <a:rPr lang="es-ES" sz="1400" b="1" dirty="0" err="1" smtClean="0"/>
              <a:t>drugs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side-effects</a:t>
            </a:r>
            <a:r>
              <a:rPr lang="es-ES" sz="1400" b="1" dirty="0" smtClean="0"/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r>
              <a:rPr lang="es-ES" sz="1400" dirty="0" smtClean="0"/>
              <a:t>• </a:t>
            </a:r>
            <a:r>
              <a:rPr lang="en-GB" sz="1400" b="1" dirty="0"/>
              <a:t>atomic </a:t>
            </a:r>
            <a:r>
              <a:rPr lang="en-GB" sz="1400" b="1" dirty="0" smtClean="0"/>
              <a:t>research</a:t>
            </a:r>
            <a:r>
              <a:rPr lang="en-GB" sz="1400" dirty="0" smtClean="0"/>
              <a:t>: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400" dirty="0" smtClean="0"/>
              <a:t>	a. harmful </a:t>
            </a:r>
            <a:r>
              <a:rPr lang="en-GB" sz="1400" dirty="0"/>
              <a:t>applications </a:t>
            </a:r>
            <a:endParaRPr lang="en-GB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400" dirty="0" smtClean="0"/>
              <a:t>	b. beneficial applications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400" dirty="0" smtClean="0"/>
              <a:t>	</a:t>
            </a:r>
            <a:r>
              <a:rPr lang="en-GB" sz="1200" dirty="0" smtClean="0"/>
              <a:t>	- </a:t>
            </a:r>
            <a:r>
              <a:rPr lang="en-GB" sz="1200" dirty="0"/>
              <a:t>radio-active method of </a:t>
            </a:r>
            <a:r>
              <a:rPr lang="en-GB" sz="1200" dirty="0" smtClean="0"/>
              <a:t>diagnose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200" dirty="0"/>
              <a:t>	</a:t>
            </a:r>
            <a:r>
              <a:rPr lang="en-GB" sz="1200" dirty="0" smtClean="0"/>
              <a:t>		- radio</a:t>
            </a:r>
            <a:r>
              <a:rPr lang="en-GB" sz="1200" dirty="0"/>
              <a:t>-therapy of </a:t>
            </a:r>
            <a:r>
              <a:rPr lang="en-GB" sz="1200" dirty="0" smtClean="0"/>
              <a:t>cancer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200" dirty="0"/>
              <a:t>	</a:t>
            </a:r>
            <a:r>
              <a:rPr lang="en-GB" sz="1200" dirty="0" smtClean="0"/>
              <a:t>		- effectiveness </a:t>
            </a:r>
            <a:r>
              <a:rPr lang="en-GB" sz="1200" dirty="0"/>
              <a:t>for fertilizers</a:t>
            </a:r>
            <a:r>
              <a:rPr lang="es-ES" sz="1200" dirty="0"/>
              <a:t> </a:t>
            </a:r>
            <a:r>
              <a:rPr lang="es-ES" sz="1200" dirty="0" smtClean="0"/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b="1" dirty="0" smtClean="0">
                <a:solidFill>
                  <a:srgbClr val="C0504D"/>
                </a:solidFill>
              </a:rPr>
              <a:t>3. </a:t>
            </a:r>
            <a:r>
              <a:rPr lang="en-GB" sz="1600" b="1" dirty="0">
                <a:solidFill>
                  <a:srgbClr val="C0504D"/>
                </a:solidFill>
              </a:rPr>
              <a:t>ethical responsibility </a:t>
            </a:r>
            <a:r>
              <a:rPr lang="en-GB" sz="1600" b="1" dirty="0" smtClean="0">
                <a:solidFill>
                  <a:srgbClr val="C0504D"/>
                </a:solidFill>
              </a:rPr>
              <a:t>of scientists </a:t>
            </a:r>
            <a:r>
              <a:rPr lang="es-ES" sz="1600" dirty="0" smtClean="0">
                <a:solidFill>
                  <a:srgbClr val="C0504D"/>
                </a:solidFill>
              </a:rPr>
              <a:t>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>
                <a:solidFill>
                  <a:srgbClr val="C0504D"/>
                </a:solidFill>
              </a:rPr>
              <a:t>	</a:t>
            </a:r>
            <a:r>
              <a:rPr lang="es-ES" sz="1400" dirty="0" smtClean="0">
                <a:solidFill>
                  <a:srgbClr val="C0504D"/>
                </a:solidFill>
              </a:rPr>
              <a:t>• </a:t>
            </a:r>
            <a:r>
              <a:rPr lang="en-GB" sz="1400" dirty="0" smtClean="0"/>
              <a:t>guidelines: technologies </a:t>
            </a:r>
            <a:r>
              <a:rPr lang="en-GB" sz="1400" dirty="0"/>
              <a:t>have to be managed</a:t>
            </a:r>
            <a:r>
              <a:rPr lang="es-ES" sz="1400" dirty="0"/>
              <a:t> </a:t>
            </a:r>
            <a:r>
              <a:rPr lang="en-GB" sz="1400" b="1" dirty="0" smtClean="0"/>
              <a:t>based </a:t>
            </a:r>
            <a:r>
              <a:rPr lang="en-GB" sz="1400" b="1" dirty="0"/>
              <a:t>on ethical and social concerns</a:t>
            </a:r>
            <a:r>
              <a:rPr lang="en-GB" sz="1200" dirty="0"/>
              <a:t>, </a:t>
            </a:r>
            <a:endParaRPr lang="en-GB" sz="12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200" dirty="0"/>
              <a:t>	</a:t>
            </a:r>
            <a:r>
              <a:rPr lang="en-GB" sz="1200" dirty="0" smtClean="0"/>
              <a:t>		rather </a:t>
            </a:r>
            <a:r>
              <a:rPr lang="en-GB" sz="1200" dirty="0"/>
              <a:t>than </a:t>
            </a:r>
            <a:r>
              <a:rPr lang="en-GB" sz="1200" dirty="0" smtClean="0"/>
              <a:t>just about </a:t>
            </a:r>
            <a:r>
              <a:rPr lang="en-GB" sz="1200" dirty="0"/>
              <a:t>safety or efficacy</a:t>
            </a:r>
            <a:r>
              <a:rPr lang="es-ES" sz="1600" dirty="0"/>
              <a:t> </a:t>
            </a:r>
            <a:endParaRPr lang="es-ES" sz="16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600" dirty="0"/>
              <a:t>	</a:t>
            </a:r>
            <a:r>
              <a:rPr lang="es-ES" sz="1600" dirty="0" smtClean="0"/>
              <a:t>	ex. </a:t>
            </a:r>
            <a:r>
              <a:rPr lang="en-GB" sz="1400" dirty="0"/>
              <a:t>human genome editing </a:t>
            </a:r>
            <a:r>
              <a:rPr lang="en-GB" sz="1400" dirty="0" smtClean="0"/>
              <a:t>without </a:t>
            </a:r>
            <a:r>
              <a:rPr lang="en-GB" sz="1400" dirty="0" err="1"/>
              <a:t>germline</a:t>
            </a:r>
            <a:r>
              <a:rPr lang="en-GB" sz="1400" dirty="0"/>
              <a:t> modifications</a:t>
            </a:r>
            <a:r>
              <a:rPr lang="es-ES" sz="1400" dirty="0"/>
              <a:t> </a:t>
            </a:r>
            <a:r>
              <a:rPr lang="en-GB" sz="1600" dirty="0"/>
              <a:t>	</a:t>
            </a:r>
            <a:r>
              <a:rPr lang="en-GB" sz="1600" dirty="0" smtClean="0"/>
              <a:t>	</a:t>
            </a:r>
            <a:endParaRPr lang="en-GB" sz="1400" dirty="0" smtClean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b="1" dirty="0" smtClean="0">
              <a:solidFill>
                <a:schemeClr val="accent2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2101" y="634999"/>
            <a:ext cx="78774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2800" b="1" dirty="0" smtClean="0"/>
              <a:t>8. </a:t>
            </a:r>
            <a:r>
              <a:rPr lang="en-GB" sz="2800" b="1" dirty="0"/>
              <a:t>Ethical values of Science</a:t>
            </a:r>
            <a:endParaRPr lang="es-ES" sz="2800" dirty="0"/>
          </a:p>
        </p:txBody>
      </p:sp>
      <p:pic>
        <p:nvPicPr>
          <p:cNvPr id="5" name="Imagen 4" descr="banda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815"/>
            <a:ext cx="9144000" cy="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8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0900" y="1574799"/>
            <a:ext cx="7378700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n-GB" sz="16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b="1" dirty="0" smtClean="0">
                <a:solidFill>
                  <a:srgbClr val="C0504D"/>
                </a:solidFill>
              </a:rPr>
              <a:t>1. importance </a:t>
            </a:r>
            <a:r>
              <a:rPr lang="en-GB" sz="1600" b="1" dirty="0">
                <a:solidFill>
                  <a:srgbClr val="C0504D"/>
                </a:solidFill>
              </a:rPr>
              <a:t>of </a:t>
            </a:r>
            <a:r>
              <a:rPr lang="en-GB" sz="1600" b="1" dirty="0" smtClean="0">
                <a:solidFill>
                  <a:srgbClr val="C0504D"/>
                </a:solidFill>
              </a:rPr>
              <a:t>investing </a:t>
            </a:r>
            <a:r>
              <a:rPr lang="en-GB" sz="1600" b="1" dirty="0">
                <a:solidFill>
                  <a:srgbClr val="C0504D"/>
                </a:solidFill>
              </a:rPr>
              <a:t>in development of </a:t>
            </a:r>
            <a:r>
              <a:rPr lang="en-GB" sz="1600" b="1" dirty="0" smtClean="0">
                <a:solidFill>
                  <a:srgbClr val="C0504D"/>
                </a:solidFill>
              </a:rPr>
              <a:t>Science</a:t>
            </a:r>
            <a:r>
              <a:rPr lang="es-ES" sz="1600" dirty="0" smtClean="0"/>
              <a:t> 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smtClean="0"/>
              <a:t>a. f</a:t>
            </a:r>
            <a:r>
              <a:rPr lang="en-GB" sz="1400" dirty="0" err="1" smtClean="0"/>
              <a:t>ostering</a:t>
            </a:r>
            <a:r>
              <a:rPr lang="es-ES" sz="1400" dirty="0" smtClean="0"/>
              <a:t> </a:t>
            </a:r>
            <a:r>
              <a:rPr lang="en-GB" sz="1400" dirty="0" err="1"/>
              <a:t>transdisciplinary</a:t>
            </a:r>
            <a:r>
              <a:rPr lang="en-GB" sz="1400" dirty="0"/>
              <a:t> </a:t>
            </a:r>
            <a:r>
              <a:rPr lang="en-GB" sz="1400" dirty="0" smtClean="0"/>
              <a:t>approaches</a:t>
            </a:r>
            <a:r>
              <a:rPr lang="es-ES" sz="1400" dirty="0" smtClean="0"/>
              <a:t> </a:t>
            </a:r>
            <a:r>
              <a:rPr lang="en-GB" sz="1400" dirty="0" smtClean="0"/>
              <a:t>and </a:t>
            </a:r>
            <a:r>
              <a:rPr lang="en-GB" sz="1400" dirty="0"/>
              <a:t>cross cultural </a:t>
            </a:r>
            <a:r>
              <a:rPr lang="en-GB" sz="1400" dirty="0" smtClean="0"/>
              <a:t>connections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 smtClean="0"/>
              <a:t>b. focusing </a:t>
            </a:r>
            <a:r>
              <a:rPr lang="en-GB" sz="1400" dirty="0"/>
              <a:t>not </a:t>
            </a:r>
            <a:r>
              <a:rPr lang="en-GB" sz="1400" dirty="0" smtClean="0"/>
              <a:t>only </a:t>
            </a:r>
            <a:r>
              <a:rPr lang="en-GB" sz="1400" dirty="0"/>
              <a:t>on real life problems, </a:t>
            </a:r>
            <a:endParaRPr lang="en-GB" sz="1400" dirty="0" smtClean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 smtClean="0"/>
              <a:t>	but </a:t>
            </a:r>
            <a:r>
              <a:rPr lang="en-GB" sz="1400" dirty="0"/>
              <a:t>also on the fundamental tenets </a:t>
            </a:r>
            <a:r>
              <a:rPr lang="en-GB" sz="1400" dirty="0" smtClean="0"/>
              <a:t>for </a:t>
            </a:r>
            <a:r>
              <a:rPr lang="en-GB" sz="1400" dirty="0"/>
              <a:t>future of a human-</a:t>
            </a:r>
            <a:r>
              <a:rPr lang="en-GB" sz="1400" dirty="0" err="1"/>
              <a:t>centered</a:t>
            </a:r>
            <a:r>
              <a:rPr lang="en-GB" sz="1400" dirty="0"/>
              <a:t>  </a:t>
            </a:r>
            <a:r>
              <a:rPr lang="en-GB" sz="1400" dirty="0" smtClean="0"/>
              <a:t>society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b="1" dirty="0" smtClean="0">
                <a:solidFill>
                  <a:srgbClr val="C0504D"/>
                </a:solidFill>
              </a:rPr>
              <a:t>2. importance of development</a:t>
            </a:r>
            <a:r>
              <a:rPr lang="es-ES" sz="1600" b="1" dirty="0" smtClean="0">
                <a:solidFill>
                  <a:srgbClr val="C0504D"/>
                </a:solidFill>
              </a:rPr>
              <a:t> </a:t>
            </a:r>
            <a:r>
              <a:rPr lang="en-GB" sz="1600" b="1" dirty="0">
                <a:solidFill>
                  <a:srgbClr val="C0504D"/>
                </a:solidFill>
              </a:rPr>
              <a:t>of human beings </a:t>
            </a:r>
            <a:r>
              <a:rPr lang="en-GB" sz="1600" b="1" dirty="0" smtClean="0">
                <a:solidFill>
                  <a:srgbClr val="C0504D"/>
                </a:solidFill>
              </a:rPr>
              <a:t>themselves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 smtClean="0"/>
              <a:t>	</a:t>
            </a:r>
            <a:r>
              <a:rPr lang="en-GB" sz="1400" dirty="0" smtClean="0"/>
              <a:t>through a </a:t>
            </a:r>
            <a:r>
              <a:rPr lang="en-GB" sz="1400" dirty="0"/>
              <a:t>well-balanced development of science, art &amp; religion</a:t>
            </a:r>
            <a:r>
              <a:rPr lang="es-ES" sz="1400" dirty="0"/>
              <a:t> </a:t>
            </a:r>
            <a:r>
              <a:rPr lang="es-ES" sz="1400" dirty="0" smtClean="0"/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 smtClean="0"/>
              <a:t>	</a:t>
            </a:r>
            <a:endParaRPr lang="en-GB" sz="1400" dirty="0" smtClean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b="1" dirty="0" smtClean="0">
              <a:solidFill>
                <a:schemeClr val="accent2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2101" y="634999"/>
            <a:ext cx="78774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2800" b="1" dirty="0"/>
              <a:t>Final message</a:t>
            </a:r>
            <a:r>
              <a:rPr lang="es-ES" sz="2800" dirty="0"/>
              <a:t> </a:t>
            </a:r>
          </a:p>
        </p:txBody>
      </p:sp>
      <p:pic>
        <p:nvPicPr>
          <p:cNvPr id="5" name="Imagen 4" descr="banda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815"/>
            <a:ext cx="9144000" cy="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33727" y="1346200"/>
            <a:ext cx="5040940" cy="323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4000" dirty="0" err="1" smtClean="0">
                <a:solidFill>
                  <a:srgbClr val="C0504D"/>
                </a:solidFill>
                <a:latin typeface="Lucida Sans" charset="0"/>
                <a:ea typeface="MS PGothic" charset="0"/>
              </a:rPr>
              <a:t>thank</a:t>
            </a:r>
            <a:r>
              <a:rPr lang="es-ES_tradnl" sz="4000" dirty="0" smtClean="0">
                <a:solidFill>
                  <a:srgbClr val="C0504D"/>
                </a:solidFill>
                <a:latin typeface="Lucida Sans" charset="0"/>
                <a:ea typeface="MS PGothic" charset="0"/>
              </a:rPr>
              <a:t> </a:t>
            </a:r>
            <a:r>
              <a:rPr lang="es-ES_tradnl" sz="4000" dirty="0" err="1">
                <a:solidFill>
                  <a:srgbClr val="C0504D"/>
                </a:solidFill>
                <a:latin typeface="Lucida Sans" charset="0"/>
                <a:ea typeface="MS PGothic" charset="0"/>
              </a:rPr>
              <a:t>you</a:t>
            </a:r>
            <a:r>
              <a:rPr lang="es-ES_tradnl" sz="4000" dirty="0">
                <a:solidFill>
                  <a:srgbClr val="C0504D"/>
                </a:solidFill>
                <a:latin typeface="Lucida Sans" charset="0"/>
                <a:ea typeface="MS PGothic" charset="0"/>
              </a:rPr>
              <a:t> </a:t>
            </a:r>
            <a:endParaRPr lang="es-ES_tradnl" sz="4000" dirty="0" smtClean="0">
              <a:solidFill>
                <a:srgbClr val="C0504D"/>
              </a:solidFill>
              <a:latin typeface="Lucida Sans" charset="0"/>
              <a:ea typeface="MS PGothic" charset="0"/>
            </a:endParaRPr>
          </a:p>
          <a:p>
            <a:pPr algn="ctr">
              <a:lnSpc>
                <a:spcPct val="90000"/>
              </a:lnSpc>
            </a:pPr>
            <a:endParaRPr lang="es-ES_tradnl" sz="4000" dirty="0" smtClean="0">
              <a:latin typeface="Lucida Sans" charset="0"/>
              <a:ea typeface="MS PGothic" charset="0"/>
            </a:endParaRPr>
          </a:p>
          <a:p>
            <a:pPr algn="ctr">
              <a:lnSpc>
                <a:spcPct val="90000"/>
              </a:lnSpc>
            </a:pPr>
            <a:r>
              <a:rPr lang="es-ES_tradnl" sz="3200" dirty="0" err="1" smtClean="0">
                <a:ea typeface="ＭＳ Ｐゴシック" charset="0"/>
              </a:rPr>
              <a:t>Thoughts</a:t>
            </a:r>
            <a:r>
              <a:rPr lang="es-ES_tradnl" sz="3200" dirty="0" smtClean="0">
                <a:ea typeface="ＭＳ Ｐゴシック" charset="0"/>
              </a:rPr>
              <a:t> </a:t>
            </a:r>
            <a:r>
              <a:rPr lang="es-ES_tradnl" sz="3200" dirty="0" err="1">
                <a:ea typeface="ＭＳ Ｐゴシック" charset="0"/>
              </a:rPr>
              <a:t>much</a:t>
            </a:r>
            <a:r>
              <a:rPr lang="es-ES_tradnl" sz="3200" dirty="0">
                <a:ea typeface="ＭＳ Ｐゴシック" charset="0"/>
              </a:rPr>
              <a:t> </a:t>
            </a:r>
            <a:r>
              <a:rPr lang="es-ES_tradnl" sz="3200" dirty="0" err="1">
                <a:ea typeface="ＭＳ Ｐゴシック" charset="0"/>
              </a:rPr>
              <a:t>appreciate</a:t>
            </a:r>
            <a:r>
              <a:rPr lang="es-ES_tradnl" sz="3200" dirty="0">
                <a:ea typeface="ＭＳ Ｐゴシック" charset="0"/>
              </a:rPr>
              <a:t>!</a:t>
            </a:r>
          </a:p>
          <a:p>
            <a:pPr algn="ctr">
              <a:lnSpc>
                <a:spcPct val="90000"/>
              </a:lnSpc>
            </a:pPr>
            <a:endParaRPr lang="es-ES_tradnl" sz="4000" dirty="0" smtClean="0">
              <a:latin typeface="Lucida Sans" charset="0"/>
              <a:ea typeface="MS PGothic" charset="0"/>
            </a:endParaRPr>
          </a:p>
          <a:p>
            <a:r>
              <a:rPr lang="es-ES" sz="2400" dirty="0"/>
              <a:t>email:   </a:t>
            </a:r>
            <a:r>
              <a:rPr lang="es-ES" sz="2400" dirty="0" smtClean="0"/>
              <a:t>   </a:t>
            </a:r>
            <a:r>
              <a:rPr lang="es-ES" sz="2400" b="1" dirty="0" smtClean="0">
                <a:ea typeface="ＭＳ Ｐゴシック" charset="0"/>
                <a:hlinkClick r:id="rId2"/>
              </a:rPr>
              <a:t>mramirez@</a:t>
            </a:r>
            <a:r>
              <a:rPr lang="es-ES" sz="2400" b="1" dirty="0">
                <a:ea typeface="ＭＳ Ｐゴシック" charset="0"/>
                <a:hlinkClick r:id="rId2"/>
              </a:rPr>
              <a:t>ucm.es</a:t>
            </a:r>
            <a:endParaRPr lang="es-ES" sz="2400" b="1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s-ES_tradnl" sz="2800" dirty="0">
                <a:latin typeface="Lucida Sans" charset="0"/>
                <a:ea typeface="MS PGothic" charset="0"/>
              </a:rPr>
              <a:t/>
            </a:r>
            <a:br>
              <a:rPr lang="es-ES_tradnl" sz="2800" dirty="0">
                <a:latin typeface="Lucida Sans" charset="0"/>
                <a:ea typeface="MS PGothic" charset="0"/>
              </a:rPr>
            </a:br>
            <a:r>
              <a:rPr lang="es-ES" sz="2000" dirty="0"/>
              <a:t>web page: </a:t>
            </a: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rgbClr val="0000FF"/>
                </a:solidFill>
              </a:rPr>
              <a:t>http</a:t>
            </a:r>
            <a:r>
              <a:rPr lang="es-ES" sz="2000" b="1" dirty="0">
                <a:solidFill>
                  <a:srgbClr val="0000FF"/>
                </a:solidFill>
              </a:rPr>
              <a:t>://</a:t>
            </a:r>
            <a:r>
              <a:rPr lang="es-ES" sz="2000" b="1" dirty="0" err="1" smtClean="0">
                <a:solidFill>
                  <a:srgbClr val="0000FF"/>
                </a:solidFill>
              </a:rPr>
              <a:t>www.jmartinramirez.org</a:t>
            </a:r>
            <a:endParaRPr lang="es-ES" sz="2000" b="1" dirty="0">
              <a:solidFill>
                <a:srgbClr val="0000FF"/>
              </a:solidFill>
            </a:endParaRPr>
          </a:p>
        </p:txBody>
      </p:sp>
      <p:pic>
        <p:nvPicPr>
          <p:cNvPr id="2" name="Imagen 1" descr="cabeza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65100"/>
            <a:ext cx="3273326" cy="4876800"/>
          </a:xfrm>
          <a:prstGeom prst="rect">
            <a:avLst/>
          </a:prstGeom>
        </p:spPr>
      </p:pic>
      <p:pic>
        <p:nvPicPr>
          <p:cNvPr id="6" name="Imagen 5" descr="logo PPT portad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19" y="4737100"/>
            <a:ext cx="2193713" cy="7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8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0900" y="1574799"/>
            <a:ext cx="7378700" cy="2708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/>
              <a:t>Introduction</a:t>
            </a:r>
            <a:endParaRPr lang="es-ES" sz="1600" dirty="0"/>
          </a:p>
          <a:p>
            <a:pPr marL="285750" lvl="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/>
              <a:t>Conceptual </a:t>
            </a:r>
            <a:r>
              <a:rPr lang="en-GB" sz="1600" b="1" dirty="0" smtClean="0"/>
              <a:t>Generalities</a:t>
            </a:r>
            <a:endParaRPr lang="es-ES" sz="1600" dirty="0"/>
          </a:p>
          <a:p>
            <a:pPr marL="285750" lvl="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 smtClean="0"/>
              <a:t>Towards </a:t>
            </a:r>
            <a:r>
              <a:rPr lang="en-GB" sz="1600" b="1" dirty="0"/>
              <a:t>a </a:t>
            </a:r>
            <a:r>
              <a:rPr lang="en-GB" sz="1600" b="1" dirty="0" err="1"/>
              <a:t>transdisciplinary</a:t>
            </a:r>
            <a:r>
              <a:rPr lang="en-GB" sz="1600" b="1" dirty="0"/>
              <a:t> approach </a:t>
            </a:r>
            <a:r>
              <a:rPr lang="en-GB" sz="1600" b="1" dirty="0" smtClean="0"/>
              <a:t>in </a:t>
            </a:r>
            <a:r>
              <a:rPr lang="en-GB" sz="1600" b="1" dirty="0"/>
              <a:t>natural and social sciences</a:t>
            </a:r>
            <a:r>
              <a:rPr lang="es-ES" sz="1600" dirty="0"/>
              <a:t> </a:t>
            </a:r>
          </a:p>
          <a:p>
            <a:pPr marL="285750" lvl="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 smtClean="0"/>
              <a:t>Towards </a:t>
            </a:r>
            <a:r>
              <a:rPr lang="en-GB" sz="1600" b="1" dirty="0"/>
              <a:t>an integrated and comprehensive </a:t>
            </a:r>
            <a:r>
              <a:rPr lang="en-GB" sz="1600" b="1" dirty="0" smtClean="0"/>
              <a:t>technological revolution</a:t>
            </a:r>
            <a:endParaRPr lang="es-ES" sz="1600" dirty="0">
              <a:latin typeface="Roboto Regular"/>
              <a:cs typeface="Roboto Regular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/>
              <a:t>Limits of Sciences</a:t>
            </a:r>
            <a:r>
              <a:rPr lang="es-ES" sz="1600" dirty="0"/>
              <a:t> </a:t>
            </a:r>
            <a:endParaRPr lang="es-ES" sz="1600" dirty="0" smtClean="0"/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/>
              <a:t>Reality goes beyond the limits of Science</a:t>
            </a:r>
            <a:r>
              <a:rPr lang="es-ES" sz="1600" dirty="0"/>
              <a:t> 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 smtClean="0"/>
              <a:t>How </a:t>
            </a:r>
            <a:r>
              <a:rPr lang="en-GB" sz="1600" b="1" dirty="0"/>
              <a:t>scientists may help in a human-</a:t>
            </a:r>
            <a:r>
              <a:rPr lang="en-GB" sz="1600" b="1" dirty="0" smtClean="0"/>
              <a:t>centred society</a:t>
            </a:r>
          </a:p>
          <a:p>
            <a:pPr marL="285750" lvl="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/>
              <a:t>Ethical values of </a:t>
            </a:r>
            <a:r>
              <a:rPr lang="en-GB" sz="1600" b="1" dirty="0" smtClean="0"/>
              <a:t>Science</a:t>
            </a:r>
          </a:p>
          <a:p>
            <a:pPr marL="285750" lvl="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/>
              <a:t>Final message</a:t>
            </a:r>
            <a:r>
              <a:rPr lang="es-ES" sz="1600" dirty="0"/>
              <a:t> 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endParaRPr lang="es-ES" sz="1600" dirty="0"/>
          </a:p>
          <a:p>
            <a:r>
              <a:rPr lang="en-GB" sz="1600" dirty="0"/>
              <a:t> </a:t>
            </a:r>
            <a:r>
              <a:rPr lang="es-ES" sz="1600" dirty="0" smtClean="0">
                <a:latin typeface="Roboto Regular"/>
                <a:cs typeface="Roboto Regular"/>
              </a:rPr>
              <a:t>.</a:t>
            </a:r>
            <a:endParaRPr lang="es-ES" sz="1600" dirty="0" smtClean="0">
              <a:solidFill>
                <a:srgbClr val="C2002F"/>
              </a:solidFill>
              <a:latin typeface="Roboto Regular"/>
              <a:cs typeface="Roboto Regular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50900" y="634999"/>
            <a:ext cx="7560000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dirty="0" err="1" smtClean="0">
                <a:latin typeface="Roboto Light"/>
                <a:cs typeface="Roboto Light"/>
              </a:rPr>
              <a:t>outline</a:t>
            </a:r>
            <a:endParaRPr lang="es-ES" sz="2800" dirty="0" smtClean="0">
              <a:solidFill>
                <a:srgbClr val="C2002F"/>
              </a:solidFill>
              <a:latin typeface="Roboto Light"/>
              <a:cs typeface="Roboto Light"/>
            </a:endParaRPr>
          </a:p>
        </p:txBody>
      </p:sp>
      <p:pic>
        <p:nvPicPr>
          <p:cNvPr id="5" name="Imagen 4" descr="banda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815"/>
            <a:ext cx="9144000" cy="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9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0900" y="1574799"/>
            <a:ext cx="73787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dirty="0">
                <a:solidFill>
                  <a:srgbClr val="C0504D"/>
                </a:solidFill>
              </a:rPr>
              <a:t>Science and </a:t>
            </a:r>
            <a:r>
              <a:rPr lang="en-GB" sz="1600" dirty="0" smtClean="0">
                <a:solidFill>
                  <a:srgbClr val="C0504D"/>
                </a:solidFill>
              </a:rPr>
              <a:t>Technology </a:t>
            </a:r>
            <a:r>
              <a:rPr lang="en-GB" sz="1600" dirty="0">
                <a:solidFill>
                  <a:srgbClr val="C0504D"/>
                </a:solidFill>
              </a:rPr>
              <a:t>are essential tools for </a:t>
            </a:r>
            <a:r>
              <a:rPr lang="en-GB" sz="1600" dirty="0" smtClean="0">
                <a:solidFill>
                  <a:srgbClr val="C0504D"/>
                </a:solidFill>
              </a:rPr>
              <a:t>a human</a:t>
            </a:r>
            <a:r>
              <a:rPr lang="en-GB" sz="1600" dirty="0">
                <a:solidFill>
                  <a:srgbClr val="C0504D"/>
                </a:solidFill>
              </a:rPr>
              <a:t>-centred </a:t>
            </a:r>
            <a:r>
              <a:rPr lang="en-GB" sz="1600" dirty="0" smtClean="0">
                <a:solidFill>
                  <a:srgbClr val="C0504D"/>
                </a:solidFill>
              </a:rPr>
              <a:t>society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 smtClean="0"/>
              <a:t>	</a:t>
            </a:r>
            <a:r>
              <a:rPr lang="en-GB" sz="1400" dirty="0" smtClean="0"/>
              <a:t>global </a:t>
            </a:r>
            <a:r>
              <a:rPr lang="en-GB" sz="1400" dirty="0"/>
              <a:t>issues </a:t>
            </a:r>
            <a:r>
              <a:rPr lang="en-GB" sz="1400" dirty="0" smtClean="0"/>
              <a:t>are </a:t>
            </a:r>
            <a:r>
              <a:rPr lang="en-GB" sz="1400" dirty="0"/>
              <a:t>rooted in the political, cultural, industrial and economic realities</a:t>
            </a:r>
            <a:r>
              <a:rPr lang="es-ES" sz="1600" dirty="0"/>
              <a:t> </a:t>
            </a:r>
            <a:endParaRPr lang="es-ES" sz="16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solidFill>
                <a:srgbClr val="C0504D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dirty="0"/>
              <a:t>F</a:t>
            </a:r>
            <a:r>
              <a:rPr lang="en-GB" sz="1600" dirty="0" smtClean="0"/>
              <a:t>ast </a:t>
            </a:r>
            <a:r>
              <a:rPr lang="en-GB" sz="1600" dirty="0"/>
              <a:t>growing revolution at all </a:t>
            </a:r>
            <a:r>
              <a:rPr lang="en-GB" sz="1600" dirty="0" smtClean="0"/>
              <a:t>levels goes </a:t>
            </a:r>
            <a:r>
              <a:rPr lang="en-GB" sz="1600" dirty="0"/>
              <a:t>towards </a:t>
            </a:r>
            <a:r>
              <a:rPr lang="en-GB" sz="1600" dirty="0" smtClean="0"/>
              <a:t>improvements &amp; dangers: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0504D"/>
                </a:solidFill>
              </a:rPr>
              <a:t>scientists </a:t>
            </a:r>
            <a:r>
              <a:rPr lang="en-GB" sz="1600" dirty="0">
                <a:solidFill>
                  <a:srgbClr val="C0504D"/>
                </a:solidFill>
              </a:rPr>
              <a:t>have to be advisers </a:t>
            </a:r>
            <a:r>
              <a:rPr lang="en-GB" sz="1600" dirty="0"/>
              <a:t>of the policymakers in front of </a:t>
            </a:r>
            <a:r>
              <a:rPr lang="en-GB" sz="1600" dirty="0" smtClean="0"/>
              <a:t>them</a:t>
            </a:r>
            <a:endParaRPr lang="es-ES" sz="1600" dirty="0">
              <a:latin typeface="Roboto Regular"/>
              <a:cs typeface="Roboto Regular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endParaRPr lang="es-ES" sz="1600" dirty="0">
              <a:latin typeface="Roboto Regular"/>
              <a:cs typeface="Roboto Regular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dirty="0">
                <a:solidFill>
                  <a:srgbClr val="C0504D"/>
                </a:solidFill>
              </a:rPr>
              <a:t>L</a:t>
            </a:r>
            <a:r>
              <a:rPr lang="en-GB" sz="1600" dirty="0" smtClean="0">
                <a:solidFill>
                  <a:srgbClr val="C0504D"/>
                </a:solidFill>
              </a:rPr>
              <a:t>imitations </a:t>
            </a:r>
            <a:r>
              <a:rPr lang="en-GB" sz="1600" dirty="0">
                <a:solidFill>
                  <a:srgbClr val="C0504D"/>
                </a:solidFill>
              </a:rPr>
              <a:t>of </a:t>
            </a:r>
            <a:r>
              <a:rPr lang="en-GB" sz="1600" dirty="0" smtClean="0">
                <a:solidFill>
                  <a:srgbClr val="C0504D"/>
                </a:solidFill>
              </a:rPr>
              <a:t>Science</a:t>
            </a: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400" dirty="0" smtClean="0"/>
              <a:t>its search </a:t>
            </a:r>
            <a:r>
              <a:rPr lang="en-GB" sz="1400" dirty="0"/>
              <a:t>for </a:t>
            </a:r>
            <a:r>
              <a:rPr lang="en-GB" sz="1400" dirty="0" smtClean="0"/>
              <a:t>truth is </a:t>
            </a:r>
            <a:r>
              <a:rPr lang="en-GB" sz="1400" dirty="0"/>
              <a:t>always incomplete</a:t>
            </a:r>
            <a:r>
              <a:rPr lang="es-ES" sz="1400" dirty="0"/>
              <a:t> </a:t>
            </a:r>
            <a:endParaRPr lang="es-ES" sz="1400" dirty="0" smtClean="0"/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s-ES" sz="1400" dirty="0" smtClean="0"/>
              <a:t>I</a:t>
            </a:r>
            <a:r>
              <a:rPr lang="en-GB" sz="1400" dirty="0" smtClean="0"/>
              <a:t>t is </a:t>
            </a:r>
            <a:r>
              <a:rPr lang="en-GB" sz="1400" dirty="0"/>
              <a:t>not the only way in search of the </a:t>
            </a:r>
            <a:r>
              <a:rPr lang="en-GB" sz="1400" dirty="0" smtClean="0"/>
              <a:t>Truth</a:t>
            </a:r>
            <a:endParaRPr lang="es-ES" sz="1400" dirty="0">
              <a:latin typeface="Roboto Regular"/>
              <a:cs typeface="Roboto Regular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18066" y="634999"/>
            <a:ext cx="7792833" cy="782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GB" sz="2800" b="1" dirty="0" smtClean="0"/>
              <a:t>1. Introduction</a:t>
            </a:r>
            <a:endParaRPr lang="es-ES" sz="2800" dirty="0"/>
          </a:p>
          <a:p>
            <a:pPr algn="ctr">
              <a:lnSpc>
                <a:spcPct val="90000"/>
              </a:lnSpc>
            </a:pPr>
            <a:endParaRPr lang="es-ES" sz="2800" dirty="0" smtClean="0">
              <a:solidFill>
                <a:srgbClr val="C2002F"/>
              </a:solidFill>
              <a:latin typeface="Roboto Light"/>
              <a:cs typeface="Roboto Light"/>
            </a:endParaRPr>
          </a:p>
        </p:txBody>
      </p:sp>
      <p:pic>
        <p:nvPicPr>
          <p:cNvPr id="5" name="Imagen 4" descr="banda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815"/>
            <a:ext cx="9144000" cy="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4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0900" y="1574799"/>
            <a:ext cx="7378700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>
                <a:solidFill>
                  <a:srgbClr val="C0504D"/>
                </a:solidFill>
              </a:rPr>
              <a:t>What do we understand for Science?</a:t>
            </a:r>
            <a:r>
              <a:rPr lang="en-GB" sz="1600" dirty="0">
                <a:solidFill>
                  <a:srgbClr val="C0504D"/>
                </a:solidFill>
              </a:rPr>
              <a:t> </a:t>
            </a:r>
            <a:r>
              <a:rPr lang="en-GB" sz="1600" dirty="0" smtClean="0"/>
              <a:t>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/>
              <a:t>	</a:t>
            </a:r>
            <a:r>
              <a:rPr lang="en-GB" sz="1400" dirty="0" smtClean="0"/>
              <a:t>1. </a:t>
            </a:r>
            <a:r>
              <a:rPr lang="en-GB" sz="1400" i="1" dirty="0" err="1" smtClean="0">
                <a:solidFill>
                  <a:srgbClr val="C0504D"/>
                </a:solidFill>
              </a:rPr>
              <a:t>scientia</a:t>
            </a:r>
            <a:r>
              <a:rPr lang="en-GB" sz="1400" dirty="0" smtClean="0"/>
              <a:t> </a:t>
            </a:r>
            <a:r>
              <a:rPr lang="en-GB" sz="1400" dirty="0"/>
              <a:t>(</a:t>
            </a:r>
            <a:r>
              <a:rPr lang="en-GB" sz="1400" i="1" dirty="0" err="1"/>
              <a:t>scire</a:t>
            </a:r>
            <a:r>
              <a:rPr lang="en-GB" sz="1400" dirty="0"/>
              <a:t> = to learn, to know</a:t>
            </a:r>
            <a:r>
              <a:rPr lang="en-GB" sz="1400" dirty="0" smtClean="0"/>
              <a:t>) = </a:t>
            </a:r>
            <a:r>
              <a:rPr lang="en-GB" sz="1400" dirty="0" err="1" smtClean="0"/>
              <a:t>studing</a:t>
            </a:r>
            <a:r>
              <a:rPr lang="en-GB" sz="1400" dirty="0" smtClean="0"/>
              <a:t> </a:t>
            </a:r>
            <a:r>
              <a:rPr lang="en-GB" sz="1400" dirty="0"/>
              <a:t>and knowing the fundamental laws of nature, through a dialogue between theory and </a:t>
            </a:r>
            <a:r>
              <a:rPr lang="en-GB" sz="1400" dirty="0" smtClean="0"/>
              <a:t>experiment (</a:t>
            </a:r>
            <a:r>
              <a:rPr lang="en-GB" sz="1400" dirty="0"/>
              <a:t>concepts used to interpret </a:t>
            </a:r>
            <a:r>
              <a:rPr lang="en-GB" sz="1400" dirty="0" smtClean="0"/>
              <a:t>the phenomena)</a:t>
            </a:r>
            <a:r>
              <a:rPr lang="es-ES" sz="1400" dirty="0" smtClean="0"/>
              <a:t> </a:t>
            </a:r>
            <a:endParaRPr lang="es-ES" sz="1400" dirty="0">
              <a:solidFill>
                <a:srgbClr val="C0504D"/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 smtClean="0"/>
              <a:t>	</a:t>
            </a:r>
            <a:r>
              <a:rPr lang="en-GB" sz="1400" dirty="0" smtClean="0"/>
              <a:t>2. </a:t>
            </a:r>
            <a:r>
              <a:rPr lang="en-GB" sz="1400" i="1" dirty="0" err="1" smtClean="0">
                <a:solidFill>
                  <a:srgbClr val="C0504D"/>
                </a:solidFill>
              </a:rPr>
              <a:t>Wissenchaft</a:t>
            </a:r>
            <a:r>
              <a:rPr lang="en-GB" sz="1400" i="1" dirty="0" smtClean="0">
                <a:solidFill>
                  <a:srgbClr val="C0504D"/>
                </a:solidFill>
              </a:rPr>
              <a:t> </a:t>
            </a:r>
            <a:r>
              <a:rPr lang="en-GB" sz="1400" dirty="0" smtClean="0"/>
              <a:t>(</a:t>
            </a:r>
            <a:r>
              <a:rPr lang="en-GB" sz="1400" i="1" dirty="0" err="1" smtClean="0"/>
              <a:t>Naturwissenchaft</a:t>
            </a:r>
            <a:r>
              <a:rPr lang="en-GB" sz="1400" i="1" dirty="0" smtClean="0"/>
              <a:t> </a:t>
            </a:r>
            <a:r>
              <a:rPr lang="en-GB" sz="1400" dirty="0" smtClean="0"/>
              <a:t> </a:t>
            </a:r>
            <a:r>
              <a:rPr lang="en-GB" sz="1400" dirty="0"/>
              <a:t>&amp;</a:t>
            </a:r>
            <a:r>
              <a:rPr lang="en-GB" sz="1400" i="1" dirty="0"/>
              <a:t> </a:t>
            </a:r>
            <a:r>
              <a:rPr lang="en-GB" sz="1400" i="1" dirty="0" err="1" smtClean="0"/>
              <a:t>Geistigeswissenchaft</a:t>
            </a:r>
            <a:r>
              <a:rPr lang="en-GB" sz="1400" i="1" dirty="0" smtClean="0"/>
              <a:t>) </a:t>
            </a:r>
            <a:r>
              <a:rPr lang="en-GB" sz="1400" i="1" dirty="0" smtClean="0">
                <a:solidFill>
                  <a:srgbClr val="C0504D"/>
                </a:solidFill>
              </a:rPr>
              <a:t>vs. </a:t>
            </a:r>
            <a:r>
              <a:rPr lang="en-GB" sz="1400" dirty="0" smtClean="0">
                <a:solidFill>
                  <a:srgbClr val="C0504D"/>
                </a:solidFill>
              </a:rPr>
              <a:t>Science </a:t>
            </a:r>
            <a:r>
              <a:rPr lang="en-GB" sz="1400" dirty="0" smtClean="0">
                <a:solidFill>
                  <a:srgbClr val="000000"/>
                </a:solidFill>
              </a:rPr>
              <a:t>(</a:t>
            </a:r>
            <a:r>
              <a:rPr lang="en-GB" sz="1400" dirty="0">
                <a:solidFill>
                  <a:srgbClr val="000000"/>
                </a:solidFill>
              </a:rPr>
              <a:t>natural </a:t>
            </a:r>
            <a:r>
              <a:rPr lang="en-GB" sz="1400" dirty="0" smtClean="0">
                <a:solidFill>
                  <a:srgbClr val="000000"/>
                </a:solidFill>
              </a:rPr>
              <a:t>sciences</a:t>
            </a:r>
            <a:r>
              <a:rPr lang="es-ES" sz="1400" dirty="0" smtClean="0">
                <a:solidFill>
                  <a:srgbClr val="000000"/>
                </a:solidFill>
              </a:rPr>
              <a:t>)</a:t>
            </a:r>
            <a:endParaRPr lang="en-GB" sz="1400" dirty="0">
              <a:solidFill>
                <a:srgbClr val="000000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endParaRPr lang="es-ES" sz="1600" dirty="0">
              <a:latin typeface="Roboto Regular"/>
              <a:cs typeface="Roboto Regular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US" sz="1600" b="1" dirty="0">
                <a:solidFill>
                  <a:srgbClr val="C0504D"/>
                </a:solidFill>
              </a:rPr>
              <a:t>D</a:t>
            </a:r>
            <a:r>
              <a:rPr lang="en-US" sz="1600" b="1" dirty="0" smtClean="0">
                <a:solidFill>
                  <a:srgbClr val="C0504D"/>
                </a:solidFill>
              </a:rPr>
              <a:t>ivide</a:t>
            </a:r>
            <a:r>
              <a:rPr lang="en-GB" sz="1600" b="1" dirty="0" smtClean="0">
                <a:solidFill>
                  <a:srgbClr val="C0504D"/>
                </a:solidFill>
              </a:rPr>
              <a:t>s </a:t>
            </a:r>
            <a:r>
              <a:rPr lang="en-GB" sz="1600" b="1" dirty="0">
                <a:solidFill>
                  <a:srgbClr val="C0504D"/>
                </a:solidFill>
              </a:rPr>
              <a:t>of </a:t>
            </a:r>
            <a:r>
              <a:rPr lang="en-GB" sz="1600" b="1" dirty="0" smtClean="0">
                <a:solidFill>
                  <a:srgbClr val="C0504D"/>
                </a:solidFill>
              </a:rPr>
              <a:t>Science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 smtClean="0"/>
              <a:t>1. natural </a:t>
            </a:r>
            <a:r>
              <a:rPr lang="en-US" sz="1400" dirty="0"/>
              <a:t>sciences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C0504D"/>
                </a:solidFill>
              </a:rPr>
              <a:t>hard</a:t>
            </a:r>
            <a:r>
              <a:rPr lang="en-US" sz="1400" dirty="0" smtClean="0"/>
              <a:t>) vs. human sciences (</a:t>
            </a:r>
            <a:r>
              <a:rPr lang="en-US" sz="1400" dirty="0" smtClean="0">
                <a:solidFill>
                  <a:srgbClr val="C0504D"/>
                </a:solidFill>
              </a:rPr>
              <a:t>soft</a:t>
            </a:r>
            <a:r>
              <a:rPr lang="en-US" sz="1400" dirty="0" smtClean="0"/>
              <a:t>)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 smtClean="0">
                <a:solidFill>
                  <a:srgbClr val="000000"/>
                </a:solidFill>
              </a:rPr>
              <a:t>2. </a:t>
            </a:r>
            <a:r>
              <a:rPr lang="en-US" sz="1400" dirty="0" smtClean="0">
                <a:solidFill>
                  <a:srgbClr val="C0504D"/>
                </a:solidFill>
              </a:rPr>
              <a:t>basic</a:t>
            </a:r>
            <a:r>
              <a:rPr lang="en-US" sz="1400" dirty="0" smtClean="0"/>
              <a:t> </a:t>
            </a:r>
            <a:r>
              <a:rPr lang="en-US" sz="1400" dirty="0"/>
              <a:t>sciences vs. </a:t>
            </a:r>
            <a:r>
              <a:rPr lang="en-US" sz="1400" dirty="0" smtClean="0">
                <a:solidFill>
                  <a:srgbClr val="C0504D"/>
                </a:solidFill>
              </a:rPr>
              <a:t>applied</a:t>
            </a:r>
            <a:r>
              <a:rPr lang="en-US" sz="1400" dirty="0" smtClean="0"/>
              <a:t> sciences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 smtClean="0"/>
              <a:t>	artificial</a:t>
            </a:r>
            <a:r>
              <a:rPr lang="en-GB" sz="1400" dirty="0"/>
              <a:t>, because it is not a linear relationship, but non-linear (cycle</a:t>
            </a:r>
            <a:r>
              <a:rPr lang="en-GB" sz="1400" dirty="0" smtClean="0"/>
              <a:t>) </a:t>
            </a:r>
            <a:r>
              <a:rPr lang="en-GB" sz="1200" dirty="0" smtClean="0"/>
              <a:t>(</a:t>
            </a:r>
            <a:r>
              <a:rPr lang="en-GB" sz="1200" dirty="0" err="1" smtClean="0"/>
              <a:t>Narayanamurti</a:t>
            </a:r>
            <a:r>
              <a:rPr lang="es-ES" sz="1200" dirty="0" smtClean="0"/>
              <a:t>)</a:t>
            </a:r>
            <a:endParaRPr lang="en-US" sz="1200" dirty="0"/>
          </a:p>
          <a:p>
            <a:pPr marL="800100" lvl="1" indent="-342900">
              <a:buClr>
                <a:schemeClr val="bg1">
                  <a:lumMod val="75000"/>
                </a:schemeClr>
              </a:buClr>
              <a:buSzPct val="120000"/>
              <a:buAutoNum type="arabicPeriod"/>
            </a:pPr>
            <a:endParaRPr lang="en-US" sz="1600" dirty="0" smtClean="0"/>
          </a:p>
          <a:p>
            <a:pPr marL="800100" lvl="1" indent="-342900">
              <a:buClr>
                <a:schemeClr val="bg1">
                  <a:lumMod val="75000"/>
                </a:schemeClr>
              </a:buClr>
              <a:buSzPct val="120000"/>
              <a:buAutoNum type="arabicPeriod"/>
            </a:pPr>
            <a:endParaRPr lang="es-ES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18066" y="634999"/>
            <a:ext cx="7792833" cy="825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2800" b="1" dirty="0" smtClean="0"/>
              <a:t>2. </a:t>
            </a:r>
            <a:r>
              <a:rPr lang="en-GB" sz="2800" b="1" dirty="0"/>
              <a:t>Conceptual Generalities</a:t>
            </a:r>
            <a:endParaRPr lang="es-ES" sz="2800" dirty="0"/>
          </a:p>
          <a:p>
            <a:pPr algn="ctr">
              <a:lnSpc>
                <a:spcPct val="90000"/>
              </a:lnSpc>
            </a:pPr>
            <a:endParaRPr lang="es-ES" sz="2800" dirty="0" smtClean="0">
              <a:solidFill>
                <a:srgbClr val="C2002F"/>
              </a:solidFill>
              <a:latin typeface="Roboto Light"/>
              <a:cs typeface="Roboto Light"/>
            </a:endParaRPr>
          </a:p>
        </p:txBody>
      </p:sp>
      <p:pic>
        <p:nvPicPr>
          <p:cNvPr id="5" name="Imagen 4" descr="banda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815"/>
            <a:ext cx="9144000" cy="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9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0900" y="1574799"/>
            <a:ext cx="7378700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dirty="0"/>
              <a:t>no single discipline can capture reality fully or </a:t>
            </a:r>
            <a:r>
              <a:rPr lang="en-GB" sz="1600" dirty="0" smtClean="0"/>
              <a:t>have </a:t>
            </a:r>
            <a:r>
              <a:rPr lang="en-GB" sz="1600" dirty="0"/>
              <a:t>the complete knowledge</a:t>
            </a:r>
            <a:r>
              <a:rPr lang="es-ES" sz="1600" dirty="0"/>
              <a:t> </a:t>
            </a:r>
            <a:r>
              <a:rPr lang="en-GB" sz="1600" dirty="0" smtClean="0"/>
              <a:t>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/>
              <a:t>	</a:t>
            </a:r>
            <a:r>
              <a:rPr lang="en-GB" sz="1400" dirty="0" smtClean="0"/>
              <a:t>1. </a:t>
            </a:r>
            <a:r>
              <a:rPr lang="es-ES" sz="1400" dirty="0" err="1"/>
              <a:t>need</a:t>
            </a:r>
            <a:r>
              <a:rPr lang="en-GB" sz="1400" dirty="0" smtClean="0"/>
              <a:t> </a:t>
            </a:r>
            <a:r>
              <a:rPr lang="en-GB" sz="1400" dirty="0"/>
              <a:t>of </a:t>
            </a:r>
            <a:r>
              <a:rPr lang="en-GB" sz="1400" dirty="0">
                <a:solidFill>
                  <a:srgbClr val="C0504D"/>
                </a:solidFill>
              </a:rPr>
              <a:t>different </a:t>
            </a:r>
            <a:r>
              <a:rPr lang="en-GB" sz="1400" dirty="0" smtClean="0">
                <a:solidFill>
                  <a:srgbClr val="C0504D"/>
                </a:solidFill>
              </a:rPr>
              <a:t>specialties</a:t>
            </a:r>
            <a:r>
              <a:rPr lang="en-GB" sz="1400" dirty="0" smtClean="0"/>
              <a:t>, given the complex</a:t>
            </a:r>
            <a:r>
              <a:rPr lang="es-ES" sz="1400" dirty="0" err="1" smtClean="0"/>
              <a:t>ity</a:t>
            </a:r>
            <a:r>
              <a:rPr lang="es-ES" sz="1400" dirty="0" smtClean="0"/>
              <a:t> of </a:t>
            </a:r>
            <a:r>
              <a:rPr lang="en-GB" sz="1400" dirty="0" smtClean="0"/>
              <a:t> </a:t>
            </a:r>
            <a:r>
              <a:rPr lang="en-GB" sz="1400" dirty="0"/>
              <a:t>21st century </a:t>
            </a:r>
            <a:r>
              <a:rPr lang="en-US" sz="1400" dirty="0" smtClean="0"/>
              <a:t>science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US" sz="1400" dirty="0"/>
              <a:t>	</a:t>
            </a:r>
            <a:r>
              <a:rPr lang="en-US" sz="1400" dirty="0" smtClean="0"/>
              <a:t>	this </a:t>
            </a:r>
            <a:r>
              <a:rPr lang="en-GB" sz="1400" dirty="0" smtClean="0"/>
              <a:t>erects </a:t>
            </a:r>
            <a:r>
              <a:rPr lang="en-GB" sz="1400" dirty="0"/>
              <a:t>barriers between disciplines</a:t>
            </a:r>
            <a:r>
              <a:rPr lang="es-ES" sz="1400" dirty="0"/>
              <a:t> </a:t>
            </a:r>
            <a:r>
              <a:rPr lang="en-GB" sz="1600" dirty="0" smtClean="0"/>
              <a:t>	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/>
              <a:t>	</a:t>
            </a:r>
            <a:r>
              <a:rPr lang="en-GB" sz="1400" dirty="0" smtClean="0"/>
              <a:t>2. </a:t>
            </a:r>
            <a:r>
              <a:rPr lang="es-ES" sz="1400" dirty="0" err="1" smtClean="0"/>
              <a:t>need</a:t>
            </a:r>
            <a:r>
              <a:rPr lang="es-ES" sz="1400" dirty="0" smtClean="0"/>
              <a:t> of </a:t>
            </a:r>
            <a:r>
              <a:rPr lang="en-GB" sz="1400" dirty="0" smtClean="0">
                <a:solidFill>
                  <a:schemeClr val="accent2"/>
                </a:solidFill>
              </a:rPr>
              <a:t>a </a:t>
            </a:r>
            <a:r>
              <a:rPr lang="en-GB" sz="1400" dirty="0">
                <a:solidFill>
                  <a:schemeClr val="accent2"/>
                </a:solidFill>
              </a:rPr>
              <a:t>cooperative integration</a:t>
            </a:r>
            <a:r>
              <a:rPr lang="en-GB" sz="1400" dirty="0"/>
              <a:t> between all the branches of sciences</a:t>
            </a:r>
            <a:r>
              <a:rPr lang="es-ES" sz="1400" dirty="0"/>
              <a:t> </a:t>
            </a:r>
            <a:endParaRPr lang="es-ES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 smtClean="0"/>
              <a:t>		each </a:t>
            </a:r>
            <a:r>
              <a:rPr lang="en-GB" sz="1400" dirty="0"/>
              <a:t>one competent in a restricted field, but in </a:t>
            </a:r>
            <a:r>
              <a:rPr lang="en-GB" sz="1400" dirty="0" smtClean="0"/>
              <a:t>permanent contact </a:t>
            </a:r>
            <a:r>
              <a:rPr lang="en-GB" sz="1400" dirty="0"/>
              <a:t>with the </a:t>
            </a:r>
            <a:r>
              <a:rPr lang="en-GB" sz="1400" dirty="0" smtClean="0"/>
              <a:t>rest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>
                <a:solidFill>
                  <a:srgbClr val="C0504D"/>
                </a:solidFill>
              </a:rPr>
              <a:t>	</a:t>
            </a:r>
            <a:r>
              <a:rPr lang="en-GB" sz="1400" dirty="0" smtClean="0">
                <a:solidFill>
                  <a:srgbClr val="C0504D"/>
                </a:solidFill>
              </a:rPr>
              <a:t>	</a:t>
            </a:r>
            <a:r>
              <a:rPr lang="en-GB" sz="1400" dirty="0"/>
              <a:t>conclusions from different disciplines cannot contradict one another</a:t>
            </a:r>
            <a:r>
              <a:rPr lang="es-ES" sz="1400" dirty="0"/>
              <a:t> </a:t>
            </a:r>
            <a:endParaRPr lang="es-ES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 smtClean="0"/>
              <a:t>	3. trans-disciplinary cross</a:t>
            </a:r>
            <a:r>
              <a:rPr lang="en-GB" sz="1400" dirty="0"/>
              <a:t>-talks </a:t>
            </a:r>
            <a:r>
              <a:rPr lang="en-GB" sz="1400" dirty="0" smtClean="0"/>
              <a:t>are difficult given the </a:t>
            </a:r>
            <a:r>
              <a:rPr lang="en-GB" sz="1400" dirty="0" smtClean="0">
                <a:solidFill>
                  <a:srgbClr val="C0504D"/>
                </a:solidFill>
              </a:rPr>
              <a:t>lack </a:t>
            </a:r>
            <a:r>
              <a:rPr lang="en-GB" sz="1400" dirty="0">
                <a:solidFill>
                  <a:srgbClr val="C0504D"/>
                </a:solidFill>
              </a:rPr>
              <a:t>of shared language </a:t>
            </a:r>
            <a:endParaRPr lang="en-GB" sz="1400" dirty="0" smtClean="0">
              <a:solidFill>
                <a:srgbClr val="C0504D"/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>
                <a:solidFill>
                  <a:srgbClr val="C0504D"/>
                </a:solidFill>
              </a:rPr>
              <a:t>	</a:t>
            </a:r>
            <a:r>
              <a:rPr lang="en-GB" sz="1400" dirty="0" smtClean="0">
                <a:solidFill>
                  <a:srgbClr val="C0504D"/>
                </a:solidFill>
              </a:rPr>
              <a:t>	</a:t>
            </a:r>
            <a:r>
              <a:rPr lang="en-GB" sz="1400" dirty="0" smtClean="0"/>
              <a:t>towards a “</a:t>
            </a:r>
            <a:r>
              <a:rPr lang="es-ES" sz="1400" dirty="0" err="1" smtClean="0"/>
              <a:t>collective</a:t>
            </a:r>
            <a:r>
              <a:rPr lang="es-ES" sz="1400" dirty="0" smtClean="0"/>
              <a:t> </a:t>
            </a:r>
            <a:r>
              <a:rPr lang="es-ES" sz="1400" dirty="0" err="1" smtClean="0"/>
              <a:t>wisdo</a:t>
            </a:r>
            <a:r>
              <a:rPr lang="es-ES" sz="1400" dirty="0" err="1"/>
              <a:t>m</a:t>
            </a:r>
            <a:r>
              <a:rPr lang="es-ES" sz="1400" dirty="0" smtClean="0"/>
              <a:t>” </a:t>
            </a:r>
            <a:r>
              <a:rPr lang="es-ES" sz="1400" dirty="0" err="1"/>
              <a:t>working</a:t>
            </a:r>
            <a:r>
              <a:rPr lang="es-ES" sz="1400" dirty="0"/>
              <a:t> </a:t>
            </a:r>
            <a:r>
              <a:rPr lang="es-ES" sz="1400" dirty="0" err="1"/>
              <a:t>together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</a:t>
            </a:r>
            <a:r>
              <a:rPr lang="es-ES" sz="1400" dirty="0" err="1"/>
              <a:t>solve</a:t>
            </a:r>
            <a:r>
              <a:rPr lang="es-ES" sz="1400" dirty="0"/>
              <a:t> global </a:t>
            </a:r>
            <a:r>
              <a:rPr lang="es-ES" sz="1400" dirty="0" err="1"/>
              <a:t>problems</a:t>
            </a:r>
            <a:r>
              <a:rPr lang="es-ES" sz="1400" dirty="0"/>
              <a:t> </a:t>
            </a:r>
            <a:endParaRPr lang="es-ES" sz="1400" dirty="0" smtClean="0">
              <a:solidFill>
                <a:srgbClr val="C0504D"/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n-GB" sz="1400" dirty="0">
              <a:solidFill>
                <a:srgbClr val="C0504D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dirty="0"/>
              <a:t>interconnections and comprehensive approaches at different levels:</a:t>
            </a:r>
            <a:r>
              <a:rPr lang="en-GB" sz="1600" b="1" dirty="0"/>
              <a:t> </a:t>
            </a:r>
          </a:p>
          <a:p>
            <a:pPr marL="800100" lvl="1" indent="-342900">
              <a:buClr>
                <a:schemeClr val="bg1">
                  <a:lumMod val="75000"/>
                </a:schemeClr>
              </a:buClr>
              <a:buSzPct val="120000"/>
              <a:buAutoNum type="alphaLcParenR"/>
            </a:pPr>
            <a:r>
              <a:rPr lang="en-GB" sz="1400" dirty="0"/>
              <a:t>within a discipline, as the</a:t>
            </a:r>
            <a:r>
              <a:rPr lang="en-GB" sz="1400" b="1" dirty="0"/>
              <a:t> </a:t>
            </a:r>
            <a:r>
              <a:rPr lang="en-GB" sz="1400" dirty="0"/>
              <a:t>translational approach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200" dirty="0"/>
              <a:t>“from field into the bench, and from bench to bed</a:t>
            </a:r>
            <a:r>
              <a:rPr lang="en-GB" sz="1400" dirty="0"/>
              <a:t>”</a:t>
            </a:r>
            <a:r>
              <a:rPr lang="es-ES" sz="1400" dirty="0"/>
              <a:t> </a:t>
            </a:r>
            <a:r>
              <a:rPr lang="en-GB" sz="1400" dirty="0"/>
              <a:t> </a:t>
            </a:r>
          </a:p>
          <a:p>
            <a:pPr marL="800100" lvl="1" indent="-342900">
              <a:buClr>
                <a:schemeClr val="bg1">
                  <a:lumMod val="75000"/>
                </a:schemeClr>
              </a:buClr>
              <a:buSzPct val="120000"/>
              <a:buAutoNum type="alphaLcParenR" startAt="2"/>
            </a:pPr>
            <a:r>
              <a:rPr lang="en-GB" sz="1400" dirty="0"/>
              <a:t>between all different disciplines transferring knowledge in areas of overlap </a:t>
            </a:r>
            <a:endParaRPr lang="en-US" sz="1600" dirty="0"/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endParaRPr lang="es-ES" sz="1600" dirty="0">
              <a:latin typeface="Roboto Regular"/>
              <a:cs typeface="Roboto Regular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s-ES" sz="1600" dirty="0" smtClean="0"/>
              <a:t>T</a:t>
            </a:r>
            <a:r>
              <a:rPr lang="en-GB" sz="1600" dirty="0" smtClean="0"/>
              <a:t>he example </a:t>
            </a:r>
            <a:r>
              <a:rPr lang="en-GB" sz="1600" dirty="0"/>
              <a:t>of </a:t>
            </a:r>
            <a:r>
              <a:rPr lang="en-GB" sz="1600" dirty="0" smtClean="0"/>
              <a:t>the </a:t>
            </a:r>
            <a:r>
              <a:rPr lang="en-GB" sz="1600" dirty="0"/>
              <a:t>Viennese </a:t>
            </a:r>
            <a:r>
              <a:rPr lang="en-GB" sz="1600" dirty="0" smtClean="0"/>
              <a:t>school: </a:t>
            </a:r>
            <a:r>
              <a:rPr lang="en-GB" sz="1400" dirty="0" smtClean="0"/>
              <a:t>articulating </a:t>
            </a:r>
            <a:r>
              <a:rPr lang="en-GB" sz="1400" dirty="0"/>
              <a:t>a </a:t>
            </a:r>
            <a:r>
              <a:rPr lang="en-GB" sz="1400" dirty="0" smtClean="0"/>
              <a:t>defence </a:t>
            </a:r>
            <a:r>
              <a:rPr lang="en-GB" sz="1400" dirty="0"/>
              <a:t>of </a:t>
            </a:r>
            <a:r>
              <a:rPr lang="en-GB" sz="1400" dirty="0" smtClean="0"/>
              <a:t>individual freedom</a:t>
            </a:r>
            <a:r>
              <a:rPr lang="es-ES" sz="1400" dirty="0" smtClean="0"/>
              <a:t> </a:t>
            </a:r>
            <a:r>
              <a:rPr lang="en-GB" sz="1400" b="1" dirty="0" smtClean="0"/>
              <a:t> </a:t>
            </a:r>
            <a:endParaRPr lang="en-GB" sz="1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18066" y="634999"/>
            <a:ext cx="7792833" cy="825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2800" b="1" dirty="0"/>
              <a:t>3</a:t>
            </a:r>
            <a:r>
              <a:rPr lang="en-GB" sz="2800" b="1" dirty="0" smtClean="0"/>
              <a:t>. </a:t>
            </a:r>
            <a:r>
              <a:rPr lang="en-GB" sz="2800" b="1" dirty="0"/>
              <a:t>Towards a </a:t>
            </a:r>
            <a:r>
              <a:rPr lang="en-GB" sz="2800" b="1" dirty="0" err="1"/>
              <a:t>transdisciplinary</a:t>
            </a:r>
            <a:r>
              <a:rPr lang="en-GB" sz="2800" b="1" dirty="0"/>
              <a:t> approach </a:t>
            </a:r>
            <a:endParaRPr lang="es-ES" sz="2800" dirty="0"/>
          </a:p>
          <a:p>
            <a:pPr algn="ctr">
              <a:lnSpc>
                <a:spcPct val="90000"/>
              </a:lnSpc>
            </a:pPr>
            <a:endParaRPr lang="es-ES" sz="2800" dirty="0" smtClean="0">
              <a:solidFill>
                <a:srgbClr val="C2002F"/>
              </a:solidFill>
              <a:latin typeface="Roboto Light"/>
              <a:cs typeface="Roboto Light"/>
            </a:endParaRPr>
          </a:p>
        </p:txBody>
      </p:sp>
      <p:pic>
        <p:nvPicPr>
          <p:cNvPr id="5" name="Imagen 4" descr="banda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815"/>
            <a:ext cx="9144000" cy="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3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0900" y="1574799"/>
            <a:ext cx="7378700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Roboto Regular"/>
              <a:cs typeface="Roboto Regular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s-ES" sz="1600" dirty="0"/>
              <a:t>T</a:t>
            </a:r>
            <a:r>
              <a:rPr lang="en-GB" sz="1600" dirty="0"/>
              <a:t>he Viennese school as </a:t>
            </a:r>
            <a:r>
              <a:rPr lang="en-GB" sz="1600" dirty="0">
                <a:solidFill>
                  <a:srgbClr val="C0504D"/>
                </a:solidFill>
              </a:rPr>
              <a:t>example of of transferring </a:t>
            </a:r>
            <a:r>
              <a:rPr lang="en-GB" sz="1600" dirty="0" smtClean="0">
                <a:solidFill>
                  <a:srgbClr val="C0504D"/>
                </a:solidFill>
              </a:rPr>
              <a:t>knowledge</a:t>
            </a:r>
            <a:r>
              <a:rPr lang="en-GB" sz="1400" dirty="0"/>
              <a:t>	</a:t>
            </a:r>
            <a:endParaRPr lang="en-GB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400" dirty="0" smtClean="0"/>
              <a:t>finding </a:t>
            </a:r>
            <a:r>
              <a:rPr lang="en-GB" sz="1400" dirty="0"/>
              <a:t>universal forms of </a:t>
            </a:r>
            <a:r>
              <a:rPr lang="en-GB" sz="1400" dirty="0" smtClean="0"/>
              <a:t>communication, </a:t>
            </a:r>
            <a:r>
              <a:rPr lang="en-GB" sz="1400" dirty="0"/>
              <a:t>discovering what people had in </a:t>
            </a:r>
            <a:r>
              <a:rPr lang="en-GB" sz="1400" dirty="0" smtClean="0"/>
              <a:t>common,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400" dirty="0" smtClean="0"/>
              <a:t>within </a:t>
            </a:r>
            <a:r>
              <a:rPr lang="en-GB" sz="1400" dirty="0"/>
              <a:t>the </a:t>
            </a:r>
            <a:r>
              <a:rPr lang="en-GB" sz="1400" i="1" dirty="0"/>
              <a:t>Wiener melange</a:t>
            </a:r>
            <a:r>
              <a:rPr lang="en-GB" sz="1400" dirty="0">
                <a:solidFill>
                  <a:srgbClr val="C0504D"/>
                </a:solidFill>
              </a:rPr>
              <a:t> </a:t>
            </a:r>
          </a:p>
          <a:p>
            <a:pPr marL="800100" lvl="1" indent="-342900">
              <a:buClr>
                <a:schemeClr val="bg1">
                  <a:lumMod val="75000"/>
                </a:schemeClr>
              </a:buClr>
              <a:buSzPct val="120000"/>
              <a:buAutoNum type="alphaLcParenR"/>
            </a:pPr>
            <a:r>
              <a:rPr lang="en-GB" sz="1400" dirty="0" smtClean="0"/>
              <a:t>Ernest </a:t>
            </a:r>
            <a:r>
              <a:rPr lang="en-GB" sz="1400" dirty="0" err="1"/>
              <a:t>Dichter</a:t>
            </a:r>
            <a:r>
              <a:rPr lang="en-GB" sz="1400" dirty="0"/>
              <a:t>, </a:t>
            </a:r>
            <a:r>
              <a:rPr lang="en-GB" sz="1400" dirty="0" smtClean="0"/>
              <a:t>using </a:t>
            </a:r>
            <a:r>
              <a:rPr lang="en-GB" sz="1400" dirty="0"/>
              <a:t>psychoanalysis</a:t>
            </a:r>
            <a:r>
              <a:rPr lang="en-GB" sz="1400" dirty="0" smtClean="0"/>
              <a:t> </a:t>
            </a:r>
            <a:r>
              <a:rPr lang="en-GB" sz="1400" dirty="0"/>
              <a:t>tools </a:t>
            </a:r>
            <a:r>
              <a:rPr lang="en-GB" sz="1400" dirty="0" smtClean="0"/>
              <a:t>to </a:t>
            </a:r>
            <a:r>
              <a:rPr lang="en-GB" sz="1400" dirty="0"/>
              <a:t>revolutionise business</a:t>
            </a:r>
            <a:r>
              <a:rPr lang="es-ES" sz="1400" dirty="0"/>
              <a:t> </a:t>
            </a:r>
            <a:r>
              <a:rPr lang="en-GB" sz="1400" dirty="0" smtClean="0"/>
              <a:t>articulating a defence of individual freedom</a:t>
            </a:r>
            <a:r>
              <a:rPr lang="es-ES" sz="1400" dirty="0" smtClean="0"/>
              <a:t> </a:t>
            </a:r>
          </a:p>
          <a:p>
            <a:pPr marL="800100" lvl="1" indent="-342900">
              <a:buClr>
                <a:schemeClr val="bg1">
                  <a:lumMod val="75000"/>
                </a:schemeClr>
              </a:buClr>
              <a:buSzPct val="120000"/>
              <a:buAutoNum type="alphaLcParenR"/>
            </a:pPr>
            <a:r>
              <a:rPr lang="en-GB" sz="1400" dirty="0" smtClean="0"/>
              <a:t>Paul </a:t>
            </a:r>
            <a:r>
              <a:rPr lang="en-GB" sz="1400" dirty="0" err="1"/>
              <a:t>Lazarsfeld</a:t>
            </a:r>
            <a:r>
              <a:rPr lang="en-GB" sz="1400" dirty="0"/>
              <a:t>, the founder of modern American sociology, applied his expertise in data and quantitative methods to </a:t>
            </a:r>
            <a:r>
              <a:rPr lang="en-GB" sz="1400" dirty="0" smtClean="0"/>
              <a:t>opinio</a:t>
            </a:r>
            <a:r>
              <a:rPr lang="en-GB" sz="1400" dirty="0"/>
              <a:t>n</a:t>
            </a:r>
            <a:r>
              <a:rPr lang="en-GB" sz="1400" dirty="0" smtClean="0"/>
              <a:t> </a:t>
            </a:r>
            <a:r>
              <a:rPr lang="en-GB" sz="1400" dirty="0"/>
              <a:t>or market “field research”</a:t>
            </a:r>
            <a:r>
              <a:rPr lang="es-ES" sz="1400" dirty="0"/>
              <a:t> </a:t>
            </a:r>
            <a:endParaRPr lang="en-GB" sz="1400" dirty="0" smtClean="0"/>
          </a:p>
          <a:p>
            <a:pPr marL="800100" lvl="1" indent="-342900">
              <a:buClr>
                <a:schemeClr val="bg1">
                  <a:lumMod val="75000"/>
                </a:schemeClr>
              </a:buClr>
              <a:buSzPct val="120000"/>
              <a:buFontTx/>
              <a:buAutoNum type="alphaLcParenR"/>
            </a:pPr>
            <a:r>
              <a:rPr lang="en-GB" sz="1400" b="1" dirty="0" smtClean="0"/>
              <a:t> </a:t>
            </a:r>
            <a:r>
              <a:rPr lang="en-GB" sz="1400" dirty="0"/>
              <a:t>political </a:t>
            </a:r>
            <a:r>
              <a:rPr lang="en-GB" sz="1400" dirty="0" smtClean="0"/>
              <a:t>economy (Joseph </a:t>
            </a:r>
            <a:r>
              <a:rPr lang="en-GB" sz="1400" dirty="0"/>
              <a:t>Schumpeter, Ludwig von </a:t>
            </a:r>
            <a:r>
              <a:rPr lang="en-GB" sz="1400" dirty="0" err="1"/>
              <a:t>Mises</a:t>
            </a:r>
            <a:r>
              <a:rPr lang="en-GB" sz="1400" dirty="0"/>
              <a:t> and </a:t>
            </a:r>
            <a:r>
              <a:rPr lang="en-GB" sz="1400" dirty="0" smtClean="0"/>
              <a:t>Friedrich Hayek), </a:t>
            </a:r>
            <a:r>
              <a:rPr lang="en-GB" sz="1400" dirty="0"/>
              <a:t>strongly influenced the </a:t>
            </a:r>
            <a:r>
              <a:rPr lang="en-GB" sz="1400" dirty="0">
                <a:solidFill>
                  <a:srgbClr val="C0504D"/>
                </a:solidFill>
              </a:rPr>
              <a:t>revival of liberalism and </a:t>
            </a:r>
            <a:r>
              <a:rPr lang="en-GB" sz="1400" dirty="0" smtClean="0">
                <a:solidFill>
                  <a:srgbClr val="C0504D"/>
                </a:solidFill>
              </a:rPr>
              <a:t>conservatism</a:t>
            </a:r>
            <a:r>
              <a:rPr lang="en-GB" sz="1400" dirty="0" smtClean="0"/>
              <a:t>, </a:t>
            </a:r>
            <a:r>
              <a:rPr lang="en-GB" sz="1400" dirty="0"/>
              <a:t>overwhelmed by the collectivism and totalitarianism of the right and the left during the interwar years</a:t>
            </a:r>
            <a:r>
              <a:rPr lang="en-GB" sz="1400" dirty="0" smtClean="0"/>
              <a:t>.</a:t>
            </a:r>
          </a:p>
          <a:p>
            <a:pPr marL="800100" lvl="1" indent="-342900">
              <a:buClr>
                <a:schemeClr val="bg1">
                  <a:lumMod val="75000"/>
                </a:schemeClr>
              </a:buClr>
              <a:buSzPct val="120000"/>
              <a:buFontTx/>
              <a:buAutoNum type="alphaLcParenR"/>
            </a:pPr>
            <a:r>
              <a:rPr lang="en-GB" sz="1400" dirty="0"/>
              <a:t>Mont </a:t>
            </a:r>
            <a:r>
              <a:rPr lang="en-GB" sz="1400" dirty="0" err="1"/>
              <a:t>Pelerin</a:t>
            </a:r>
            <a:r>
              <a:rPr lang="en-GB" sz="1400" dirty="0"/>
              <a:t> Society (</a:t>
            </a:r>
            <a:r>
              <a:rPr lang="en-GB" sz="1400" dirty="0">
                <a:solidFill>
                  <a:srgbClr val="C0504D"/>
                </a:solidFill>
              </a:rPr>
              <a:t>MPS</a:t>
            </a:r>
            <a:r>
              <a:rPr lang="en-GB" sz="1400" dirty="0"/>
              <a:t>), including </a:t>
            </a:r>
            <a:r>
              <a:rPr lang="en-GB" sz="1400" dirty="0" smtClean="0"/>
              <a:t>Hayek, </a:t>
            </a:r>
            <a:r>
              <a:rPr lang="en-GB" sz="1400" dirty="0"/>
              <a:t>Friedman &amp; </a:t>
            </a:r>
            <a:r>
              <a:rPr lang="en-GB" sz="1400" dirty="0" smtClean="0"/>
              <a:t>Popper,</a:t>
            </a:r>
            <a:r>
              <a:rPr lang="es-ES" sz="1400" dirty="0" smtClean="0"/>
              <a:t> </a:t>
            </a:r>
            <a:r>
              <a:rPr lang="en-GB" sz="1400" dirty="0" smtClean="0"/>
              <a:t>articulated a convincing </a:t>
            </a:r>
            <a:r>
              <a:rPr lang="en-GB" sz="1400" dirty="0" smtClean="0">
                <a:solidFill>
                  <a:schemeClr val="accent2"/>
                </a:solidFill>
              </a:rPr>
              <a:t>defence </a:t>
            </a:r>
            <a:r>
              <a:rPr lang="en-GB" sz="1400" dirty="0">
                <a:solidFill>
                  <a:schemeClr val="accent2"/>
                </a:solidFill>
              </a:rPr>
              <a:t>of </a:t>
            </a:r>
            <a:r>
              <a:rPr lang="en-GB" sz="1400" dirty="0" smtClean="0">
                <a:solidFill>
                  <a:schemeClr val="accent2"/>
                </a:solidFill>
              </a:rPr>
              <a:t>individual freedom</a:t>
            </a:r>
            <a:r>
              <a:rPr lang="en-GB" sz="1400" dirty="0" smtClean="0"/>
              <a:t>, against an </a:t>
            </a:r>
            <a:r>
              <a:rPr lang="en-GB" sz="1400" dirty="0" err="1"/>
              <a:t>illimitate</a:t>
            </a:r>
            <a:r>
              <a:rPr lang="en-GB" sz="1400" dirty="0"/>
              <a:t> power of the state</a:t>
            </a:r>
            <a:r>
              <a:rPr lang="es-ES" sz="1400" dirty="0"/>
              <a:t> </a:t>
            </a:r>
            <a:r>
              <a:rPr lang="es-ES" sz="1400" dirty="0" smtClean="0"/>
              <a:t> </a:t>
            </a:r>
            <a:r>
              <a:rPr lang="en-GB" sz="1400" b="1" dirty="0" smtClean="0"/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52101" y="634999"/>
            <a:ext cx="7877499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2800" b="1" dirty="0"/>
              <a:t>3</a:t>
            </a:r>
            <a:r>
              <a:rPr lang="en-GB" sz="2800" b="1" dirty="0" smtClean="0"/>
              <a:t>. </a:t>
            </a:r>
            <a:r>
              <a:rPr lang="en-GB" sz="2800" b="1" dirty="0"/>
              <a:t>Towards a </a:t>
            </a:r>
            <a:r>
              <a:rPr lang="en-GB" sz="2800" b="1" dirty="0" err="1"/>
              <a:t>transdisciplinary</a:t>
            </a:r>
            <a:r>
              <a:rPr lang="en-GB" sz="2800" b="1" dirty="0"/>
              <a:t> </a:t>
            </a:r>
            <a:r>
              <a:rPr lang="en-GB" sz="2800" b="1" dirty="0" smtClean="0"/>
              <a:t>approach:</a:t>
            </a:r>
          </a:p>
          <a:p>
            <a:pPr lvl="0" algn="ctr"/>
            <a:r>
              <a:rPr lang="en-GB" sz="2800" b="1" dirty="0">
                <a:solidFill>
                  <a:schemeClr val="accent2"/>
                </a:solidFill>
              </a:rPr>
              <a:t>the Viennese school</a:t>
            </a:r>
            <a:r>
              <a:rPr lang="en-GB" sz="2800" b="1" dirty="0" smtClean="0">
                <a:solidFill>
                  <a:schemeClr val="accent2"/>
                </a:solidFill>
              </a:rPr>
              <a:t> </a:t>
            </a:r>
            <a:endParaRPr lang="es-ES" sz="2800" b="1" dirty="0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</a:pPr>
            <a:endParaRPr lang="es-ES" sz="2800" dirty="0" smtClean="0">
              <a:solidFill>
                <a:srgbClr val="C2002F"/>
              </a:solidFill>
              <a:latin typeface="Roboto Light"/>
              <a:cs typeface="Roboto Light"/>
            </a:endParaRPr>
          </a:p>
        </p:txBody>
      </p:sp>
      <p:pic>
        <p:nvPicPr>
          <p:cNvPr id="5" name="Imagen 4" descr="banda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815"/>
            <a:ext cx="9144000" cy="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5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0900" y="1574799"/>
            <a:ext cx="7378700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SzPct val="120000"/>
            </a:pPr>
            <a:endParaRPr lang="es-ES" sz="1600" dirty="0">
              <a:latin typeface="Roboto Regular"/>
              <a:cs typeface="Roboto Regular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i="1" dirty="0">
                <a:solidFill>
                  <a:srgbClr val="C0504D"/>
                </a:solidFill>
              </a:rPr>
              <a:t>4 Industrial Revolution</a:t>
            </a:r>
            <a:r>
              <a:rPr lang="es-ES" sz="1600" dirty="0">
                <a:solidFill>
                  <a:srgbClr val="C0504D"/>
                </a:solidFill>
              </a:rPr>
              <a:t>s </a:t>
            </a:r>
            <a:r>
              <a:rPr lang="es-ES" sz="1200" dirty="0"/>
              <a:t>(</a:t>
            </a:r>
            <a:r>
              <a:rPr lang="en-GB" sz="1200" dirty="0"/>
              <a:t>Klaus Schwab</a:t>
            </a:r>
            <a:r>
              <a:rPr lang="es-ES" sz="1200" dirty="0"/>
              <a:t>)</a:t>
            </a:r>
            <a:r>
              <a:rPr lang="en-GB" sz="1400" dirty="0"/>
              <a:t>	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1</a:t>
            </a:r>
            <a:r>
              <a:rPr lang="en-GB" sz="1400" baseline="30000" dirty="0"/>
              <a:t>st</a:t>
            </a:r>
            <a:r>
              <a:rPr lang="en-GB" sz="1400" dirty="0"/>
              <a:t> 	water and steam power to mechanize production</a:t>
            </a:r>
            <a:r>
              <a:rPr lang="es-ES" sz="1400" dirty="0"/>
              <a:t> 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2nd 	</a:t>
            </a:r>
            <a:r>
              <a:rPr lang="en-GB" sz="1400" dirty="0"/>
              <a:t>electric power to create mass production</a:t>
            </a:r>
            <a:r>
              <a:rPr lang="es-ES" sz="1400" dirty="0"/>
              <a:t> 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3rd	</a:t>
            </a:r>
            <a:r>
              <a:rPr lang="en-GB" sz="1400" dirty="0"/>
              <a:t>electronics and information technology to automate production</a:t>
            </a:r>
            <a:r>
              <a:rPr lang="es-ES" sz="1400" dirty="0"/>
              <a:t> 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4th	</a:t>
            </a:r>
            <a:r>
              <a:rPr lang="en-GB" sz="1400" dirty="0"/>
              <a:t>fusion of technologies between the physical, digital, and biological spheres</a:t>
            </a:r>
            <a:r>
              <a:rPr lang="es-ES" sz="1400" dirty="0"/>
              <a:t> 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endParaRPr lang="en-GB" sz="1600" dirty="0" smtClean="0"/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dirty="0" smtClean="0">
                <a:solidFill>
                  <a:srgbClr val="C0504D"/>
                </a:solidFill>
              </a:rPr>
              <a:t>IT challenge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 smtClean="0"/>
              <a:t>a) </a:t>
            </a:r>
            <a:r>
              <a:rPr lang="en-GB" sz="1400" dirty="0"/>
              <a:t>Internet</a:t>
            </a:r>
            <a:r>
              <a:rPr lang="es-ES" sz="1400" dirty="0"/>
              <a:t> </a:t>
            </a:r>
            <a:endParaRPr lang="es-ES" sz="1400" dirty="0" smtClean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smtClean="0"/>
              <a:t>b) </a:t>
            </a:r>
            <a:r>
              <a:rPr lang="en-GB" sz="1400" dirty="0"/>
              <a:t>cell phones </a:t>
            </a:r>
            <a:endParaRPr lang="en-GB" sz="1400" dirty="0" smtClean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 smtClean="0"/>
              <a:t>c) </a:t>
            </a:r>
            <a:r>
              <a:rPr lang="en-GB" sz="1400" dirty="0"/>
              <a:t>AI</a:t>
            </a:r>
            <a:r>
              <a:rPr lang="es-ES" sz="1400" dirty="0"/>
              <a:t> </a:t>
            </a:r>
            <a:endParaRPr lang="es-ES" sz="1400" dirty="0" smtClean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smtClean="0"/>
              <a:t>d) </a:t>
            </a:r>
            <a:r>
              <a:rPr lang="en-GB" sz="1400" dirty="0" err="1"/>
              <a:t>IoT</a:t>
            </a:r>
            <a:r>
              <a:rPr lang="es-ES" sz="1400" dirty="0"/>
              <a:t> </a:t>
            </a:r>
            <a:endParaRPr lang="es-ES" sz="1400" dirty="0" smtClean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n-GB" sz="1400" dirty="0" smtClean="0"/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dirty="0">
                <a:solidFill>
                  <a:srgbClr val="C0504D"/>
                </a:solidFill>
              </a:rPr>
              <a:t>not free of </a:t>
            </a:r>
            <a:r>
              <a:rPr lang="en-GB" sz="1600" dirty="0" smtClean="0">
                <a:solidFill>
                  <a:srgbClr val="C0504D"/>
                </a:solidFill>
              </a:rPr>
              <a:t>risk</a:t>
            </a:r>
            <a:r>
              <a:rPr lang="en-GB" sz="1600" dirty="0" smtClean="0"/>
              <a:t>: </a:t>
            </a:r>
            <a:r>
              <a:rPr lang="es-ES" sz="1600" dirty="0" smtClean="0"/>
              <a:t> </a:t>
            </a:r>
            <a:r>
              <a:rPr lang="en-GB" sz="1400" dirty="0" smtClean="0"/>
              <a:t>volatility</a:t>
            </a:r>
            <a:r>
              <a:rPr lang="es-ES" sz="1400" dirty="0" smtClean="0"/>
              <a:t>, </a:t>
            </a:r>
            <a:r>
              <a:rPr lang="en-GB" sz="1400" dirty="0"/>
              <a:t>lack of stability, </a:t>
            </a:r>
            <a:r>
              <a:rPr lang="en-GB" sz="1400" dirty="0" smtClean="0"/>
              <a:t>consistency, credibility &amp; security</a:t>
            </a:r>
            <a:endParaRPr lang="es-ES" sz="1400" dirty="0" smtClean="0"/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endParaRPr lang="es-ES" sz="1400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352101" y="634999"/>
            <a:ext cx="7877499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2800" b="1" dirty="0" smtClean="0"/>
              <a:t>4. Towards </a:t>
            </a:r>
            <a:r>
              <a:rPr lang="en-GB" sz="2800" b="1" dirty="0"/>
              <a:t>an integrated and comprehensive </a:t>
            </a:r>
            <a:endParaRPr lang="es-ES" sz="2800" dirty="0"/>
          </a:p>
          <a:p>
            <a:pPr algn="ctr"/>
            <a:r>
              <a:rPr lang="en-GB" sz="2800" b="1" dirty="0"/>
              <a:t>technological revolution</a:t>
            </a:r>
            <a:endParaRPr lang="es-ES" sz="2800" dirty="0"/>
          </a:p>
          <a:p>
            <a:pPr algn="ctr">
              <a:lnSpc>
                <a:spcPct val="90000"/>
              </a:lnSpc>
            </a:pPr>
            <a:endParaRPr lang="es-ES" sz="2800" dirty="0" smtClean="0">
              <a:solidFill>
                <a:srgbClr val="C2002F"/>
              </a:solidFill>
              <a:latin typeface="Roboto Light"/>
              <a:cs typeface="Roboto Light"/>
            </a:endParaRPr>
          </a:p>
        </p:txBody>
      </p:sp>
      <p:pic>
        <p:nvPicPr>
          <p:cNvPr id="5" name="Imagen 4" descr="banda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815"/>
            <a:ext cx="9144000" cy="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2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0900" y="1574799"/>
            <a:ext cx="737870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>
                <a:solidFill>
                  <a:srgbClr val="C0504D"/>
                </a:solidFill>
              </a:rPr>
              <a:t>science has no borders</a:t>
            </a:r>
            <a:r>
              <a:rPr lang="es-ES" sz="1600" dirty="0">
                <a:solidFill>
                  <a:srgbClr val="C0504D"/>
                </a:solidFill>
              </a:rPr>
              <a:t> </a:t>
            </a:r>
            <a:r>
              <a:rPr lang="es-ES" sz="1400" dirty="0" smtClean="0"/>
              <a:t>-</a:t>
            </a:r>
            <a:r>
              <a:rPr lang="es-ES" sz="1400" dirty="0"/>
              <a:t>&gt; </a:t>
            </a:r>
            <a:r>
              <a:rPr lang="en-GB" sz="1400" b="1" dirty="0"/>
              <a:t>alive</a:t>
            </a:r>
            <a:r>
              <a:rPr lang="en-GB" sz="1400" dirty="0"/>
              <a:t> continuity of the knowledge </a:t>
            </a:r>
            <a:endParaRPr lang="es-ES" sz="1400" dirty="0"/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 smtClean="0">
                <a:solidFill>
                  <a:srgbClr val="C0504D"/>
                </a:solidFill>
              </a:rPr>
              <a:t>science </a:t>
            </a:r>
            <a:r>
              <a:rPr lang="en-GB" sz="1600" b="1" dirty="0">
                <a:solidFill>
                  <a:srgbClr val="C0504D"/>
                </a:solidFill>
              </a:rPr>
              <a:t>is not </a:t>
            </a:r>
            <a:r>
              <a:rPr lang="en-GB" sz="1600" b="1" dirty="0" err="1">
                <a:solidFill>
                  <a:srgbClr val="C0504D"/>
                </a:solidFill>
              </a:rPr>
              <a:t>synonimous</a:t>
            </a:r>
            <a:r>
              <a:rPr lang="en-GB" sz="1600" b="1" dirty="0">
                <a:solidFill>
                  <a:srgbClr val="C0504D"/>
                </a:solidFill>
              </a:rPr>
              <a:t> of </a:t>
            </a:r>
            <a:r>
              <a:rPr lang="en-GB" sz="1600" b="1" dirty="0" smtClean="0">
                <a:solidFill>
                  <a:srgbClr val="C0504D"/>
                </a:solidFill>
              </a:rPr>
              <a:t>truth </a:t>
            </a:r>
            <a:r>
              <a:rPr lang="en-GB" sz="1400" dirty="0" smtClean="0"/>
              <a:t>-&gt;</a:t>
            </a:r>
            <a:r>
              <a:rPr lang="en-GB" sz="1400" b="1" dirty="0" smtClean="0"/>
              <a:t> </a:t>
            </a:r>
            <a:r>
              <a:rPr lang="en-GB" sz="1400" dirty="0"/>
              <a:t>t</a:t>
            </a:r>
            <a:r>
              <a:rPr lang="en-GB" sz="1400" dirty="0" smtClean="0"/>
              <a:t>here </a:t>
            </a:r>
            <a:r>
              <a:rPr lang="en-GB" sz="1400" dirty="0"/>
              <a:t>are </a:t>
            </a:r>
            <a:r>
              <a:rPr lang="en-GB" sz="1400" b="1" dirty="0"/>
              <a:t>no scientific </a:t>
            </a:r>
            <a:r>
              <a:rPr lang="en-GB" sz="1400" b="1" dirty="0" smtClean="0"/>
              <a:t>dogmas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smtClean="0"/>
              <a:t>  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 smtClean="0"/>
              <a:t>1. </a:t>
            </a:r>
            <a:r>
              <a:rPr lang="en-GB" sz="1400" b="1" dirty="0" smtClean="0">
                <a:solidFill>
                  <a:srgbClr val="C0504D"/>
                </a:solidFill>
              </a:rPr>
              <a:t>tentative </a:t>
            </a:r>
            <a:r>
              <a:rPr lang="en-GB" sz="1400" b="1" dirty="0">
                <a:solidFill>
                  <a:srgbClr val="C0504D"/>
                </a:solidFill>
              </a:rPr>
              <a:t>nature </a:t>
            </a:r>
            <a:r>
              <a:rPr lang="en-GB" sz="1400" dirty="0"/>
              <a:t>of </a:t>
            </a:r>
            <a:r>
              <a:rPr lang="en-GB" sz="1400" dirty="0" smtClean="0"/>
              <a:t>science</a:t>
            </a:r>
            <a:r>
              <a:rPr lang="en-GB" sz="1400" dirty="0"/>
              <a:t>, by definition</a:t>
            </a:r>
            <a:r>
              <a:rPr lang="es-ES" sz="1400" dirty="0"/>
              <a:t> </a:t>
            </a:r>
            <a:endParaRPr lang="es-ES" sz="1400" dirty="0" smtClean="0"/>
          </a:p>
          <a:p>
            <a:pPr marL="1257300" lvl="2" indent="-342900">
              <a:buClr>
                <a:schemeClr val="bg1">
                  <a:lumMod val="75000"/>
                </a:schemeClr>
              </a:buClr>
              <a:buSzPct val="120000"/>
              <a:buAutoNum type="alphaLcPeriod"/>
            </a:pPr>
            <a:r>
              <a:rPr lang="en-GB" sz="1200" dirty="0" smtClean="0"/>
              <a:t>self</a:t>
            </a:r>
            <a:r>
              <a:rPr lang="en-GB" sz="1200" dirty="0"/>
              <a:t>-limitation to </a:t>
            </a:r>
            <a:r>
              <a:rPr lang="en-GB" sz="1200" b="1" dirty="0"/>
              <a:t>only what is empirically verifiable</a:t>
            </a:r>
            <a:r>
              <a:rPr lang="en-GB" sz="1200" dirty="0"/>
              <a:t>, </a:t>
            </a:r>
            <a:r>
              <a:rPr lang="en-GB" sz="1200" dirty="0" smtClean="0"/>
              <a:t>but </a:t>
            </a:r>
            <a:r>
              <a:rPr lang="en-GB" sz="1200" dirty="0"/>
              <a:t>not all what is real is measurable </a:t>
            </a:r>
            <a:endParaRPr lang="en-GB" sz="1200" dirty="0" smtClean="0"/>
          </a:p>
          <a:p>
            <a:pPr marL="1257300" lvl="2" indent="-342900">
              <a:buClr>
                <a:schemeClr val="bg1">
                  <a:lumMod val="75000"/>
                </a:schemeClr>
              </a:buClr>
              <a:buSzPct val="120000"/>
              <a:buAutoNum type="alphaLcPeriod"/>
            </a:pPr>
            <a:r>
              <a:rPr lang="en-GB" sz="1200" b="1" dirty="0"/>
              <a:t>scientific concepts are </a:t>
            </a:r>
            <a:r>
              <a:rPr lang="en-GB" sz="1200" dirty="0"/>
              <a:t>not realities, but </a:t>
            </a:r>
            <a:r>
              <a:rPr lang="en-GB" sz="1200" b="1" dirty="0"/>
              <a:t>just </a:t>
            </a:r>
            <a:r>
              <a:rPr lang="en-GB" sz="1200" b="1" dirty="0" smtClean="0"/>
              <a:t>models</a:t>
            </a:r>
            <a:r>
              <a:rPr lang="en-GB" sz="1200" dirty="0" smtClean="0"/>
              <a:t>, </a:t>
            </a:r>
            <a:r>
              <a:rPr lang="en-GB" sz="1200" dirty="0"/>
              <a:t>common </a:t>
            </a:r>
            <a:r>
              <a:rPr lang="en-GB" sz="1200" dirty="0" smtClean="0"/>
              <a:t>assumptions</a:t>
            </a:r>
          </a:p>
          <a:p>
            <a:pPr lvl="3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200" dirty="0"/>
              <a:t>universally acceptable, </a:t>
            </a:r>
            <a:r>
              <a:rPr lang="en-GB" sz="1200" dirty="0" smtClean="0"/>
              <a:t>without any </a:t>
            </a:r>
            <a:r>
              <a:rPr lang="en-GB" sz="1200" dirty="0"/>
              <a:t>over all contradiction</a:t>
            </a:r>
            <a:r>
              <a:rPr lang="es-ES" sz="1200" dirty="0"/>
              <a:t> </a:t>
            </a:r>
            <a:endParaRPr lang="en-GB" sz="1200" dirty="0" smtClean="0"/>
          </a:p>
          <a:p>
            <a:pPr marL="1257300" lvl="2" indent="-342900">
              <a:buClr>
                <a:schemeClr val="bg1">
                  <a:lumMod val="75000"/>
                </a:schemeClr>
              </a:buClr>
              <a:buSzPct val="120000"/>
              <a:buAutoNum type="alphaLcPeriod"/>
            </a:pPr>
            <a:r>
              <a:rPr lang="en-GB" sz="1200" b="1" dirty="0"/>
              <a:t>i</a:t>
            </a:r>
            <a:r>
              <a:rPr lang="en-GB" sz="1200" b="1" dirty="0" smtClean="0"/>
              <a:t>t gives </a:t>
            </a:r>
            <a:r>
              <a:rPr lang="en-GB" sz="1200" b="1" dirty="0"/>
              <a:t>us an insight </a:t>
            </a:r>
            <a:r>
              <a:rPr lang="en-GB" sz="1200" dirty="0"/>
              <a:t>into the concepts in which phenomena are expressed.</a:t>
            </a:r>
            <a:r>
              <a:rPr lang="es-ES" sz="1200" dirty="0"/>
              <a:t> </a:t>
            </a:r>
            <a:r>
              <a:rPr lang="es-ES" sz="1200" dirty="0" smtClean="0"/>
              <a:t>  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n-GB" sz="1400" b="1" dirty="0" smtClean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 smtClean="0"/>
              <a:t>2. what </a:t>
            </a:r>
            <a:r>
              <a:rPr lang="en-GB" sz="1400" dirty="0"/>
              <a:t>is important is </a:t>
            </a:r>
            <a:r>
              <a:rPr lang="en-GB" sz="1400" dirty="0" smtClean="0"/>
              <a:t>the </a:t>
            </a:r>
            <a:r>
              <a:rPr lang="en-GB" sz="1400" b="1" dirty="0" smtClean="0">
                <a:solidFill>
                  <a:srgbClr val="C0504D"/>
                </a:solidFill>
              </a:rPr>
              <a:t>subjectivity </a:t>
            </a:r>
            <a:r>
              <a:rPr lang="en-GB" sz="1400" b="1" dirty="0">
                <a:solidFill>
                  <a:srgbClr val="C0504D"/>
                </a:solidFill>
              </a:rPr>
              <a:t>of the </a:t>
            </a:r>
            <a:r>
              <a:rPr lang="en-GB" sz="1400" b="1" dirty="0" smtClean="0">
                <a:solidFill>
                  <a:srgbClr val="C0504D"/>
                </a:solidFill>
              </a:rPr>
              <a:t>perception</a:t>
            </a:r>
            <a:r>
              <a:rPr lang="en-GB" sz="1400" dirty="0" smtClean="0"/>
              <a:t> 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200" dirty="0" smtClean="0"/>
              <a:t>a. not reliable given the </a:t>
            </a:r>
            <a:r>
              <a:rPr lang="en-GB" sz="1200" b="1" dirty="0" smtClean="0"/>
              <a:t>limited human </a:t>
            </a:r>
            <a:r>
              <a:rPr lang="en-GB" sz="1200" b="1" dirty="0"/>
              <a:t>cognitive capacity </a:t>
            </a:r>
            <a:endParaRPr lang="en-GB" sz="1200" b="1" dirty="0" smtClean="0"/>
          </a:p>
          <a:p>
            <a:pPr lvl="2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200" dirty="0" smtClean="0"/>
              <a:t>b. what </a:t>
            </a:r>
            <a:r>
              <a:rPr lang="en-GB" sz="1200" dirty="0"/>
              <a:t>is </a:t>
            </a:r>
            <a:r>
              <a:rPr lang="en-GB" sz="1200" b="1" dirty="0"/>
              <a:t>perceived cannot be separated from the </a:t>
            </a:r>
            <a:r>
              <a:rPr lang="en-GB" sz="1200" b="1" dirty="0" smtClean="0"/>
              <a:t>perceiver</a:t>
            </a:r>
            <a:r>
              <a:rPr lang="en-GB" sz="1200" dirty="0" smtClean="0"/>
              <a:t>, with </a:t>
            </a:r>
            <a:r>
              <a:rPr lang="en-GB" sz="1200" dirty="0"/>
              <a:t>different</a:t>
            </a:r>
            <a:r>
              <a:rPr lang="en-GB" sz="1200" dirty="0" smtClean="0"/>
              <a:t> viewpoints, cognitive </a:t>
            </a:r>
            <a:r>
              <a:rPr lang="en-GB" sz="1200" dirty="0"/>
              <a:t>biases, prejudices or unfounded </a:t>
            </a:r>
            <a:r>
              <a:rPr lang="en-GB" sz="1200" dirty="0" smtClean="0"/>
              <a:t>speculations</a:t>
            </a:r>
            <a:r>
              <a:rPr lang="es-ES" sz="1200" dirty="0" smtClean="0"/>
              <a:t>  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n-GB" sz="1400" dirty="0" smtClean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 smtClean="0"/>
              <a:t>3. many </a:t>
            </a:r>
            <a:r>
              <a:rPr lang="en-GB" sz="1400" dirty="0"/>
              <a:t>scientific studies are </a:t>
            </a:r>
            <a:r>
              <a:rPr lang="en-GB" sz="1400" b="1" dirty="0">
                <a:solidFill>
                  <a:schemeClr val="accent2"/>
                </a:solidFill>
              </a:rPr>
              <a:t>subject to error</a:t>
            </a:r>
            <a:r>
              <a:rPr lang="es-ES" sz="1400" dirty="0">
                <a:solidFill>
                  <a:schemeClr val="accent2"/>
                </a:solidFill>
              </a:rPr>
              <a:t> </a:t>
            </a:r>
            <a:r>
              <a:rPr lang="es-ES" sz="1400" dirty="0" smtClean="0">
                <a:solidFill>
                  <a:schemeClr val="accent2"/>
                </a:solidFill>
              </a:rPr>
              <a:t>&amp; </a:t>
            </a:r>
            <a:r>
              <a:rPr lang="es-ES" sz="1400" b="1" dirty="0" err="1" smtClean="0">
                <a:solidFill>
                  <a:schemeClr val="accent2"/>
                </a:solidFill>
              </a:rPr>
              <a:t>to</a:t>
            </a:r>
            <a:r>
              <a:rPr lang="es-ES" sz="1400" dirty="0" smtClean="0">
                <a:solidFill>
                  <a:schemeClr val="accent2"/>
                </a:solidFill>
              </a:rPr>
              <a:t> </a:t>
            </a:r>
            <a:r>
              <a:rPr lang="es-ES" sz="1400" b="1" dirty="0" smtClean="0">
                <a:solidFill>
                  <a:schemeClr val="accent2"/>
                </a:solidFill>
              </a:rPr>
              <a:t>f</a:t>
            </a:r>
            <a:r>
              <a:rPr lang="en-GB" sz="1400" b="1" dirty="0" err="1" smtClean="0">
                <a:solidFill>
                  <a:schemeClr val="accent2"/>
                </a:solidFill>
              </a:rPr>
              <a:t>raud</a:t>
            </a:r>
            <a:endParaRPr lang="es-ES" sz="1400" dirty="0" smtClean="0">
              <a:solidFill>
                <a:schemeClr val="accent2"/>
              </a:solidFill>
            </a:endParaRP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b="1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352101" y="634999"/>
            <a:ext cx="78774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2800" b="1" dirty="0" smtClean="0"/>
              <a:t>5. </a:t>
            </a:r>
            <a:r>
              <a:rPr lang="en-GB" sz="2800" b="1" dirty="0"/>
              <a:t>Limits of Sciences</a:t>
            </a:r>
            <a:r>
              <a:rPr lang="es-ES" sz="2800" dirty="0"/>
              <a:t> </a:t>
            </a:r>
            <a:endParaRPr lang="es-ES" sz="2800" dirty="0" smtClean="0">
              <a:solidFill>
                <a:srgbClr val="C2002F"/>
              </a:solidFill>
              <a:latin typeface="Roboto Light"/>
              <a:cs typeface="Roboto Light"/>
            </a:endParaRPr>
          </a:p>
        </p:txBody>
      </p:sp>
      <p:pic>
        <p:nvPicPr>
          <p:cNvPr id="5" name="Imagen 4" descr="banda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815"/>
            <a:ext cx="9144000" cy="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8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50900" y="1574799"/>
            <a:ext cx="7378700" cy="3908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 smtClean="0">
                <a:solidFill>
                  <a:srgbClr val="C0504D"/>
                </a:solidFill>
              </a:rPr>
              <a:t>Science has not </a:t>
            </a:r>
            <a:r>
              <a:rPr lang="en-GB" sz="1600" b="1" dirty="0">
                <a:solidFill>
                  <a:srgbClr val="C0504D"/>
                </a:solidFill>
              </a:rPr>
              <a:t>the last word</a:t>
            </a:r>
            <a:r>
              <a:rPr lang="es-ES" sz="1600" b="1" dirty="0">
                <a:solidFill>
                  <a:srgbClr val="C0504D"/>
                </a:solidFill>
              </a:rPr>
              <a:t> </a:t>
            </a:r>
            <a:r>
              <a:rPr lang="es-ES" sz="1600" dirty="0" smtClean="0"/>
              <a:t>-&gt; </a:t>
            </a:r>
            <a:r>
              <a:rPr lang="en-GB" sz="1400" dirty="0" smtClean="0"/>
              <a:t>it </a:t>
            </a:r>
            <a:r>
              <a:rPr lang="en-GB" sz="1400" dirty="0"/>
              <a:t>is not the only test of validity</a:t>
            </a:r>
            <a:r>
              <a:rPr lang="es-ES" sz="1400" dirty="0"/>
              <a:t> </a:t>
            </a:r>
            <a:endParaRPr lang="es-ES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r>
              <a:rPr lang="es-ES" sz="1400" dirty="0" smtClean="0"/>
              <a:t>• </a:t>
            </a:r>
            <a:r>
              <a:rPr lang="en-GB" sz="1400" dirty="0"/>
              <a:t>human </a:t>
            </a:r>
            <a:r>
              <a:rPr lang="en-GB" sz="1400" dirty="0" smtClean="0"/>
              <a:t>mind is </a:t>
            </a:r>
            <a:r>
              <a:rPr lang="en-GB" sz="1400" dirty="0"/>
              <a:t>capable of thinking about things which do not fall under our </a:t>
            </a:r>
            <a:r>
              <a:rPr lang="en-GB" sz="1400" dirty="0" smtClean="0"/>
              <a:t>senses</a:t>
            </a:r>
            <a:r>
              <a:rPr lang="es-ES" sz="1400" dirty="0" smtClean="0"/>
              <a:t>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r>
              <a:rPr lang="es-ES" sz="1400" dirty="0" smtClean="0"/>
              <a:t>	</a:t>
            </a:r>
            <a:r>
              <a:rPr lang="en-GB" sz="1400" dirty="0" smtClean="0"/>
              <a:t>some </a:t>
            </a:r>
            <a:r>
              <a:rPr lang="en-GB" sz="1400" dirty="0"/>
              <a:t>things are</a:t>
            </a:r>
            <a:r>
              <a:rPr lang="es-ES" sz="1400" dirty="0"/>
              <a:t> </a:t>
            </a:r>
            <a:r>
              <a:rPr lang="en-GB" sz="1400" dirty="0"/>
              <a:t>unknowable scientifically</a:t>
            </a:r>
            <a:r>
              <a:rPr lang="es-ES" sz="1400" dirty="0"/>
              <a:t> 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 smtClean="0"/>
              <a:t>• </a:t>
            </a:r>
            <a:r>
              <a:rPr lang="en-GB" sz="1400" dirty="0" smtClean="0">
                <a:solidFill>
                  <a:schemeClr val="accent2"/>
                </a:solidFill>
              </a:rPr>
              <a:t>there </a:t>
            </a:r>
            <a:r>
              <a:rPr lang="en-GB" sz="1400" dirty="0">
                <a:solidFill>
                  <a:schemeClr val="accent2"/>
                </a:solidFill>
              </a:rPr>
              <a:t>are other ways of </a:t>
            </a:r>
            <a:r>
              <a:rPr lang="en-GB" sz="1400" dirty="0" smtClean="0">
                <a:solidFill>
                  <a:schemeClr val="accent2"/>
                </a:solidFill>
              </a:rPr>
              <a:t>knowledge</a:t>
            </a:r>
            <a:r>
              <a:rPr lang="en-GB" sz="1400" dirty="0" smtClean="0"/>
              <a:t>, </a:t>
            </a:r>
            <a:r>
              <a:rPr lang="en-GB" sz="1400" dirty="0"/>
              <a:t>equally valid, and limited</a:t>
            </a:r>
            <a:r>
              <a:rPr lang="es-ES" sz="1400" dirty="0"/>
              <a:t> </a:t>
            </a:r>
            <a:endParaRPr lang="es-ES" sz="1400" dirty="0" smtClean="0"/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/>
              <a:t>	</a:t>
            </a:r>
            <a:r>
              <a:rPr lang="es-ES" sz="1400" dirty="0" smtClean="0"/>
              <a:t> 		</a:t>
            </a:r>
            <a:r>
              <a:rPr lang="en-GB" sz="1400" dirty="0" smtClean="0"/>
              <a:t>ethics</a:t>
            </a:r>
            <a:r>
              <a:rPr lang="en-GB" sz="1400" dirty="0"/>
              <a:t>, philosophy, </a:t>
            </a:r>
            <a:r>
              <a:rPr lang="en-GB" sz="1400" dirty="0" smtClean="0"/>
              <a:t>art, theology…</a:t>
            </a:r>
            <a:r>
              <a:rPr lang="es-ES" sz="1400" dirty="0" smtClean="0"/>
              <a:t> 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>
                <a:solidFill>
                  <a:srgbClr val="C0504D"/>
                </a:solidFill>
              </a:rPr>
              <a:t>there </a:t>
            </a:r>
            <a:r>
              <a:rPr lang="es-ES" sz="1600" b="1" dirty="0" err="1">
                <a:solidFill>
                  <a:srgbClr val="C0504D"/>
                </a:solidFill>
              </a:rPr>
              <a:t>will</a:t>
            </a:r>
            <a:r>
              <a:rPr lang="es-ES" sz="1600" b="1" dirty="0">
                <a:solidFill>
                  <a:srgbClr val="C0504D"/>
                </a:solidFill>
              </a:rPr>
              <a:t> </a:t>
            </a:r>
            <a:r>
              <a:rPr lang="es-ES" sz="1600" b="1" dirty="0" err="1">
                <a:solidFill>
                  <a:srgbClr val="C0504D"/>
                </a:solidFill>
              </a:rPr>
              <a:t>always</a:t>
            </a:r>
            <a:r>
              <a:rPr lang="es-ES" sz="1600" b="1" dirty="0">
                <a:solidFill>
                  <a:srgbClr val="C0504D"/>
                </a:solidFill>
              </a:rPr>
              <a:t> </a:t>
            </a:r>
            <a:r>
              <a:rPr lang="en-GB" sz="1600" b="1" dirty="0">
                <a:solidFill>
                  <a:srgbClr val="C0504D"/>
                </a:solidFill>
              </a:rPr>
              <a:t>be things unintelligible by the human mind</a:t>
            </a:r>
            <a:r>
              <a:rPr lang="en-GB" sz="1600" dirty="0"/>
              <a:t>, 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/>
              <a:t>			</a:t>
            </a:r>
            <a:r>
              <a:rPr lang="en-GB" sz="1600" dirty="0" smtClean="0"/>
              <a:t>	</a:t>
            </a:r>
            <a:r>
              <a:rPr lang="en-GB" sz="1200" dirty="0" smtClean="0"/>
              <a:t>(given </a:t>
            </a:r>
            <a:r>
              <a:rPr lang="en-GB" sz="1200" dirty="0"/>
              <a:t>the enormous complexity of the </a:t>
            </a:r>
            <a:r>
              <a:rPr lang="en-GB" sz="1200" dirty="0" smtClean="0"/>
              <a:t>reality)</a:t>
            </a:r>
            <a:r>
              <a:rPr lang="es-ES" sz="1200" dirty="0" smtClean="0"/>
              <a:t> </a:t>
            </a:r>
            <a:endParaRPr lang="en-GB" sz="1200" dirty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	</a:t>
            </a:r>
            <a:r>
              <a:rPr lang="es-ES" sz="1400" dirty="0" err="1"/>
              <a:t>purpose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</a:t>
            </a:r>
            <a:r>
              <a:rPr lang="es-ES" sz="1400" dirty="0" err="1"/>
              <a:t>life</a:t>
            </a:r>
            <a:r>
              <a:rPr lang="es-ES" sz="1400" dirty="0"/>
              <a:t>, </a:t>
            </a:r>
            <a:r>
              <a:rPr lang="en-GB" sz="1400" dirty="0"/>
              <a:t>moral values, social institutions, God…</a:t>
            </a:r>
            <a:r>
              <a:rPr lang="es-ES" sz="1400" dirty="0"/>
              <a:t>   </a:t>
            </a:r>
            <a:endParaRPr lang="es-ES" sz="1400" dirty="0" smtClean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s-ES" sz="1400" dirty="0" smtClean="0"/>
              <a:t> </a:t>
            </a:r>
            <a:endParaRPr lang="es-ES" sz="1400" dirty="0"/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b="1" dirty="0" smtClean="0">
                <a:solidFill>
                  <a:srgbClr val="C0504D"/>
                </a:solidFill>
              </a:rPr>
              <a:t>everybody </a:t>
            </a:r>
            <a:r>
              <a:rPr lang="en-GB" sz="1600" b="1" dirty="0">
                <a:solidFill>
                  <a:srgbClr val="C0504D"/>
                </a:solidFill>
              </a:rPr>
              <a:t>has faith</a:t>
            </a:r>
            <a:r>
              <a:rPr lang="es-ES" sz="1600" dirty="0">
                <a:solidFill>
                  <a:srgbClr val="C0504D"/>
                </a:solidFill>
              </a:rPr>
              <a:t> </a:t>
            </a:r>
            <a:r>
              <a:rPr lang="es-ES" sz="1600" dirty="0" smtClean="0"/>
              <a:t>-&gt; </a:t>
            </a:r>
            <a:r>
              <a:rPr lang="es-ES" sz="1600" dirty="0"/>
              <a:t>f</a:t>
            </a:r>
            <a:r>
              <a:rPr lang="en-GB" sz="1600" dirty="0" err="1"/>
              <a:t>aith</a:t>
            </a:r>
            <a:r>
              <a:rPr lang="en-GB" sz="1600" dirty="0"/>
              <a:t> is a normal part of human </a:t>
            </a:r>
            <a:r>
              <a:rPr lang="en-GB" sz="1600" dirty="0" smtClean="0"/>
              <a:t>cognition</a:t>
            </a:r>
          </a:p>
          <a:p>
            <a:pPr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600" dirty="0" smtClean="0"/>
              <a:t> </a:t>
            </a:r>
            <a:endParaRPr lang="es-ES" sz="1600" dirty="0" smtClean="0">
              <a:solidFill>
                <a:srgbClr val="C0504D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GB" sz="1600" dirty="0" smtClean="0"/>
              <a:t>need </a:t>
            </a:r>
            <a:r>
              <a:rPr lang="en-GB" sz="1600" dirty="0"/>
              <a:t>of a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chemeClr val="accent2"/>
                </a:solidFill>
              </a:rPr>
              <a:t>bridge between science and </a:t>
            </a:r>
            <a:r>
              <a:rPr lang="en-GB" sz="1600" b="1" dirty="0" smtClean="0">
                <a:solidFill>
                  <a:schemeClr val="accent2"/>
                </a:solidFill>
              </a:rPr>
              <a:t>religion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both have things to say about the same subject </a:t>
            </a:r>
            <a:r>
              <a:rPr lang="en-GB" sz="1400" dirty="0" smtClean="0"/>
              <a:t>matter, from a different perspective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both</a:t>
            </a:r>
            <a:r>
              <a:rPr lang="en-GB" sz="1400" dirty="0" smtClean="0"/>
              <a:t> </a:t>
            </a:r>
            <a:r>
              <a:rPr lang="en-GB" sz="1400" dirty="0"/>
              <a:t>should not be seen as </a:t>
            </a:r>
            <a:r>
              <a:rPr lang="en-GB" sz="1400" dirty="0" smtClean="0"/>
              <a:t>conflicting, because they have </a:t>
            </a:r>
            <a:r>
              <a:rPr lang="en-GB" sz="1400" dirty="0"/>
              <a:t>the same </a:t>
            </a:r>
            <a:r>
              <a:rPr lang="en-GB" sz="1400" dirty="0" smtClean="0"/>
              <a:t>pedestal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r>
              <a:rPr lang="en-GB" sz="1400" dirty="0"/>
              <a:t>	</a:t>
            </a:r>
            <a:r>
              <a:rPr lang="en-GB" sz="1400" dirty="0" smtClean="0"/>
              <a:t>	love </a:t>
            </a:r>
            <a:r>
              <a:rPr lang="en-GB" sz="1400" dirty="0"/>
              <a:t>for </a:t>
            </a:r>
            <a:r>
              <a:rPr lang="en-GB" sz="1400" dirty="0" smtClean="0"/>
              <a:t>creation</a:t>
            </a:r>
            <a:r>
              <a:rPr lang="en-GB" sz="1400" dirty="0"/>
              <a:t>, respect for </a:t>
            </a:r>
            <a:r>
              <a:rPr lang="en-GB" sz="1400" dirty="0" smtClean="0"/>
              <a:t>life, promotion </a:t>
            </a:r>
            <a:r>
              <a:rPr lang="en-GB" sz="1400" dirty="0"/>
              <a:t>of human </a:t>
            </a:r>
            <a:r>
              <a:rPr lang="en-GB" sz="1400" dirty="0" smtClean="0"/>
              <a:t>dignity…</a:t>
            </a:r>
            <a:r>
              <a:rPr lang="es-ES" sz="1400" dirty="0" smtClean="0"/>
              <a:t>     </a:t>
            </a:r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n-GB" sz="1400" dirty="0" smtClean="0"/>
          </a:p>
          <a:p>
            <a:pPr lvl="1">
              <a:buClr>
                <a:schemeClr val="bg1">
                  <a:lumMod val="75000"/>
                </a:schemeClr>
              </a:buClr>
              <a:buSzPct val="120000"/>
            </a:pPr>
            <a:endParaRPr lang="es-ES" sz="1400" b="1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352101" y="634999"/>
            <a:ext cx="78774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2800" b="1" dirty="0" smtClean="0"/>
              <a:t>6. </a:t>
            </a:r>
            <a:r>
              <a:rPr lang="en-GB" sz="2800" b="1" dirty="0"/>
              <a:t>Reality transcends the scientific </a:t>
            </a:r>
            <a:r>
              <a:rPr lang="en-GB" sz="2800" b="1" dirty="0" smtClean="0"/>
              <a:t>knowledge </a:t>
            </a:r>
            <a:endParaRPr lang="es-ES" sz="2800" dirty="0" smtClean="0">
              <a:solidFill>
                <a:srgbClr val="C2002F"/>
              </a:solidFill>
              <a:latin typeface="Roboto Light"/>
              <a:cs typeface="Roboto Light"/>
            </a:endParaRPr>
          </a:p>
        </p:txBody>
      </p:sp>
      <p:pic>
        <p:nvPicPr>
          <p:cNvPr id="5" name="Imagen 4" descr="banda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815"/>
            <a:ext cx="9144000" cy="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4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85. Ramirez-Cayon WAAS Stellenbos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485. Ramirez-Cayon WAAS Stellenbosch.potx</Template>
  <TotalTime>2115</TotalTime>
  <Words>401</Words>
  <Application>Microsoft Macintosh PowerPoint</Application>
  <PresentationFormat>Presentación en pantalla (16:10)</PresentationFormat>
  <Paragraphs>191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485. Ramirez-Cayon WAAS Stellenbosch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J. Martin Ramirez</cp:lastModifiedBy>
  <cp:revision>105</cp:revision>
  <dcterms:created xsi:type="dcterms:W3CDTF">2010-04-12T23:12:02Z</dcterms:created>
  <dcterms:modified xsi:type="dcterms:W3CDTF">2017-04-25T14:25:06Z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