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F3023-3ED2-4215-AB71-B6DBF83FDEF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967AE-AAC1-4D37-8B83-12E1A810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0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power</a:t>
            </a:r>
            <a:r>
              <a:rPr lang="en-US" baseline="0" dirty="0"/>
              <a:t> is only the t</a:t>
            </a:r>
            <a:r>
              <a:rPr lang="en-US" dirty="0"/>
              <a:t>ip</a:t>
            </a:r>
            <a:r>
              <a:rPr lang="en-US" baseline="0" dirty="0"/>
              <a:t> of the iceberg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B56BF-8685-4022-BF3D-15427CB284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0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Laws protect existing structures &amp; vested interests, </a:t>
            </a:r>
            <a:b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e.g. ownership of natural, intellectual capital </a:t>
            </a:r>
          </a:p>
          <a:p>
            <a:r>
              <a:rPr lang="en-US" dirty="0"/>
              <a:t>Property</a:t>
            </a:r>
            <a:r>
              <a:rPr lang="en-US" baseline="0" dirty="0"/>
              <a:t> rights &amp; environment </a:t>
            </a:r>
          </a:p>
          <a:p>
            <a:r>
              <a:rPr lang="en-US" baseline="0" dirty="0"/>
              <a:t>Copyright and patent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B56BF-8685-4022-BF3D-15427CB284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0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9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6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3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2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9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3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9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0290B-3A6B-4386-82A9-3DE460EDF578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8A9C-B079-4A5C-A1A7-B4BACC69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Social Power</a:t>
            </a:r>
            <a:endParaRPr lang="en-US" b="1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0" y="3864293"/>
            <a:ext cx="9144000" cy="25965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sz="2900" i="1" dirty="0"/>
              <a:t>Garry Jacobs, CEO, World Academy of Art &amp; Science</a:t>
            </a:r>
          </a:p>
          <a:p>
            <a:endParaRPr lang="en-US" sz="2900" dirty="0"/>
          </a:p>
          <a:p>
            <a:r>
              <a:rPr lang="en-US" sz="2900" b="1" dirty="0"/>
              <a:t>INTERNATIONAL COLLOQUIUM</a:t>
            </a:r>
          </a:p>
          <a:p>
            <a:r>
              <a:rPr lang="en-GB" sz="2900" dirty="0"/>
              <a:t>Cape Town (South Africa), May 10-12, 2017</a:t>
            </a:r>
          </a:p>
          <a:p>
            <a:r>
              <a:rPr lang="en-US" sz="2900" dirty="0"/>
              <a:t>Sustainability Institute, Stellenbosch University</a:t>
            </a:r>
          </a:p>
          <a:p>
            <a:endParaRPr lang="en-US" sz="2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8C62-060D-4536-802A-1500EAFC1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6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931" y="351012"/>
            <a:ext cx="11719560" cy="685800"/>
          </a:xfrm>
        </p:spPr>
        <p:txBody>
          <a:bodyPr>
            <a:noAutofit/>
          </a:bodyPr>
          <a:lstStyle/>
          <a:p>
            <a:r>
              <a:rPr lang="en-US" sz="4000" dirty="0"/>
              <a:t>Social Potential &amp; Social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4299" y="1268361"/>
            <a:ext cx="11812823" cy="49085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Society is an infinite intangible reservoir of human energies, knowledge, resources and opportunities. 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Social power is the capacity of the society to fulfill aspirations and accomplish objectives </a:t>
            </a:r>
          </a:p>
        </p:txBody>
      </p:sp>
      <p:pic>
        <p:nvPicPr>
          <p:cNvPr id="4" name="Picture 2" descr="http://www.apa.org/Images/money-title-image_tcm7-1882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4339" y="3500284"/>
            <a:ext cx="7396152" cy="334346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AEFC-BA9B-4788-98C2-813BC32B97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4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58" y="170048"/>
            <a:ext cx="11326478" cy="777240"/>
          </a:xfrm>
        </p:spPr>
        <p:txBody>
          <a:bodyPr>
            <a:normAutofit/>
          </a:bodyPr>
          <a:lstStyle/>
          <a:p>
            <a:r>
              <a:rPr lang="en-US" sz="4000" dirty="0"/>
              <a:t>Forms of Social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947288"/>
            <a:ext cx="11658600" cy="551447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Self-defense and protection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Governance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Rule of Law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Transportation &amp; Communication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Production &amp; Distribution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Exchange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Research &amp; Development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Education &amp; Training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Recreation &amp; Entertainment </a:t>
            </a:r>
          </a:p>
          <a:p>
            <a:pPr lvl="1"/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ctr">
              <a:buNone/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forms of social power are interconvertible</a:t>
            </a:r>
          </a:p>
          <a:p>
            <a:pPr lvl="1"/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AEFC-BA9B-4788-98C2-813BC32B97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1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1" y="182881"/>
            <a:ext cx="11780520" cy="731520"/>
          </a:xfrm>
        </p:spPr>
        <p:txBody>
          <a:bodyPr>
            <a:normAutofit/>
          </a:bodyPr>
          <a:lstStyle/>
          <a:p>
            <a:r>
              <a:rPr lang="en-US" sz="4000" dirty="0"/>
              <a:t>Social Potential &amp; Actual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8120" y="1078177"/>
            <a:ext cx="11765280" cy="59435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/>
              <a:t>The distribution and exercise of power in society is a critical determinant of how economic systems function. 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Social potential is converted into social power by the generation and channeling of human energies through social structures 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social potential far exceeds the actual power generated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more equitable the distribution, the greater the power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Social power expresses as the quantum of power individuals can draw from the society supported by formal rights, laws, rules, social systems, institutions, customs, usage &amp; values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Social power is measure of individual freedom &amp;  empowerment. Enhancing the power of all individuals  multiplies social power.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AEFC-BA9B-4788-98C2-813BC32B97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2881"/>
            <a:ext cx="11704319" cy="746760"/>
          </a:xfrm>
        </p:spPr>
        <p:txBody>
          <a:bodyPr>
            <a:normAutofit/>
          </a:bodyPr>
          <a:lstStyle/>
          <a:p>
            <a:r>
              <a:rPr lang="en-US" sz="4000" dirty="0"/>
              <a:t>Barriers to the Distribution of Social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8120" y="1475551"/>
            <a:ext cx="11750040" cy="544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Laws protect existing structures &amp; vested interests, 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Concentration of wealth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Concentration of market power 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Oligarchy &amp; Plutocracy</a:t>
            </a:r>
          </a:p>
          <a:p>
            <a:pPr marL="360000" indent="-36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Corruption</a:t>
            </a:r>
          </a:p>
          <a:p>
            <a:pPr marL="0" indent="0" algn="ctr">
              <a:spcBef>
                <a:spcPts val="1200"/>
              </a:spcBef>
              <a:buNone/>
            </a:pPr>
            <a:endParaRPr lang="en-US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theory needs to make explicit and examine the </a:t>
            </a:r>
            <a:b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determining the distribution of social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AEFC-BA9B-4788-98C2-813BC32B97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25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271</Words>
  <Application>Microsoft Office PowerPoint</Application>
  <PresentationFormat>Widescreen</PresentationFormat>
  <Paragraphs>48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Social Power</vt:lpstr>
      <vt:lpstr>Social Potential &amp; Social Power</vt:lpstr>
      <vt:lpstr>Forms of Social Power</vt:lpstr>
      <vt:lpstr>Social Potential &amp; Actual Power</vt:lpstr>
      <vt:lpstr>Barriers to the Distribution of Social Power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Power</dc:title>
  <dc:creator>Garry Jacobs</dc:creator>
  <cp:lastModifiedBy>Garry Jacobs</cp:lastModifiedBy>
  <cp:revision>2</cp:revision>
  <dcterms:created xsi:type="dcterms:W3CDTF">2017-05-10T04:59:00Z</dcterms:created>
  <dcterms:modified xsi:type="dcterms:W3CDTF">2017-05-10T05:00:07Z</dcterms:modified>
</cp:coreProperties>
</file>