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6" r:id="rId6"/>
    <p:sldId id="267" r:id="rId7"/>
    <p:sldId id="263" r:id="rId8"/>
    <p:sldId id="265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0E6873B-7528-49BE-8B0F-379437FFCCD0}" type="datetimeFigureOut">
              <a:rPr lang="pt-BR" smtClean="0"/>
              <a:t>10/05/2017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BAD0B59-A81D-4E8D-B558-AB2FB143519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33365" y="2348880"/>
            <a:ext cx="3313355" cy="1800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A Case Study of Brazilian Troops Deployment in Haiti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3365" y="4077072"/>
            <a:ext cx="3309803" cy="1944216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/>
              <a:t>Doctor </a:t>
            </a:r>
            <a:r>
              <a:rPr lang="en-US" sz="1600" b="1" dirty="0" smtClean="0">
                <a:solidFill>
                  <a:srgbClr val="00B050"/>
                </a:solidFill>
              </a:rPr>
              <a:t>Juliana Sandi Pinheiro</a:t>
            </a:r>
            <a:r>
              <a:rPr lang="en-US" sz="1600" dirty="0" smtClean="0"/>
              <a:t>, University of Brasília, Brazil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jusandi@gmail.com</a:t>
            </a:r>
          </a:p>
          <a:p>
            <a:pPr algn="ctr"/>
            <a:endParaRPr lang="en-US" sz="400" dirty="0" smtClean="0"/>
          </a:p>
          <a:p>
            <a:pPr algn="ctr"/>
            <a:r>
              <a:rPr lang="en-US" sz="400" dirty="0" smtClean="0"/>
              <a:t>¨¨¨¨¨¨¨¨¨¨¨¨¨¨¨¨¨¨¨¨¨¨¨¨¨¨¨¨¨¨¨¨¨¨¨¨¨¨¨¨¨¨¨¨¨</a:t>
            </a:r>
            <a:endParaRPr lang="en-US" sz="400" dirty="0"/>
          </a:p>
          <a:p>
            <a:pPr algn="ctr"/>
            <a:r>
              <a:rPr lang="en-US" sz="1600" dirty="0" smtClean="0"/>
              <a:t>Doctor </a:t>
            </a:r>
            <a:r>
              <a:rPr lang="en-US" sz="1600" b="1" dirty="0" smtClean="0">
                <a:solidFill>
                  <a:srgbClr val="00B050"/>
                </a:solidFill>
              </a:rPr>
              <a:t>Danielle Sandi Pinheiro</a:t>
            </a:r>
            <a:r>
              <a:rPr lang="en-US" sz="1600" dirty="0" smtClean="0"/>
              <a:t>, University Brasília, Brazil</a:t>
            </a:r>
          </a:p>
          <a:p>
            <a:pPr algn="ctr"/>
            <a:r>
              <a:rPr lang="en-US" sz="1600" dirty="0">
                <a:solidFill>
                  <a:srgbClr val="0070C0"/>
                </a:solidFill>
              </a:rPr>
              <a:t>d</a:t>
            </a:r>
            <a:r>
              <a:rPr lang="en-US" sz="1600" dirty="0" smtClean="0">
                <a:solidFill>
                  <a:srgbClr val="0070C0"/>
                </a:solidFill>
              </a:rPr>
              <a:t>anielle.sandi@gmail.com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8"/>
            <a:ext cx="3313355" cy="22423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Social Power and Stabilization Strategies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19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792088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7525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Forms </a:t>
            </a:r>
            <a:r>
              <a:rPr lang="en-US" dirty="0"/>
              <a:t>of power that reinforce poverty and </a:t>
            </a:r>
            <a:r>
              <a:rPr lang="en-US" dirty="0" smtClean="0"/>
              <a:t>marginalization;</a:t>
            </a:r>
          </a:p>
          <a:p>
            <a:endParaRPr lang="en-US" dirty="0"/>
          </a:p>
          <a:p>
            <a:r>
              <a:rPr lang="en-US" dirty="0" smtClean="0"/>
              <a:t>Positive </a:t>
            </a:r>
            <a:r>
              <a:rPr lang="en-US" dirty="0"/>
              <a:t>kinds of power that can be mobilized to </a:t>
            </a:r>
            <a:r>
              <a:rPr lang="en-US" dirty="0" smtClean="0"/>
              <a:t>fight </a:t>
            </a:r>
            <a:r>
              <a:rPr lang="en-US" dirty="0"/>
              <a:t>poverty and </a:t>
            </a:r>
            <a:r>
              <a:rPr lang="en-US" dirty="0" smtClean="0"/>
              <a:t>inequality;</a:t>
            </a:r>
          </a:p>
          <a:p>
            <a:endParaRPr lang="en-US" dirty="0"/>
          </a:p>
          <a:p>
            <a:r>
              <a:rPr lang="en-US" dirty="0"/>
              <a:t>Lack of power - lack of opportunities, resources and </a:t>
            </a:r>
            <a:r>
              <a:rPr lang="en-US" dirty="0" smtClean="0"/>
              <a:t>security;</a:t>
            </a:r>
          </a:p>
          <a:p>
            <a:endParaRPr lang="en-US" dirty="0"/>
          </a:p>
          <a:p>
            <a:r>
              <a:rPr lang="en-US" dirty="0" smtClean="0"/>
              <a:t>Power </a:t>
            </a:r>
            <a:r>
              <a:rPr lang="en-US" dirty="0"/>
              <a:t>relations </a:t>
            </a:r>
            <a:r>
              <a:rPr lang="en-US" dirty="0" smtClean="0"/>
              <a:t>: equal x unequal;</a:t>
            </a:r>
          </a:p>
          <a:p>
            <a:endParaRPr lang="en-US" dirty="0"/>
          </a:p>
          <a:p>
            <a:r>
              <a:rPr lang="en-US" dirty="0" smtClean="0"/>
              <a:t>Power dynamic: experienced </a:t>
            </a:r>
            <a:r>
              <a:rPr lang="en-US" dirty="0"/>
              <a:t>differently from one moment or place to </a:t>
            </a:r>
            <a:r>
              <a:rPr lang="en-US" dirty="0" smtClean="0"/>
              <a:t>another.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Power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4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Positive </a:t>
            </a:r>
            <a:r>
              <a:rPr lang="en-US" dirty="0"/>
              <a:t>consequences for the combat of poverty and </a:t>
            </a:r>
            <a:r>
              <a:rPr lang="en-US" dirty="0" smtClean="0"/>
              <a:t>inequality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536504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PKOs</a:t>
            </a:r>
            <a:r>
              <a:rPr lang="en-US" b="1" dirty="0" smtClean="0"/>
              <a:t> </a:t>
            </a:r>
            <a:r>
              <a:rPr lang="en-US" dirty="0" smtClean="0"/>
              <a:t>may contain </a:t>
            </a:r>
            <a:r>
              <a:rPr lang="en-US" b="1" dirty="0" smtClean="0"/>
              <a:t>social power tools </a:t>
            </a:r>
            <a:r>
              <a:rPr lang="en-US" dirty="0" smtClean="0"/>
              <a:t>that stimulate positive </a:t>
            </a:r>
            <a:r>
              <a:rPr lang="en-US" b="1" dirty="0" smtClean="0"/>
              <a:t>social power response</a:t>
            </a:r>
            <a:r>
              <a:rPr lang="en-US" dirty="0" smtClean="0"/>
              <a:t> from impoverished communities.</a:t>
            </a:r>
          </a:p>
          <a:p>
            <a:endParaRPr lang="en-US" dirty="0" smtClean="0"/>
          </a:p>
          <a:p>
            <a:r>
              <a:rPr lang="en-US" dirty="0" smtClean="0"/>
              <a:t>MINUSTAH actions:</a:t>
            </a:r>
          </a:p>
          <a:p>
            <a:pPr lvl="1"/>
            <a:r>
              <a:rPr lang="en-US" dirty="0" smtClean="0"/>
              <a:t>Strategies of the Brazilian Army to counter the gangs within the framework of the MINUSTAH.</a:t>
            </a:r>
          </a:p>
          <a:p>
            <a:pPr lvl="1"/>
            <a:r>
              <a:rPr lang="en-US" dirty="0" smtClean="0"/>
              <a:t>Intelligence on main security threats and sources of instability =&gt; social – economic - political.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Haitian military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Haitian Gangs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Gangs were identified as </a:t>
            </a:r>
            <a:r>
              <a:rPr lang="en-US" b="1" dirty="0" smtClean="0"/>
              <a:t>violence entrepreneurs </a:t>
            </a:r>
            <a:r>
              <a:rPr lang="en-US" dirty="0" smtClean="0"/>
              <a:t>and </a:t>
            </a:r>
            <a:r>
              <a:rPr lang="en-US" b="1" dirty="0" smtClean="0"/>
              <a:t>political instability tools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UN </a:t>
            </a:r>
            <a:r>
              <a:rPr lang="en-US" dirty="0" err="1" smtClean="0">
                <a:solidFill>
                  <a:schemeClr val="bg1"/>
                </a:solidFill>
              </a:rPr>
              <a:t>PKO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Main Objective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2"/>
            <a:ext cx="7992888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To </a:t>
            </a:r>
            <a:r>
              <a:rPr lang="en-US" dirty="0"/>
              <a:t>analyze the </a:t>
            </a:r>
            <a:r>
              <a:rPr lang="en-US" b="1" dirty="0"/>
              <a:t>Brazilian </a:t>
            </a:r>
            <a:r>
              <a:rPr lang="en-US" b="1" dirty="0" smtClean="0"/>
              <a:t>troops engagement </a:t>
            </a:r>
            <a:r>
              <a:rPr lang="en-US" b="1" dirty="0"/>
              <a:t>in UN peacekeeping missions</a:t>
            </a:r>
            <a:r>
              <a:rPr lang="en-US" dirty="0"/>
              <a:t>, notably the </a:t>
            </a:r>
            <a:r>
              <a:rPr lang="en-US" b="1" dirty="0"/>
              <a:t>coping strategies of urban gangs and paramilitary </a:t>
            </a:r>
            <a:r>
              <a:rPr lang="en-US" b="1" dirty="0" smtClean="0"/>
              <a:t>groups</a:t>
            </a:r>
            <a:r>
              <a:rPr lang="en-US" dirty="0"/>
              <a:t> </a:t>
            </a:r>
            <a:r>
              <a:rPr lang="en-US" b="1" dirty="0" smtClean="0"/>
              <a:t>in Haiti.</a:t>
            </a:r>
            <a:endParaRPr lang="en-US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864096"/>
          </a:xfrm>
        </p:spPr>
        <p:txBody>
          <a:bodyPr/>
          <a:lstStyle/>
          <a:p>
            <a:pPr algn="ctr"/>
            <a:r>
              <a:rPr lang="en-US" dirty="0" smtClean="0"/>
              <a:t>Theater of Operations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752528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 smtClean="0"/>
              <a:t>			Haitian scenario</a:t>
            </a:r>
          </a:p>
          <a:p>
            <a:r>
              <a:rPr lang="en-US" dirty="0" smtClean="0"/>
              <a:t>Unsuccessful democratic transition.</a:t>
            </a:r>
          </a:p>
          <a:p>
            <a:r>
              <a:rPr lang="en-US" dirty="0" smtClean="0"/>
              <a:t>Poverty and socioeconomic inequality.</a:t>
            </a:r>
          </a:p>
          <a:p>
            <a:r>
              <a:rPr lang="en-US" dirty="0" smtClean="0"/>
              <a:t>Political instability</a:t>
            </a:r>
          </a:p>
          <a:p>
            <a:r>
              <a:rPr lang="en-US" dirty="0" smtClean="0"/>
              <a:t>Weak institutions </a:t>
            </a:r>
          </a:p>
          <a:p>
            <a:pPr lvl="1"/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			ANOMY</a:t>
            </a:r>
          </a:p>
          <a:p>
            <a:pPr marL="365760" lvl="1" indent="0">
              <a:buNone/>
            </a:pPr>
            <a:r>
              <a:rPr lang="en-US" dirty="0" smtClean="0"/>
              <a:t>		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	Social instability</a:t>
            </a:r>
          </a:p>
          <a:p>
            <a:pPr marL="365760" lvl="1" indent="0">
              <a:buNone/>
            </a:pPr>
            <a:r>
              <a:rPr lang="en-US" dirty="0" smtClean="0"/>
              <a:t>		Pathological behavior 		</a:t>
            </a:r>
          </a:p>
          <a:p>
            <a:pPr marL="365760" lvl="1" indent="0">
              <a:buNone/>
            </a:pPr>
            <a:r>
              <a:rPr lang="en-US" dirty="0" smtClean="0"/>
              <a:t>		Lack of opportunities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Institutions do not provide means for social and economic improvement.</a:t>
            </a:r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3491880" y="3064120"/>
            <a:ext cx="86409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7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Hypothesis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323652"/>
            <a:ext cx="8064896" cy="4129684"/>
          </a:xfrm>
        </p:spPr>
        <p:txBody>
          <a:bodyPr/>
          <a:lstStyle/>
          <a:p>
            <a:r>
              <a:rPr lang="en-US" dirty="0"/>
              <a:t>We consider</a:t>
            </a:r>
            <a:r>
              <a:rPr lang="en-US" b="1" dirty="0"/>
              <a:t> </a:t>
            </a:r>
            <a:r>
              <a:rPr lang="en-US" b="1" dirty="0" smtClean="0"/>
              <a:t>MINUSTAH military actions</a:t>
            </a:r>
            <a:r>
              <a:rPr lang="en-US" dirty="0" smtClean="0"/>
              <a:t> </a:t>
            </a:r>
            <a:r>
              <a:rPr lang="en-US" dirty="0"/>
              <a:t>with humanitarian goals </a:t>
            </a:r>
            <a:r>
              <a:rPr lang="en-US" dirty="0" smtClean="0"/>
              <a:t>as </a:t>
            </a:r>
            <a:r>
              <a:rPr lang="en-US" dirty="0"/>
              <a:t>a potential </a:t>
            </a:r>
            <a:r>
              <a:rPr lang="en-US" b="1" dirty="0"/>
              <a:t>source </a:t>
            </a:r>
            <a:r>
              <a:rPr lang="en-US" b="1" dirty="0" smtClean="0"/>
              <a:t>for </a:t>
            </a:r>
            <a:r>
              <a:rPr lang="en-US" b="1" dirty="0"/>
              <a:t>social empowerment</a:t>
            </a:r>
            <a:r>
              <a:rPr lang="en-US" dirty="0"/>
              <a:t> and that the use of military troops to this goal can be effective for local </a:t>
            </a:r>
            <a:r>
              <a:rPr lang="en-US" b="1" dirty="0"/>
              <a:t>pacification</a:t>
            </a:r>
            <a:r>
              <a:rPr lang="en-US" dirty="0"/>
              <a:t> and strengthening of the process of </a:t>
            </a:r>
            <a:r>
              <a:rPr lang="en-US" b="1" dirty="0"/>
              <a:t>socio-political stability</a:t>
            </a:r>
            <a:r>
              <a:rPr lang="en-US" dirty="0"/>
              <a:t>.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Analysis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792088"/>
          </a:xfrm>
        </p:spPr>
        <p:txBody>
          <a:bodyPr/>
          <a:lstStyle/>
          <a:p>
            <a:pPr algn="ctr"/>
            <a:r>
              <a:rPr lang="en-US" dirty="0" smtClean="0"/>
              <a:t>Content Analysis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824536"/>
          </a:xfrm>
        </p:spPr>
        <p:txBody>
          <a:bodyPr>
            <a:normAutofit/>
          </a:bodyPr>
          <a:lstStyle/>
          <a:p>
            <a:r>
              <a:rPr lang="en-US" dirty="0" smtClean="0"/>
              <a:t>Final Deployment Reports of the Infantry Battalion of Peacekeeping Force </a:t>
            </a:r>
            <a:r>
              <a:rPr lang="en-US" b="1" dirty="0" smtClean="0"/>
              <a:t>(</a:t>
            </a:r>
            <a:r>
              <a:rPr lang="en-US" b="1" dirty="0" err="1" smtClean="0"/>
              <a:t>FDRIBPKO</a:t>
            </a:r>
            <a:r>
              <a:rPr lang="en-US" b="1" dirty="0" smtClean="0"/>
              <a:t>).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to 20</a:t>
            </a:r>
            <a:r>
              <a:rPr lang="en-US" baseline="30000" dirty="0" smtClean="0"/>
              <a:t>th</a:t>
            </a:r>
            <a:r>
              <a:rPr lang="en-US" dirty="0" smtClean="0"/>
              <a:t> Brazilian </a:t>
            </a:r>
            <a:r>
              <a:rPr lang="en-US" dirty="0" smtClean="0"/>
              <a:t>Military in Haiti (MINUSTAH).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Brazilian</a:t>
            </a:r>
          </a:p>
          <a:p>
            <a:pPr marL="365760" lvl="1" indent="0">
              <a:buNone/>
            </a:pPr>
            <a:r>
              <a:rPr lang="en-US" dirty="0" smtClean="0"/>
              <a:t>Military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Strategies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Methodology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987824" y="3501008"/>
            <a:ext cx="5769024" cy="19082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Adverse forces </a:t>
            </a:r>
            <a:r>
              <a:rPr lang="en-US" b="1" dirty="0">
                <a:solidFill>
                  <a:srgbClr val="00B050"/>
                </a:solidFill>
              </a:rPr>
              <a:t>confrontation </a:t>
            </a:r>
            <a:r>
              <a:rPr lang="en-US" sz="1800" dirty="0"/>
              <a:t>("adverse force", "gang", "</a:t>
            </a:r>
            <a:r>
              <a:rPr lang="en-US" sz="1800" dirty="0" smtClean="0"/>
              <a:t>ex-military“)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Humanitarian support </a:t>
            </a:r>
            <a:r>
              <a:rPr lang="en-US" b="1" dirty="0">
                <a:solidFill>
                  <a:srgbClr val="0070C0"/>
                </a:solidFill>
              </a:rPr>
              <a:t>activities</a:t>
            </a:r>
            <a:r>
              <a:rPr lang="en-US" dirty="0"/>
              <a:t> </a:t>
            </a:r>
            <a:r>
              <a:rPr lang="en-US" sz="2000" dirty="0"/>
              <a:t>("civil affairs", "humanitarian", "civic-social actions", "cooperation/coordination civil-military", "quick impact </a:t>
            </a:r>
            <a:r>
              <a:rPr lang="en-US" sz="2000" dirty="0" smtClean="0"/>
              <a:t>project“)</a:t>
            </a:r>
          </a:p>
          <a:p>
            <a:pPr marL="68580" indent="0">
              <a:buNone/>
            </a:pPr>
            <a:endParaRPr lang="en-US" dirty="0"/>
          </a:p>
        </p:txBody>
      </p:sp>
      <p:cxnSp>
        <p:nvCxnSpPr>
          <p:cNvPr id="7" name="Conector reto 6"/>
          <p:cNvCxnSpPr/>
          <p:nvPr/>
        </p:nvCxnSpPr>
        <p:spPr>
          <a:xfrm flipV="1">
            <a:off x="2555776" y="4005064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555776" y="4437112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1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720080"/>
          </a:xfrm>
        </p:spPr>
        <p:txBody>
          <a:bodyPr/>
          <a:lstStyle/>
          <a:p>
            <a:pPr algn="ctr"/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89654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Military </a:t>
            </a:r>
            <a:r>
              <a:rPr lang="en-US" b="1" dirty="0" smtClean="0"/>
              <a:t>intervention </a:t>
            </a:r>
            <a:r>
              <a:rPr lang="en-US" dirty="0" smtClean="0"/>
              <a:t>had to become </a:t>
            </a:r>
            <a:r>
              <a:rPr lang="en-US" b="1" dirty="0" smtClean="0"/>
              <a:t>sensitive</a:t>
            </a:r>
            <a:r>
              <a:rPr lang="en-US" dirty="0" smtClean="0"/>
              <a:t> to </a:t>
            </a:r>
            <a:r>
              <a:rPr lang="en-US" b="1" dirty="0" smtClean="0"/>
              <a:t>social needs and people empowerment</a:t>
            </a:r>
            <a:r>
              <a:rPr lang="en-US" dirty="0" smtClean="0"/>
              <a:t> to be successful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people/institutional empowerment 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power kidnapers/violence entrepreneurs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The Brazilian troops along with MINUSTAH contingents were able </a:t>
            </a:r>
            <a:r>
              <a:rPr lang="en-US" b="1" dirty="0" smtClean="0"/>
              <a:t>to </a:t>
            </a:r>
            <a:r>
              <a:rPr lang="en-US" b="1" dirty="0"/>
              <a:t>break the ties that bound the gangs to the dysfunctional society</a:t>
            </a:r>
            <a:r>
              <a:rPr lang="en-US" dirty="0"/>
              <a:t> through </a:t>
            </a:r>
            <a:r>
              <a:rPr lang="en-US" b="1" dirty="0"/>
              <a:t>actions that combined coercive force means with activities of social and humanitarian </a:t>
            </a:r>
            <a:r>
              <a:rPr lang="en-US" b="1" dirty="0" smtClean="0"/>
              <a:t>impact</a:t>
            </a:r>
            <a:r>
              <a:rPr lang="en-US" dirty="0" smtClean="0"/>
              <a:t>.</a:t>
            </a:r>
            <a:endParaRPr lang="pt-BR" dirty="0"/>
          </a:p>
          <a:p>
            <a:endParaRPr lang="en-US" dirty="0" smtClean="0"/>
          </a:p>
          <a:p>
            <a:r>
              <a:rPr lang="en-US" dirty="0" smtClean="0"/>
              <a:t>Brazilian way of peacekeeping: social empowerment tools combined to the use of force for military purposes =&gt; Hearts and minds doctrine in UN </a:t>
            </a:r>
            <a:r>
              <a:rPr lang="en-US" dirty="0" err="1" smtClean="0"/>
              <a:t>PKO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16016" y="34549"/>
            <a:ext cx="3313355" cy="5861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90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506</TotalTime>
  <Words>397</Words>
  <Application>Microsoft Office PowerPoint</Application>
  <PresentationFormat>Apresentação na tela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Austin</vt:lpstr>
      <vt:lpstr>A Case Study of Brazilian Troops Deployment in Haiti</vt:lpstr>
      <vt:lpstr>Apresentação do PowerPoint</vt:lpstr>
      <vt:lpstr>Positive consequences for the combat of poverty and inequality</vt:lpstr>
      <vt:lpstr>Main Objective</vt:lpstr>
      <vt:lpstr>Theater of Operations</vt:lpstr>
      <vt:lpstr>Hypothesis</vt:lpstr>
      <vt:lpstr>Content Analysis</vt:lpstr>
      <vt:lpstr>Main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Sandi Pinheiro</dc:creator>
  <cp:lastModifiedBy>Juliana Sandi Pinheiro</cp:lastModifiedBy>
  <cp:revision>49</cp:revision>
  <dcterms:created xsi:type="dcterms:W3CDTF">2017-04-30T16:58:30Z</dcterms:created>
  <dcterms:modified xsi:type="dcterms:W3CDTF">2017-05-10T10:41:24Z</dcterms:modified>
</cp:coreProperties>
</file>