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8" r:id="rId3"/>
    <p:sldId id="259" r:id="rId4"/>
    <p:sldId id="260" r:id="rId5"/>
    <p:sldId id="261" r:id="rId6"/>
    <p:sldId id="262" r:id="rId7"/>
    <p:sldId id="266" r:id="rId8"/>
    <p:sldId id="264" r:id="rId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3929" autoAdjust="0"/>
    <p:restoredTop sz="93979" autoAdjust="0"/>
  </p:normalViewPr>
  <p:slideViewPr>
    <p:cSldViewPr snapToGrid="0">
      <p:cViewPr>
        <p:scale>
          <a:sx n="70" d="100"/>
          <a:sy n="70" d="100"/>
        </p:scale>
        <p:origin x="124" y="-116"/>
      </p:cViewPr>
      <p:guideLst/>
    </p:cSldViewPr>
  </p:slideViewPr>
  <p:outlineViewPr>
    <p:cViewPr>
      <p:scale>
        <a:sx n="33" d="100"/>
        <a:sy n="33" d="100"/>
      </p:scale>
      <p:origin x="0" y="-664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DD88BB4-9ECB-4E3B-9F9D-CF902CB5C08E}" type="datetimeFigureOut">
              <a:rPr lang="en-US" smtClean="0"/>
              <a:t>5/11/2017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02884CF-0C95-4D20-AFF3-2BF7924A7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84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4773-B3D3-474A-82A2-3A6F03194B4B}" type="datetime1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8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29FE7-830F-4BE8-994D-B8A0042B8DA8}" type="datetime1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2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0E2A-C984-4415-8CC3-F43890F2D7D2}" type="datetime1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72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marR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b="1" i="0" u="none" strike="noStrike" kern="1200" baseline="0" dirty="0">
                <a:solidFill>
                  <a:srgbClr val="2F5496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DBD9-4423-4499-8B97-9E95572963D0}" type="datetime1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DD52-CED5-489A-B10D-A90E9A17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5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404C-56ED-4E42-B2D1-977F9DF49066}" type="datetime1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6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3E26-D287-4FE5-AE5E-478F223221F5}" type="datetime1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5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AFBF-AE23-4CC0-A520-B8F8914D1A0A}" type="datetime1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4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9762D-7E52-41D7-8F1F-FFF675A76A79}" type="datetime1">
              <a:rPr lang="en-US" smtClean="0"/>
              <a:t>5/11/2017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1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37112-DAAD-4376-ADFB-AE0B3CC4BE65}" type="datetime1">
              <a:rPr lang="en-US" smtClean="0"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8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2E7F-92DD-424F-98C7-CD4A258D3024}" type="datetime1">
              <a:rPr lang="en-US" smtClean="0"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7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80B7-A8BF-4414-B8D8-23905F7F6BCF}" type="datetime1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442D-D07E-482A-ACE3-AB83810F4E20}" type="datetime1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6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1D314-C4F5-4761-9850-7EDBB897B2D4}" type="datetime1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7F1CD-8A8E-45A1-8597-437358ABA3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5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6972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2F5496"/>
                </a:solidFill>
                <a:latin typeface="Times New Roman" panose="02020603050405020304" pitchFamily="18" charset="0"/>
              </a:rPr>
              <a:t>Social Power of Money</a:t>
            </a:r>
            <a:endParaRPr lang="en-US" sz="5400" b="1" dirty="0">
              <a:solidFill>
                <a:srgbClr val="2F549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2596547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Garry Jacobs, CEO, World Academy of Art &amp; Science</a:t>
            </a:r>
          </a:p>
          <a:p>
            <a:endParaRPr lang="en-US" dirty="0"/>
          </a:p>
          <a:p>
            <a:pPr algn="r"/>
            <a:r>
              <a:rPr lang="en-US" dirty="0"/>
              <a:t>INTERNATIONAL COLLOQUIUM</a:t>
            </a:r>
          </a:p>
          <a:p>
            <a:pPr algn="r"/>
            <a:r>
              <a:rPr lang="en-GB" dirty="0"/>
              <a:t>Cape Town (South Africa), May 10-12, 2017</a:t>
            </a:r>
          </a:p>
          <a:p>
            <a:pPr algn="r"/>
            <a:r>
              <a:rPr lang="en-US" dirty="0"/>
              <a:t>Sustainability Institute, Stellenbosch University</a:t>
            </a:r>
          </a:p>
          <a:p>
            <a:endParaRPr lang="en-US" dirty="0"/>
          </a:p>
        </p:txBody>
      </p:sp>
      <p:pic>
        <p:nvPicPr>
          <p:cNvPr id="4" name="Picture 14" descr="https://blog.udemy.com/wp-content/uploads/2014/05/shutterstock_90496012-300x2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500" y="0"/>
            <a:ext cx="2857500" cy="2143125"/>
          </a:xfrm>
          <a:prstGeom prst="rect">
            <a:avLst/>
          </a:prstGeom>
          <a:noFill/>
        </p:spPr>
      </p:pic>
      <p:pic>
        <p:nvPicPr>
          <p:cNvPr id="5" name="Picture 10" descr="https://upload.wikimedia.org/wikipedia/commons/1/1f/NYSE.jpg"/>
          <p:cNvPicPr>
            <a:picLocks noChangeAspect="1" noChangeArrowheads="1"/>
          </p:cNvPicPr>
          <p:nvPr/>
        </p:nvPicPr>
        <p:blipFill>
          <a:blip r:embed="rId3" cstate="print"/>
          <a:srcRect l="24641" t="8975" b="4692"/>
          <a:stretch>
            <a:fillRect/>
          </a:stretch>
        </p:blipFill>
        <p:spPr bwMode="auto">
          <a:xfrm>
            <a:off x="0" y="4535208"/>
            <a:ext cx="2702560" cy="2322792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78C62-060D-4536-802A-1500EAFC1A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8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dirty="0" smtClean="0"/>
              <a:t>Human </a:t>
            </a:r>
            <a:r>
              <a:rPr lang="en-US" dirty="0" smtClean="0"/>
              <a:t>relationships create social power 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024" y="1825625"/>
            <a:ext cx="11231880" cy="4351338"/>
          </a:xfrm>
        </p:spPr>
        <p:txBody>
          <a:bodyPr>
            <a:normAutofit/>
          </a:bodyPr>
          <a:lstStyle/>
          <a:p>
            <a:pPr marL="0" marR="0" lvl="0" indent="0" rtl="0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Increases </a:t>
            </a:r>
            <a:r>
              <a:rPr lang="en-US" sz="3200" b="1" dirty="0">
                <a:solidFill>
                  <a:srgbClr val="C00000"/>
                </a:solidFill>
              </a:rPr>
              <a:t>the number, frequency, reach, volume, intensity of collaborative human relationships </a:t>
            </a:r>
            <a:r>
              <a:rPr lang="en-US" sz="3200" b="1" dirty="0" smtClean="0">
                <a:solidFill>
                  <a:srgbClr val="C00000"/>
                </a:solidFill>
              </a:rPr>
              <a:t>has the potential to generate higher levels of human security, wealth, welfare and well-being</a:t>
            </a:r>
            <a:endParaRPr lang="en-US" sz="3200" b="1" dirty="0">
              <a:solidFill>
                <a:srgbClr val="C00000"/>
              </a:solidFill>
            </a:endParaRPr>
          </a:p>
          <a:p>
            <a:pPr marR="0" lvl="0" rt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DD52-CED5-489A-B10D-A90E9A17E3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48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dirty="0" smtClean="0"/>
              <a:t>Money </a:t>
            </a:r>
            <a:r>
              <a:rPr lang="en-US" dirty="0" smtClean="0"/>
              <a:t>is </a:t>
            </a:r>
            <a:r>
              <a:rPr lang="en-US" dirty="0" smtClean="0"/>
              <a:t>a social institution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dirty="0" smtClean="0"/>
              <a:t>Money </a:t>
            </a:r>
            <a:r>
              <a:rPr lang="en-US" dirty="0" smtClean="0"/>
              <a:t>is a catalyst for human relationships </a:t>
            </a:r>
            <a:endParaRPr lang="en-US" dirty="0" smtClean="0"/>
          </a:p>
          <a:p>
            <a:pPr marR="0" lvl="0" rtl="0"/>
            <a:r>
              <a:rPr lang="en-US" dirty="0" smtClean="0"/>
              <a:t>Money is a networking device like language, markets and internet</a:t>
            </a:r>
          </a:p>
          <a:p>
            <a:r>
              <a:rPr lang="en-US" dirty="0" smtClean="0"/>
              <a:t>Money </a:t>
            </a:r>
            <a:r>
              <a:rPr lang="en-US" dirty="0"/>
              <a:t>has the power to convert social potential into social power</a:t>
            </a:r>
          </a:p>
          <a:p>
            <a:pPr marR="0" lvl="0" rtl="0"/>
            <a:r>
              <a:rPr lang="en-US" dirty="0" smtClean="0"/>
              <a:t>Money </a:t>
            </a:r>
            <a:r>
              <a:rPr lang="en-US" dirty="0" smtClean="0"/>
              <a:t>has no value outside </a:t>
            </a:r>
            <a:r>
              <a:rPr lang="en-US" dirty="0" smtClean="0"/>
              <a:t>society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DD52-CED5-489A-B10D-A90E9A17E3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8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dirty="0" smtClean="0"/>
              <a:t>Subjective basis for Money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dirty="0"/>
              <a:t>Money is a proxy for </a:t>
            </a:r>
            <a:r>
              <a:rPr lang="en-US" dirty="0" smtClean="0"/>
              <a:t>trust-based personal relationships</a:t>
            </a:r>
            <a:endParaRPr lang="en-US" dirty="0"/>
          </a:p>
          <a:p>
            <a:pPr marR="0" lvl="0" rtl="0"/>
            <a:r>
              <a:rPr lang="en-US" dirty="0"/>
              <a:t>The value of money is a function of the </a:t>
            </a:r>
            <a:r>
              <a:rPr lang="en-US" dirty="0" smtClean="0"/>
              <a:t>trustworthiness </a:t>
            </a:r>
            <a:r>
              <a:rPr lang="en-US" dirty="0"/>
              <a:t>it conveys</a:t>
            </a:r>
          </a:p>
          <a:p>
            <a:pPr marR="0" lvl="0" rtl="0"/>
            <a:r>
              <a:rPr lang="en-US" dirty="0"/>
              <a:t>What is done with money can be done without money wherever there is full trust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DD52-CED5-489A-B10D-A90E9A17E3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9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dirty="0" smtClean="0"/>
              <a:t>Money is Evolving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719816" cy="4351338"/>
          </a:xfrm>
        </p:spPr>
        <p:txBody>
          <a:bodyPr/>
          <a:lstStyle/>
          <a:p>
            <a:pPr marL="514350" marR="0" lvl="0" indent="-514350" rtl="0">
              <a:buFont typeface="+mj-lt"/>
              <a:buAutoNum type="arabicPeriod"/>
            </a:pPr>
            <a:r>
              <a:rPr lang="en-US" dirty="0"/>
              <a:t>Trust in an object of </a:t>
            </a:r>
            <a:r>
              <a:rPr lang="en-US" b="1" dirty="0"/>
              <a:t>physical utility</a:t>
            </a:r>
            <a:r>
              <a:rPr lang="en-US" dirty="0"/>
              <a:t> – cow, tobacco</a:t>
            </a:r>
          </a:p>
          <a:p>
            <a:pPr marL="514350" marR="0" lvl="0" indent="-514350" rtl="0">
              <a:buFont typeface="+mj-lt"/>
              <a:buAutoNum type="arabicPeriod"/>
            </a:pPr>
            <a:r>
              <a:rPr lang="en-US" dirty="0"/>
              <a:t>Trust in a material </a:t>
            </a:r>
            <a:r>
              <a:rPr lang="en-US" b="1" dirty="0"/>
              <a:t>object of value to other people </a:t>
            </a:r>
            <a:r>
              <a:rPr lang="en-US" dirty="0"/>
              <a:t>– precious metals</a:t>
            </a:r>
          </a:p>
          <a:p>
            <a:pPr marL="514350" marR="0" lvl="0" indent="-514350" rtl="0">
              <a:buFont typeface="+mj-lt"/>
              <a:buAutoNum type="arabicPeriod"/>
            </a:pPr>
            <a:r>
              <a:rPr lang="en-US" dirty="0"/>
              <a:t>Trust in symbols issued by trusted </a:t>
            </a:r>
            <a:r>
              <a:rPr lang="en-US" b="1" dirty="0"/>
              <a:t>organizations</a:t>
            </a:r>
            <a:r>
              <a:rPr lang="en-US" dirty="0"/>
              <a:t> – grain receipt, goldsmith receipts, bank notes, governments</a:t>
            </a:r>
          </a:p>
          <a:p>
            <a:pPr marL="514350" marR="0" lvl="0" indent="-514350" rtl="0">
              <a:buFont typeface="+mj-lt"/>
              <a:buAutoNum type="arabicPeriod"/>
            </a:pPr>
            <a:r>
              <a:rPr lang="en-US" dirty="0"/>
              <a:t>Trust in the productive capacities and potentials of </a:t>
            </a:r>
            <a:r>
              <a:rPr lang="en-US" b="1" dirty="0" smtClean="0"/>
              <a:t>government</a:t>
            </a:r>
            <a:r>
              <a:rPr lang="en-US" dirty="0" smtClean="0"/>
              <a:t> – national or international currency </a:t>
            </a:r>
            <a:endParaRPr lang="en-US" dirty="0"/>
          </a:p>
          <a:p>
            <a:pPr marL="514350" marR="0" lvl="0" indent="-514350" rtl="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Trust in the ultimate </a:t>
            </a:r>
            <a:r>
              <a:rPr lang="en-US" b="1" u="sng" dirty="0">
                <a:solidFill>
                  <a:srgbClr val="C00000"/>
                </a:solidFill>
              </a:rPr>
              <a:t>value of the human being and human </a:t>
            </a:r>
            <a:r>
              <a:rPr lang="en-US" b="1" u="sng" dirty="0" smtClean="0">
                <a:solidFill>
                  <a:srgbClr val="C00000"/>
                </a:solidFill>
              </a:rPr>
              <a:t>dignity</a:t>
            </a:r>
            <a:r>
              <a:rPr lang="en-US" b="1" dirty="0" smtClean="0">
                <a:solidFill>
                  <a:srgbClr val="C00000"/>
                </a:solidFill>
              </a:rPr>
              <a:t> –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basic minimum income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endParaRPr lang="en-US" b="1" u="sng" dirty="0">
              <a:solidFill>
                <a:srgbClr val="C00000"/>
              </a:solidFill>
            </a:endParaRPr>
          </a:p>
          <a:p>
            <a:pPr marR="0" lvl="0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DD52-CED5-489A-B10D-A90E9A17E3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3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dirty="0" smtClean="0"/>
              <a:t>Money is a symbol of power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en-US" dirty="0" smtClean="0"/>
              <a:t>Money is a symbol with no inherent value of its own</a:t>
            </a:r>
          </a:p>
          <a:p>
            <a:pPr marR="0" lvl="0" rtl="0"/>
            <a:r>
              <a:rPr lang="en-US" dirty="0" smtClean="0"/>
              <a:t>Power of a symbol is that it can represent anything or everything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en-US" b="1" dirty="0" smtClean="0"/>
              <a:t>Primary power </a:t>
            </a:r>
            <a:r>
              <a:rPr lang="en-US" dirty="0" smtClean="0"/>
              <a:t>– a </a:t>
            </a:r>
            <a:r>
              <a:rPr lang="en-US" dirty="0"/>
              <a:t>symbol for access to all products and services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en-US" b="1" dirty="0"/>
              <a:t>Secondary </a:t>
            </a:r>
            <a:r>
              <a:rPr lang="en-US" b="1" dirty="0" smtClean="0"/>
              <a:t>power </a:t>
            </a:r>
            <a:r>
              <a:rPr lang="en-US" dirty="0" smtClean="0"/>
              <a:t>– symbol for access </a:t>
            </a:r>
            <a:r>
              <a:rPr lang="en-US" dirty="0"/>
              <a:t>to other forms of social power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en-US" b="1" dirty="0"/>
              <a:t>Tertiary</a:t>
            </a:r>
            <a:r>
              <a:rPr lang="en-US" dirty="0"/>
              <a:t> </a:t>
            </a:r>
            <a:r>
              <a:rPr lang="en-US" b="1" dirty="0" smtClean="0"/>
              <a:t>power </a:t>
            </a:r>
            <a:r>
              <a:rPr lang="en-US" dirty="0" smtClean="0"/>
              <a:t>– symbol for </a:t>
            </a:r>
            <a:r>
              <a:rPr lang="en-US" dirty="0"/>
              <a:t>political-social-psychological power of the human ego – status, prestige, privilege – to dominate over other people 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en-US" dirty="0"/>
              <a:t>The tertiary power of money is greatest when it can be exercised without being consumed</a:t>
            </a:r>
          </a:p>
          <a:p>
            <a:pPr marR="0" lvl="0" rtl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DD52-CED5-489A-B10D-A90E9A17E34B}" type="slidenum">
              <a:rPr lang="en-US" sz="1800" b="1" smtClean="0"/>
              <a:t>6</a:t>
            </a:fld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169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65125"/>
            <a:ext cx="11292840" cy="1325563"/>
          </a:xfrm>
        </p:spPr>
        <p:txBody>
          <a:bodyPr>
            <a:normAutofit/>
          </a:bodyPr>
          <a:lstStyle/>
          <a:p>
            <a:r>
              <a:rPr lang="en-US" sz="4200" dirty="0" smtClean="0"/>
              <a:t>Power of Money for the Collective &amp; Individual</a:t>
            </a:r>
            <a:endParaRPr lang="en-US" sz="4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Like monarchy and nuclear </a:t>
            </a:r>
            <a:r>
              <a:rPr lang="en-US" dirty="0"/>
              <a:t>weapons, the tertiary power of money for the </a:t>
            </a:r>
            <a:r>
              <a:rPr lang="en-US" dirty="0">
                <a:solidFill>
                  <a:srgbClr val="C00000"/>
                </a:solidFill>
              </a:rPr>
              <a:t>individual</a:t>
            </a:r>
            <a:r>
              <a:rPr lang="en-US" dirty="0"/>
              <a:t> is maximum when no one else possesses it.</a:t>
            </a:r>
          </a:p>
          <a:p>
            <a:pPr marL="0" lvl="0" indent="0">
              <a:buNone/>
            </a:pPr>
            <a:r>
              <a:rPr lang="en-US" dirty="0" smtClean="0"/>
              <a:t>Like language, education and internet, the power of money for </a:t>
            </a:r>
            <a:r>
              <a:rPr lang="en-US" dirty="0" smtClean="0">
                <a:solidFill>
                  <a:srgbClr val="C00000"/>
                </a:solidFill>
              </a:rPr>
              <a:t>society</a:t>
            </a:r>
            <a:r>
              <a:rPr lang="en-US" dirty="0" smtClean="0"/>
              <a:t> is maximum when everyone has it. </a:t>
            </a:r>
          </a:p>
          <a:p>
            <a:pPr marL="0" lvl="0" indent="0" algn="ctr">
              <a:buNone/>
            </a:pPr>
            <a:endParaRPr lang="en-US" dirty="0"/>
          </a:p>
          <a:p>
            <a:pPr marL="0" lv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The underlying motive for restricting access to money </a:t>
            </a:r>
            <a:r>
              <a:rPr lang="en-US" b="1" dirty="0" smtClean="0">
                <a:solidFill>
                  <a:srgbClr val="C00000"/>
                </a:solidFill>
              </a:rPr>
              <a:t>is </a:t>
            </a:r>
            <a:r>
              <a:rPr lang="en-US" b="1" dirty="0">
                <a:solidFill>
                  <a:srgbClr val="C00000"/>
                </a:solidFill>
              </a:rPr>
              <a:t>the 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tertiary </a:t>
            </a:r>
            <a:r>
              <a:rPr lang="en-US" b="1" dirty="0">
                <a:solidFill>
                  <a:srgbClr val="C00000"/>
                </a:solidFill>
              </a:rPr>
              <a:t>power </a:t>
            </a:r>
            <a:r>
              <a:rPr lang="en-US" b="1" dirty="0" smtClean="0">
                <a:solidFill>
                  <a:srgbClr val="C00000"/>
                </a:solidFill>
              </a:rPr>
              <a:t>&amp; privileges it </a:t>
            </a:r>
            <a:r>
              <a:rPr lang="en-US" b="1" dirty="0">
                <a:solidFill>
                  <a:srgbClr val="C00000"/>
                </a:solidFill>
              </a:rPr>
              <a:t>bestows on those who </a:t>
            </a:r>
            <a:r>
              <a:rPr lang="en-US" b="1" dirty="0" smtClean="0">
                <a:solidFill>
                  <a:srgbClr val="C00000"/>
                </a:solidFill>
              </a:rPr>
              <a:t>ALONE possess </a:t>
            </a:r>
            <a:r>
              <a:rPr lang="en-US" b="1" dirty="0">
                <a:solidFill>
                  <a:srgbClr val="C00000"/>
                </a:solidFill>
              </a:rPr>
              <a:t>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DD52-CED5-489A-B10D-A90E9A17E3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0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0450" y="1690688"/>
            <a:ext cx="10740992" cy="4810696"/>
          </a:xfrm>
        </p:spPr>
        <p:txBody>
          <a:bodyPr>
            <a:normAutofit/>
          </a:bodyPr>
          <a:lstStyle/>
          <a:p>
            <a:r>
              <a:rPr lang="en-US" dirty="0" smtClean="0"/>
              <a:t>Money is a powerful instrument for converting social potential into social capacity 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The maximum benefit to society issues when all citizens equitably share the primary, secondary and tertiary social powers of money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Equitable distribution of tertiary social power is </a:t>
            </a:r>
            <a:r>
              <a:rPr lang="en-US" b="1" dirty="0" smtClean="0">
                <a:solidFill>
                  <a:srgbClr val="C00000"/>
                </a:solidFill>
              </a:rPr>
              <a:t>human dignity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b="1" smtClean="0">
                <a:solidFill>
                  <a:srgbClr val="C00000"/>
                </a:solidFill>
              </a:rPr>
              <a:t>Any </a:t>
            </a:r>
            <a:r>
              <a:rPr lang="en-US" b="1" dirty="0" smtClean="0">
                <a:solidFill>
                  <a:srgbClr val="C00000"/>
                </a:solidFill>
              </a:rPr>
              <a:t>amount of money can be created </a:t>
            </a:r>
            <a:r>
              <a:rPr lang="en-US" b="1" dirty="0" smtClean="0">
                <a:solidFill>
                  <a:srgbClr val="C00000"/>
                </a:solidFill>
              </a:rPr>
              <a:t>that is used to convert 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unutilized </a:t>
            </a:r>
            <a:r>
              <a:rPr lang="en-US" b="1" dirty="0" smtClean="0">
                <a:solidFill>
                  <a:srgbClr val="C00000"/>
                </a:solidFill>
              </a:rPr>
              <a:t>social potential </a:t>
            </a:r>
            <a:r>
              <a:rPr lang="en-US" b="1" dirty="0" smtClean="0">
                <a:solidFill>
                  <a:srgbClr val="C00000"/>
                </a:solidFill>
              </a:rPr>
              <a:t>in</a:t>
            </a:r>
            <a:r>
              <a:rPr lang="en-US" b="1" dirty="0" smtClean="0">
                <a:solidFill>
                  <a:srgbClr val="C00000"/>
                </a:solidFill>
              </a:rPr>
              <a:t>to higher levels of well-being for all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DD52-CED5-489A-B10D-A90E9A17E3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96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437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Social Power of Money</vt:lpstr>
      <vt:lpstr>Human relationships create social power </vt:lpstr>
      <vt:lpstr>Money is a social institution </vt:lpstr>
      <vt:lpstr>Subjective basis for Money </vt:lpstr>
      <vt:lpstr>Money is Evolving</vt:lpstr>
      <vt:lpstr>Money is a symbol of power </vt:lpstr>
      <vt:lpstr>Power of Money for the Collective &amp; Individual</vt:lpstr>
      <vt:lpstr>Implications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Money</dc:title>
  <dc:creator>Garry Jacobs</dc:creator>
  <cp:lastModifiedBy>Garry Jacobs</cp:lastModifiedBy>
  <cp:revision>13</cp:revision>
  <cp:lastPrinted>2017-05-11T12:26:34Z</cp:lastPrinted>
  <dcterms:created xsi:type="dcterms:W3CDTF">2017-05-10T18:43:32Z</dcterms:created>
  <dcterms:modified xsi:type="dcterms:W3CDTF">2017-05-11T12:27:55Z</dcterms:modified>
</cp:coreProperties>
</file>