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8" r:id="rId3"/>
    <p:sldId id="294" r:id="rId4"/>
    <p:sldId id="312" r:id="rId5"/>
    <p:sldId id="273" r:id="rId6"/>
    <p:sldId id="295" r:id="rId7"/>
    <p:sldId id="271" r:id="rId8"/>
    <p:sldId id="306" r:id="rId9"/>
    <p:sldId id="309" r:id="rId10"/>
    <p:sldId id="307" r:id="rId11"/>
    <p:sldId id="308" r:id="rId12"/>
    <p:sldId id="274" r:id="rId13"/>
    <p:sldId id="291" r:id="rId14"/>
    <p:sldId id="265" r:id="rId15"/>
    <p:sldId id="276" r:id="rId16"/>
    <p:sldId id="292" r:id="rId17"/>
    <p:sldId id="310" r:id="rId18"/>
    <p:sldId id="275" r:id="rId19"/>
    <p:sldId id="262" r:id="rId20"/>
    <p:sldId id="311" r:id="rId21"/>
    <p:sldId id="313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" initials="ML" lastIdx="1" clrIdx="0">
    <p:extLst>
      <p:ext uri="{19B8F6BF-5375-455C-9EA6-DF929625EA0E}">
        <p15:presenceInfo xmlns:p15="http://schemas.microsoft.com/office/powerpoint/2012/main" userId="Meg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5B749C"/>
    <a:srgbClr val="717F9E"/>
    <a:srgbClr val="598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79" autoAdjust="0"/>
    <p:restoredTop sz="77675" autoAdjust="0"/>
  </p:normalViewPr>
  <p:slideViewPr>
    <p:cSldViewPr snapToGrid="0">
      <p:cViewPr varScale="1">
        <p:scale>
          <a:sx n="56" d="100"/>
          <a:sy n="56" d="100"/>
        </p:scale>
        <p:origin x="4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21ACB-E6F2-4ACB-92AF-D5730DF4A510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0BEF3-AD9A-406B-811F-EB91ED2DABA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138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EF3-AD9A-406B-811F-EB91ED2DABA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54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50 km radius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Development is not the mandate or the job of energy companies 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Multiplication of </a:t>
            </a:r>
            <a:r>
              <a:rPr lang="en-ZA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IPPs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 in particular areas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Late interface with the municipalities through EIA/zoning applications </a:t>
            </a:r>
          </a:p>
          <a:p>
            <a:endParaRPr lang="en-ZA" sz="1200" dirty="0">
              <a:solidFill>
                <a:schemeClr val="tx1"/>
              </a:solidFill>
              <a:latin typeface="+mn-lt"/>
            </a:endParaRPr>
          </a:p>
          <a:p>
            <a:r>
              <a:rPr lang="en-ZA" sz="1200" dirty="0">
                <a:solidFill>
                  <a:schemeClr val="tx1"/>
                </a:solidFill>
                <a:latin typeface="+mn-lt"/>
              </a:rPr>
              <a:t>‘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spending drives development, not development driving spend’ 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Quarterly reporting 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No clear focus on impact 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Lack of capacity in the </a:t>
            </a:r>
            <a:r>
              <a:rPr lang="en-ZA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IPP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 Unit to evaluate </a:t>
            </a:r>
          </a:p>
          <a:p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  <a:latin typeface="Avenir LT Std 45 Book" panose="020B0502020203020204" pitchFamily="34" charset="0"/>
            </a:endParaRP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Industry forums – </a:t>
            </a:r>
            <a:r>
              <a:rPr lang="en-ZA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SAWEA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 / </a:t>
            </a:r>
            <a:r>
              <a:rPr lang="en-ZA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SAPVIA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 Community Working Group </a:t>
            </a:r>
          </a:p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Development Coordinating Forums in the Northern Cape </a:t>
            </a:r>
          </a:p>
          <a:p>
            <a:r>
              <a:rPr lang="en-ZA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IPP</a:t>
            </a:r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LT Std 45 Book" panose="020B0502020203020204" pitchFamily="34" charset="0"/>
              </a:rPr>
              <a:t> forums in the Eastern Cape – Big Five and Coastal Six  </a:t>
            </a:r>
          </a:p>
          <a:p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  <a:latin typeface="Avenir LT Std 45 Book" panose="020B0502020203020204" pitchFamily="34" charset="0"/>
            </a:endParaRPr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EF3-AD9A-406B-811F-EB91ED2DABA2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219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92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31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627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72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9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60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26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36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48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76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8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9900-58E3-4684-B08E-D43674CB07DC}" type="datetimeFigureOut">
              <a:rPr lang="en-ZA" smtClean="0"/>
              <a:t>2017/05/10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E9A2-62D9-4CC3-9345-D10BB7B446D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982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davies@sun.ac.z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07034"/>
            <a:ext cx="12192000" cy="14997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sz="2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Building Sustainable Urban Energy Democracies: reflections on transdisciplinary research in the REIPPPP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034611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Megan Davies</a:t>
            </a:r>
          </a:p>
          <a:p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PhD Researcher | Coordinator </a:t>
            </a:r>
            <a:r>
              <a:rPr lang="en-ZA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Renewable Energy for Transitions</a:t>
            </a: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Centre for Complex Systems in Transition | Stellenbosch University </a:t>
            </a:r>
          </a:p>
          <a:p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megandavies@sun.ac.za</a:t>
            </a:r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87" y="-867408"/>
            <a:ext cx="4678939" cy="8318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60"/>
            <a:ext cx="4042387" cy="7186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44" y="-15905"/>
            <a:ext cx="4199969" cy="74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36" y="2676982"/>
            <a:ext cx="6312517" cy="418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87" y="3448624"/>
            <a:ext cx="6061113" cy="3409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87" y="0"/>
            <a:ext cx="6130885" cy="3448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49" y="0"/>
            <a:ext cx="6201736" cy="41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58"/>
            <a:ext cx="4971038" cy="2796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79" y="-646044"/>
            <a:ext cx="7244521" cy="4075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192"/>
            <a:ext cx="5918890" cy="4439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0" y="3329376"/>
            <a:ext cx="6273110" cy="3528624"/>
          </a:xfrm>
          <a:prstGeom prst="rect">
            <a:avLst/>
          </a:prstGeom>
        </p:spPr>
      </p:pic>
      <p:sp>
        <p:nvSpPr>
          <p:cNvPr id="7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Fieldwork experiences in 2016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039" y="2923721"/>
            <a:ext cx="7119668" cy="4004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95" y="3899140"/>
            <a:ext cx="6931805" cy="3899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63" y="0"/>
            <a:ext cx="5886937" cy="3899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40" y="0"/>
            <a:ext cx="6931804" cy="3899140"/>
          </a:xfrm>
          <a:prstGeom prst="rect">
            <a:avLst/>
          </a:prstGeom>
        </p:spPr>
      </p:pic>
      <p:sp>
        <p:nvSpPr>
          <p:cNvPr id="8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Northern Cape – </a:t>
            </a:r>
            <a:r>
              <a:rPr lang="en-ZA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IPPs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located in remote areas with limited economic activity or opportunity for sustainable livelihoods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43" y="0"/>
            <a:ext cx="4427698" cy="2490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03" y="0"/>
            <a:ext cx="4994597" cy="280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2490580"/>
            <a:ext cx="8334375" cy="4688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8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“Development in the shadow of mega-projects” – </a:t>
            </a:r>
            <a:r>
              <a:rPr lang="en-ZA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CSP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hydro, solar PV plants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r="20202"/>
          <a:stretch/>
        </p:blipFill>
        <p:spPr>
          <a:xfrm>
            <a:off x="1863306" y="0"/>
            <a:ext cx="6935637" cy="6841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97" y="3352801"/>
            <a:ext cx="6202018" cy="3488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97" y="1"/>
            <a:ext cx="5960532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Exposure to </a:t>
            </a:r>
            <a:r>
              <a:rPr lang="en-ZA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IPP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community engagement, SED and ED activities 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63" y="0"/>
            <a:ext cx="5886937" cy="3899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5063" cy="4728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politics of energy transitions 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40" y="-323490"/>
            <a:ext cx="5187351" cy="3890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881887" cy="6901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3827" b="12653"/>
          <a:stretch/>
        </p:blipFill>
        <p:spPr>
          <a:xfrm>
            <a:off x="7487727" y="0"/>
            <a:ext cx="5777414" cy="3253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86" y="3249284"/>
            <a:ext cx="8517146" cy="4790894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647211" y="6023282"/>
            <a:ext cx="10984302" cy="708589"/>
          </a:xfrm>
          <a:prstGeom prst="roundRect">
            <a:avLst/>
          </a:prstGeom>
          <a:solidFill>
            <a:srgbClr val="F2F2F2">
              <a:alpha val="65098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politics of energy transitions 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Emerging problem context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693" y="2114630"/>
            <a:ext cx="7623090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Procurement and implementation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0692" y="2745766"/>
            <a:ext cx="7623090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Reporting, </a:t>
            </a:r>
            <a:r>
              <a:rPr lang="en-ZA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M&amp;E</a:t>
            </a:r>
            <a:endParaRPr lang="en-ZA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0692" y="3376902"/>
            <a:ext cx="7623090" cy="523220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Governance and coordination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Opportunities for experimental governance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033" y="1935807"/>
            <a:ext cx="425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Jobs and sustainability livelihoods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382" y="1935807"/>
            <a:ext cx="361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Infrastructure and service delivery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4634" y="5539709"/>
            <a:ext cx="506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Z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Welfarist</a:t>
            </a:r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</a:t>
            </a:r>
            <a:r>
              <a:rPr lang="en-Z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lang="en-Z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ED expenditure targets </a:t>
            </a:r>
          </a:p>
        </p:txBody>
      </p:sp>
      <p:sp>
        <p:nvSpPr>
          <p:cNvPr id="7" name="Isosceles Triangle 6"/>
          <p:cNvSpPr/>
          <p:nvPr/>
        </p:nvSpPr>
        <p:spPr>
          <a:xfrm rot="10800000">
            <a:off x="3844635" y="2596906"/>
            <a:ext cx="3990109" cy="2651036"/>
          </a:xfrm>
          <a:prstGeom prst="triangl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1371601" y="2319907"/>
            <a:ext cx="223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Needs of the municipality and demands of local residents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15570" y="2366073"/>
            <a:ext cx="238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Necessity for socioeconomic opportunities and transformation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52" y="5909041"/>
            <a:ext cx="238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Regulated role of private sector in development as social upliftment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Background 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787382" y="1276709"/>
            <a:ext cx="10846599" cy="50959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REIPPPP launched in 2011 to secure additional renewable energy generation capacity for South Africa’s national electricity grid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the onset the procurement framework stipulated 7 socio-economic considerations: local content,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ownership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socioeconomic development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enterprise development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job creation, preferential procurement, management control </a:t>
            </a:r>
          </a:p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Climate change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targets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in a novel public private partnership, where private sector takes a lead role in ‘development’ 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expenditure targets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an effort to drive socio-economic (</a:t>
            </a:r>
            <a:r>
              <a:rPr lang="en-ZA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and enterprise development (ED) in designated beneficiary communities 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Portion of revenue must be committed to </a:t>
            </a:r>
            <a:r>
              <a:rPr lang="en-ZA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SED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ED each quarter within 50 km of RE plant</a:t>
            </a:r>
          </a:p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ownership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targets included – around 100 trusts have been set up </a:t>
            </a: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  <p:sp>
        <p:nvSpPr>
          <p:cNvPr id="4" name="AutoShape 2" descr="Image result for carbon democracy"/>
          <p:cNvSpPr>
            <a:spLocks noChangeAspect="1" noChangeArrowheads="1"/>
          </p:cNvSpPr>
          <p:nvPr/>
        </p:nvSpPr>
        <p:spPr bwMode="auto">
          <a:xfrm>
            <a:off x="1984075" y="-682925"/>
            <a:ext cx="4264325" cy="42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28" name="Picture 4" descr="Image result for carbon democra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r="13173"/>
          <a:stretch/>
        </p:blipFill>
        <p:spPr bwMode="auto">
          <a:xfrm>
            <a:off x="462957" y="243069"/>
            <a:ext cx="4418853" cy="641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ower density vaclav sm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87" y="243069"/>
            <a:ext cx="4322554" cy="641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4" y="136735"/>
            <a:ext cx="8936967" cy="64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Reflections 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787382" y="1121434"/>
            <a:ext cx="10846599" cy="55209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Successfully created a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 for renewable energy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too soon to say whether this has cultivated a renewable energy industry in South Africa – prospects for industrialisation, transformation (MJ’s reference on enabling productive outcomes)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Changing role of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/ private sector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development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Further consideration of  ‘evolving role finance’ (Baker 2015); reconfiguring local and regional economies (international finance, ownership, MJ)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opportunities for RE infrastructure for </a:t>
            </a:r>
            <a:r>
              <a:rPr lang="en-ZA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democracy? </a:t>
            </a:r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Implications for RE in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Southern Africa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lessons from the “lighthouse example of how RE can be deployed” 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for ‘urban transformative capacity’ if RE prevails (vs nuclear) – strong local democratic and civil society institutions 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Brenda Martin, </a:t>
            </a:r>
            <a:r>
              <a:rPr lang="en-ZA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SAWEA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CEO: “The industry must act in the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spirit of the constitution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</a:p>
          <a:p>
            <a:pPr marL="0" indent="0">
              <a:buNone/>
            </a:pP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Background 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787382" y="1328469"/>
            <a:ext cx="10846599" cy="50441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6422 MW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electricity has been procured from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112 RE </a:t>
            </a:r>
            <a:r>
              <a:rPr lang="en-Z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IPPs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7 bid windows (large and small scale)</a:t>
            </a:r>
          </a:p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2902 MW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electricity generation capacity from 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54 </a:t>
            </a:r>
            <a:r>
              <a:rPr lang="en-Z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IPP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projects connected to national grid</a:t>
            </a:r>
          </a:p>
          <a:p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Investment to the value of </a:t>
            </a:r>
            <a:r>
              <a:rPr lang="en-Z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R201.8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billion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of which </a:t>
            </a:r>
            <a:r>
              <a:rPr lang="en-ZA" sz="3600" b="1" dirty="0" err="1">
                <a:solidFill>
                  <a:srgbClr val="FF0000"/>
                </a:solidFill>
              </a:rPr>
              <a:t>R48.8</a:t>
            </a:r>
            <a:r>
              <a:rPr lang="en-ZA" sz="3600" b="1" dirty="0">
                <a:solidFill>
                  <a:srgbClr val="FF0000"/>
                </a:solidFill>
              </a:rPr>
              <a:t> billion is </a:t>
            </a:r>
            <a:r>
              <a:rPr lang="en-ZA" sz="3600" b="1" dirty="0" err="1">
                <a:solidFill>
                  <a:srgbClr val="FF0000"/>
                </a:solidFill>
              </a:rPr>
              <a:t>FDI</a:t>
            </a:r>
            <a:r>
              <a:rPr lang="en-ZA" sz="3600" b="1" dirty="0">
                <a:solidFill>
                  <a:srgbClr val="FF0000"/>
                </a:solidFill>
              </a:rPr>
              <a:t> </a:t>
            </a:r>
          </a:p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Socio-economic development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contributions of </a:t>
            </a:r>
            <a:r>
              <a:rPr lang="en-Z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R298.8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million to date</a:t>
            </a:r>
          </a:p>
          <a:p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Enterprise development </a:t>
            </a:r>
            <a:r>
              <a:rPr lang="en-Z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contributions of </a:t>
            </a:r>
            <a:r>
              <a:rPr lang="en-ZA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R94.6</a:t>
            </a:r>
            <a:r>
              <a:rPr lang="en-ZA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million to date</a:t>
            </a: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959027" y="3591212"/>
            <a:ext cx="4491984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RE4T</a:t>
            </a:r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research perspectives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5" y="6013192"/>
            <a:ext cx="1894878" cy="728998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787381" y="1860860"/>
            <a:ext cx="4060664" cy="11583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Civil Society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development practice</a:t>
            </a: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7681599" y="1818951"/>
            <a:ext cx="4237173" cy="16661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Industry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performance 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– company relations </a:t>
            </a: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4390347" y="5433999"/>
            <a:ext cx="4060664" cy="11583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Sustainability transitions 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Political economy of energy </a:t>
            </a:r>
          </a:p>
          <a:p>
            <a:pPr marL="0" indent="0">
              <a:buNone/>
            </a:pPr>
            <a:endParaRPr lang="en-ZA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Image result for synergy 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772" y="428068"/>
            <a:ext cx="3810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AL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7" y="265656"/>
            <a:ext cx="2051414" cy="14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B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2" y="2797924"/>
            <a:ext cx="1304941" cy="17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AW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091" y="3167019"/>
            <a:ext cx="1350947" cy="13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SAPV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10" y="3323398"/>
            <a:ext cx="1403949" cy="14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CDRA cape tow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49" y="428068"/>
            <a:ext cx="1619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kai garib municipal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52" y="428068"/>
            <a:ext cx="1565694" cy="135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7" y="225444"/>
            <a:ext cx="9887516" cy="5798561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/>
        </p:nvSpPr>
        <p:spPr>
          <a:xfrm>
            <a:off x="405671" y="6149411"/>
            <a:ext cx="11406766" cy="7085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Geographic dispersion of </a:t>
            </a:r>
            <a:r>
              <a:rPr lang="en-ZA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IPPs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across South Africa – hotspots in Western, Northern &amp;Eastern Cape</a:t>
            </a:r>
          </a:p>
          <a:p>
            <a:pPr marL="0" indent="0">
              <a:buNone/>
            </a:pPr>
            <a:r>
              <a: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http://www.energy.org.za/</a:t>
            </a:r>
          </a:p>
        </p:txBody>
      </p:sp>
    </p:spTree>
    <p:extLst>
      <p:ext uri="{BB962C8B-B14F-4D97-AF65-F5344CB8AC3E}">
        <p14:creationId xmlns:p14="http://schemas.microsoft.com/office/powerpoint/2010/main" val="27912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56" y="208049"/>
            <a:ext cx="7620458" cy="6124078"/>
          </a:xfrm>
          <a:prstGeom prst="rect">
            <a:avLst/>
          </a:prstGeom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785234" y="6211019"/>
            <a:ext cx="10984302" cy="7085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Significant place-based investments in communities for the duration of the programme</a:t>
            </a:r>
          </a:p>
          <a:p>
            <a:pPr marL="0" indent="0">
              <a:buNone/>
            </a:pPr>
            <a:r>
              <a:rPr lang="en-ZA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https://www.ipp-projects.co.za/Publications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2" y="242215"/>
            <a:ext cx="2052364" cy="29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87382" y="622852"/>
            <a:ext cx="10846599" cy="8683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Renewable Energy for Transitions (</a:t>
            </a:r>
            <a:r>
              <a:rPr lang="en-ZA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RE4T</a:t>
            </a:r>
            <a:r>
              <a:rPr lang="en-ZA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787382" y="1431987"/>
            <a:ext cx="5694918" cy="51240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Investigating the </a:t>
            </a: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developmental impacts 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REIPPPP from a ‘just transitions to sustainability’ perspective 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Urban and spatial implications of RE infrastructure 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Techno-infrastructure for a RE economy is distributed across a vast number of localities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Implications for </a:t>
            </a: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socio-spatial dynamics 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ZA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economic and political power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Engaging in transdisciplinary research – from science </a:t>
            </a:r>
            <a:r>
              <a:rPr lang="en-ZA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society, to science </a:t>
            </a:r>
            <a:r>
              <a:rPr lang="en-ZA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society 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‘Emergent transdisciplinary design’ (van Breda &amp; Swilling, forthcoming)</a:t>
            </a:r>
          </a:p>
          <a:p>
            <a:r>
              <a:rPr lang="en-ZA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Emergent and iterative nature of co-design research processes that cultivate transformative knowledge</a:t>
            </a: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28" y="983411"/>
            <a:ext cx="5151673" cy="52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2316"/>
            <a:ext cx="12192000" cy="80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24"/>
            <a:ext cx="12192000" cy="5531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96116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solidFill>
                  <a:schemeClr val="bg1"/>
                </a:solidFill>
              </a:rPr>
              <a:t>“A wild plant renowned for its drought tolerance and longevity, the quiver tree migration is a irrefutable reminder of the very real, very visual signs of the effects of climate change.”</a:t>
            </a:r>
          </a:p>
          <a:p>
            <a:pPr algn="just"/>
            <a:endParaRPr lang="en-ZA" b="1" cap="all" dirty="0">
              <a:solidFill>
                <a:schemeClr val="bg1"/>
              </a:solidFill>
            </a:endParaRPr>
          </a:p>
          <a:p>
            <a:pPr algn="just"/>
            <a:r>
              <a:rPr lang="en-ZA" sz="1000" b="1" dirty="0">
                <a:solidFill>
                  <a:schemeClr val="bg1"/>
                </a:solidFill>
              </a:rPr>
              <a:t>http://treesoftheplanet.com/stories/quiver-trees-tell-the-story-of-climate-change/</a:t>
            </a:r>
          </a:p>
        </p:txBody>
      </p:sp>
    </p:spTree>
    <p:extLst>
      <p:ext uri="{BB962C8B-B14F-4D97-AF65-F5344CB8AC3E}">
        <p14:creationId xmlns:p14="http://schemas.microsoft.com/office/powerpoint/2010/main" val="1864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9037</TotalTime>
  <Words>779</Words>
  <Application>Microsoft Office PowerPoint</Application>
  <PresentationFormat>Widescreen</PresentationFormat>
  <Paragraphs>88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LT Std 45 Book</vt:lpstr>
      <vt:lpstr>Calibri</vt:lpstr>
      <vt:lpstr>Calibri Light</vt:lpstr>
      <vt:lpstr>Office Theme</vt:lpstr>
      <vt:lpstr>Building Sustainable Urban Energy Democracies: reflections on transdisciplinary research in the REIPPPP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Energy Transitions: insights from transdisciplinary research explorations in the Northern Cape</dc:title>
  <dc:creator>Megan</dc:creator>
  <cp:lastModifiedBy>Megan</cp:lastModifiedBy>
  <cp:revision>71</cp:revision>
  <dcterms:created xsi:type="dcterms:W3CDTF">2016-11-06T11:52:51Z</dcterms:created>
  <dcterms:modified xsi:type="dcterms:W3CDTF">2017-05-11T08:40:35Z</dcterms:modified>
</cp:coreProperties>
</file>