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0" r:id="rId2"/>
    <p:sldId id="256" r:id="rId3"/>
    <p:sldId id="257" r:id="rId4"/>
    <p:sldId id="258" r:id="rId5"/>
    <p:sldId id="259" r:id="rId6"/>
    <p:sldId id="271" r:id="rId7"/>
    <p:sldId id="272" r:id="rId8"/>
    <p:sldId id="273" r:id="rId9"/>
    <p:sldId id="260" r:id="rId10"/>
    <p:sldId id="274" r:id="rId11"/>
    <p:sldId id="275" r:id="rId12"/>
    <p:sldId id="261" r:id="rId13"/>
    <p:sldId id="262" r:id="rId14"/>
    <p:sldId id="263" r:id="rId15"/>
    <p:sldId id="264" r:id="rId16"/>
    <p:sldId id="265" r:id="rId17"/>
    <p:sldId id="266" r:id="rId18"/>
    <p:sldId id="267" r:id="rId19"/>
    <p:sldId id="269" r:id="rId20"/>
    <p:sldId id="26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7"/>
    <p:restoredTop sz="94637"/>
  </p:normalViewPr>
  <p:slideViewPr>
    <p:cSldViewPr snapToGrid="0" snapToObjects="1">
      <p:cViewPr>
        <p:scale>
          <a:sx n="82" d="100"/>
          <a:sy n="82" d="100"/>
        </p:scale>
        <p:origin x="600" y="5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349D14-92ED-9F41-887C-A09009A89A22}" type="datetimeFigureOut">
              <a:rPr lang="en-US" smtClean="0"/>
              <a:t>5/11/17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D9D23-E6AE-7A48-B190-F21776931D4A}" type="slidenum">
              <a:rPr lang="en-US" smtClean="0"/>
              <a:t>‹#›</a:t>
            </a:fld>
            <a:endParaRPr lang="en-US"/>
          </a:p>
        </p:txBody>
      </p:sp>
      <p:pic>
        <p:nvPicPr>
          <p:cNvPr id="7" name="Picture 2" descr="https://www.iseg.ulisboa.pt/aquila/getFile.do?method=getFile&amp;fileId=555683&amp;_request_checksum_=0c71e3ca3ad61a54c8bde2a3d92eda31df5c2f5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5913" y="237752"/>
            <a:ext cx="1195773" cy="53135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702248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349D14-92ED-9F41-887C-A09009A89A22}" type="datetimeFigureOut">
              <a:rPr lang="en-US" smtClean="0"/>
              <a:t>5/11/17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D9D23-E6AE-7A48-B190-F21776931D4A}" type="slidenum">
              <a:rPr lang="en-US" smtClean="0"/>
              <a:t>‹#›</a:t>
            </a:fld>
            <a:endParaRPr lang="en-US"/>
          </a:p>
        </p:txBody>
      </p:sp>
    </p:spTree>
    <p:extLst>
      <p:ext uri="{BB962C8B-B14F-4D97-AF65-F5344CB8AC3E}">
        <p14:creationId xmlns:p14="http://schemas.microsoft.com/office/powerpoint/2010/main" val="1772284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349D14-92ED-9F41-887C-A09009A89A22}" type="datetimeFigureOut">
              <a:rPr lang="en-US" smtClean="0"/>
              <a:t>5/11/17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D9D23-E6AE-7A48-B190-F21776931D4A}" type="slidenum">
              <a:rPr lang="en-US" smtClean="0"/>
              <a:t>‹#›</a:t>
            </a:fld>
            <a:endParaRPr lang="en-US"/>
          </a:p>
        </p:txBody>
      </p:sp>
    </p:spTree>
    <p:extLst>
      <p:ext uri="{BB962C8B-B14F-4D97-AF65-F5344CB8AC3E}">
        <p14:creationId xmlns:p14="http://schemas.microsoft.com/office/powerpoint/2010/main" val="1179726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349D14-92ED-9F41-887C-A09009A89A22}" type="datetimeFigureOut">
              <a:rPr lang="en-US" smtClean="0"/>
              <a:t>5/11/17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D9D23-E6AE-7A48-B190-F21776931D4A}" type="slidenum">
              <a:rPr lang="en-US" smtClean="0"/>
              <a:t>‹#›</a:t>
            </a:fld>
            <a:endParaRPr lang="en-US"/>
          </a:p>
        </p:txBody>
      </p:sp>
    </p:spTree>
    <p:extLst>
      <p:ext uri="{BB962C8B-B14F-4D97-AF65-F5344CB8AC3E}">
        <p14:creationId xmlns:p14="http://schemas.microsoft.com/office/powerpoint/2010/main" val="1920307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349D14-92ED-9F41-887C-A09009A89A22}" type="datetimeFigureOut">
              <a:rPr lang="en-US" smtClean="0"/>
              <a:t>5/11/17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D9D23-E6AE-7A48-B190-F21776931D4A}" type="slidenum">
              <a:rPr lang="en-US" smtClean="0"/>
              <a:t>‹#›</a:t>
            </a:fld>
            <a:endParaRPr lang="en-US"/>
          </a:p>
        </p:txBody>
      </p:sp>
    </p:spTree>
    <p:extLst>
      <p:ext uri="{BB962C8B-B14F-4D97-AF65-F5344CB8AC3E}">
        <p14:creationId xmlns:p14="http://schemas.microsoft.com/office/powerpoint/2010/main" val="8267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349D14-92ED-9F41-887C-A09009A89A22}" type="datetimeFigureOut">
              <a:rPr lang="en-US" smtClean="0"/>
              <a:t>5/11/17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D9D23-E6AE-7A48-B190-F21776931D4A}" type="slidenum">
              <a:rPr lang="en-US" smtClean="0"/>
              <a:t>‹#›</a:t>
            </a:fld>
            <a:endParaRPr lang="en-US"/>
          </a:p>
        </p:txBody>
      </p:sp>
    </p:spTree>
    <p:extLst>
      <p:ext uri="{BB962C8B-B14F-4D97-AF65-F5344CB8AC3E}">
        <p14:creationId xmlns:p14="http://schemas.microsoft.com/office/powerpoint/2010/main" val="79006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349D14-92ED-9F41-887C-A09009A89A22}" type="datetimeFigureOut">
              <a:rPr lang="en-US" smtClean="0"/>
              <a:t>5/11/17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CD9D23-E6AE-7A48-B190-F21776931D4A}" type="slidenum">
              <a:rPr lang="en-US" smtClean="0"/>
              <a:t>‹#›</a:t>
            </a:fld>
            <a:endParaRPr lang="en-US"/>
          </a:p>
        </p:txBody>
      </p:sp>
    </p:spTree>
    <p:extLst>
      <p:ext uri="{BB962C8B-B14F-4D97-AF65-F5344CB8AC3E}">
        <p14:creationId xmlns:p14="http://schemas.microsoft.com/office/powerpoint/2010/main" val="722024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349D14-92ED-9F41-887C-A09009A89A22}" type="datetimeFigureOut">
              <a:rPr lang="en-US" smtClean="0"/>
              <a:t>5/11/17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CD9D23-E6AE-7A48-B190-F21776931D4A}" type="slidenum">
              <a:rPr lang="en-US" smtClean="0"/>
              <a:t>‹#›</a:t>
            </a:fld>
            <a:endParaRPr lang="en-US"/>
          </a:p>
        </p:txBody>
      </p:sp>
    </p:spTree>
    <p:extLst>
      <p:ext uri="{BB962C8B-B14F-4D97-AF65-F5344CB8AC3E}">
        <p14:creationId xmlns:p14="http://schemas.microsoft.com/office/powerpoint/2010/main" val="1774762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349D14-92ED-9F41-887C-A09009A89A22}" type="datetimeFigureOut">
              <a:rPr lang="en-US" smtClean="0"/>
              <a:t>5/11/17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CD9D23-E6AE-7A48-B190-F21776931D4A}" type="slidenum">
              <a:rPr lang="en-US" smtClean="0"/>
              <a:t>‹#›</a:t>
            </a:fld>
            <a:endParaRPr lang="en-US"/>
          </a:p>
        </p:txBody>
      </p:sp>
      <p:pic>
        <p:nvPicPr>
          <p:cNvPr id="5" name="Picture 2" descr="https://www.iseg.ulisboa.pt/aquila/getFile.do?method=getFile&amp;fileId=555683&amp;_request_checksum_=0c71e3ca3ad61a54c8bde2a3d92eda31df5c2f5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5913" y="237752"/>
            <a:ext cx="1195773" cy="53135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2032123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349D14-92ED-9F41-887C-A09009A89A22}" type="datetimeFigureOut">
              <a:rPr lang="en-US" smtClean="0"/>
              <a:t>5/11/17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D9D23-E6AE-7A48-B190-F21776931D4A}" type="slidenum">
              <a:rPr lang="en-US" smtClean="0"/>
              <a:t>‹#›</a:t>
            </a:fld>
            <a:endParaRPr lang="en-US"/>
          </a:p>
        </p:txBody>
      </p:sp>
    </p:spTree>
    <p:extLst>
      <p:ext uri="{BB962C8B-B14F-4D97-AF65-F5344CB8AC3E}">
        <p14:creationId xmlns:p14="http://schemas.microsoft.com/office/powerpoint/2010/main" val="327591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349D14-92ED-9F41-887C-A09009A89A22}" type="datetimeFigureOut">
              <a:rPr lang="en-US" smtClean="0"/>
              <a:t>5/11/17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D9D23-E6AE-7A48-B190-F21776931D4A}" type="slidenum">
              <a:rPr lang="en-US" smtClean="0"/>
              <a:t>‹#›</a:t>
            </a:fld>
            <a:endParaRPr lang="en-US"/>
          </a:p>
        </p:txBody>
      </p:sp>
    </p:spTree>
    <p:extLst>
      <p:ext uri="{BB962C8B-B14F-4D97-AF65-F5344CB8AC3E}">
        <p14:creationId xmlns:p14="http://schemas.microsoft.com/office/powerpoint/2010/main" val="182943390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349D14-92ED-9F41-887C-A09009A89A22}" type="datetimeFigureOut">
              <a:rPr lang="en-US" smtClean="0"/>
              <a:t>5/11/17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CD9D23-E6AE-7A48-B190-F21776931D4A}" type="slidenum">
              <a:rPr lang="en-US" smtClean="0"/>
              <a:t>‹#›</a:t>
            </a:fld>
            <a:endParaRPr lang="en-US"/>
          </a:p>
        </p:txBody>
      </p:sp>
    </p:spTree>
    <p:extLst>
      <p:ext uri="{BB962C8B-B14F-4D97-AF65-F5344CB8AC3E}">
        <p14:creationId xmlns:p14="http://schemas.microsoft.com/office/powerpoint/2010/main" val="1780944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1411" y="2061275"/>
            <a:ext cx="10771322" cy="2954655"/>
          </a:xfrm>
          <a:prstGeom prst="rect">
            <a:avLst/>
          </a:prstGeom>
          <a:noFill/>
        </p:spPr>
        <p:txBody>
          <a:bodyPr wrap="square" rtlCol="0">
            <a:spAutoFit/>
          </a:bodyPr>
          <a:lstStyle/>
          <a:p>
            <a:r>
              <a:rPr lang="en-GB" sz="3600" b="1" i="1" dirty="0" smtClean="0"/>
              <a:t>“The </a:t>
            </a:r>
            <a:r>
              <a:rPr lang="en-GB" sz="3600" b="1" i="1" dirty="0"/>
              <a:t>unconventional monetary policy of the ECB: effectiveness versus </a:t>
            </a:r>
            <a:r>
              <a:rPr lang="en-GB" sz="3600" b="1" i="1" dirty="0" smtClean="0"/>
              <a:t>exhaustion”</a:t>
            </a:r>
            <a:endParaRPr lang="en-GB" sz="3600" i="1" dirty="0"/>
          </a:p>
          <a:p>
            <a:r>
              <a:rPr lang="en-GB" b="1" dirty="0"/>
              <a:t> </a:t>
            </a:r>
            <a:endParaRPr lang="en-GB" dirty="0"/>
          </a:p>
          <a:p>
            <a:pPr algn="r"/>
            <a:r>
              <a:rPr lang="en-GB" sz="2400" b="1" dirty="0" err="1"/>
              <a:t>António</a:t>
            </a:r>
            <a:r>
              <a:rPr lang="en-GB" sz="2400" b="1" dirty="0"/>
              <a:t> </a:t>
            </a:r>
            <a:r>
              <a:rPr lang="en-GB" sz="2400" b="1" dirty="0" err="1"/>
              <a:t>Mendonça</a:t>
            </a:r>
            <a:endParaRPr lang="en-GB" sz="2400" b="1" dirty="0"/>
          </a:p>
          <a:p>
            <a:pPr algn="r"/>
            <a:r>
              <a:rPr lang="en-GB" i="1" dirty="0"/>
              <a:t>Professor of Economics</a:t>
            </a:r>
          </a:p>
          <a:p>
            <a:pPr algn="r"/>
            <a:r>
              <a:rPr lang="en-GB" i="1" dirty="0"/>
              <a:t>ISEG-Lisbon School of Economics &amp; Management</a:t>
            </a:r>
          </a:p>
          <a:p>
            <a:pPr algn="r"/>
            <a:r>
              <a:rPr lang="en-GB" i="1" dirty="0" err="1"/>
              <a:t>Universidade</a:t>
            </a:r>
            <a:r>
              <a:rPr lang="en-GB" i="1" dirty="0"/>
              <a:t> de </a:t>
            </a:r>
            <a:r>
              <a:rPr lang="en-GB" i="1" dirty="0" err="1"/>
              <a:t>Lisboa</a:t>
            </a:r>
            <a:endParaRPr lang="en-GB" i="1" dirty="0"/>
          </a:p>
          <a:p>
            <a:pPr algn="r"/>
            <a:r>
              <a:rPr lang="en-GB" i="1" dirty="0"/>
              <a:t>CESA-Centre for African, Asian and Latin American Studies </a:t>
            </a:r>
            <a:endParaRPr lang="en-US" i="1" dirty="0"/>
          </a:p>
        </p:txBody>
      </p:sp>
      <p:pic>
        <p:nvPicPr>
          <p:cNvPr id="2" name="Picture 1"/>
          <p:cNvPicPr>
            <a:picLocks noChangeAspect="1"/>
          </p:cNvPicPr>
          <p:nvPr/>
        </p:nvPicPr>
        <p:blipFill>
          <a:blip r:embed="rId2"/>
          <a:stretch>
            <a:fillRect/>
          </a:stretch>
        </p:blipFill>
        <p:spPr>
          <a:xfrm>
            <a:off x="2293749" y="254000"/>
            <a:ext cx="7144719" cy="1419817"/>
          </a:xfrm>
          <a:prstGeom prst="rect">
            <a:avLst/>
          </a:prstGeom>
        </p:spPr>
      </p:pic>
      <p:pic>
        <p:nvPicPr>
          <p:cNvPr id="5" name="Picture 2" descr="https://www.iseg.ulisboa.pt/aquila/getFile.do?method=getFile&amp;fileId=555683&amp;_request_checksum_=0c71e3ca3ad61a54c8bde2a3d92eda31df5c2f5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06225" y="5403388"/>
            <a:ext cx="2078022" cy="100654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6833910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7389" y="805912"/>
            <a:ext cx="6431504" cy="461665"/>
          </a:xfrm>
          <a:prstGeom prst="rect">
            <a:avLst/>
          </a:prstGeom>
          <a:noFill/>
        </p:spPr>
        <p:txBody>
          <a:bodyPr wrap="none" rtlCol="0">
            <a:spAutoFit/>
          </a:bodyPr>
          <a:lstStyle/>
          <a:p>
            <a:r>
              <a:rPr lang="en-GB" sz="2400" b="1" dirty="0">
                <a:solidFill>
                  <a:srgbClr val="FF0000"/>
                </a:solidFill>
              </a:rPr>
              <a:t>Third phase:</a:t>
            </a:r>
            <a:r>
              <a:rPr lang="en-GB" sz="2400" b="1" dirty="0"/>
              <a:t> the liquidity trap (March 2016 - ….).</a:t>
            </a:r>
            <a:r>
              <a:rPr lang="en-GB" sz="2400" dirty="0"/>
              <a:t> </a:t>
            </a:r>
            <a:endParaRPr lang="en-US" sz="2400" dirty="0"/>
          </a:p>
        </p:txBody>
      </p:sp>
      <p:sp>
        <p:nvSpPr>
          <p:cNvPr id="3" name="TextBox 2"/>
          <p:cNvSpPr txBox="1"/>
          <p:nvPr/>
        </p:nvSpPr>
        <p:spPr>
          <a:xfrm>
            <a:off x="1309192" y="1890793"/>
            <a:ext cx="9245153" cy="3293209"/>
          </a:xfrm>
          <a:prstGeom prst="rect">
            <a:avLst/>
          </a:prstGeom>
          <a:noFill/>
        </p:spPr>
        <p:txBody>
          <a:bodyPr wrap="square" rtlCol="0">
            <a:spAutoFit/>
          </a:bodyPr>
          <a:lstStyle/>
          <a:p>
            <a:pPr marL="342900" indent="-342900" algn="just">
              <a:buFont typeface="Wingdings" charset="2"/>
              <a:buChar char="§"/>
            </a:pPr>
            <a:r>
              <a:rPr lang="en-GB" sz="2000" dirty="0"/>
              <a:t>A third phase of unconventional monetary policy was opened following the decisions of the Governing Council meeting of March 10, 2016</a:t>
            </a:r>
            <a:r>
              <a:rPr lang="en-GB" sz="2000" dirty="0" smtClean="0"/>
              <a:t>.</a:t>
            </a:r>
          </a:p>
          <a:p>
            <a:pPr marL="342900" indent="-342900" algn="just">
              <a:buFont typeface="Wingdings" charset="2"/>
              <a:buChar char="§"/>
            </a:pPr>
            <a:endParaRPr lang="en-GB" sz="2000" dirty="0"/>
          </a:p>
          <a:p>
            <a:pPr marL="342900" indent="-342900" algn="just">
              <a:buFont typeface="Wingdings" charset="2"/>
              <a:buChar char="§"/>
            </a:pPr>
            <a:r>
              <a:rPr lang="en-GB" sz="2000" dirty="0"/>
              <a:t>The </a:t>
            </a:r>
            <a:r>
              <a:rPr lang="en-GB" sz="2400" i="1" dirty="0">
                <a:solidFill>
                  <a:srgbClr val="FF0000"/>
                </a:solidFill>
              </a:rPr>
              <a:t>"zero lower bound"</a:t>
            </a:r>
            <a:r>
              <a:rPr lang="en-GB" sz="2000" dirty="0"/>
              <a:t> is fully reached with the setting of the interest rate on the main refinancing operations at 0%. </a:t>
            </a:r>
            <a:endParaRPr lang="en-GB" sz="2000" dirty="0" smtClean="0"/>
          </a:p>
          <a:p>
            <a:pPr marL="342900" indent="-342900" algn="just">
              <a:buFont typeface="Wingdings" charset="2"/>
              <a:buChar char="§"/>
            </a:pPr>
            <a:endParaRPr lang="en-GB" sz="2000" dirty="0"/>
          </a:p>
          <a:p>
            <a:pPr marL="342900" indent="-342900" algn="just">
              <a:buFont typeface="Wingdings" charset="2"/>
              <a:buChar char="§"/>
            </a:pPr>
            <a:r>
              <a:rPr lang="en-GB" sz="2000" dirty="0"/>
              <a:t>However, the most significant fact is the acceptance of the possibility of financing the economy at rates as low as the rate applicable to the permanent facility deposit existing at the operation start date – </a:t>
            </a:r>
            <a:r>
              <a:rPr lang="en-GB" sz="2400" i="1" dirty="0">
                <a:solidFill>
                  <a:srgbClr val="FF0000"/>
                </a:solidFill>
              </a:rPr>
              <a:t>that is, at negative rates. </a:t>
            </a:r>
            <a:r>
              <a:rPr lang="en-GB" sz="2400" dirty="0" smtClean="0"/>
              <a:t>(TLTRO II)</a:t>
            </a:r>
            <a:endParaRPr lang="en-GB" sz="2400" dirty="0"/>
          </a:p>
          <a:p>
            <a:pPr algn="just"/>
            <a:endParaRPr lang="en-US" sz="2000" dirty="0"/>
          </a:p>
        </p:txBody>
      </p:sp>
    </p:spTree>
    <p:extLst>
      <p:ext uri="{BB962C8B-B14F-4D97-AF65-F5344CB8AC3E}">
        <p14:creationId xmlns:p14="http://schemas.microsoft.com/office/powerpoint/2010/main" val="1170087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5363" y="1305342"/>
            <a:ext cx="9624447" cy="3600986"/>
          </a:xfrm>
          <a:prstGeom prst="rect">
            <a:avLst/>
          </a:prstGeom>
        </p:spPr>
        <p:txBody>
          <a:bodyPr wrap="square">
            <a:spAutoFit/>
          </a:bodyPr>
          <a:lstStyle/>
          <a:p>
            <a:pPr algn="just">
              <a:lnSpc>
                <a:spcPct val="150000"/>
              </a:lnSpc>
              <a:spcAft>
                <a:spcPts val="0"/>
              </a:spcAft>
            </a:pPr>
            <a:r>
              <a:rPr lang="en-GB" sz="2000" dirty="0">
                <a:latin typeface="Times New Roman" charset="0"/>
                <a:ea typeface="Calibri" charset="0"/>
                <a:cs typeface="Times New Roman" charset="0"/>
              </a:rPr>
              <a:t>That is, unconventional monetary is entering a progressive exhaustion process in its ability to influence the economy in the desired direction, as a drug addict who requires increasingly stronger doses to address the symptoms of a disease, as the body will be used to the substance and the disease does not stop spreading.</a:t>
            </a:r>
            <a:endParaRPr lang="en-GB" sz="2000" dirty="0">
              <a:latin typeface="Calibri" charset="0"/>
              <a:ea typeface="Calibri" charset="0"/>
              <a:cs typeface="Times New Roman" charset="0"/>
            </a:endParaRPr>
          </a:p>
          <a:p>
            <a:pPr algn="just">
              <a:lnSpc>
                <a:spcPct val="150000"/>
              </a:lnSpc>
              <a:spcAft>
                <a:spcPts val="0"/>
              </a:spcAft>
            </a:pPr>
            <a:r>
              <a:rPr lang="en-GB" sz="2400" i="1" dirty="0">
                <a:solidFill>
                  <a:srgbClr val="FF0000"/>
                </a:solidFill>
                <a:latin typeface="Times New Roman" charset="0"/>
                <a:ea typeface="Calibri" charset="0"/>
                <a:cs typeface="Times New Roman" charset="0"/>
              </a:rPr>
              <a:t>This is an image that can be applied to the so-called liquidity trap, a situation where, according to many opinions, the global economy, and European economy in particular, find themselves in.</a:t>
            </a:r>
            <a:endParaRPr lang="en-GB" sz="2400" i="1" dirty="0">
              <a:solidFill>
                <a:srgbClr val="FF0000"/>
              </a:solidFill>
              <a:effectLst/>
              <a:latin typeface="Calibri" charset="0"/>
              <a:ea typeface="Calibri" charset="0"/>
              <a:cs typeface="Times New Roman" charset="0"/>
            </a:endParaRPr>
          </a:p>
        </p:txBody>
      </p:sp>
    </p:spTree>
    <p:extLst>
      <p:ext uri="{BB962C8B-B14F-4D97-AF65-F5344CB8AC3E}">
        <p14:creationId xmlns:p14="http://schemas.microsoft.com/office/powerpoint/2010/main" val="240023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273300" y="400050"/>
            <a:ext cx="7645400" cy="6057900"/>
          </a:xfrm>
          <a:prstGeom prst="rect">
            <a:avLst/>
          </a:prstGeom>
        </p:spPr>
      </p:pic>
    </p:spTree>
    <p:extLst>
      <p:ext uri="{BB962C8B-B14F-4D97-AF65-F5344CB8AC3E}">
        <p14:creationId xmlns:p14="http://schemas.microsoft.com/office/powerpoint/2010/main" val="12864386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068775" y="0"/>
            <a:ext cx="8054450" cy="6858000"/>
          </a:xfrm>
          <a:prstGeom prst="rect">
            <a:avLst/>
          </a:prstGeom>
        </p:spPr>
      </p:pic>
      <p:sp>
        <p:nvSpPr>
          <p:cNvPr id="3" name="TextBox 2"/>
          <p:cNvSpPr txBox="1"/>
          <p:nvPr/>
        </p:nvSpPr>
        <p:spPr>
          <a:xfrm>
            <a:off x="4169044" y="1022888"/>
            <a:ext cx="2312108" cy="461665"/>
          </a:xfrm>
          <a:prstGeom prst="rect">
            <a:avLst/>
          </a:prstGeom>
          <a:noFill/>
        </p:spPr>
        <p:txBody>
          <a:bodyPr wrap="none" rtlCol="0">
            <a:spAutoFit/>
          </a:bodyPr>
          <a:lstStyle/>
          <a:p>
            <a:r>
              <a:rPr lang="en-US" sz="2400" i="1" dirty="0" smtClean="0">
                <a:solidFill>
                  <a:srgbClr val="FF0000"/>
                </a:solidFill>
              </a:rPr>
              <a:t>The liquidity trap</a:t>
            </a:r>
          </a:p>
        </p:txBody>
      </p:sp>
      <p:sp>
        <p:nvSpPr>
          <p:cNvPr id="5" name="TextBox 4"/>
          <p:cNvSpPr txBox="1"/>
          <p:nvPr/>
        </p:nvSpPr>
        <p:spPr>
          <a:xfrm>
            <a:off x="280061" y="2045775"/>
            <a:ext cx="2339153" cy="1754326"/>
          </a:xfrm>
          <a:prstGeom prst="rect">
            <a:avLst/>
          </a:prstGeom>
          <a:noFill/>
        </p:spPr>
        <p:txBody>
          <a:bodyPr wrap="square" rtlCol="0">
            <a:spAutoFit/>
          </a:bodyPr>
          <a:lstStyle/>
          <a:p>
            <a:r>
              <a:rPr lang="en-US" sz="2400" i="1" dirty="0" smtClean="0">
                <a:solidFill>
                  <a:srgbClr val="FF0000"/>
                </a:solidFill>
              </a:rPr>
              <a:t>Hip: Contractionary fiscal policy</a:t>
            </a:r>
          </a:p>
          <a:p>
            <a:r>
              <a:rPr lang="en-US" i="1" dirty="0" smtClean="0"/>
              <a:t>(IS curve shifts to the left)</a:t>
            </a:r>
            <a:endParaRPr lang="en-US" i="1" dirty="0"/>
          </a:p>
        </p:txBody>
      </p:sp>
    </p:spTree>
    <p:extLst>
      <p:ext uri="{BB962C8B-B14F-4D97-AF65-F5344CB8AC3E}">
        <p14:creationId xmlns:p14="http://schemas.microsoft.com/office/powerpoint/2010/main" val="3315737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247900" y="38100"/>
            <a:ext cx="7696200" cy="6781800"/>
          </a:xfrm>
          <a:prstGeom prst="rect">
            <a:avLst/>
          </a:prstGeom>
        </p:spPr>
      </p:pic>
    </p:spTree>
    <p:extLst>
      <p:ext uri="{BB962C8B-B14F-4D97-AF65-F5344CB8AC3E}">
        <p14:creationId xmlns:p14="http://schemas.microsoft.com/office/powerpoint/2010/main" val="1325044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86359" y="557939"/>
            <a:ext cx="9174997" cy="6028841"/>
          </a:xfrm>
          <a:prstGeom prst="rect">
            <a:avLst/>
          </a:prstGeom>
        </p:spPr>
      </p:pic>
    </p:spTree>
    <p:extLst>
      <p:ext uri="{BB962C8B-B14F-4D97-AF65-F5344CB8AC3E}">
        <p14:creationId xmlns:p14="http://schemas.microsoft.com/office/powerpoint/2010/main" val="1980650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48353" y="1100379"/>
            <a:ext cx="9221491" cy="4417017"/>
          </a:xfrm>
          <a:prstGeom prst="rect">
            <a:avLst/>
          </a:prstGeom>
        </p:spPr>
      </p:pic>
      <p:sp>
        <p:nvSpPr>
          <p:cNvPr id="5" name="TextBox 4"/>
          <p:cNvSpPr txBox="1"/>
          <p:nvPr/>
        </p:nvSpPr>
        <p:spPr>
          <a:xfrm>
            <a:off x="852407" y="464949"/>
            <a:ext cx="4636397" cy="461665"/>
          </a:xfrm>
          <a:prstGeom prst="rect">
            <a:avLst/>
          </a:prstGeom>
          <a:noFill/>
        </p:spPr>
        <p:txBody>
          <a:bodyPr wrap="none" rtlCol="0">
            <a:spAutoFit/>
          </a:bodyPr>
          <a:lstStyle/>
          <a:p>
            <a:r>
              <a:rPr lang="en-US" sz="2400" i="1" dirty="0" smtClean="0">
                <a:solidFill>
                  <a:srgbClr val="FF0000"/>
                </a:solidFill>
              </a:rPr>
              <a:t>The </a:t>
            </a:r>
            <a:r>
              <a:rPr lang="en-US" sz="2400" i="1" dirty="0" err="1" smtClean="0">
                <a:solidFill>
                  <a:srgbClr val="FF0000"/>
                </a:solidFill>
              </a:rPr>
              <a:t>endogeneity</a:t>
            </a:r>
            <a:r>
              <a:rPr lang="en-US" sz="2400" i="1" dirty="0" smtClean="0">
                <a:solidFill>
                  <a:srgbClr val="FF0000"/>
                </a:solidFill>
              </a:rPr>
              <a:t> of money creation</a:t>
            </a:r>
            <a:endParaRPr lang="en-US" sz="2400" i="1" dirty="0">
              <a:solidFill>
                <a:srgbClr val="FF0000"/>
              </a:solidFill>
            </a:endParaRPr>
          </a:p>
        </p:txBody>
      </p:sp>
    </p:spTree>
    <p:extLst>
      <p:ext uri="{BB962C8B-B14F-4D97-AF65-F5344CB8AC3E}">
        <p14:creationId xmlns:p14="http://schemas.microsoft.com/office/powerpoint/2010/main" val="303948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23269" y="619931"/>
            <a:ext cx="7966128" cy="5920353"/>
          </a:xfrm>
          <a:prstGeom prst="rect">
            <a:avLst/>
          </a:prstGeom>
        </p:spPr>
      </p:pic>
    </p:spTree>
    <p:extLst>
      <p:ext uri="{BB962C8B-B14F-4D97-AF65-F5344CB8AC3E}">
        <p14:creationId xmlns:p14="http://schemas.microsoft.com/office/powerpoint/2010/main" val="305030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3437" y="480447"/>
            <a:ext cx="3213444" cy="707886"/>
          </a:xfrm>
          <a:prstGeom prst="rect">
            <a:avLst/>
          </a:prstGeom>
          <a:noFill/>
        </p:spPr>
        <p:txBody>
          <a:bodyPr wrap="none" rtlCol="0">
            <a:spAutoFit/>
          </a:bodyPr>
          <a:lstStyle/>
          <a:p>
            <a:r>
              <a:rPr lang="en-US" sz="4000" b="1" i="1" dirty="0" smtClean="0">
                <a:solidFill>
                  <a:srgbClr val="FF0000"/>
                </a:solidFill>
              </a:rPr>
              <a:t>Final remarks:</a:t>
            </a:r>
            <a:endParaRPr lang="en-US" sz="4000" b="1" i="1" dirty="0">
              <a:solidFill>
                <a:srgbClr val="FF0000"/>
              </a:solidFill>
            </a:endParaRPr>
          </a:p>
        </p:txBody>
      </p:sp>
      <p:sp>
        <p:nvSpPr>
          <p:cNvPr id="3" name="TextBox 2"/>
          <p:cNvSpPr txBox="1"/>
          <p:nvPr/>
        </p:nvSpPr>
        <p:spPr>
          <a:xfrm>
            <a:off x="1007391" y="1451804"/>
            <a:ext cx="10523349" cy="5170646"/>
          </a:xfrm>
          <a:prstGeom prst="rect">
            <a:avLst/>
          </a:prstGeom>
          <a:noFill/>
        </p:spPr>
        <p:txBody>
          <a:bodyPr wrap="square" rtlCol="0">
            <a:spAutoFit/>
          </a:bodyPr>
          <a:lstStyle/>
          <a:p>
            <a:pPr marL="342900" indent="-342900" algn="just">
              <a:buFont typeface="Wingdings" charset="2"/>
              <a:buChar char="Ø"/>
            </a:pPr>
            <a:r>
              <a:rPr lang="en-GB" sz="2400" dirty="0"/>
              <a:t>There is little left over to use regarding the "tool box" available by the </a:t>
            </a:r>
            <a:r>
              <a:rPr lang="en-GB" sz="2400" dirty="0" smtClean="0"/>
              <a:t>ECB;</a:t>
            </a:r>
          </a:p>
          <a:p>
            <a:pPr marL="342900" indent="-342900" algn="just">
              <a:buFont typeface="Wingdings" charset="2"/>
              <a:buChar char="Ø"/>
            </a:pPr>
            <a:endParaRPr lang="en-GB" sz="2400" dirty="0" smtClean="0"/>
          </a:p>
          <a:p>
            <a:pPr marL="342900" indent="-342900" algn="just">
              <a:buFont typeface="Wingdings" charset="2"/>
              <a:buChar char="Ø"/>
            </a:pPr>
            <a:r>
              <a:rPr lang="en-GB" sz="2400" dirty="0" smtClean="0"/>
              <a:t>We need a large degree of  interpretation ”elasticity” to use what is left;</a:t>
            </a:r>
          </a:p>
          <a:p>
            <a:pPr marL="342900" indent="-342900" algn="just">
              <a:buFont typeface="Wingdings" charset="2"/>
              <a:buChar char="Ø"/>
            </a:pPr>
            <a:endParaRPr lang="en-GB" sz="2400" dirty="0" smtClean="0"/>
          </a:p>
          <a:p>
            <a:pPr marL="342900" indent="-342900" algn="just">
              <a:buFont typeface="Wingdings" charset="2"/>
              <a:buChar char="Ø"/>
            </a:pPr>
            <a:r>
              <a:rPr lang="en-GB" sz="2400" dirty="0" smtClean="0"/>
              <a:t>There is a great degree of schizophrenia regarding the use of both the monetary policy and the fiscal policy;</a:t>
            </a:r>
          </a:p>
          <a:p>
            <a:pPr marL="342900" indent="-342900" algn="just">
              <a:buFont typeface="Wingdings" charset="2"/>
              <a:buChar char="Ø"/>
            </a:pPr>
            <a:endParaRPr lang="en-GB" sz="2400" dirty="0" smtClean="0"/>
          </a:p>
          <a:p>
            <a:pPr marL="342900" indent="-342900" algn="just">
              <a:buFont typeface="Wingdings" charset="2"/>
              <a:buChar char="Ø"/>
            </a:pPr>
            <a:r>
              <a:rPr lang="en-US" sz="2400" dirty="0" smtClean="0"/>
              <a:t>Notwithstanding, </a:t>
            </a:r>
            <a:r>
              <a:rPr lang="en-US" sz="2400" i="1" dirty="0" smtClean="0">
                <a:solidFill>
                  <a:srgbClr val="FF0000"/>
                </a:solidFill>
              </a:rPr>
              <a:t>the ECB tries to build a theoretical and empirical justification</a:t>
            </a:r>
            <a:r>
              <a:rPr lang="en-US" sz="2400" dirty="0" smtClean="0"/>
              <a:t> </a:t>
            </a:r>
            <a:r>
              <a:rPr lang="en-US" sz="2400" i="1" dirty="0" smtClean="0">
                <a:solidFill>
                  <a:srgbClr val="FF0000"/>
                </a:solidFill>
              </a:rPr>
              <a:t>for the need to promote public investment </a:t>
            </a:r>
            <a:r>
              <a:rPr lang="en-US" sz="2400" dirty="0" smtClean="0"/>
              <a:t>(See, among others, the Vice-president, V</a:t>
            </a:r>
            <a:r>
              <a:rPr lang="pt-PT" sz="2400" dirty="0" err="1" smtClean="0"/>
              <a:t>ítor</a:t>
            </a:r>
            <a:r>
              <a:rPr lang="pt-PT" sz="2400" dirty="0" smtClean="0"/>
              <a:t> Constâncio</a:t>
            </a:r>
            <a:r>
              <a:rPr lang="en-US" sz="2400" dirty="0" smtClean="0"/>
              <a:t>;</a:t>
            </a:r>
          </a:p>
          <a:p>
            <a:pPr marL="342900" indent="-342900" algn="just">
              <a:buFont typeface="Wingdings" charset="2"/>
              <a:buChar char="Ø"/>
            </a:pPr>
            <a:endParaRPr lang="en-US" sz="2400" dirty="0" smtClean="0"/>
          </a:p>
          <a:p>
            <a:pPr marL="342900" indent="-342900" algn="just">
              <a:buFont typeface="Wingdings" charset="2"/>
              <a:buChar char="Ø"/>
            </a:pPr>
            <a:r>
              <a:rPr lang="en-US" sz="2400" dirty="0" smtClean="0"/>
              <a:t>This need is also recognized by the IMF (Christine </a:t>
            </a:r>
            <a:r>
              <a:rPr lang="en-US" sz="2400" dirty="0" err="1" smtClean="0"/>
              <a:t>Lagarde</a:t>
            </a:r>
            <a:r>
              <a:rPr lang="en-US" sz="2400" dirty="0" smtClean="0"/>
              <a:t>, Olivier Blanchard and others);</a:t>
            </a:r>
          </a:p>
          <a:p>
            <a:endParaRPr lang="en-US" dirty="0"/>
          </a:p>
        </p:txBody>
      </p:sp>
    </p:spTree>
    <p:extLst>
      <p:ext uri="{BB962C8B-B14F-4D97-AF65-F5344CB8AC3E}">
        <p14:creationId xmlns:p14="http://schemas.microsoft.com/office/powerpoint/2010/main" val="14490232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9865" y="794884"/>
            <a:ext cx="9531458" cy="5632311"/>
          </a:xfrm>
          <a:prstGeom prst="rect">
            <a:avLst/>
          </a:prstGeom>
        </p:spPr>
        <p:txBody>
          <a:bodyPr wrap="square">
            <a:spAutoFit/>
          </a:bodyPr>
          <a:lstStyle/>
          <a:p>
            <a:pPr marL="342900" indent="-342900" algn="just">
              <a:buFont typeface="Wingdings" charset="2"/>
              <a:buChar char="Ø"/>
            </a:pPr>
            <a:r>
              <a:rPr lang="en-GB" sz="2400" dirty="0"/>
              <a:t>The OECD seems going in a similar direction when emphasising, in its </a:t>
            </a:r>
            <a:r>
              <a:rPr lang="en-GB" sz="2400" i="1" dirty="0"/>
              <a:t>Interim Economic Outlook,</a:t>
            </a:r>
            <a:r>
              <a:rPr lang="en-GB" sz="2400" dirty="0"/>
              <a:t> of February 16, 2016, following the recognition of the weak economic growth, that “A strong collective policy response is urgent. Global macroeconomic policy, comprising monetary, fiscal and structural actions, must become more supportive of demand and resource allocation. Experience to date suggests that reliance on monetary policy alone has been insufficient to deliver satisfactory growth, so that greater use of fiscal and structural levers is required</a:t>
            </a:r>
            <a:r>
              <a:rPr lang="en-GB" sz="2400" dirty="0" smtClean="0"/>
              <a:t>”.</a:t>
            </a:r>
          </a:p>
          <a:p>
            <a:pPr marL="342900" indent="-342900" algn="just">
              <a:buFont typeface="Wingdings" charset="2"/>
              <a:buChar char="Ø"/>
            </a:pPr>
            <a:endParaRPr lang="en-GB" sz="2400" dirty="0"/>
          </a:p>
          <a:p>
            <a:pPr marL="342900" indent="-342900" algn="just">
              <a:buFont typeface="Wingdings" charset="2"/>
              <a:buChar char="Ø"/>
            </a:pPr>
            <a:r>
              <a:rPr lang="en-GB" sz="2400" dirty="0">
                <a:solidFill>
                  <a:srgbClr val="FF0000"/>
                </a:solidFill>
              </a:rPr>
              <a:t>what is at stake </a:t>
            </a:r>
            <a:r>
              <a:rPr lang="en-GB" sz="2400" dirty="0"/>
              <a:t>in how Europe and the Eurozone in particular have reacted to the crisis, </a:t>
            </a:r>
            <a:r>
              <a:rPr lang="en-GB" sz="2400" i="1" dirty="0">
                <a:solidFill>
                  <a:srgbClr val="FF0000"/>
                </a:solidFill>
              </a:rPr>
              <a:t>is the euro system itself</a:t>
            </a:r>
            <a:r>
              <a:rPr lang="en-GB" sz="2400" i="1" dirty="0" smtClean="0">
                <a:solidFill>
                  <a:srgbClr val="FF0000"/>
                </a:solidFill>
              </a:rPr>
              <a:t>;</a:t>
            </a:r>
          </a:p>
          <a:p>
            <a:pPr marL="342900" indent="-342900" algn="just">
              <a:buFont typeface="Wingdings" charset="2"/>
              <a:buChar char="Ø"/>
            </a:pPr>
            <a:endParaRPr lang="en-GB" sz="2400" dirty="0"/>
          </a:p>
          <a:p>
            <a:pPr marL="342900" indent="-342900" algn="just">
              <a:buFont typeface="Wingdings" charset="2"/>
              <a:buChar char="Ø"/>
            </a:pPr>
            <a:r>
              <a:rPr lang="en-GB" sz="2400" dirty="0"/>
              <a:t>Within this perspective, ideas that point to a solution of a "more Europe" kind to address the problems do not seem realistic;</a:t>
            </a:r>
          </a:p>
        </p:txBody>
      </p:sp>
    </p:spTree>
    <p:extLst>
      <p:ext uri="{BB962C8B-B14F-4D97-AF65-F5344CB8AC3E}">
        <p14:creationId xmlns:p14="http://schemas.microsoft.com/office/powerpoint/2010/main" val="87711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989352" y="1155997"/>
            <a:ext cx="10133350" cy="4662815"/>
          </a:xfrm>
          <a:prstGeom prst="rect">
            <a:avLst/>
          </a:prstGeom>
        </p:spPr>
        <p:txBody>
          <a:bodyPr wrap="square">
            <a:spAutoFit/>
          </a:bodyPr>
          <a:lstStyle/>
          <a:p>
            <a:pPr marL="342900" indent="-342900" algn="just">
              <a:lnSpc>
                <a:spcPct val="150000"/>
              </a:lnSpc>
              <a:spcAft>
                <a:spcPts val="0"/>
              </a:spcAft>
              <a:buFont typeface="Wingdings" charset="2"/>
              <a:buChar char="Ø"/>
            </a:pPr>
            <a:r>
              <a:rPr lang="en-GB" sz="2000" dirty="0">
                <a:ea typeface="Calibri" charset="0"/>
                <a:cs typeface="Times New Roman" charset="0"/>
              </a:rPr>
              <a:t>T</a:t>
            </a:r>
            <a:r>
              <a:rPr lang="en-GB" sz="2000" dirty="0" smtClean="0">
                <a:effectLst/>
                <a:ea typeface="Calibri" charset="0"/>
                <a:cs typeface="Times New Roman" charset="0"/>
              </a:rPr>
              <a:t>he issue of </a:t>
            </a:r>
            <a:r>
              <a:rPr lang="en-GB" sz="2800" b="1" i="1" dirty="0" smtClean="0">
                <a:solidFill>
                  <a:srgbClr val="FF0000"/>
                </a:solidFill>
                <a:effectLst/>
                <a:ea typeface="Calibri" charset="0"/>
                <a:cs typeface="Times New Roman" charset="0"/>
              </a:rPr>
              <a:t>the effectiveness versus the exhaustion </a:t>
            </a:r>
            <a:r>
              <a:rPr lang="en-GB" sz="2000" dirty="0" smtClean="0">
                <a:effectLst/>
                <a:ea typeface="Calibri" charset="0"/>
                <a:cs typeface="Times New Roman" charset="0"/>
              </a:rPr>
              <a:t>of monetary policy followed by the ECB in response to the Eurozone effects of global economic and financial crisis;</a:t>
            </a:r>
          </a:p>
          <a:p>
            <a:pPr marL="342900" indent="-342900" algn="just">
              <a:lnSpc>
                <a:spcPct val="150000"/>
              </a:lnSpc>
              <a:spcAft>
                <a:spcPts val="0"/>
              </a:spcAft>
              <a:buFont typeface="Wingdings" charset="2"/>
              <a:buChar char="Ø"/>
            </a:pPr>
            <a:r>
              <a:rPr lang="en-GB" sz="2000" dirty="0">
                <a:ea typeface="Calibri" charset="0"/>
                <a:cs typeface="Times New Roman" charset="0"/>
              </a:rPr>
              <a:t>T</a:t>
            </a:r>
            <a:r>
              <a:rPr lang="en-GB" sz="2000" dirty="0" smtClean="0">
                <a:effectLst/>
                <a:ea typeface="Calibri" charset="0"/>
                <a:cs typeface="Times New Roman" charset="0"/>
              </a:rPr>
              <a:t>he </a:t>
            </a:r>
            <a:r>
              <a:rPr lang="en-GB" sz="2800" b="1" i="1" dirty="0" smtClean="0">
                <a:solidFill>
                  <a:srgbClr val="FF0000"/>
                </a:solidFill>
                <a:effectLst/>
                <a:ea typeface="Calibri" charset="0"/>
                <a:cs typeface="Times New Roman" charset="0"/>
              </a:rPr>
              <a:t>nature and justifications for the use of unconventional policy measures </a:t>
            </a:r>
            <a:r>
              <a:rPr lang="en-GB" sz="2000" dirty="0" smtClean="0">
                <a:effectLst/>
                <a:ea typeface="Calibri" charset="0"/>
                <a:cs typeface="Times New Roman" charset="0"/>
              </a:rPr>
              <a:t>in the context of the crisis developments. We concentrate on two central issues to understand the limits of monetary policy effectiveness, the so-called </a:t>
            </a:r>
            <a:r>
              <a:rPr lang="en-GB" sz="2800" b="1" i="1" dirty="0" smtClean="0">
                <a:solidFill>
                  <a:srgbClr val="FF0000"/>
                </a:solidFill>
                <a:effectLst/>
                <a:ea typeface="Calibri" charset="0"/>
                <a:cs typeface="Times New Roman" charset="0"/>
              </a:rPr>
              <a:t>liquidity trap</a:t>
            </a:r>
            <a:r>
              <a:rPr lang="en-GB" sz="2800" dirty="0" smtClean="0">
                <a:solidFill>
                  <a:srgbClr val="FF0000"/>
                </a:solidFill>
                <a:effectLst/>
                <a:ea typeface="Calibri" charset="0"/>
                <a:cs typeface="Times New Roman" charset="0"/>
              </a:rPr>
              <a:t> </a:t>
            </a:r>
            <a:r>
              <a:rPr lang="en-GB" sz="2000" dirty="0" smtClean="0">
                <a:effectLst/>
                <a:ea typeface="Calibri" charset="0"/>
                <a:cs typeface="Times New Roman" charset="0"/>
              </a:rPr>
              <a:t>and the </a:t>
            </a:r>
            <a:r>
              <a:rPr lang="en-GB" sz="2800" b="1" i="1" dirty="0" err="1" smtClean="0">
                <a:solidFill>
                  <a:srgbClr val="FF0000"/>
                </a:solidFill>
                <a:effectLst/>
                <a:ea typeface="Calibri" charset="0"/>
                <a:cs typeface="Times New Roman" charset="0"/>
              </a:rPr>
              <a:t>endogeneity</a:t>
            </a:r>
            <a:r>
              <a:rPr lang="en-GB" sz="2800" b="1" i="1" dirty="0" smtClean="0">
                <a:solidFill>
                  <a:srgbClr val="FF0000"/>
                </a:solidFill>
                <a:effectLst/>
                <a:ea typeface="Calibri" charset="0"/>
                <a:cs typeface="Times New Roman" charset="0"/>
              </a:rPr>
              <a:t> </a:t>
            </a:r>
            <a:r>
              <a:rPr lang="en-GB" sz="2000" i="1" dirty="0" smtClean="0">
                <a:effectLst/>
                <a:ea typeface="Calibri" charset="0"/>
                <a:cs typeface="Times New Roman" charset="0"/>
              </a:rPr>
              <a:t>versus</a:t>
            </a:r>
            <a:r>
              <a:rPr lang="en-GB" sz="2000" b="1" i="1" dirty="0" smtClean="0">
                <a:effectLst/>
                <a:ea typeface="Calibri" charset="0"/>
                <a:cs typeface="Times New Roman" charset="0"/>
              </a:rPr>
              <a:t> </a:t>
            </a:r>
            <a:r>
              <a:rPr lang="en-GB" sz="2800" b="1" i="1" dirty="0" err="1" smtClean="0">
                <a:solidFill>
                  <a:srgbClr val="FF0000"/>
                </a:solidFill>
                <a:effectLst/>
                <a:ea typeface="Calibri" charset="0"/>
                <a:cs typeface="Times New Roman" charset="0"/>
              </a:rPr>
              <a:t>exogeneity</a:t>
            </a:r>
            <a:r>
              <a:rPr lang="en-GB" sz="2000" b="1" i="1" dirty="0" smtClean="0">
                <a:effectLst/>
                <a:ea typeface="Calibri" charset="0"/>
                <a:cs typeface="Times New Roman" charset="0"/>
              </a:rPr>
              <a:t> </a:t>
            </a:r>
            <a:r>
              <a:rPr lang="en-GB" sz="2000" dirty="0" smtClean="0">
                <a:effectLst/>
                <a:ea typeface="Calibri" charset="0"/>
                <a:cs typeface="Times New Roman" charset="0"/>
              </a:rPr>
              <a:t>issue</a:t>
            </a:r>
            <a:r>
              <a:rPr lang="en-GB" sz="2000" i="1" dirty="0" smtClean="0">
                <a:effectLst/>
                <a:ea typeface="Calibri" charset="0"/>
                <a:cs typeface="Times New Roman" charset="0"/>
              </a:rPr>
              <a:t> </a:t>
            </a:r>
            <a:r>
              <a:rPr lang="en-GB" sz="2800" b="1" i="1" dirty="0" smtClean="0">
                <a:solidFill>
                  <a:srgbClr val="FF0000"/>
                </a:solidFill>
                <a:effectLst/>
                <a:ea typeface="Calibri" charset="0"/>
                <a:cs typeface="Times New Roman" charset="0"/>
              </a:rPr>
              <a:t>of money creation</a:t>
            </a:r>
            <a:r>
              <a:rPr lang="en-GB" sz="2000" dirty="0" smtClean="0">
                <a:effectLst/>
                <a:ea typeface="Calibri" charset="0"/>
                <a:cs typeface="Times New Roman" charset="0"/>
              </a:rPr>
              <a:t>;</a:t>
            </a:r>
            <a:endParaRPr lang="en-GB" dirty="0" smtClean="0">
              <a:effectLst/>
              <a:ea typeface="Calibri" charset="0"/>
              <a:cs typeface="Times New Roman" charset="0"/>
            </a:endParaRPr>
          </a:p>
          <a:p>
            <a:pPr algn="just">
              <a:lnSpc>
                <a:spcPct val="150000"/>
              </a:lnSpc>
              <a:spcAft>
                <a:spcPts val="0"/>
              </a:spcAft>
            </a:pPr>
            <a:endParaRPr lang="en-GB" dirty="0">
              <a:effectLst/>
              <a:latin typeface="Calibri" charset="0"/>
              <a:ea typeface="Calibri" charset="0"/>
              <a:cs typeface="Times New Roman" charset="0"/>
            </a:endParaRPr>
          </a:p>
        </p:txBody>
      </p:sp>
      <p:sp>
        <p:nvSpPr>
          <p:cNvPr id="11" name="TextBox 10"/>
          <p:cNvSpPr txBox="1"/>
          <p:nvPr/>
        </p:nvSpPr>
        <p:spPr>
          <a:xfrm>
            <a:off x="989352" y="299803"/>
            <a:ext cx="5505674" cy="707886"/>
          </a:xfrm>
          <a:prstGeom prst="rect">
            <a:avLst/>
          </a:prstGeom>
          <a:noFill/>
        </p:spPr>
        <p:txBody>
          <a:bodyPr wrap="none" rtlCol="0">
            <a:spAutoFit/>
          </a:bodyPr>
          <a:lstStyle/>
          <a:p>
            <a:r>
              <a:rPr lang="en-GB" sz="4000" b="1" i="1" dirty="0" smtClean="0">
                <a:effectLst/>
                <a:ea typeface="Calibri" charset="0"/>
                <a:cs typeface="Times New Roman" charset="0"/>
              </a:rPr>
              <a:t>In this paper, we discuss:</a:t>
            </a:r>
          </a:p>
        </p:txBody>
      </p:sp>
    </p:spTree>
    <p:extLst>
      <p:ext uri="{BB962C8B-B14F-4D97-AF65-F5344CB8AC3E}">
        <p14:creationId xmlns:p14="http://schemas.microsoft.com/office/powerpoint/2010/main" val="1250711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1309" y="1441870"/>
            <a:ext cx="8663552" cy="5078313"/>
          </a:xfrm>
          <a:prstGeom prst="rect">
            <a:avLst/>
          </a:prstGeom>
        </p:spPr>
        <p:txBody>
          <a:bodyPr wrap="square">
            <a:spAutoFit/>
          </a:bodyPr>
          <a:lstStyle/>
          <a:p>
            <a:pPr algn="just">
              <a:lnSpc>
                <a:spcPct val="150000"/>
              </a:lnSpc>
              <a:spcAft>
                <a:spcPts val="0"/>
              </a:spcAft>
              <a:tabLst>
                <a:tab pos="3271520" algn="l"/>
              </a:tabLst>
            </a:pPr>
            <a:r>
              <a:rPr lang="en-GB" sz="2400" dirty="0" smtClean="0">
                <a:ea typeface="Calibri" charset="0"/>
                <a:cs typeface="Times New Roman" charset="0"/>
              </a:rPr>
              <a:t>“A </a:t>
            </a:r>
            <a:r>
              <a:rPr lang="en-GB" sz="3200" b="1" i="1" dirty="0">
                <a:solidFill>
                  <a:srgbClr val="FF0000"/>
                </a:solidFill>
                <a:ea typeface="Calibri" charset="0"/>
                <a:cs typeface="Times New Roman" charset="0"/>
              </a:rPr>
              <a:t>general review of the euro system</a:t>
            </a:r>
            <a:r>
              <a:rPr lang="en-GB" sz="2400" dirty="0">
                <a:ea typeface="Calibri" charset="0"/>
                <a:cs typeface="Times New Roman" charset="0"/>
              </a:rPr>
              <a:t> is therefore, justified in order to adjust it to the current dynamics of the different European economies and to their joint participation in the global economy. Furthermore, the immediate recovery of </a:t>
            </a:r>
            <a:r>
              <a:rPr lang="en-GB" sz="3200" b="1" i="1" dirty="0">
                <a:solidFill>
                  <a:srgbClr val="FF0000"/>
                </a:solidFill>
                <a:ea typeface="Calibri" charset="0"/>
                <a:cs typeface="Times New Roman" charset="0"/>
              </a:rPr>
              <a:t>all rights of citizenship for fiscal policy</a:t>
            </a:r>
            <a:r>
              <a:rPr lang="en-GB" sz="2400" dirty="0">
                <a:ea typeface="Calibri" charset="0"/>
                <a:cs typeface="Times New Roman" charset="0"/>
              </a:rPr>
              <a:t> is also justified in order to curb the monetary policy exhaustion process and enable it to bring back the economy to a sustained area reversing the stagnation tendencies that affect it</a:t>
            </a:r>
            <a:r>
              <a:rPr lang="en-GB" sz="2400" dirty="0" smtClean="0">
                <a:ea typeface="Calibri" charset="0"/>
                <a:cs typeface="Times New Roman" charset="0"/>
              </a:rPr>
              <a:t>.”</a:t>
            </a:r>
            <a:endParaRPr lang="en-GB" sz="2400" dirty="0">
              <a:effectLst/>
              <a:ea typeface="Calibri" charset="0"/>
              <a:cs typeface="Times New Roman" charset="0"/>
            </a:endParaRPr>
          </a:p>
        </p:txBody>
      </p:sp>
      <p:sp>
        <p:nvSpPr>
          <p:cNvPr id="3" name="TextBox 2"/>
          <p:cNvSpPr txBox="1"/>
          <p:nvPr/>
        </p:nvSpPr>
        <p:spPr>
          <a:xfrm>
            <a:off x="1270861" y="542440"/>
            <a:ext cx="3645742" cy="707886"/>
          </a:xfrm>
          <a:prstGeom prst="rect">
            <a:avLst/>
          </a:prstGeom>
          <a:noFill/>
        </p:spPr>
        <p:txBody>
          <a:bodyPr wrap="none" rtlCol="0">
            <a:spAutoFit/>
          </a:bodyPr>
          <a:lstStyle/>
          <a:p>
            <a:r>
              <a:rPr lang="en-US" sz="4000" b="1" i="1" dirty="0" smtClean="0"/>
              <a:t>Main conclusion</a:t>
            </a:r>
            <a:endParaRPr lang="en-US" sz="4000" b="1" i="1" dirty="0"/>
          </a:p>
        </p:txBody>
      </p:sp>
    </p:spTree>
    <p:extLst>
      <p:ext uri="{BB962C8B-B14F-4D97-AF65-F5344CB8AC3E}">
        <p14:creationId xmlns:p14="http://schemas.microsoft.com/office/powerpoint/2010/main" val="12993467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86162" y="1271061"/>
            <a:ext cx="9473783" cy="3877985"/>
          </a:xfrm>
          <a:prstGeom prst="rect">
            <a:avLst/>
          </a:prstGeom>
        </p:spPr>
        <p:txBody>
          <a:bodyPr wrap="square">
            <a:spAutoFit/>
          </a:bodyPr>
          <a:lstStyle/>
          <a:p>
            <a:pPr algn="just">
              <a:lnSpc>
                <a:spcPct val="150000"/>
              </a:lnSpc>
              <a:spcAft>
                <a:spcPts val="0"/>
              </a:spcAft>
            </a:pPr>
            <a:r>
              <a:rPr lang="en-GB" sz="4000" b="1" i="1" dirty="0">
                <a:ea typeface="Calibri" charset="0"/>
                <a:cs typeface="Times New Roman" charset="0"/>
              </a:rPr>
              <a:t>Additionally, </a:t>
            </a:r>
            <a:r>
              <a:rPr lang="en-GB" sz="4000" b="1" i="1" dirty="0" smtClean="0">
                <a:ea typeface="Calibri" charset="0"/>
                <a:cs typeface="Times New Roman" charset="0"/>
              </a:rPr>
              <a:t>we discuss:</a:t>
            </a:r>
            <a:endParaRPr lang="en-GB" sz="4000" b="1" i="1" dirty="0">
              <a:ea typeface="Calibri" charset="0"/>
              <a:cs typeface="Times New Roman" charset="0"/>
            </a:endParaRPr>
          </a:p>
          <a:p>
            <a:pPr marL="285750" indent="-285750" algn="just">
              <a:lnSpc>
                <a:spcPct val="150000"/>
              </a:lnSpc>
              <a:spcAft>
                <a:spcPts val="0"/>
              </a:spcAft>
              <a:buFont typeface="Wingdings" charset="2"/>
              <a:buChar char="Ø"/>
            </a:pPr>
            <a:r>
              <a:rPr lang="en-GB" dirty="0">
                <a:ea typeface="Calibri" charset="0"/>
                <a:cs typeface="Times New Roman" charset="0"/>
              </a:rPr>
              <a:t>The </a:t>
            </a:r>
            <a:r>
              <a:rPr lang="en-GB" sz="2800" b="1" i="1" dirty="0">
                <a:solidFill>
                  <a:srgbClr val="FF0000"/>
                </a:solidFill>
                <a:ea typeface="Calibri" charset="0"/>
                <a:cs typeface="Times New Roman" charset="0"/>
              </a:rPr>
              <a:t>contradictions between the fiscal and monetary policies stances </a:t>
            </a:r>
            <a:r>
              <a:rPr lang="en-GB" dirty="0">
                <a:ea typeface="Calibri" charset="0"/>
                <a:cs typeface="Times New Roman" charset="0"/>
              </a:rPr>
              <a:t>as a booster factor in exhausting the effect of the monetary policy; </a:t>
            </a:r>
          </a:p>
          <a:p>
            <a:pPr algn="just">
              <a:lnSpc>
                <a:spcPct val="150000"/>
              </a:lnSpc>
              <a:spcAft>
                <a:spcPts val="0"/>
              </a:spcAft>
            </a:pPr>
            <a:r>
              <a:rPr lang="en-GB" sz="4000" b="1" i="1" dirty="0">
                <a:ea typeface="Calibri" charset="0"/>
                <a:cs typeface="Times New Roman" charset="0"/>
              </a:rPr>
              <a:t>We conclude,</a:t>
            </a:r>
          </a:p>
          <a:p>
            <a:pPr marL="285750" indent="-285750" algn="just">
              <a:lnSpc>
                <a:spcPct val="150000"/>
              </a:lnSpc>
              <a:spcAft>
                <a:spcPts val="0"/>
              </a:spcAft>
              <a:buFont typeface="Wingdings" charset="2"/>
              <a:buChar char="Ø"/>
            </a:pPr>
            <a:r>
              <a:rPr lang="en-GB" dirty="0">
                <a:ea typeface="Calibri" charset="0"/>
                <a:cs typeface="Times New Roman" charset="0"/>
              </a:rPr>
              <a:t>By affirming </a:t>
            </a:r>
            <a:r>
              <a:rPr lang="en-GB" sz="2800" b="1" i="1" dirty="0">
                <a:solidFill>
                  <a:srgbClr val="FF0000"/>
                </a:solidFill>
                <a:ea typeface="Calibri" charset="0"/>
                <a:cs typeface="Times New Roman" charset="0"/>
              </a:rPr>
              <a:t>the absolute need to reform the Euro system</a:t>
            </a:r>
            <a:r>
              <a:rPr lang="en-GB" dirty="0">
                <a:ea typeface="Calibri" charset="0"/>
                <a:cs typeface="Times New Roman" charset="0"/>
              </a:rPr>
              <a:t>.</a:t>
            </a:r>
            <a:endParaRPr lang="en-US" dirty="0"/>
          </a:p>
        </p:txBody>
      </p:sp>
    </p:spTree>
    <p:extLst>
      <p:ext uri="{BB962C8B-B14F-4D97-AF65-F5344CB8AC3E}">
        <p14:creationId xmlns:p14="http://schemas.microsoft.com/office/powerpoint/2010/main" val="1248521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01479" y="278970"/>
            <a:ext cx="10097636" cy="1200329"/>
          </a:xfrm>
          <a:prstGeom prst="rect">
            <a:avLst/>
          </a:prstGeom>
          <a:noFill/>
        </p:spPr>
        <p:txBody>
          <a:bodyPr wrap="none" rtlCol="0">
            <a:spAutoFit/>
          </a:bodyPr>
          <a:lstStyle/>
          <a:p>
            <a:pPr marL="857250" indent="-857250">
              <a:buAutoNum type="romanUcPeriod"/>
            </a:pPr>
            <a:r>
              <a:rPr lang="en-GB" sz="3600" b="1" i="1" dirty="0" smtClean="0"/>
              <a:t>The </a:t>
            </a:r>
            <a:r>
              <a:rPr lang="en-GB" sz="3600" b="1" i="1" dirty="0"/>
              <a:t>so-called unconventional monetary </a:t>
            </a:r>
            <a:r>
              <a:rPr lang="en-GB" sz="3600" b="1" i="1" dirty="0" smtClean="0"/>
              <a:t>policy: </a:t>
            </a:r>
          </a:p>
          <a:p>
            <a:r>
              <a:rPr lang="en-GB" sz="3600" b="1" i="1" dirty="0"/>
              <a:t>	</a:t>
            </a:r>
            <a:r>
              <a:rPr lang="en-GB" sz="3600" b="1" i="1" dirty="0" smtClean="0"/>
              <a:t>four </a:t>
            </a:r>
            <a:r>
              <a:rPr lang="en-GB" sz="3600" b="1" i="1" dirty="0"/>
              <a:t>phases of </a:t>
            </a:r>
            <a:r>
              <a:rPr lang="en-GB" sz="3600" b="1" i="1" dirty="0" smtClean="0"/>
              <a:t>development.</a:t>
            </a:r>
            <a:endParaRPr lang="en-US" sz="3600" i="1" dirty="0"/>
          </a:p>
        </p:txBody>
      </p:sp>
      <p:sp>
        <p:nvSpPr>
          <p:cNvPr id="4" name="TextBox 3"/>
          <p:cNvSpPr txBox="1"/>
          <p:nvPr/>
        </p:nvSpPr>
        <p:spPr>
          <a:xfrm>
            <a:off x="1162373" y="1659961"/>
            <a:ext cx="10564431" cy="461665"/>
          </a:xfrm>
          <a:prstGeom prst="rect">
            <a:avLst/>
          </a:prstGeom>
          <a:noFill/>
        </p:spPr>
        <p:txBody>
          <a:bodyPr wrap="none" rtlCol="0">
            <a:spAutoFit/>
          </a:bodyPr>
          <a:lstStyle/>
          <a:p>
            <a:r>
              <a:rPr lang="en-GB" sz="2400" b="1" dirty="0">
                <a:solidFill>
                  <a:srgbClr val="FF0000"/>
                </a:solidFill>
              </a:rPr>
              <a:t>First phase:  </a:t>
            </a:r>
            <a:r>
              <a:rPr lang="en-GB" sz="2400" b="1" dirty="0"/>
              <a:t>direct liquidity injection in the market (September 2008 - June 2014).</a:t>
            </a:r>
            <a:endParaRPr lang="en-US" sz="2400" dirty="0"/>
          </a:p>
        </p:txBody>
      </p:sp>
      <p:sp>
        <p:nvSpPr>
          <p:cNvPr id="2" name="TextBox 1"/>
          <p:cNvSpPr txBox="1"/>
          <p:nvPr/>
        </p:nvSpPr>
        <p:spPr>
          <a:xfrm>
            <a:off x="1162373" y="2546977"/>
            <a:ext cx="10352869" cy="4031873"/>
          </a:xfrm>
          <a:prstGeom prst="rect">
            <a:avLst/>
          </a:prstGeom>
          <a:noFill/>
        </p:spPr>
        <p:txBody>
          <a:bodyPr wrap="square" rtlCol="0">
            <a:spAutoFit/>
          </a:bodyPr>
          <a:lstStyle/>
          <a:p>
            <a:pPr marL="342900" indent="-342900" algn="just">
              <a:buFont typeface="Wingdings" charset="2"/>
              <a:buChar char="§"/>
            </a:pPr>
            <a:r>
              <a:rPr lang="en-US" sz="2000" dirty="0" smtClean="0"/>
              <a:t>The ECB begins the approaching of the traditional intervention of the Central Banks, as lenders of last resort;</a:t>
            </a:r>
          </a:p>
          <a:p>
            <a:pPr marL="342900" indent="-342900" algn="just">
              <a:buFont typeface="Wingdings" charset="2"/>
              <a:buChar char="§"/>
            </a:pPr>
            <a:endParaRPr lang="en-US" sz="2000" dirty="0" smtClean="0"/>
          </a:p>
          <a:p>
            <a:pPr marL="342900" indent="-342900" algn="just">
              <a:buFont typeface="Wingdings" charset="2"/>
              <a:buChar char="§"/>
            </a:pPr>
            <a:r>
              <a:rPr lang="en-US" sz="2000" dirty="0" smtClean="0"/>
              <a:t>The Bundesbank opposes;</a:t>
            </a:r>
          </a:p>
          <a:p>
            <a:pPr marL="342900" indent="-342900" algn="just">
              <a:buFont typeface="Wingdings" charset="2"/>
              <a:buChar char="§"/>
            </a:pPr>
            <a:endParaRPr lang="en-US" sz="2000" dirty="0" smtClean="0"/>
          </a:p>
          <a:p>
            <a:pPr marL="342900" indent="-342900" algn="just">
              <a:buFont typeface="Wingdings" charset="2"/>
              <a:buChar char="§"/>
            </a:pPr>
            <a:r>
              <a:rPr lang="en-US" sz="2400" i="1" dirty="0" smtClean="0">
                <a:solidFill>
                  <a:srgbClr val="FF0000"/>
                </a:solidFill>
              </a:rPr>
              <a:t>The main argument </a:t>
            </a:r>
            <a:r>
              <a:rPr lang="en-US" sz="2000" dirty="0" smtClean="0"/>
              <a:t>for this “unconventional monetary policy” </a:t>
            </a:r>
            <a:r>
              <a:rPr lang="en-GB" sz="2000" dirty="0"/>
              <a:t>is the idea that </a:t>
            </a:r>
            <a:r>
              <a:rPr lang="en-GB" sz="2400" i="1" dirty="0">
                <a:solidFill>
                  <a:srgbClr val="FF0000"/>
                </a:solidFill>
              </a:rPr>
              <a:t>the conventional monetary policy transmission mechanism ceased to function properly</a:t>
            </a:r>
            <a:r>
              <a:rPr lang="en-GB" sz="2000" dirty="0"/>
              <a:t>, as a result of the dysfunctions produced in the financial markets </a:t>
            </a:r>
            <a:r>
              <a:rPr lang="en-US" sz="2000" dirty="0" smtClean="0"/>
              <a:t> </a:t>
            </a:r>
          </a:p>
          <a:p>
            <a:pPr marL="342900" indent="-342900" algn="just">
              <a:buFont typeface="Wingdings" charset="2"/>
              <a:buChar char="§"/>
            </a:pPr>
            <a:endParaRPr lang="en-US" sz="2000" dirty="0"/>
          </a:p>
          <a:p>
            <a:pPr marL="342900" indent="-342900" algn="just">
              <a:buFont typeface="Wingdings" charset="2"/>
              <a:buChar char="§"/>
            </a:pPr>
            <a:r>
              <a:rPr lang="en-GB" sz="2000" dirty="0"/>
              <a:t>This malfunction justified the adoption of exceptional measures, designated "unconventional", </a:t>
            </a:r>
            <a:r>
              <a:rPr lang="en-GB" sz="2400" i="1" dirty="0">
                <a:solidFill>
                  <a:srgbClr val="FF0000"/>
                </a:solidFill>
              </a:rPr>
              <a:t>creating a sort of "bypass" between monetary policy and the level of prices</a:t>
            </a:r>
            <a:r>
              <a:rPr lang="en-GB" sz="2000" dirty="0"/>
              <a:t>, avoiding the constraints of normal financing channels </a:t>
            </a:r>
            <a:endParaRPr lang="en-US" sz="2000" dirty="0"/>
          </a:p>
        </p:txBody>
      </p:sp>
    </p:spTree>
    <p:extLst>
      <p:ext uri="{BB962C8B-B14F-4D97-AF65-F5344CB8AC3E}">
        <p14:creationId xmlns:p14="http://schemas.microsoft.com/office/powerpoint/2010/main" val="964534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a:stretch>
            <a:fillRect/>
          </a:stretch>
        </p:blipFill>
        <p:spPr>
          <a:xfrm>
            <a:off x="976394" y="1472340"/>
            <a:ext cx="9608949" cy="4556500"/>
          </a:xfrm>
          <a:prstGeom prst="rect">
            <a:avLst/>
          </a:prstGeom>
        </p:spPr>
      </p:pic>
      <p:sp>
        <p:nvSpPr>
          <p:cNvPr id="2" name="Rectangle 1"/>
          <p:cNvSpPr/>
          <p:nvPr/>
        </p:nvSpPr>
        <p:spPr>
          <a:xfrm>
            <a:off x="1232115" y="252243"/>
            <a:ext cx="9097505" cy="1015663"/>
          </a:xfrm>
          <a:prstGeom prst="rect">
            <a:avLst/>
          </a:prstGeom>
        </p:spPr>
        <p:txBody>
          <a:bodyPr wrap="square">
            <a:spAutoFit/>
          </a:bodyPr>
          <a:lstStyle/>
          <a:p>
            <a:pPr algn="just"/>
            <a:r>
              <a:rPr lang="en-GB" sz="2000" i="1" dirty="0">
                <a:solidFill>
                  <a:srgbClr val="FF0000"/>
                </a:solidFill>
                <a:latin typeface="Times New Roman" charset="0"/>
                <a:ea typeface="Calibri" charset="0"/>
              </a:rPr>
              <a:t>The monetary policy transmission mechanism is the process through which monetary policy decisions are transmitted to the economy and, ultimately, to the prices level, the main target of the ECB's intervention</a:t>
            </a:r>
            <a:r>
              <a:rPr lang="en-GB" sz="2000" i="1" dirty="0">
                <a:solidFill>
                  <a:srgbClr val="FF0000"/>
                </a:solidFill>
              </a:rPr>
              <a:t> </a:t>
            </a:r>
            <a:endParaRPr lang="en-US" sz="2000" i="1" dirty="0">
              <a:solidFill>
                <a:srgbClr val="FF0000"/>
              </a:solidFill>
            </a:endParaRPr>
          </a:p>
        </p:txBody>
      </p:sp>
    </p:spTree>
    <p:extLst>
      <p:ext uri="{BB962C8B-B14F-4D97-AF65-F5344CB8AC3E}">
        <p14:creationId xmlns:p14="http://schemas.microsoft.com/office/powerpoint/2010/main" val="1888440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2921" y="774914"/>
            <a:ext cx="10445858" cy="6247864"/>
          </a:xfrm>
          <a:prstGeom prst="rect">
            <a:avLst/>
          </a:prstGeom>
          <a:noFill/>
        </p:spPr>
        <p:txBody>
          <a:bodyPr wrap="square" rtlCol="0">
            <a:spAutoFit/>
          </a:bodyPr>
          <a:lstStyle/>
          <a:p>
            <a:pPr algn="just"/>
            <a:r>
              <a:rPr lang="en-GB" sz="2800" dirty="0"/>
              <a:t>A second justification for the introduction of unconventional monetary policy </a:t>
            </a:r>
            <a:r>
              <a:rPr lang="en-GB" sz="2800" dirty="0" smtClean="0"/>
              <a:t>is the </a:t>
            </a:r>
            <a:r>
              <a:rPr lang="en-GB" sz="2800" dirty="0"/>
              <a:t>so-called </a:t>
            </a:r>
            <a:r>
              <a:rPr lang="en-GB" sz="3600" i="1" dirty="0">
                <a:solidFill>
                  <a:srgbClr val="FF0000"/>
                </a:solidFill>
              </a:rPr>
              <a:t>"separation </a:t>
            </a:r>
            <a:r>
              <a:rPr lang="en-GB" sz="3600" i="1" dirty="0" smtClean="0">
                <a:solidFill>
                  <a:srgbClr val="FF0000"/>
                </a:solidFill>
              </a:rPr>
              <a:t>principle”;</a:t>
            </a:r>
            <a:endParaRPr lang="en-US" sz="3600" i="1" dirty="0">
              <a:solidFill>
                <a:srgbClr val="FF0000"/>
              </a:solidFill>
            </a:endParaRPr>
          </a:p>
          <a:p>
            <a:pPr algn="just"/>
            <a:endParaRPr lang="en-US" sz="2400" i="1" dirty="0">
              <a:solidFill>
                <a:srgbClr val="FF0000"/>
              </a:solidFill>
            </a:endParaRPr>
          </a:p>
          <a:p>
            <a:pPr marL="342900" indent="-342900" algn="just">
              <a:buFont typeface="Wingdings" charset="2"/>
              <a:buChar char="§"/>
            </a:pPr>
            <a:r>
              <a:rPr lang="en-GB" sz="2000" dirty="0"/>
              <a:t>Unconventional measures are </a:t>
            </a:r>
            <a:r>
              <a:rPr lang="en-GB" sz="2400" i="1" dirty="0">
                <a:solidFill>
                  <a:srgbClr val="FF0000"/>
                </a:solidFill>
              </a:rPr>
              <a:t>complementary</a:t>
            </a:r>
            <a:r>
              <a:rPr lang="en-GB" sz="2000" dirty="0"/>
              <a:t> to the former in having clearly defined and temporally limited </a:t>
            </a:r>
            <a:r>
              <a:rPr lang="en-GB" sz="2000" dirty="0" smtClean="0"/>
              <a:t>objectives;</a:t>
            </a:r>
          </a:p>
          <a:p>
            <a:pPr marL="342900" indent="-342900" algn="just">
              <a:buFont typeface="Wingdings" charset="2"/>
              <a:buChar char="§"/>
            </a:pPr>
            <a:endParaRPr lang="en-GB" sz="2000" i="1" dirty="0">
              <a:solidFill>
                <a:srgbClr val="FF0000"/>
              </a:solidFill>
            </a:endParaRPr>
          </a:p>
          <a:p>
            <a:pPr marL="342900" indent="-342900" algn="just">
              <a:buFont typeface="Wingdings" charset="2"/>
              <a:buChar char="§"/>
            </a:pPr>
            <a:r>
              <a:rPr lang="en-GB" sz="2000" dirty="0" smtClean="0"/>
              <a:t>Non-standard </a:t>
            </a:r>
            <a:r>
              <a:rPr lang="en-GB" sz="2000" dirty="0"/>
              <a:t>measures </a:t>
            </a:r>
            <a:r>
              <a:rPr lang="en-GB" sz="2400" i="1" dirty="0">
                <a:solidFill>
                  <a:srgbClr val="FF0000"/>
                </a:solidFill>
              </a:rPr>
              <a:t>are distinct from the "quantitative easing"</a:t>
            </a:r>
            <a:r>
              <a:rPr lang="en-GB" sz="2000" dirty="0"/>
              <a:t> that is used by the Fed or the BoE, because they are not intended as a substitute for conventional interest rate policy in the context of "zero lower bound" </a:t>
            </a:r>
            <a:r>
              <a:rPr lang="en-GB" sz="2000" dirty="0" smtClean="0"/>
              <a:t>;</a:t>
            </a:r>
          </a:p>
          <a:p>
            <a:pPr marL="342900" indent="-342900" algn="just">
              <a:buFont typeface="Wingdings" charset="2"/>
              <a:buChar char="§"/>
            </a:pPr>
            <a:endParaRPr lang="en-GB" sz="2000" dirty="0"/>
          </a:p>
          <a:p>
            <a:pPr marL="342900" indent="-342900" algn="just">
              <a:buFont typeface="Wingdings" charset="2"/>
              <a:buChar char="§"/>
            </a:pPr>
            <a:r>
              <a:rPr lang="en-GB" sz="2000" dirty="0">
                <a:solidFill>
                  <a:srgbClr val="FF0000"/>
                </a:solidFill>
              </a:rPr>
              <a:t>They work thus as a support mechanism</a:t>
            </a:r>
            <a:r>
              <a:rPr lang="en-GB" sz="2000" dirty="0"/>
              <a:t> to the conventional policy in a period of exception when disruptions in the normal financing channels of the financial system and of the economy manifest</a:t>
            </a:r>
            <a:r>
              <a:rPr lang="en-GB" sz="2000" dirty="0" smtClean="0"/>
              <a:t>.</a:t>
            </a:r>
          </a:p>
          <a:p>
            <a:pPr marL="342900" indent="-342900" algn="just">
              <a:buFont typeface="Wingdings" charset="2"/>
              <a:buChar char="§"/>
            </a:pPr>
            <a:endParaRPr lang="en-GB" sz="2000" dirty="0"/>
          </a:p>
          <a:p>
            <a:pPr marL="342900" indent="-342900" algn="just">
              <a:buFont typeface="Wingdings" charset="2"/>
              <a:buChar char="§"/>
            </a:pPr>
            <a:r>
              <a:rPr lang="en-GB" sz="2000" dirty="0"/>
              <a:t>They should be used as long as the malfunctioning of the monetary policy transmission mechanism is evident and </a:t>
            </a:r>
            <a:r>
              <a:rPr lang="en-GB" sz="2400" i="1" dirty="0">
                <a:solidFill>
                  <a:srgbClr val="FF0000"/>
                </a:solidFill>
              </a:rPr>
              <a:t>withdrawn as soon as this feature is recovered;</a:t>
            </a:r>
          </a:p>
          <a:p>
            <a:endParaRPr lang="en-GB" sz="2000" dirty="0"/>
          </a:p>
          <a:p>
            <a:r>
              <a:rPr lang="en-GB" sz="2000" dirty="0" smtClean="0"/>
              <a:t>  </a:t>
            </a:r>
            <a:endParaRPr lang="en-US" sz="2000" i="1" dirty="0">
              <a:solidFill>
                <a:srgbClr val="FF0000"/>
              </a:solidFill>
            </a:endParaRPr>
          </a:p>
        </p:txBody>
      </p:sp>
    </p:spTree>
    <p:extLst>
      <p:ext uri="{BB962C8B-B14F-4D97-AF65-F5344CB8AC3E}">
        <p14:creationId xmlns:p14="http://schemas.microsoft.com/office/powerpoint/2010/main" val="80809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2698" y="663803"/>
            <a:ext cx="10864312" cy="830997"/>
          </a:xfrm>
          <a:prstGeom prst="rect">
            <a:avLst/>
          </a:prstGeom>
          <a:noFill/>
        </p:spPr>
        <p:txBody>
          <a:bodyPr wrap="square" rtlCol="0">
            <a:spAutoFit/>
          </a:bodyPr>
          <a:lstStyle/>
          <a:p>
            <a:pPr marL="2136775" indent="-2136775"/>
            <a:r>
              <a:rPr lang="en-GB" sz="2400" b="1" dirty="0" err="1" smtClean="0">
                <a:solidFill>
                  <a:srgbClr val="FF0000"/>
                </a:solidFill>
              </a:rPr>
              <a:t>Seconde</a:t>
            </a:r>
            <a:r>
              <a:rPr lang="en-GB" sz="2400" b="1" dirty="0" smtClean="0">
                <a:solidFill>
                  <a:srgbClr val="FF0000"/>
                </a:solidFill>
              </a:rPr>
              <a:t> </a:t>
            </a:r>
            <a:r>
              <a:rPr lang="en-GB" sz="2400" b="1" dirty="0">
                <a:solidFill>
                  <a:srgbClr val="FF0000"/>
                </a:solidFill>
              </a:rPr>
              <a:t>phase:  </a:t>
            </a:r>
            <a:r>
              <a:rPr lang="en-GB" sz="2400" b="1" dirty="0"/>
              <a:t>approaching the role of “lender of last resort” (June 2014 – March 2016)</a:t>
            </a:r>
            <a:r>
              <a:rPr lang="en-GB" sz="2400" dirty="0"/>
              <a:t> </a:t>
            </a:r>
            <a:endParaRPr lang="en-US" sz="2400" dirty="0"/>
          </a:p>
        </p:txBody>
      </p:sp>
      <p:sp>
        <p:nvSpPr>
          <p:cNvPr id="3" name="TextBox 2"/>
          <p:cNvSpPr txBox="1"/>
          <p:nvPr/>
        </p:nvSpPr>
        <p:spPr>
          <a:xfrm>
            <a:off x="1069383" y="1673817"/>
            <a:ext cx="9856922" cy="4462760"/>
          </a:xfrm>
          <a:prstGeom prst="rect">
            <a:avLst/>
          </a:prstGeom>
          <a:noFill/>
        </p:spPr>
        <p:txBody>
          <a:bodyPr wrap="square" rtlCol="0">
            <a:spAutoFit/>
          </a:bodyPr>
          <a:lstStyle/>
          <a:p>
            <a:pPr marL="285750" indent="-285750" algn="just">
              <a:buFont typeface="Wingdings" charset="2"/>
              <a:buChar char="§"/>
            </a:pPr>
            <a:r>
              <a:rPr lang="en-GB" sz="2000" dirty="0"/>
              <a:t>In June and September 2014 more unconventional measures were introduced, considered of a new class: two programs of assets purchased from the private </a:t>
            </a:r>
            <a:r>
              <a:rPr lang="en-GB" sz="2000" dirty="0" smtClean="0"/>
              <a:t>sector:</a:t>
            </a:r>
          </a:p>
          <a:p>
            <a:pPr marL="285750" indent="-285750" algn="just">
              <a:buFont typeface="Wingdings" charset="2"/>
              <a:buChar char="§"/>
            </a:pPr>
            <a:endParaRPr lang="en-GB" sz="2000" dirty="0" smtClean="0"/>
          </a:p>
          <a:p>
            <a:pPr marL="800100" lvl="1" indent="-342900" algn="just">
              <a:buFont typeface="Wingdings" charset="2"/>
              <a:buChar char="Ø"/>
            </a:pPr>
            <a:r>
              <a:rPr lang="en-GB" sz="2000" dirty="0" smtClean="0"/>
              <a:t>an </a:t>
            </a:r>
            <a:r>
              <a:rPr lang="en-GB" sz="2000" dirty="0"/>
              <a:t>Asset Backed Securities Purchase Program (ABSPP) and a third Covered Bond Purchase Program  (CBPP3), adopted in order to allow selective intervention in the markets with decisive influence on the financing of the non-financial sector; </a:t>
            </a:r>
            <a:endParaRPr lang="en-GB" sz="2000" dirty="0" smtClean="0"/>
          </a:p>
          <a:p>
            <a:pPr marL="800100" lvl="1" indent="-342900" algn="just">
              <a:buFont typeface="Wingdings" charset="2"/>
              <a:buChar char="Ø"/>
            </a:pPr>
            <a:endParaRPr lang="en-GB" sz="2000" dirty="0" smtClean="0"/>
          </a:p>
          <a:p>
            <a:pPr marL="800100" lvl="1" indent="-342900" algn="just">
              <a:buFont typeface="Wingdings" charset="2"/>
              <a:buChar char="Ø"/>
            </a:pPr>
            <a:r>
              <a:rPr lang="en-GB" sz="2000" dirty="0" smtClean="0"/>
              <a:t>and </a:t>
            </a:r>
            <a:r>
              <a:rPr lang="en-GB" sz="2000" dirty="0"/>
              <a:t>a new series of Targeted Long-term Refinancing Operations (TLTROs), up to 4 years,  to improve bank lending to the non-financial private sector in the euro area. </a:t>
            </a:r>
            <a:endParaRPr lang="en-GB" sz="2000" dirty="0" smtClean="0"/>
          </a:p>
          <a:p>
            <a:pPr marL="285750" indent="-285750" algn="just">
              <a:buFont typeface="Wingdings" charset="2"/>
              <a:buChar char="§"/>
            </a:pPr>
            <a:endParaRPr lang="en-GB" sz="2000" dirty="0"/>
          </a:p>
          <a:p>
            <a:pPr marL="285750" indent="-285750" algn="just">
              <a:buFont typeface="Wingdings" charset="2"/>
              <a:buChar char="§"/>
            </a:pPr>
            <a:r>
              <a:rPr lang="en-GB" sz="2000" dirty="0"/>
              <a:t>T</a:t>
            </a:r>
            <a:r>
              <a:rPr lang="en-GB" sz="2000" dirty="0" smtClean="0"/>
              <a:t>he </a:t>
            </a:r>
            <a:r>
              <a:rPr lang="en-GB" sz="2000" dirty="0"/>
              <a:t>ECB clearly stated the willingness to actively expand the size of its balance sheet up to the levels needed </a:t>
            </a:r>
            <a:r>
              <a:rPr lang="en-GB" sz="2400" i="1" dirty="0">
                <a:solidFill>
                  <a:srgbClr val="FF0000"/>
                </a:solidFill>
              </a:rPr>
              <a:t>to ease the monetary policy stance</a:t>
            </a:r>
            <a:r>
              <a:rPr lang="en-GB" sz="2000" dirty="0"/>
              <a:t>, in a situation where interest rates reached their lowest level.</a:t>
            </a:r>
          </a:p>
          <a:p>
            <a:endParaRPr lang="en-US" sz="2000" dirty="0"/>
          </a:p>
        </p:txBody>
      </p:sp>
    </p:spTree>
    <p:extLst>
      <p:ext uri="{BB962C8B-B14F-4D97-AF65-F5344CB8AC3E}">
        <p14:creationId xmlns:p14="http://schemas.microsoft.com/office/powerpoint/2010/main" val="17319286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5845" y="2061275"/>
            <a:ext cx="9593450" cy="2616101"/>
          </a:xfrm>
          <a:prstGeom prst="rect">
            <a:avLst/>
          </a:prstGeom>
          <a:noFill/>
        </p:spPr>
        <p:txBody>
          <a:bodyPr wrap="square" rtlCol="0">
            <a:spAutoFit/>
          </a:bodyPr>
          <a:lstStyle/>
          <a:p>
            <a:pPr marL="342900" indent="-342900" algn="just">
              <a:buFont typeface="Wingdings" charset="2"/>
              <a:buChar char="§"/>
            </a:pPr>
            <a:r>
              <a:rPr lang="en-GB" sz="2000" dirty="0"/>
              <a:t>T</a:t>
            </a:r>
            <a:r>
              <a:rPr lang="en-GB" sz="2000" dirty="0" smtClean="0"/>
              <a:t>he </a:t>
            </a:r>
            <a:r>
              <a:rPr lang="en-GB" sz="2000" dirty="0"/>
              <a:t>ECB no longer relies on the ability of the banking system to use well the liquidity facilities that are provided, by injecting itself more money into the economy through lending operations, </a:t>
            </a:r>
            <a:r>
              <a:rPr lang="en-GB" sz="2400" i="1" dirty="0">
                <a:solidFill>
                  <a:srgbClr val="FF0000"/>
                </a:solidFill>
              </a:rPr>
              <a:t>creating direct channels of monetary </a:t>
            </a:r>
            <a:r>
              <a:rPr lang="en-GB" sz="2400" i="1" dirty="0" smtClean="0">
                <a:solidFill>
                  <a:srgbClr val="FF0000"/>
                </a:solidFill>
              </a:rPr>
              <a:t>transmission</a:t>
            </a:r>
            <a:r>
              <a:rPr lang="en-GB" sz="2000" dirty="0" smtClean="0"/>
              <a:t>.</a:t>
            </a:r>
          </a:p>
          <a:p>
            <a:pPr marL="342900" indent="-342900" algn="just">
              <a:buFont typeface="Wingdings" charset="2"/>
              <a:buChar char="§"/>
            </a:pPr>
            <a:endParaRPr lang="en-GB" sz="2000" dirty="0"/>
          </a:p>
          <a:p>
            <a:pPr marL="342900" indent="-342900" algn="just">
              <a:buFont typeface="Wingdings" charset="2"/>
              <a:buChar char="§"/>
            </a:pPr>
            <a:r>
              <a:rPr lang="en-GB" sz="2000" dirty="0"/>
              <a:t>It meant, in fact, a new attitude of the ECB involving a closer approach more of a "quantitative easing" stance, followed by the Fed and other central banks, in line with the role of "lender of last resort". A formally rejected stance, or at least not assumed up to here. </a:t>
            </a:r>
            <a:endParaRPr lang="en-US" sz="2000" dirty="0"/>
          </a:p>
        </p:txBody>
      </p:sp>
    </p:spTree>
    <p:extLst>
      <p:ext uri="{BB962C8B-B14F-4D97-AF65-F5344CB8AC3E}">
        <p14:creationId xmlns:p14="http://schemas.microsoft.com/office/powerpoint/2010/main" val="1778181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425845" y="1193369"/>
            <a:ext cx="9345477" cy="4804475"/>
          </a:xfrm>
          <a:prstGeom prst="rect">
            <a:avLst/>
          </a:prstGeom>
        </p:spPr>
      </p:pic>
    </p:spTree>
    <p:extLst>
      <p:ext uri="{BB962C8B-B14F-4D97-AF65-F5344CB8AC3E}">
        <p14:creationId xmlns:p14="http://schemas.microsoft.com/office/powerpoint/2010/main" val="840109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TotalTime>
  <Words>1236</Words>
  <Application>Microsoft Macintosh PowerPoint</Application>
  <PresentationFormat>Widescreen</PresentationFormat>
  <Paragraphs>76</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Calibri</vt:lpstr>
      <vt:lpstr>Calibri Light</vt:lpstr>
      <vt:lpstr>Times New Roman</vt:lpstr>
      <vt:lpstr>Wingdings</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António Mendonça</dc:creator>
  <cp:lastModifiedBy>António Mendonça</cp:lastModifiedBy>
  <cp:revision>27</cp:revision>
  <dcterms:created xsi:type="dcterms:W3CDTF">2017-04-30T19:55:49Z</dcterms:created>
  <dcterms:modified xsi:type="dcterms:W3CDTF">2017-05-11T12:50:10Z</dcterms:modified>
</cp:coreProperties>
</file>