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embeddedFontLst>
    <p:embeddedFont>
      <p:font typeface="Source Sans Pr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SourceSansPro-bold.fntdata"/><Relationship Id="rId16" Type="http://schemas.openxmlformats.org/officeDocument/2006/relationships/font" Target="fonts/SourceSansPro-regular.fntdata"/><Relationship Id="rId5" Type="http://schemas.openxmlformats.org/officeDocument/2006/relationships/slide" Target="slides/slide1.xml"/><Relationship Id="rId19" Type="http://schemas.openxmlformats.org/officeDocument/2006/relationships/font" Target="fonts/SourceSansPro-boldItalic.fntdata"/><Relationship Id="rId6" Type="http://schemas.openxmlformats.org/officeDocument/2006/relationships/slide" Target="slides/slide2.xml"/><Relationship Id="rId18" Type="http://schemas.openxmlformats.org/officeDocument/2006/relationships/font" Target="fonts/SourceSansPr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Shape 94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9" name="Shape 15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5" name="Shape 1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3" name="Shape 1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0" name="Shape 1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6" name="Shape 12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2" name="Shape 1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ctrTitle"/>
          </p:nvPr>
        </p:nvSpPr>
        <p:spPr>
          <a:xfrm>
            <a:off x="508000" y="4853412"/>
            <a:ext cx="11277600" cy="12223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9" name="Shape 19"/>
          <p:cNvSpPr txBox="1"/>
          <p:nvPr>
            <p:ph idx="1" type="subTitle"/>
          </p:nvPr>
        </p:nvSpPr>
        <p:spPr>
          <a:xfrm>
            <a:off x="508000" y="3886200"/>
            <a:ext cx="11277600" cy="914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ctr">
              <a:spcBef>
                <a:spcPts val="560"/>
              </a:spcBef>
              <a:buClr>
                <a:schemeClr val="accent1"/>
              </a:buClr>
              <a:buFont typeface="Noto Sans Symbols"/>
              <a:buNone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ctr">
              <a:spcBef>
                <a:spcPts val="480"/>
              </a:spcBef>
              <a:buClr>
                <a:schemeClr val="accent1"/>
              </a:buClr>
              <a:buFont typeface="Noto Sans Symbols"/>
              <a:buNone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ct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ctr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ctr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ctr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1" name="Shape 21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10972800" y="6473951"/>
            <a:ext cx="1011936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23" name="Shape 23"/>
          <p:cNvSpPr txBox="1"/>
          <p:nvPr/>
        </p:nvSpPr>
        <p:spPr>
          <a:xfrm>
            <a:off x="9356865" y="6529125"/>
            <a:ext cx="2448298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600" u="none" cap="none" strike="noStrike">
                <a:solidFill>
                  <a:srgbClr val="4D190B"/>
                </a:solidFill>
                <a:latin typeface="Calibri"/>
                <a:ea typeface="Calibri"/>
                <a:cs typeface="Calibri"/>
                <a:sym typeface="Calibri"/>
              </a:rPr>
              <a:t>Mind, Thinking &amp; Creativity</a:t>
            </a:r>
          </a:p>
        </p:txBody>
      </p:sp>
      <p:cxnSp>
        <p:nvCxnSpPr>
          <p:cNvPr id="24" name="Shape 24"/>
          <p:cNvCxnSpPr/>
          <p:nvPr/>
        </p:nvCxnSpPr>
        <p:spPr>
          <a:xfrm>
            <a:off x="360943" y="6505125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>
            <p:ph type="title"/>
          </p:nvPr>
        </p:nvSpPr>
        <p:spPr>
          <a:xfrm>
            <a:off x="406400" y="457200"/>
            <a:ext cx="1158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1" name="Shape 81"/>
          <p:cNvSpPr txBox="1"/>
          <p:nvPr>
            <p:ph idx="1" type="body"/>
          </p:nvPr>
        </p:nvSpPr>
        <p:spPr>
          <a:xfrm rot="5400000">
            <a:off x="3934618" y="-1974055"/>
            <a:ext cx="4525963" cy="1158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2" type="sldNum"/>
          </p:nvPr>
        </p:nvSpPr>
        <p:spPr>
          <a:xfrm>
            <a:off x="10972800" y="6477001"/>
            <a:ext cx="1016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title"/>
          </p:nvPr>
        </p:nvSpPr>
        <p:spPr>
          <a:xfrm rot="5400000">
            <a:off x="7437437" y="2255839"/>
            <a:ext cx="5851525" cy="24383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7" name="Shape 87"/>
          <p:cNvSpPr txBox="1"/>
          <p:nvPr>
            <p:ph idx="1" type="body"/>
          </p:nvPr>
        </p:nvSpPr>
        <p:spPr>
          <a:xfrm rot="5400000">
            <a:off x="1849437" y="-690560"/>
            <a:ext cx="5851525" cy="83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9" name="Shape 89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2" type="sldNum"/>
          </p:nvPr>
        </p:nvSpPr>
        <p:spPr>
          <a:xfrm>
            <a:off x="10972800" y="6477001"/>
            <a:ext cx="1016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406400" y="457200"/>
            <a:ext cx="1158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06400" y="1554162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4775200" y="76201"/>
            <a:ext cx="3860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10972800" y="6473951"/>
            <a:ext cx="1011936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hape 32"/>
          <p:cNvCxnSpPr/>
          <p:nvPr/>
        </p:nvCxnSpPr>
        <p:spPr>
          <a:xfrm>
            <a:off x="685800" y="3444903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3" name="Shape 33"/>
          <p:cNvSpPr txBox="1"/>
          <p:nvPr>
            <p:ph idx="1" type="body"/>
          </p:nvPr>
        </p:nvSpPr>
        <p:spPr>
          <a:xfrm>
            <a:off x="508000" y="1676400"/>
            <a:ext cx="11277600" cy="1219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r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0" i="0" sz="2000" u="none" cap="none" strike="noStrike">
                <a:solidFill>
                  <a:srgbClr val="44332A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0" i="0" sz="16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rgbClr val="88888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10972800" y="6477001"/>
            <a:ext cx="1016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40633" y="2947085"/>
            <a:ext cx="11582400" cy="11848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x="406400" y="1600200"/>
            <a:ext cx="55880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8440" lvl="0" marL="34290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9069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9700" lvl="2" marL="11430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8589" lvl="3" marL="160020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x="6197600" y="1600200"/>
            <a:ext cx="5791200" cy="472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18440" lvl="0" marL="34290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79069" lvl="1" marL="74295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39700" lvl="2" marL="11430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48589" lvl="3" marL="160020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10972800" y="6477001"/>
            <a:ext cx="1016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x="406400" y="5410200"/>
            <a:ext cx="11480800" cy="88264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x="375259" y="666750"/>
            <a:ext cx="5720740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2" type="body"/>
          </p:nvPr>
        </p:nvSpPr>
        <p:spPr>
          <a:xfrm>
            <a:off x="6193367" y="666750"/>
            <a:ext cx="57229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0" i="0" sz="1800" u="none" cap="none" strike="noStrike">
                <a:solidFill>
                  <a:srgbClr val="AF762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400"/>
              </a:spcBef>
              <a:buClr>
                <a:schemeClr val="accent1"/>
              </a:buClr>
              <a:buFont typeface="Noto Sans Symbols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360"/>
              </a:spcBef>
              <a:buClr>
                <a:schemeClr val="accent1"/>
              </a:buClr>
              <a:buFont typeface="Noto Sans Symbols"/>
              <a:buNone/>
              <a:defRPr b="1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320"/>
              </a:spcBef>
              <a:buClr>
                <a:schemeClr val="accent1"/>
              </a:buClr>
              <a:buFont typeface="Noto Sans Symbols"/>
              <a:buNone/>
              <a:defRPr b="1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3" type="body"/>
          </p:nvPr>
        </p:nvSpPr>
        <p:spPr>
          <a:xfrm>
            <a:off x="375259" y="1316037"/>
            <a:ext cx="5720740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6220" lvl="0" marL="3429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6850" lvl="1" marL="74295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14300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7480" lvl="3" marL="1600200" marR="0" rtl="0" algn="l">
              <a:spcBef>
                <a:spcPts val="32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4" type="body"/>
          </p:nvPr>
        </p:nvSpPr>
        <p:spPr>
          <a:xfrm>
            <a:off x="6198307" y="1316037"/>
            <a:ext cx="5718047" cy="39417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36220" lvl="0" marL="3429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96850" lvl="1" marL="74295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48589" lvl="2" marL="1143000" marR="0" rtl="0" algn="l">
              <a:spcBef>
                <a:spcPts val="36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57480" lvl="3" marL="1600200" marR="0" rtl="0" algn="l">
              <a:spcBef>
                <a:spcPts val="32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7639" lvl="4" marL="20574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10972800" y="6477000"/>
            <a:ext cx="1016000" cy="246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cxnSp>
        <p:nvCxnSpPr>
          <p:cNvPr id="54" name="Shape 54"/>
          <p:cNvCxnSpPr/>
          <p:nvPr/>
        </p:nvCxnSpPr>
        <p:spPr>
          <a:xfrm>
            <a:off x="685800" y="6019801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02336" y="457200"/>
            <a:ext cx="11582400" cy="84124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10972800" y="6477001"/>
            <a:ext cx="1016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2" type="sldNum"/>
          </p:nvPr>
        </p:nvSpPr>
        <p:spPr>
          <a:xfrm>
            <a:off x="10972800" y="6477001"/>
            <a:ext cx="1016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Shape 65"/>
          <p:cNvCxnSpPr/>
          <p:nvPr/>
        </p:nvCxnSpPr>
        <p:spPr>
          <a:xfrm>
            <a:off x="685800" y="5849117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66" name="Shape 66"/>
          <p:cNvSpPr txBox="1"/>
          <p:nvPr>
            <p:ph type="title"/>
          </p:nvPr>
        </p:nvSpPr>
        <p:spPr>
          <a:xfrm>
            <a:off x="609600" y="5486400"/>
            <a:ext cx="11277600" cy="52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609600" y="609600"/>
            <a:ext cx="4011084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85750" lvl="1" marL="742950" marR="0" rtl="0" algn="l">
              <a:spcBef>
                <a:spcPts val="240"/>
              </a:spcBef>
              <a:buClr>
                <a:schemeClr val="accent1"/>
              </a:buClr>
              <a:buFont typeface="Noto Sans Symbols"/>
              <a:buNone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228600" lvl="2" marL="1143000" marR="0" rtl="0" algn="l">
              <a:spcBef>
                <a:spcPts val="200"/>
              </a:spcBef>
              <a:buClr>
                <a:schemeClr val="accent1"/>
              </a:buClr>
              <a:buFont typeface="Noto Sans Symbols"/>
              <a:buNone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228600" lvl="3" marL="16002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228600" lvl="4" marL="2057400" marR="0" rtl="0" algn="l">
              <a:spcBef>
                <a:spcPts val="180"/>
              </a:spcBef>
              <a:buClr>
                <a:schemeClr val="accent1"/>
              </a:buClr>
              <a:buFont typeface="Noto Sans Symbols"/>
              <a:buNone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4766732" y="609600"/>
            <a:ext cx="7120466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52400" lvl="4" marL="2057400" marR="0" rtl="0" algn="l">
              <a:spcBef>
                <a:spcPts val="40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10972800" y="6477001"/>
            <a:ext cx="1016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/>
          <p:nvPr>
            <p:ph idx="2" type="pic"/>
          </p:nvPr>
        </p:nvSpPr>
        <p:spPr>
          <a:xfrm>
            <a:off x="4673600" y="616633"/>
            <a:ext cx="6705599" cy="36576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  <a:effectLst>
            <a:reflection blurRad="0" dir="5400000" dist="900" endA="500" endPos="10000" kx="0" rotWithShape="0" algn="bl" stA="49000" stPos="0" sy="-90000" ky="0"/>
          </a:effectLst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accent1"/>
              </a:buClr>
              <a:buFont typeface="Noto Sans Symbols"/>
              <a:buNone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10972800" y="6477001"/>
            <a:ext cx="1016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77" name="Shape 77"/>
          <p:cNvSpPr txBox="1"/>
          <p:nvPr>
            <p:ph type="title"/>
          </p:nvPr>
        </p:nvSpPr>
        <p:spPr>
          <a:xfrm>
            <a:off x="508000" y="4993760"/>
            <a:ext cx="7823199" cy="522288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1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508000" y="5533217"/>
            <a:ext cx="7823199" cy="76834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accent1"/>
              </a:buClr>
              <a:buFont typeface="Noto Sans Symbols"/>
              <a:buNone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232409" lvl="1" marL="742950" marR="0" rtl="0" algn="l">
              <a:spcBef>
                <a:spcPts val="24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1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84150" lvl="2" marL="1143000" marR="0" rtl="0" algn="l">
              <a:spcBef>
                <a:spcPts val="20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1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88594" lvl="3" marL="1600200" marR="0" rtl="0" algn="l">
              <a:spcBef>
                <a:spcPts val="18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94310" lvl="4" marL="2057400" marR="0" rtl="0" algn="l">
              <a:spcBef>
                <a:spcPts val="18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9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hape 10"/>
          <p:cNvCxnSpPr/>
          <p:nvPr/>
        </p:nvCxnSpPr>
        <p:spPr>
          <a:xfrm>
            <a:off x="685800" y="1050899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1" name="Shape 11"/>
          <p:cNvSpPr txBox="1"/>
          <p:nvPr>
            <p:ph idx="1" type="body"/>
          </p:nvPr>
        </p:nvSpPr>
        <p:spPr>
          <a:xfrm>
            <a:off x="406400" y="1554162"/>
            <a:ext cx="115824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200660" lvl="0" marL="342900" marR="0" rtl="0" algn="l">
              <a:spcBef>
                <a:spcPts val="64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32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-161290" lvl="1" marL="742950" marR="0" rtl="0" algn="l">
              <a:spcBef>
                <a:spcPts val="560"/>
              </a:spcBef>
              <a:buClr>
                <a:schemeClr val="accent1"/>
              </a:buClr>
              <a:buSzPct val="70000"/>
              <a:buFont typeface="Noto Sans Symbols"/>
              <a:buChar char="+"/>
              <a:defRPr b="0" i="0" sz="2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-121919" lvl="2" marL="1143000" marR="0" rtl="0" algn="l">
              <a:spcBef>
                <a:spcPts val="480"/>
              </a:spcBef>
              <a:buClr>
                <a:schemeClr val="accent1"/>
              </a:buClr>
              <a:buSzPct val="70000"/>
              <a:buFont typeface="Noto Sans Symbols"/>
              <a:buChar char="✕"/>
              <a:defRPr b="0" i="0" sz="2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-139700" lvl="3" marL="1600200" marR="0" rtl="0" algn="l">
              <a:spcBef>
                <a:spcPts val="400"/>
              </a:spcBef>
              <a:buClr>
                <a:schemeClr val="accent1"/>
              </a:buClr>
              <a:buSzPct val="70000"/>
              <a:buFont typeface="Noto Sans Symbols"/>
              <a:buChar char="✱"/>
              <a:defRPr b="0" i="0" sz="20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-160020" lvl="4" marL="20574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✕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-160020" lvl="5" marL="2514600" marR="0" rtl="0" algn="l">
              <a:spcBef>
                <a:spcPts val="360"/>
              </a:spcBef>
              <a:buClr>
                <a:schemeClr val="accent1"/>
              </a:buClr>
              <a:buSzPct val="60000"/>
              <a:buFont typeface="Noto Sans Symbols"/>
              <a:buChar char="+"/>
              <a:defRPr b="0" i="0" sz="1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-167639" lvl="6" marL="29718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✱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-167640" lvl="7" marL="3429000" marR="0" rtl="0" algn="l">
              <a:spcBef>
                <a:spcPts val="320"/>
              </a:spcBef>
              <a:buClr>
                <a:schemeClr val="accent1"/>
              </a:buClr>
              <a:buSzPct val="60000"/>
              <a:buFont typeface="Noto Sans Symbols"/>
              <a:buChar char="◆"/>
              <a:defRPr b="0" i="0" sz="1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-175259" lvl="8" marL="3886200" marR="0" rtl="0" algn="l">
              <a:spcBef>
                <a:spcPts val="280"/>
              </a:spcBef>
              <a:buClr>
                <a:schemeClr val="accent1"/>
              </a:buClr>
              <a:buSzPct val="59999"/>
              <a:buFont typeface="Noto Sans Symbols"/>
              <a:buChar char="◼"/>
              <a:defRPr b="0" i="0" sz="14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8636000" y="76201"/>
            <a:ext cx="33527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4165600" y="76201"/>
            <a:ext cx="4470399" cy="2889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10972800" y="6477001"/>
            <a:ext cx="1016000" cy="2444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D28E28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06400" y="457200"/>
            <a:ext cx="11582400" cy="8381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2"/>
              </a:buClr>
              <a:buFont typeface="Source Sans Pro"/>
              <a:buNone/>
              <a:defRPr b="0" i="0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cxnSp>
        <p:nvCxnSpPr>
          <p:cNvPr id="16" name="Shape 16"/>
          <p:cNvCxnSpPr/>
          <p:nvPr/>
        </p:nvCxnSpPr>
        <p:spPr>
          <a:xfrm>
            <a:off x="685800" y="1050899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4.jpg"/><Relationship Id="rId4" Type="http://schemas.openxmlformats.org/officeDocument/2006/relationships/image" Target="../media/image11.gif"/><Relationship Id="rId5" Type="http://schemas.openxmlformats.org/officeDocument/2006/relationships/image" Target="../media/image01.jpg"/><Relationship Id="rId6" Type="http://schemas.openxmlformats.org/officeDocument/2006/relationships/image" Target="../media/image0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0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ctrTitle"/>
          </p:nvPr>
        </p:nvSpPr>
        <p:spPr>
          <a:xfrm>
            <a:off x="1161138" y="1334812"/>
            <a:ext cx="9826166" cy="121055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48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Introduction To Conceptual Systems</a:t>
            </a:r>
          </a:p>
        </p:txBody>
      </p:sp>
      <p:sp>
        <p:nvSpPr>
          <p:cNvPr id="97" name="Shape 97"/>
          <p:cNvSpPr txBox="1"/>
          <p:nvPr>
            <p:ph idx="1" type="subTitle"/>
          </p:nvPr>
        </p:nvSpPr>
        <p:spPr>
          <a:xfrm>
            <a:off x="1427401" y="4390671"/>
            <a:ext cx="10009861" cy="17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1" i="0" lang="en-US" sz="3237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Garry Jacobs</a:t>
            </a:r>
          </a:p>
          <a:p>
            <a:pPr indent="0" lvl="0" marL="0" marR="0" rtl="0" algn="r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5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CEO, World Academy of Art &amp; Science</a:t>
            </a:r>
          </a:p>
          <a:p>
            <a:pPr indent="0" lvl="0" marL="0" marR="0" rtl="0" algn="r">
              <a:lnSpc>
                <a:spcPct val="90000"/>
              </a:lnSpc>
              <a:spcBef>
                <a:spcPts val="481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5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Chairman of the Board &amp; CEO, World University Consortium</a:t>
            </a:r>
          </a:p>
          <a:p>
            <a:pPr indent="0" lvl="0" marL="0" marR="0" rtl="0" algn="r">
              <a:lnSpc>
                <a:spcPct val="90000"/>
              </a:lnSpc>
              <a:spcBef>
                <a:spcPts val="481"/>
              </a:spcBef>
              <a:buClr>
                <a:schemeClr val="accent1"/>
              </a:buClr>
              <a:buSzPct val="25000"/>
              <a:buFont typeface="Noto Sans Symbols"/>
              <a:buNone/>
            </a:pPr>
            <a:r>
              <a:rPr b="0" i="0" lang="en-US" sz="2405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Vice-President, The Mother's Service Society</a:t>
            </a:r>
          </a:p>
        </p:txBody>
      </p:sp>
      <p:cxnSp>
        <p:nvCxnSpPr>
          <p:cNvPr id="98" name="Shape 98"/>
          <p:cNvCxnSpPr/>
          <p:nvPr/>
        </p:nvCxnSpPr>
        <p:spPr>
          <a:xfrm>
            <a:off x="159654" y="2414388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99" name="Shape 99"/>
          <p:cNvCxnSpPr/>
          <p:nvPr/>
        </p:nvCxnSpPr>
        <p:spPr>
          <a:xfrm flipH="1">
            <a:off x="253997" y="1100874"/>
            <a:ext cx="11506200" cy="2381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0" y="0"/>
            <a:ext cx="12192000" cy="79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 are self-referential</a:t>
            </a:r>
          </a:p>
        </p:txBody>
      </p:sp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419802" y="800775"/>
            <a:ext cx="6619874" cy="5619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ctrTitle"/>
          </p:nvPr>
        </p:nvSpPr>
        <p:spPr>
          <a:xfrm>
            <a:off x="0" y="0"/>
            <a:ext cx="12192000" cy="12627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truth or validity of any statement depends on the CS within which it is viewed</a:t>
            </a:r>
          </a:p>
        </p:txBody>
      </p:sp>
      <p:pic>
        <p:nvPicPr>
          <p:cNvPr id="168" name="Shape 168"/>
          <p:cNvPicPr preferRelativeResize="0"/>
          <p:nvPr/>
        </p:nvPicPr>
        <p:blipFill rotWithShape="1">
          <a:blip r:embed="rId3">
            <a:alphaModFix/>
          </a:blip>
          <a:srcRect b="23176" l="11444" r="10299" t="0"/>
          <a:stretch/>
        </p:blipFill>
        <p:spPr>
          <a:xfrm>
            <a:off x="1872343" y="1654628"/>
            <a:ext cx="7968343" cy="43978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/>
          <p:nvPr>
            <p:ph type="ctrTitle"/>
          </p:nvPr>
        </p:nvSpPr>
        <p:spPr>
          <a:xfrm>
            <a:off x="0" y="0"/>
            <a:ext cx="12192000" cy="79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Conceptual Systems - William Byers - Deep Thinking</a:t>
            </a:r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6137" y="1367512"/>
            <a:ext cx="2657474" cy="338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02732" y="2268077"/>
            <a:ext cx="2220687" cy="3360641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155575" y="-144463"/>
            <a:ext cx="304799" cy="3048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440237" y="1335988"/>
            <a:ext cx="2281316" cy="34392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Shape 11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172935" y="2264903"/>
            <a:ext cx="2267857" cy="33983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/>
          <p:nvPr>
            <p:ph type="ctrTitle"/>
          </p:nvPr>
        </p:nvSpPr>
        <p:spPr>
          <a:xfrm>
            <a:off x="0" y="0"/>
            <a:ext cx="12192000" cy="791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Mind creates stable CSs to represent reality 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210488" y="841829"/>
            <a:ext cx="9794975" cy="550681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Shape 117"/>
          <p:cNvSpPr txBox="1"/>
          <p:nvPr/>
        </p:nvSpPr>
        <p:spPr>
          <a:xfrm>
            <a:off x="1335313" y="5820228"/>
            <a:ext cx="1721946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The Big Bang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ctrTitle"/>
          </p:nvPr>
        </p:nvSpPr>
        <p:spPr>
          <a:xfrm>
            <a:off x="0" y="0"/>
            <a:ext cx="12192000" cy="15965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CS system is an integrated family of concepts that create a unified universe of meaning and experience </a:t>
            </a:r>
          </a:p>
        </p:txBody>
      </p:sp>
      <p:pic>
        <p:nvPicPr>
          <p:cNvPr id="123" name="Shape 123"/>
          <p:cNvPicPr preferRelativeResize="0"/>
          <p:nvPr/>
        </p:nvPicPr>
        <p:blipFill rotWithShape="1">
          <a:blip r:embed="rId3">
            <a:alphaModFix/>
          </a:blip>
          <a:srcRect b="0" l="13148" r="15689" t="0"/>
          <a:stretch/>
        </p:blipFill>
        <p:spPr>
          <a:xfrm>
            <a:off x="2917371" y="1400629"/>
            <a:ext cx="6778171" cy="4762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type="ctrTitle"/>
          </p:nvPr>
        </p:nvSpPr>
        <p:spPr>
          <a:xfrm>
            <a:off x="0" y="0"/>
            <a:ext cx="12192000" cy="11756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Reasoning with a CS is rule based, logical &amp; systematic</a:t>
            </a:r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193141" y="827316"/>
            <a:ext cx="5714547" cy="54073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/>
          <p:nvPr>
            <p:ph type="ctrTitle"/>
          </p:nvPr>
        </p:nvSpPr>
        <p:spPr>
          <a:xfrm>
            <a:off x="116111" y="1698169"/>
            <a:ext cx="4717143" cy="42962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All CSs are incomplete. They contain questions they are unable to answer within the system</a:t>
            </a:r>
          </a:p>
        </p:txBody>
      </p:sp>
      <p:sp>
        <p:nvSpPr>
          <p:cNvPr id="135" name="Shape 135"/>
          <p:cNvSpPr/>
          <p:nvPr/>
        </p:nvSpPr>
        <p:spPr>
          <a:xfrm>
            <a:off x="155575" y="-2286000"/>
            <a:ext cx="4676775" cy="47720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36" name="Shape 136"/>
          <p:cNvPicPr preferRelativeResize="0"/>
          <p:nvPr/>
        </p:nvPicPr>
        <p:blipFill rotWithShape="1">
          <a:blip r:embed="rId3">
            <a:alphaModFix/>
          </a:blip>
          <a:srcRect b="0" l="16752" r="16726" t="1939"/>
          <a:stretch/>
        </p:blipFill>
        <p:spPr>
          <a:xfrm>
            <a:off x="5152571" y="460377"/>
            <a:ext cx="6792685" cy="56340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Shape 141"/>
          <p:cNvSpPr txBox="1"/>
          <p:nvPr>
            <p:ph type="ctrTitle"/>
          </p:nvPr>
        </p:nvSpPr>
        <p:spPr>
          <a:xfrm>
            <a:off x="0" y="0"/>
            <a:ext cx="12192000" cy="1553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We experience it through the window of a conceptual system which defines what is real to us</a:t>
            </a:r>
          </a:p>
        </p:txBody>
      </p:sp>
      <p:sp>
        <p:nvSpPr>
          <p:cNvPr id="142" name="Shape 142"/>
          <p:cNvSpPr/>
          <p:nvPr/>
        </p:nvSpPr>
        <p:spPr>
          <a:xfrm>
            <a:off x="155575" y="-1828800"/>
            <a:ext cx="6096000" cy="3809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43" name="Shape 14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53517" y="1328057"/>
            <a:ext cx="4676775" cy="477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>
            <p:ph type="ctrTitle"/>
          </p:nvPr>
        </p:nvSpPr>
        <p:spPr>
          <a:xfrm>
            <a:off x="0" y="1886857"/>
            <a:ext cx="4136571" cy="30770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Any CS is founded on conscious and subconscious values, premises, perspectives </a:t>
            </a:r>
          </a:p>
        </p:txBody>
      </p:sp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34971" y="330309"/>
            <a:ext cx="7898948" cy="58536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ctrTitle"/>
          </p:nvPr>
        </p:nvSpPr>
        <p:spPr>
          <a:xfrm>
            <a:off x="232229" y="2191657"/>
            <a:ext cx="4572000" cy="26851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2"/>
              </a:buClr>
              <a:buSzPct val="25000"/>
              <a:buFont typeface="Source Sans Pro"/>
              <a:buNone/>
            </a:pPr>
            <a:r>
              <a:rPr b="0" i="0" lang="en-US" sz="3600" u="none" cap="none" strike="noStrike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When these elements are mistaken for truth, mind mistakes the CS for reality itself </a:t>
            </a:r>
          </a:p>
        </p:txBody>
      </p:sp>
      <p:pic>
        <p:nvPicPr>
          <p:cNvPr id="155" name="Shape 1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35576" y="612775"/>
            <a:ext cx="6096000" cy="5295900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6792685" y="5950857"/>
            <a:ext cx="3672114" cy="40010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1" lang="en-US" sz="20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Plato’s analogy of the cave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rek">
  <a:themeElements>
    <a:clrScheme name="Trek">
      <a:dk1>
        <a:srgbClr val="000000"/>
      </a:dk1>
      <a:lt1>
        <a:srgbClr val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