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9"/>
  </p:notesMasterIdLst>
  <p:handoutMasterIdLst>
    <p:handoutMasterId r:id="rId60"/>
  </p:handoutMasterIdLst>
  <p:sldIdLst>
    <p:sldId id="1055" r:id="rId2"/>
    <p:sldId id="725" r:id="rId3"/>
    <p:sldId id="690" r:id="rId4"/>
    <p:sldId id="1124" r:id="rId5"/>
    <p:sldId id="544" r:id="rId6"/>
    <p:sldId id="912" r:id="rId7"/>
    <p:sldId id="913" r:id="rId8"/>
    <p:sldId id="732" r:id="rId9"/>
    <p:sldId id="1125" r:id="rId10"/>
    <p:sldId id="1126" r:id="rId11"/>
    <p:sldId id="1127" r:id="rId12"/>
    <p:sldId id="1028" r:id="rId13"/>
    <p:sldId id="733" r:id="rId14"/>
    <p:sldId id="1026" r:id="rId15"/>
    <p:sldId id="1027" r:id="rId16"/>
    <p:sldId id="1128" r:id="rId17"/>
    <p:sldId id="1129" r:id="rId18"/>
    <p:sldId id="1130" r:id="rId19"/>
    <p:sldId id="1123" r:id="rId20"/>
    <p:sldId id="1131" r:id="rId21"/>
    <p:sldId id="838" r:id="rId22"/>
    <p:sldId id="1096" r:id="rId23"/>
    <p:sldId id="1097" r:id="rId24"/>
    <p:sldId id="1098" r:id="rId25"/>
    <p:sldId id="1099" r:id="rId26"/>
    <p:sldId id="1100" r:id="rId27"/>
    <p:sldId id="1101" r:id="rId28"/>
    <p:sldId id="1102" r:id="rId29"/>
    <p:sldId id="1103" r:id="rId30"/>
    <p:sldId id="1095" r:id="rId31"/>
    <p:sldId id="1091" r:id="rId32"/>
    <p:sldId id="1092" r:id="rId33"/>
    <p:sldId id="1093" r:id="rId34"/>
    <p:sldId id="1094" r:id="rId35"/>
    <p:sldId id="1039" r:id="rId36"/>
    <p:sldId id="1104" r:id="rId37"/>
    <p:sldId id="1105" r:id="rId38"/>
    <p:sldId id="1121" r:id="rId39"/>
    <p:sldId id="839" r:id="rId40"/>
    <p:sldId id="1108" r:id="rId41"/>
    <p:sldId id="1109" r:id="rId42"/>
    <p:sldId id="1106" r:id="rId43"/>
    <p:sldId id="1107" r:id="rId44"/>
    <p:sldId id="1122" r:id="rId45"/>
    <p:sldId id="1111" r:id="rId46"/>
    <p:sldId id="1112" r:id="rId47"/>
    <p:sldId id="1113" r:id="rId48"/>
    <p:sldId id="1114" r:id="rId49"/>
    <p:sldId id="1115" r:id="rId50"/>
    <p:sldId id="1116" r:id="rId51"/>
    <p:sldId id="1117" r:id="rId52"/>
    <p:sldId id="1118" r:id="rId53"/>
    <p:sldId id="1119" r:id="rId54"/>
    <p:sldId id="1120" r:id="rId55"/>
    <p:sldId id="1084" r:id="rId56"/>
    <p:sldId id="1086" r:id="rId57"/>
    <p:sldId id="664" r:id="rId58"/>
  </p:sldIdLst>
  <p:sldSz cx="9144000" cy="6858000" type="screen4x3"/>
  <p:notesSz cx="7010400" cy="9296400"/>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6E"/>
    <a:srgbClr val="003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092" autoAdjust="0"/>
    <p:restoredTop sz="96583" autoAdjust="0"/>
  </p:normalViewPr>
  <p:slideViewPr>
    <p:cSldViewPr>
      <p:cViewPr varScale="1">
        <p:scale>
          <a:sx n="69" d="100"/>
          <a:sy n="69" d="100"/>
        </p:scale>
        <p:origin x="-1794" y="-90"/>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sorterViewPr>
    <p:cViewPr>
      <p:scale>
        <a:sx n="100" d="100"/>
        <a:sy n="100" d="100"/>
      </p:scale>
      <p:origin x="0" y="3414"/>
    </p:cViewPr>
  </p:sorterViewPr>
  <p:notesViewPr>
    <p:cSldViewPr>
      <p:cViewPr varScale="1">
        <p:scale>
          <a:sx n="94" d="100"/>
          <a:sy n="94" d="100"/>
        </p:scale>
        <p:origin x="-3750"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23CD1F66-F504-41B1-8C2E-E2867AC00B2F}" type="datetimeFigureOut">
              <a:rPr lang="en-US" smtClean="0"/>
              <a:t>4/27/2016</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9F7A07FA-E4BC-4470-8D56-6DD3ED75F3DD}" type="slidenum">
              <a:rPr lang="en-US" smtClean="0"/>
              <a:t>‹#›</a:t>
            </a:fld>
            <a:endParaRPr lang="en-US"/>
          </a:p>
        </p:txBody>
      </p:sp>
    </p:spTree>
    <p:extLst>
      <p:ext uri="{BB962C8B-B14F-4D97-AF65-F5344CB8AC3E}">
        <p14:creationId xmlns:p14="http://schemas.microsoft.com/office/powerpoint/2010/main" val="1958153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bwMode="auto">
          <a:xfrm>
            <a:off x="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3" name="Segnaposto data 2"/>
          <p:cNvSpPr>
            <a:spLocks noGrp="1"/>
          </p:cNvSpPr>
          <p:nvPr>
            <p:ph type="dt" idx="1"/>
          </p:nvPr>
        </p:nvSpPr>
        <p:spPr bwMode="auto">
          <a:xfrm>
            <a:off x="3970339"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0E78EE43-0102-45A3-9506-8F7A18A78358}" type="datetimeFigureOut">
              <a:rPr lang="it-IT"/>
              <a:pPr>
                <a:defRPr/>
              </a:pPr>
              <a:t>27/04/2016</a:t>
            </a:fld>
            <a:endParaRPr lang="it-IT"/>
          </a:p>
        </p:txBody>
      </p:sp>
      <p:sp>
        <p:nvSpPr>
          <p:cNvPr id="4" name="Segnaposto immagin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bwMode="auto">
          <a:xfrm>
            <a:off x="701676"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bwMode="auto">
          <a:xfrm>
            <a:off x="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7" name="Segnaposto numero diapositiva 6"/>
          <p:cNvSpPr>
            <a:spLocks noGrp="1"/>
          </p:cNvSpPr>
          <p:nvPr>
            <p:ph type="sldNum" sz="quarter" idx="5"/>
          </p:nvPr>
        </p:nvSpPr>
        <p:spPr bwMode="auto">
          <a:xfrm>
            <a:off x="3970339"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5EA20E56-4F08-4DA7-8193-44009C272AC6}" type="slidenum">
              <a:rPr lang="it-IT"/>
              <a:pPr>
                <a:defRPr/>
              </a:pPr>
              <a:t>‹#›</a:t>
            </a:fld>
            <a:endParaRPr lang="it-IT"/>
          </a:p>
        </p:txBody>
      </p:sp>
    </p:spTree>
    <p:extLst>
      <p:ext uri="{BB962C8B-B14F-4D97-AF65-F5344CB8AC3E}">
        <p14:creationId xmlns:p14="http://schemas.microsoft.com/office/powerpoint/2010/main" val="1071010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F473A3-4D67-4C57-A17C-8725C9EDDE88}" type="slidenum">
              <a:rPr lang="it-IT" smtClean="0">
                <a:solidFill>
                  <a:prstClr val="black"/>
                </a:solidFill>
                <a:latin typeface="Calibri" pitchFamily="34" charset="0"/>
              </a:rPr>
              <a:pPr eaLnBrk="1" hangingPunct="1"/>
              <a:t>1</a:t>
            </a:fld>
            <a:endParaRPr lang="it-IT" smtClean="0">
              <a:solidFill>
                <a:prstClr val="black"/>
              </a:solidFill>
              <a:latin typeface="Calibri" pitchFamily="34" charset="0"/>
            </a:endParaRPr>
          </a:p>
        </p:txBody>
      </p:sp>
      <p:sp>
        <p:nvSpPr>
          <p:cNvPr id="72707" name="Rectangle 2"/>
          <p:cNvSpPr>
            <a:spLocks noGrp="1" noRot="1" noChangeAspect="1" noChangeArrowheads="1" noTextEdit="1"/>
          </p:cNvSpPr>
          <p:nvPr>
            <p:ph type="sldImg"/>
          </p:nvPr>
        </p:nvSpPr>
        <p:spPr bwMode="auto">
          <a:xfrm>
            <a:off x="963613" y="752475"/>
            <a:ext cx="5021262" cy="3765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a:xfrm>
            <a:off x="927100" y="4765676"/>
            <a:ext cx="5094289" cy="4519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270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solidFill>
                  <a:prstClr val="black"/>
                </a:solidFill>
                <a:latin typeface="Calibri" pitchFamily="34" charset="0"/>
              </a:rPr>
              <a:pPr eaLnBrk="1" hangingPunct="1"/>
              <a:t>10</a:t>
            </a:fld>
            <a:endParaRPr lang="it-IT" smtClean="0">
              <a:solidFill>
                <a:prstClr val="black"/>
              </a:solidFill>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solidFill>
                  <a:prstClr val="black"/>
                </a:solidFill>
                <a:latin typeface="Calibri" pitchFamily="34" charset="0"/>
              </a:rPr>
              <a:pPr eaLnBrk="1" hangingPunct="1"/>
              <a:t>11</a:t>
            </a:fld>
            <a:endParaRPr lang="it-IT" smtClean="0">
              <a:solidFill>
                <a:prstClr val="black"/>
              </a:solidFill>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12</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13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14</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15</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16</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17</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18</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19</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latin typeface="Calibri" pitchFamily="34" charset="0"/>
              </a:rPr>
              <a:pPr eaLnBrk="1" hangingPunct="1"/>
              <a:t>20</a:t>
            </a:fld>
            <a:endParaRPr lang="it-IT" smtClean="0">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latin typeface="Calibri" pitchFamily="34" charset="0"/>
              </a:rPr>
              <a:pPr eaLnBrk="1" hangingPunct="1"/>
              <a:t>21</a:t>
            </a:fld>
            <a:endParaRPr lang="it-IT" smtClean="0">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24</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25</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29</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249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187A22-E5EB-4261-BD28-ADFDBCFCD56C}" type="slidenum">
              <a:rPr lang="it-IT" smtClean="0">
                <a:latin typeface="Calibri" pitchFamily="34" charset="0"/>
              </a:rPr>
              <a:pPr eaLnBrk="1" hangingPunct="1"/>
              <a:t>30</a:t>
            </a:fld>
            <a:endParaRPr lang="it-IT" smtClean="0">
              <a:latin typeface="Calibri" pitchFamily="34" charset="0"/>
            </a:endParaRPr>
          </a:p>
        </p:txBody>
      </p:sp>
      <p:sp>
        <p:nvSpPr>
          <p:cNvPr id="12493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259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B3FF4B-F7A8-4755-9FA7-D73E480BFBF9}" type="slidenum">
              <a:rPr lang="it-IT" smtClean="0">
                <a:latin typeface="Calibri" pitchFamily="34" charset="0"/>
              </a:rPr>
              <a:pPr eaLnBrk="1" hangingPunct="1"/>
              <a:t>31</a:t>
            </a:fld>
            <a:endParaRPr lang="it-IT" smtClean="0">
              <a:latin typeface="Calibri" pitchFamily="34" charset="0"/>
            </a:endParaRPr>
          </a:p>
        </p:txBody>
      </p:sp>
      <p:sp>
        <p:nvSpPr>
          <p:cNvPr id="125957"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32</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33</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latin typeface="Calibri" pitchFamily="34" charset="0"/>
              </a:rPr>
              <a:pPr eaLnBrk="1" hangingPunct="1"/>
              <a:t>34</a:t>
            </a:fld>
            <a:endParaRPr lang="it-IT" smtClean="0">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35</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39</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40</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41</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42</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37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22925B-1D1A-4507-A465-709E4C9CA587}" type="slidenum">
              <a:rPr lang="it-IT" smtClean="0">
                <a:latin typeface="Calibri" pitchFamily="34" charset="0"/>
              </a:rPr>
              <a:pPr eaLnBrk="1" hangingPunct="1"/>
              <a:t>4</a:t>
            </a:fld>
            <a:endParaRPr lang="it-IT" smtClean="0">
              <a:latin typeface="Calibri" pitchFamily="34" charset="0"/>
            </a:endParaRPr>
          </a:p>
        </p:txBody>
      </p:sp>
      <p:sp>
        <p:nvSpPr>
          <p:cNvPr id="7373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43</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44</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45</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46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47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48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49</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50</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51</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54</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128"/>
              </a:defRPr>
            </a:lvl1pPr>
            <a:lvl2pPr marL="38652428" indent="-38186541" eaLnBrk="0" hangingPunct="0">
              <a:defRPr sz="1600">
                <a:solidFill>
                  <a:schemeClr val="tx1"/>
                </a:solidFill>
                <a:latin typeface="Times New Roman" charset="0"/>
                <a:ea typeface="ＭＳ Ｐゴシック" charset="-128"/>
              </a:defRPr>
            </a:lvl2pPr>
            <a:lvl3pPr eaLnBrk="0" hangingPunct="0">
              <a:defRPr sz="1600">
                <a:solidFill>
                  <a:schemeClr val="tx1"/>
                </a:solidFill>
                <a:latin typeface="Times New Roman" charset="0"/>
                <a:ea typeface="ＭＳ Ｐゴシック" charset="-128"/>
              </a:defRPr>
            </a:lvl3pPr>
            <a:lvl4pPr eaLnBrk="0" hangingPunct="0">
              <a:defRPr sz="1600">
                <a:solidFill>
                  <a:schemeClr val="tx1"/>
                </a:solidFill>
                <a:latin typeface="Times New Roman" charset="0"/>
                <a:ea typeface="ＭＳ Ｐゴシック" charset="-128"/>
              </a:defRPr>
            </a:lvl4pPr>
            <a:lvl5pPr eaLnBrk="0" hangingPunct="0">
              <a:defRPr sz="1600">
                <a:solidFill>
                  <a:schemeClr val="tx1"/>
                </a:solidFill>
                <a:latin typeface="Times New Roman" charset="0"/>
                <a:ea typeface="ＭＳ Ｐゴシック" charset="-128"/>
              </a:defRPr>
            </a:lvl5pPr>
            <a:lvl6pPr marL="465887" eaLnBrk="0" fontAlgn="base" hangingPunct="0">
              <a:spcBef>
                <a:spcPct val="0"/>
              </a:spcBef>
              <a:spcAft>
                <a:spcPct val="0"/>
              </a:spcAft>
              <a:defRPr sz="1600">
                <a:solidFill>
                  <a:schemeClr val="tx1"/>
                </a:solidFill>
                <a:latin typeface="Times New Roman" charset="0"/>
                <a:ea typeface="ＭＳ Ｐゴシック" charset="-128"/>
              </a:defRPr>
            </a:lvl6pPr>
            <a:lvl7pPr marL="931774" eaLnBrk="0" fontAlgn="base" hangingPunct="0">
              <a:spcBef>
                <a:spcPct val="0"/>
              </a:spcBef>
              <a:spcAft>
                <a:spcPct val="0"/>
              </a:spcAft>
              <a:defRPr sz="1600">
                <a:solidFill>
                  <a:schemeClr val="tx1"/>
                </a:solidFill>
                <a:latin typeface="Times New Roman" charset="0"/>
                <a:ea typeface="ＭＳ Ｐゴシック" charset="-128"/>
              </a:defRPr>
            </a:lvl7pPr>
            <a:lvl8pPr marL="1397660" eaLnBrk="0" fontAlgn="base" hangingPunct="0">
              <a:spcBef>
                <a:spcPct val="0"/>
              </a:spcBef>
              <a:spcAft>
                <a:spcPct val="0"/>
              </a:spcAft>
              <a:defRPr sz="1600">
                <a:solidFill>
                  <a:schemeClr val="tx1"/>
                </a:solidFill>
                <a:latin typeface="Times New Roman" charset="0"/>
                <a:ea typeface="ＭＳ Ｐゴシック" charset="-128"/>
              </a:defRPr>
            </a:lvl8pPr>
            <a:lvl9pPr marL="1863547" eaLnBrk="0" fontAlgn="base" hangingPunct="0">
              <a:spcBef>
                <a:spcPct val="0"/>
              </a:spcBef>
              <a:spcAft>
                <a:spcPct val="0"/>
              </a:spcAft>
              <a:defRPr sz="1600">
                <a:solidFill>
                  <a:schemeClr val="tx1"/>
                </a:solidFill>
                <a:latin typeface="Times New Roman" charset="0"/>
                <a:ea typeface="ＭＳ Ｐゴシック" charset="-128"/>
              </a:defRPr>
            </a:lvl9pPr>
          </a:lstStyle>
          <a:p>
            <a:fld id="{927C0D4F-336C-4730-9BDB-681F55FA122F}" type="slidenum">
              <a:rPr lang="it-IT" altLang="en-US" sz="1200"/>
              <a:pPr/>
              <a:t>55</a:t>
            </a:fld>
            <a:endParaRPr lang="it-IT" altLang="en-US" sz="1200"/>
          </a:p>
        </p:txBody>
      </p:sp>
      <p:sp>
        <p:nvSpPr>
          <p:cNvPr id="1126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tLang="en-US" smtClean="0">
              <a:ea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382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9BE906-CABE-40E1-9540-B3123283A736}" type="slidenum">
              <a:rPr lang="it-IT" smtClean="0">
                <a:latin typeface="Calibri" pitchFamily="34" charset="0"/>
              </a:rPr>
              <a:pPr eaLnBrk="1" hangingPunct="1"/>
              <a:t>57</a:t>
            </a:fld>
            <a:endParaRPr lang="it-IT" smtClean="0">
              <a:latin typeface="Calibri" pitchFamily="34" charset="0"/>
            </a:endParaRPr>
          </a:p>
        </p:txBody>
      </p:sp>
      <p:sp>
        <p:nvSpPr>
          <p:cNvPr id="138245"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9</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Rectangle 15"/>
          <p:cNvSpPr>
            <a:spLocks noChangeArrowheads="1"/>
          </p:cNvSpPr>
          <p:nvPr/>
        </p:nvSpPr>
        <p:spPr bwMode="auto">
          <a:xfrm>
            <a:off x="0" y="0"/>
            <a:ext cx="91694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eaLnBrk="0" hangingPunct="0">
              <a:spcBef>
                <a:spcPct val="20000"/>
              </a:spcBef>
            </a:pPr>
            <a:endParaRPr lang="en-US" sz="2400">
              <a:solidFill>
                <a:srgbClr val="000000"/>
              </a:solidFill>
            </a:endParaRPr>
          </a:p>
        </p:txBody>
      </p:sp>
      <p:pic>
        <p:nvPicPr>
          <p:cNvPr id="3" name="Picture 73" descr="sfondo-ppt4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0" descr="logo_pol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888" y="1712913"/>
            <a:ext cx="266858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37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1FE237A1-D344-47C9-B45E-E032C3191A95}" type="slidenum">
              <a:rPr lang="it-IT"/>
              <a:pPr>
                <a:defRPr/>
              </a:pPr>
              <a:t>‹#›</a:t>
            </a:fld>
            <a:endParaRPr lang="it-IT"/>
          </a:p>
        </p:txBody>
      </p:sp>
    </p:spTree>
    <p:extLst>
      <p:ext uri="{BB962C8B-B14F-4D97-AF65-F5344CB8AC3E}">
        <p14:creationId xmlns:p14="http://schemas.microsoft.com/office/powerpoint/2010/main" val="400406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8" y="34925"/>
            <a:ext cx="2057400" cy="59848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19138" y="34925"/>
            <a:ext cx="6019800" cy="5984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D03F7D4B-735D-4DB7-8DE2-6D80EA3DB0C3}" type="slidenum">
              <a:rPr lang="it-IT"/>
              <a:pPr>
                <a:defRPr/>
              </a:pPr>
              <a:t>‹#›</a:t>
            </a:fld>
            <a:endParaRPr lang="it-IT"/>
          </a:p>
        </p:txBody>
      </p:sp>
    </p:spTree>
    <p:extLst>
      <p:ext uri="{BB962C8B-B14F-4D97-AF65-F5344CB8AC3E}">
        <p14:creationId xmlns:p14="http://schemas.microsoft.com/office/powerpoint/2010/main" val="367574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F1643427-89AC-47BA-A9A8-8966AD2083EC}" type="slidenum">
              <a:rPr lang="it-IT"/>
              <a:pPr>
                <a:defRPr/>
              </a:pPr>
              <a:t>‹#›</a:t>
            </a:fld>
            <a:endParaRPr lang="it-IT"/>
          </a:p>
        </p:txBody>
      </p:sp>
    </p:spTree>
    <p:extLst>
      <p:ext uri="{BB962C8B-B14F-4D97-AF65-F5344CB8AC3E}">
        <p14:creationId xmlns:p14="http://schemas.microsoft.com/office/powerpoint/2010/main" val="394893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8"/>
          <p:cNvSpPr>
            <a:spLocks noGrp="1" noChangeArrowheads="1"/>
          </p:cNvSpPr>
          <p:nvPr>
            <p:ph type="sldNum" sz="quarter" idx="10"/>
          </p:nvPr>
        </p:nvSpPr>
        <p:spPr>
          <a:ln/>
        </p:spPr>
        <p:txBody>
          <a:bodyPr/>
          <a:lstStyle>
            <a:lvl1pPr>
              <a:defRPr/>
            </a:lvl1pPr>
          </a:lstStyle>
          <a:p>
            <a:pPr>
              <a:defRPr/>
            </a:pPr>
            <a:fld id="{4FA5A091-2096-4AF5-943F-EE5296EF33ED}" type="slidenum">
              <a:rPr lang="it-IT"/>
              <a:pPr>
                <a:defRPr/>
              </a:pPr>
              <a:t>‹#›</a:t>
            </a:fld>
            <a:endParaRPr lang="it-IT"/>
          </a:p>
        </p:txBody>
      </p:sp>
    </p:spTree>
    <p:extLst>
      <p:ext uri="{BB962C8B-B14F-4D97-AF65-F5344CB8AC3E}">
        <p14:creationId xmlns:p14="http://schemas.microsoft.com/office/powerpoint/2010/main" val="161980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0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a:ln/>
        </p:spPr>
        <p:txBody>
          <a:bodyPr/>
          <a:lstStyle>
            <a:lvl1pPr>
              <a:defRPr/>
            </a:lvl1pPr>
          </a:lstStyle>
          <a:p>
            <a:pPr>
              <a:defRPr/>
            </a:pPr>
            <a:fld id="{31569845-11F7-4F03-814E-D4C0115C842B}" type="slidenum">
              <a:rPr lang="it-IT"/>
              <a:pPr>
                <a:defRPr/>
              </a:pPr>
              <a:t>‹#›</a:t>
            </a:fld>
            <a:endParaRPr lang="it-IT"/>
          </a:p>
        </p:txBody>
      </p:sp>
    </p:spTree>
    <p:extLst>
      <p:ext uri="{BB962C8B-B14F-4D97-AF65-F5344CB8AC3E}">
        <p14:creationId xmlns:p14="http://schemas.microsoft.com/office/powerpoint/2010/main" val="236964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8"/>
          <p:cNvSpPr>
            <a:spLocks noGrp="1" noChangeArrowheads="1"/>
          </p:cNvSpPr>
          <p:nvPr>
            <p:ph type="sldNum" sz="quarter" idx="10"/>
          </p:nvPr>
        </p:nvSpPr>
        <p:spPr>
          <a:ln/>
        </p:spPr>
        <p:txBody>
          <a:bodyPr/>
          <a:lstStyle>
            <a:lvl1pPr>
              <a:defRPr/>
            </a:lvl1pPr>
          </a:lstStyle>
          <a:p>
            <a:pPr>
              <a:defRPr/>
            </a:pPr>
            <a:fld id="{5A4A7423-57CE-4D5C-855B-03C0CA709975}" type="slidenum">
              <a:rPr lang="it-IT"/>
              <a:pPr>
                <a:defRPr/>
              </a:pPr>
              <a:t>‹#›</a:t>
            </a:fld>
            <a:endParaRPr lang="it-IT"/>
          </a:p>
        </p:txBody>
      </p:sp>
    </p:spTree>
    <p:extLst>
      <p:ext uri="{BB962C8B-B14F-4D97-AF65-F5344CB8AC3E}">
        <p14:creationId xmlns:p14="http://schemas.microsoft.com/office/powerpoint/2010/main" val="256299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a:ln/>
        </p:spPr>
        <p:txBody>
          <a:bodyPr/>
          <a:lstStyle>
            <a:lvl1pPr>
              <a:defRPr/>
            </a:lvl1pPr>
          </a:lstStyle>
          <a:p>
            <a:pPr>
              <a:defRPr/>
            </a:pPr>
            <a:fld id="{3F968CC1-43E7-4A6C-82D7-BA5988C79CF0}" type="slidenum">
              <a:rPr lang="it-IT"/>
              <a:pPr>
                <a:defRPr/>
              </a:pPr>
              <a:t>‹#›</a:t>
            </a:fld>
            <a:endParaRPr lang="it-IT"/>
          </a:p>
        </p:txBody>
      </p:sp>
    </p:spTree>
    <p:extLst>
      <p:ext uri="{BB962C8B-B14F-4D97-AF65-F5344CB8AC3E}">
        <p14:creationId xmlns:p14="http://schemas.microsoft.com/office/powerpoint/2010/main" val="143870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E0EADF45-B389-415C-82C9-46461F5A50E9}" type="slidenum">
              <a:rPr lang="it-IT"/>
              <a:pPr>
                <a:defRPr/>
              </a:pPr>
              <a:t>‹#›</a:t>
            </a:fld>
            <a:endParaRPr lang="it-IT"/>
          </a:p>
        </p:txBody>
      </p:sp>
    </p:spTree>
    <p:extLst>
      <p:ext uri="{BB962C8B-B14F-4D97-AF65-F5344CB8AC3E}">
        <p14:creationId xmlns:p14="http://schemas.microsoft.com/office/powerpoint/2010/main" val="49996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77453A56-538C-4EAA-9800-C6FB936A1E43}" type="slidenum">
              <a:rPr lang="it-IT"/>
              <a:pPr>
                <a:defRPr/>
              </a:pPr>
              <a:t>‹#›</a:t>
            </a:fld>
            <a:endParaRPr lang="it-IT"/>
          </a:p>
        </p:txBody>
      </p:sp>
    </p:spTree>
    <p:extLst>
      <p:ext uri="{BB962C8B-B14F-4D97-AF65-F5344CB8AC3E}">
        <p14:creationId xmlns:p14="http://schemas.microsoft.com/office/powerpoint/2010/main" val="342980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AA05D4EE-B8F0-41E0-BAA1-50A4165C0C36}" type="slidenum">
              <a:rPr lang="it-IT"/>
              <a:pPr>
                <a:defRPr/>
              </a:pPr>
              <a:t>‹#›</a:t>
            </a:fld>
            <a:endParaRPr lang="it-IT"/>
          </a:p>
        </p:txBody>
      </p:sp>
    </p:spTree>
    <p:extLst>
      <p:ext uri="{BB962C8B-B14F-4D97-AF65-F5344CB8AC3E}">
        <p14:creationId xmlns:p14="http://schemas.microsoft.com/office/powerpoint/2010/main" val="349863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0" descr="dow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577013"/>
            <a:ext cx="91440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9" descr="u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9"/>
          <p:cNvSpPr>
            <a:spLocks noGrp="1" noChangeAspect="1" noChangeArrowheads="1"/>
          </p:cNvSpPr>
          <p:nvPr>
            <p:ph type="title"/>
          </p:nvPr>
        </p:nvSpPr>
        <p:spPr bwMode="auto">
          <a:xfrm>
            <a:off x="719138" y="34925"/>
            <a:ext cx="7067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Titolo diapositiva</a:t>
            </a:r>
          </a:p>
        </p:txBody>
      </p:sp>
      <p:sp>
        <p:nvSpPr>
          <p:cNvPr id="2053" name="Rectangle 66"/>
          <p:cNvSpPr>
            <a:spLocks noGrp="1" noChangeArrowheads="1"/>
          </p:cNvSpPr>
          <p:nvPr>
            <p:ph type="body" idx="1"/>
          </p:nvPr>
        </p:nvSpPr>
        <p:spPr bwMode="auto">
          <a:xfrm>
            <a:off x="719138"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il testo</a:t>
            </a:r>
          </a:p>
          <a:p>
            <a:pPr lvl="1"/>
            <a:r>
              <a:rPr lang="it-IT" smtClean="0"/>
              <a:t>Testo</a:t>
            </a:r>
          </a:p>
          <a:p>
            <a:pPr lvl="2"/>
            <a:r>
              <a:rPr lang="it-IT" smtClean="0"/>
              <a:t>Testo</a:t>
            </a:r>
          </a:p>
          <a:p>
            <a:pPr lvl="3"/>
            <a:r>
              <a:rPr lang="it-IT" smtClean="0"/>
              <a:t>testo</a:t>
            </a:r>
          </a:p>
        </p:txBody>
      </p:sp>
      <p:sp>
        <p:nvSpPr>
          <p:cNvPr id="1092" name="Rectangle 68"/>
          <p:cNvSpPr>
            <a:spLocks noGrp="1" noChangeArrowheads="1"/>
          </p:cNvSpPr>
          <p:nvPr>
            <p:ph type="sldNum" sz="quarter" idx="4"/>
          </p:nvPr>
        </p:nvSpPr>
        <p:spPr bwMode="auto">
          <a:xfrm>
            <a:off x="8763000" y="6613525"/>
            <a:ext cx="1362075" cy="244475"/>
          </a:xfrm>
          <a:prstGeom prst="rect">
            <a:avLst/>
          </a:prstGeom>
          <a:noFill/>
          <a:ln w="9525">
            <a:noFill/>
            <a:miter lim="800000"/>
            <a:headEnd/>
            <a:tailEnd/>
          </a:ln>
          <a:effectLst/>
        </p:spPr>
        <p:txBody>
          <a:bodyPr vert="horz" wrap="none" lIns="0" tIns="0" rIns="1080000" bIns="0" numCol="1" anchor="t" anchorCtr="0" compatLnSpc="1">
            <a:prstTxWarp prst="textNoShape">
              <a:avLst/>
            </a:prstTxWarp>
            <a:spAutoFit/>
          </a:bodyPr>
          <a:lstStyle>
            <a:lvl1pPr algn="r" eaLnBrk="0" hangingPunct="0">
              <a:spcBef>
                <a:spcPct val="20000"/>
              </a:spcBef>
              <a:defRPr sz="1600" b="1">
                <a:solidFill>
                  <a:srgbClr val="FF9900"/>
                </a:solidFill>
                <a:latin typeface="Arial" charset="0"/>
                <a:cs typeface="+mn-cs"/>
              </a:defRPr>
            </a:lvl1pPr>
          </a:lstStyle>
          <a:p>
            <a:pPr>
              <a:defRPr/>
            </a:pPr>
            <a:fld id="{56D336CA-622E-491B-B97C-EB043AE93EDC}" type="slidenum">
              <a:rPr lang="it-IT"/>
              <a:pPr>
                <a:defRPr/>
              </a:pPr>
              <a:t>‹#›</a:t>
            </a:fld>
            <a:endParaRPr lang="it-IT"/>
          </a:p>
        </p:txBody>
      </p:sp>
      <p:sp>
        <p:nvSpPr>
          <p:cNvPr id="2055" name="Text Box 71"/>
          <p:cNvSpPr txBox="1">
            <a:spLocks noChangeArrowheads="1"/>
          </p:cNvSpPr>
          <p:nvPr userDrawn="1"/>
        </p:nvSpPr>
        <p:spPr bwMode="auto">
          <a:xfrm>
            <a:off x="228600" y="6569075"/>
            <a:ext cx="449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spcBef>
                <a:spcPct val="50000"/>
              </a:spcBef>
              <a:defRPr/>
            </a:pPr>
            <a:r>
              <a:rPr lang="it-IT" sz="1200" b="1" smtClean="0">
                <a:solidFill>
                  <a:srgbClr val="003F6E"/>
                </a:solidFill>
              </a:rPr>
              <a:t>Nome relatore</a:t>
            </a:r>
          </a:p>
        </p:txBody>
      </p:sp>
      <p:pic>
        <p:nvPicPr>
          <p:cNvPr id="2056" name="Picture 88" descr="logo_poli"/>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29563" y="28575"/>
            <a:ext cx="11382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1"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hdr="0" dt="0"/>
  <p:txStyles>
    <p:title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wmf"/></Relationships>
</file>

<file path=ppt/slides/_rels/slide4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4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4.wmf"/></Relationships>
</file>

<file path=ppt/slides/_rels/slide5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image" Target="../media/image46.gif"/></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 name="Rectangle 1"/>
          <p:cNvSpPr/>
          <p:nvPr/>
        </p:nvSpPr>
        <p:spPr>
          <a:xfrm>
            <a:off x="3059832" y="1665153"/>
            <a:ext cx="6084168" cy="1538883"/>
          </a:xfrm>
          <a:prstGeom prst="rect">
            <a:avLst/>
          </a:prstGeom>
        </p:spPr>
        <p:txBody>
          <a:bodyPr wrap="square">
            <a:spAutoFit/>
          </a:bodyPr>
          <a:lstStyle/>
          <a:p>
            <a:pPr algn="ctr">
              <a:defRPr/>
            </a:pPr>
            <a:r>
              <a:rPr lang="en-US" b="1" dirty="0">
                <a:solidFill>
                  <a:srgbClr val="000000"/>
                </a:solidFill>
                <a:effectLst>
                  <a:outerShdw blurRad="38100" dist="38100" dir="2700000" algn="tl">
                    <a:srgbClr val="C0C0C0"/>
                  </a:outerShdw>
                </a:effectLst>
                <a:latin typeface="Calibri" pitchFamily="34" charset="0"/>
              </a:rPr>
              <a:t>Post-Graduate Certificate Course at Inter-University Centre, Dubrovnik, </a:t>
            </a:r>
            <a:r>
              <a:rPr lang="en-US" b="1" dirty="0" smtClean="0">
                <a:solidFill>
                  <a:srgbClr val="000000"/>
                </a:solidFill>
                <a:effectLst>
                  <a:outerShdw blurRad="38100" dist="38100" dir="2700000" algn="tl">
                    <a:srgbClr val="C0C0C0"/>
                  </a:outerShdw>
                </a:effectLst>
                <a:latin typeface="Calibri" pitchFamily="34" charset="0"/>
              </a:rPr>
              <a:t>Croatia</a:t>
            </a:r>
          </a:p>
          <a:p>
            <a:pPr algn="ctr">
              <a:defRPr/>
            </a:pPr>
            <a:r>
              <a:rPr lang="en-US" sz="4000" b="1" dirty="0">
                <a:solidFill>
                  <a:srgbClr val="000000"/>
                </a:solidFill>
                <a:effectLst>
                  <a:outerShdw blurRad="38100" dist="38100" dir="2700000" algn="tl">
                    <a:srgbClr val="C0C0C0"/>
                  </a:outerShdw>
                </a:effectLst>
                <a:latin typeface="Calibri" pitchFamily="34" charset="0"/>
              </a:rPr>
              <a:t>Mind, Thinking &amp; </a:t>
            </a:r>
            <a:r>
              <a:rPr lang="en-US" sz="4000" b="1" dirty="0" smtClean="0">
                <a:solidFill>
                  <a:srgbClr val="000000"/>
                </a:solidFill>
                <a:effectLst>
                  <a:outerShdw blurRad="38100" dist="38100" dir="2700000" algn="tl">
                    <a:srgbClr val="C0C0C0"/>
                  </a:outerShdw>
                </a:effectLst>
                <a:latin typeface="Calibri" pitchFamily="34" charset="0"/>
              </a:rPr>
              <a:t>Creativity</a:t>
            </a:r>
          </a:p>
          <a:p>
            <a:pPr algn="ctr">
              <a:defRPr/>
            </a:pPr>
            <a:r>
              <a:rPr lang="en-US" b="1" dirty="0">
                <a:solidFill>
                  <a:srgbClr val="000000"/>
                </a:solidFill>
                <a:effectLst>
                  <a:outerShdw blurRad="38100" dist="38100" dir="2700000" algn="tl">
                    <a:srgbClr val="C0C0C0"/>
                  </a:outerShdw>
                </a:effectLst>
                <a:latin typeface="Calibri" pitchFamily="34" charset="0"/>
              </a:rPr>
              <a:t>April 12-15, 2016</a:t>
            </a:r>
            <a:endParaRPr lang="en-US" dirty="0">
              <a:solidFill>
                <a:srgbClr val="000000"/>
              </a:solidFill>
            </a:endParaRPr>
          </a:p>
        </p:txBody>
      </p:sp>
      <p:grpSp>
        <p:nvGrpSpPr>
          <p:cNvPr id="13" name="Group 12"/>
          <p:cNvGrpSpPr/>
          <p:nvPr/>
        </p:nvGrpSpPr>
        <p:grpSpPr>
          <a:xfrm>
            <a:off x="3210275" y="1986"/>
            <a:ext cx="5772699" cy="1410684"/>
            <a:chOff x="3210275" y="1986"/>
            <a:chExt cx="5772699" cy="1410684"/>
          </a:xfrm>
        </p:grpSpPr>
        <p:sp>
          <p:nvSpPr>
            <p:cNvPr id="14" name="CasellaDiTesto 2"/>
            <p:cNvSpPr txBox="1"/>
            <p:nvPr/>
          </p:nvSpPr>
          <p:spPr>
            <a:xfrm>
              <a:off x="3210275" y="335452"/>
              <a:ext cx="4211281" cy="1077218"/>
            </a:xfrm>
            <a:prstGeom prst="rect">
              <a:avLst/>
            </a:prstGeom>
            <a:noFill/>
          </p:spPr>
          <p:txBody>
            <a:bodyPr wrap="none">
              <a:spAutoFit/>
            </a:bodyPr>
            <a:lstStyle/>
            <a:p>
              <a:pPr algn="ctr">
                <a:defRPr/>
              </a:pPr>
              <a:r>
                <a:rPr lang="en-US" sz="1600" dirty="0">
                  <a:solidFill>
                    <a:srgbClr val="000000"/>
                  </a:solidFill>
                  <a:effectLst>
                    <a:outerShdw blurRad="38100" dist="38100" dir="2700000" algn="tl">
                      <a:srgbClr val="C0C0C0"/>
                    </a:outerShdw>
                  </a:effectLst>
                  <a:latin typeface="Calibri" pitchFamily="34" charset="0"/>
                </a:rPr>
                <a:t>School of Industrial and Information </a:t>
              </a:r>
              <a:r>
                <a:rPr lang="en-US" sz="1600" dirty="0" smtClean="0">
                  <a:solidFill>
                    <a:srgbClr val="000000"/>
                  </a:solidFill>
                  <a:effectLst>
                    <a:outerShdw blurRad="38100" dist="38100" dir="2700000" algn="tl">
                      <a:srgbClr val="C0C0C0"/>
                    </a:outerShdw>
                  </a:effectLst>
                  <a:latin typeface="Calibri" pitchFamily="34" charset="0"/>
                </a:rPr>
                <a:t>Engineering</a:t>
              </a:r>
            </a:p>
            <a:p>
              <a:pPr algn="ctr">
                <a:defRPr/>
              </a:pPr>
              <a:r>
                <a:rPr lang="it-IT" sz="1600" dirty="0" smtClean="0">
                  <a:solidFill>
                    <a:srgbClr val="000000"/>
                  </a:solidFill>
                  <a:effectLst>
                    <a:outerShdw blurRad="38100" dist="38100" dir="2700000" algn="tl">
                      <a:srgbClr val="C0C0C0"/>
                    </a:outerShdw>
                  </a:effectLst>
                  <a:latin typeface="Calibri" pitchFamily="34" charset="0"/>
                </a:rPr>
                <a:t>Campus </a:t>
              </a:r>
              <a:r>
                <a:rPr lang="it-IT" sz="1600" dirty="0">
                  <a:solidFill>
                    <a:srgbClr val="000000"/>
                  </a:solidFill>
                  <a:effectLst>
                    <a:outerShdw blurRad="38100" dist="38100" dir="2700000" algn="tl">
                      <a:srgbClr val="C0C0C0"/>
                    </a:outerShdw>
                  </a:effectLst>
                  <a:latin typeface="Calibri" pitchFamily="34" charset="0"/>
                </a:rPr>
                <a:t>Leonardo</a:t>
              </a:r>
            </a:p>
            <a:p>
              <a:pPr algn="ctr">
                <a:defRPr/>
              </a:pPr>
              <a:r>
                <a:rPr lang="it-IT" sz="1600" dirty="0" smtClean="0">
                  <a:solidFill>
                    <a:srgbClr val="000000"/>
                  </a:solidFill>
                  <a:effectLst>
                    <a:outerShdw blurRad="38100" dist="38100" dir="2700000" algn="tl">
                      <a:srgbClr val="C0C0C0"/>
                    </a:outerShdw>
                  </a:effectLst>
                  <a:latin typeface="Calibri" pitchFamily="34" charset="0"/>
                </a:rPr>
                <a:t>Department of </a:t>
              </a:r>
              <a:r>
                <a:rPr lang="it-IT" sz="1600" dirty="0">
                  <a:solidFill>
                    <a:srgbClr val="000000"/>
                  </a:solidFill>
                  <a:effectLst>
                    <a:outerShdw blurRad="38100" dist="38100" dir="2700000" algn="tl">
                      <a:srgbClr val="C0C0C0"/>
                    </a:outerShdw>
                  </a:effectLst>
                  <a:latin typeface="Calibri" pitchFamily="34" charset="0"/>
                </a:rPr>
                <a:t>Electronics, Information </a:t>
              </a:r>
              <a:r>
                <a:rPr lang="it-IT" sz="1600" dirty="0" smtClean="0">
                  <a:solidFill>
                    <a:srgbClr val="000000"/>
                  </a:solidFill>
                  <a:effectLst>
                    <a:outerShdw blurRad="38100" dist="38100" dir="2700000" algn="tl">
                      <a:srgbClr val="C0C0C0"/>
                    </a:outerShdw>
                  </a:effectLst>
                  <a:latin typeface="Calibri" pitchFamily="34" charset="0"/>
                </a:rPr>
                <a:t>and</a:t>
              </a:r>
            </a:p>
            <a:p>
              <a:pPr algn="ctr">
                <a:defRPr/>
              </a:pPr>
              <a:r>
                <a:rPr lang="it-IT" sz="1600" dirty="0" smtClean="0">
                  <a:solidFill>
                    <a:srgbClr val="000000"/>
                  </a:solidFill>
                  <a:effectLst>
                    <a:outerShdw blurRad="38100" dist="38100" dir="2700000" algn="tl">
                      <a:srgbClr val="C0C0C0"/>
                    </a:outerShdw>
                  </a:effectLst>
                  <a:latin typeface="Calibri" pitchFamily="34" charset="0"/>
                </a:rPr>
                <a:t> </a:t>
              </a:r>
              <a:r>
                <a:rPr lang="it-IT" sz="1600" dirty="0">
                  <a:solidFill>
                    <a:srgbClr val="000000"/>
                  </a:solidFill>
                  <a:effectLst>
                    <a:outerShdw blurRad="38100" dist="38100" dir="2700000" algn="tl">
                      <a:srgbClr val="C0C0C0"/>
                    </a:outerShdw>
                  </a:effectLst>
                  <a:latin typeface="Calibri" pitchFamily="34" charset="0"/>
                </a:rPr>
                <a:t>Bioengineering</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0039"/>
              <a:ext cx="3648075" cy="2667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541" y="1986"/>
              <a:ext cx="1435433" cy="1410684"/>
            </a:xfrm>
            <a:prstGeom prst="rect">
              <a:avLst/>
            </a:prstGeom>
          </p:spPr>
        </p:pic>
      </p:grpSp>
      <p:sp>
        <p:nvSpPr>
          <p:cNvPr id="19" name="Text Box 15"/>
          <p:cNvSpPr txBox="1">
            <a:spLocks noChangeArrowheads="1"/>
          </p:cNvSpPr>
          <p:nvPr/>
        </p:nvSpPr>
        <p:spPr bwMode="auto">
          <a:xfrm>
            <a:off x="1403648" y="4077072"/>
            <a:ext cx="7740352" cy="2662267"/>
          </a:xfrm>
          <a:prstGeom prst="rect">
            <a:avLst/>
          </a:prstGeom>
          <a:noFill/>
          <a:ln w="9525">
            <a:noFill/>
            <a:miter lim="800000"/>
            <a:headEnd/>
            <a:tailEnd/>
          </a:ln>
        </p:spPr>
        <p:txBody>
          <a:bodyPr wrap="square" lIns="0" tIns="0" rIns="0" bIns="0">
            <a:spAutoFit/>
          </a:bodyPr>
          <a:lstStyle/>
          <a:p>
            <a:pPr lvl="0" algn="ctr">
              <a:spcBef>
                <a:spcPts val="300"/>
              </a:spcBef>
              <a:defRPr/>
            </a:pPr>
            <a:endParaRPr lang="en-US" sz="1400" b="1" dirty="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r>
              <a:rPr lang="en-US" sz="4800" b="1" dirty="0" smtClean="0">
                <a:solidFill>
                  <a:srgbClr val="003F6E"/>
                </a:solidFill>
                <a:effectLst>
                  <a:outerShdw blurRad="38100" dist="38100" dir="2700000" algn="tl">
                    <a:srgbClr val="C0C0C0"/>
                  </a:outerShdw>
                </a:effectLst>
                <a:latin typeface="Calibri" pitchFamily="34" charset="0"/>
                <a:cs typeface="Arial" charset="0"/>
              </a:rPr>
              <a:t>Creativity and </a:t>
            </a:r>
          </a:p>
          <a:p>
            <a:pPr lvl="0" algn="ctr">
              <a:spcBef>
                <a:spcPts val="300"/>
              </a:spcBef>
              <a:defRPr/>
            </a:pPr>
            <a:r>
              <a:rPr lang="en-US" sz="4800" b="1" dirty="0" smtClean="0">
                <a:solidFill>
                  <a:srgbClr val="003F6E"/>
                </a:solidFill>
                <a:effectLst>
                  <a:outerShdw blurRad="38100" dist="38100" dir="2700000" algn="tl">
                    <a:srgbClr val="C0C0C0"/>
                  </a:outerShdw>
                </a:effectLst>
                <a:latin typeface="Calibri" pitchFamily="34" charset="0"/>
                <a:cs typeface="Arial" charset="0"/>
              </a:rPr>
              <a:t>Scientific Discovery</a:t>
            </a:r>
            <a:endParaRPr lang="it-IT" sz="1400" b="1" dirty="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endParaRPr lang="it-IT" sz="1600" b="1" dirty="0" smtClean="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r>
              <a:rPr lang="it-IT" sz="1600" b="1" dirty="0" smtClean="0">
                <a:solidFill>
                  <a:srgbClr val="003F6E"/>
                </a:solidFill>
                <a:effectLst>
                  <a:outerShdw blurRad="38100" dist="38100" dir="2700000" algn="tl">
                    <a:srgbClr val="C0C0C0"/>
                  </a:outerShdw>
                </a:effectLst>
                <a:latin typeface="Calibri" pitchFamily="34" charset="0"/>
                <a:cs typeface="Arial" charset="0"/>
              </a:rPr>
              <a:t>Rodolfo </a:t>
            </a:r>
            <a:r>
              <a:rPr lang="it-IT" sz="1600" b="1" dirty="0">
                <a:solidFill>
                  <a:srgbClr val="003F6E"/>
                </a:solidFill>
                <a:effectLst>
                  <a:outerShdw blurRad="38100" dist="38100" dir="2700000" algn="tl">
                    <a:srgbClr val="C0C0C0"/>
                  </a:outerShdw>
                </a:effectLst>
                <a:latin typeface="Calibri" pitchFamily="34" charset="0"/>
                <a:cs typeface="Arial" charset="0"/>
              </a:rPr>
              <a:t>A. Fiorini, DEIB-Politecnico di Milano, Italy</a:t>
            </a:r>
            <a:endParaRPr lang="it-IT" sz="1600" b="1" dirty="0" smtClean="0">
              <a:solidFill>
                <a:srgbClr val="003F6E"/>
              </a:solidFill>
              <a:effectLst>
                <a:outerShdw blurRad="38100" dist="38100" dir="2700000" algn="tl">
                  <a:srgbClr val="C0C0C0"/>
                </a:outerShdw>
              </a:effectLst>
              <a:latin typeface="Calibri" pitchFamily="34" charset="0"/>
              <a:cs typeface="Arial" charset="0"/>
            </a:endParaRPr>
          </a:p>
          <a:p>
            <a:pPr>
              <a:spcBef>
                <a:spcPct val="50000"/>
              </a:spcBef>
              <a:defRPr/>
            </a:pPr>
            <a:endParaRPr lang="it-IT" sz="1400" dirty="0">
              <a:solidFill>
                <a:srgbClr val="003F6E"/>
              </a:solidFill>
              <a:latin typeface="Calibri" pitchFamily="34" charset="0"/>
              <a:cs typeface="Arial"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1657944"/>
            <a:ext cx="2863206" cy="17710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154" y="1790996"/>
            <a:ext cx="2857500" cy="1504950"/>
          </a:xfrm>
          <a:prstGeom prst="rect">
            <a:avLst/>
          </a:prstGeom>
        </p:spPr>
      </p:pic>
    </p:spTree>
    <p:extLst>
      <p:ext uri="{BB962C8B-B14F-4D97-AF65-F5344CB8AC3E}">
        <p14:creationId xmlns:p14="http://schemas.microsoft.com/office/powerpoint/2010/main" val="1029369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10</a:t>
            </a:fld>
            <a:endParaRPr lang="it-IT" smtClean="0">
              <a:latin typeface="Arial" pitchFamily="34"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TextBox 15"/>
          <p:cNvSpPr txBox="1"/>
          <p:nvPr/>
        </p:nvSpPr>
        <p:spPr>
          <a:xfrm>
            <a:off x="338553" y="1254410"/>
            <a:ext cx="8466894" cy="1323439"/>
          </a:xfrm>
          <a:prstGeom prst="rect">
            <a:avLst/>
          </a:prstGeom>
          <a:noFill/>
        </p:spPr>
        <p:txBody>
          <a:bodyPr wrap="square" rtlCol="0">
            <a:spAutoFit/>
          </a:bodyPr>
          <a:lstStyle/>
          <a:p>
            <a:pPr algn="just">
              <a:spcBef>
                <a:spcPts val="0"/>
              </a:spcBef>
              <a:spcAft>
                <a:spcPts val="0"/>
              </a:spcAft>
            </a:pPr>
            <a:r>
              <a:rPr lang="en-US" sz="2000" dirty="0" smtClean="0">
                <a:solidFill>
                  <a:srgbClr val="000000"/>
                </a:solidFill>
                <a:latin typeface="Times New Roman"/>
                <a:ea typeface="Times New Roman"/>
              </a:rPr>
              <a:t>The </a:t>
            </a:r>
            <a:r>
              <a:rPr lang="en-US" sz="2000" b="1" dirty="0" smtClean="0">
                <a:solidFill>
                  <a:srgbClr val="000000"/>
                </a:solidFill>
                <a:latin typeface="Times New Roman"/>
                <a:ea typeface="Times New Roman"/>
              </a:rPr>
              <a:t>traditional QFT description </a:t>
            </a:r>
            <a:r>
              <a:rPr lang="en-US" sz="2000" dirty="0">
                <a:solidFill>
                  <a:srgbClr val="000000"/>
                </a:solidFill>
                <a:latin typeface="Times New Roman"/>
                <a:ea typeface="Times New Roman"/>
              </a:rPr>
              <a:t>of a physical system </a:t>
            </a:r>
            <a:r>
              <a:rPr lang="en-US" sz="2000" b="1" dirty="0">
                <a:solidFill>
                  <a:srgbClr val="000000"/>
                </a:solidFill>
                <a:latin typeface="Times New Roman"/>
                <a:ea typeface="Times New Roman"/>
              </a:rPr>
              <a:t>is </a:t>
            </a:r>
            <a:r>
              <a:rPr lang="en-US" sz="2000" b="1" dirty="0" smtClean="0">
                <a:solidFill>
                  <a:srgbClr val="000000"/>
                </a:solidFill>
                <a:latin typeface="Times New Roman"/>
                <a:ea typeface="Times New Roman"/>
              </a:rPr>
              <a:t>given in </a:t>
            </a:r>
            <a:r>
              <a:rPr lang="en-US" sz="2000" b="1" dirty="0">
                <a:solidFill>
                  <a:srgbClr val="000000"/>
                </a:solidFill>
                <a:latin typeface="Times New Roman"/>
                <a:ea typeface="Times New Roman"/>
              </a:rPr>
              <a:t>terms of a</a:t>
            </a:r>
            <a:r>
              <a:rPr lang="en-US" sz="2000" dirty="0">
                <a:solidFill>
                  <a:srgbClr val="000000"/>
                </a:solidFill>
                <a:latin typeface="Times New Roman"/>
                <a:ea typeface="Times New Roman"/>
              </a:rPr>
              <a:t> </a:t>
            </a:r>
            <a:r>
              <a:rPr lang="en-US" sz="2000" b="1" dirty="0">
                <a:solidFill>
                  <a:srgbClr val="000000"/>
                </a:solidFill>
                <a:latin typeface="Times New Roman"/>
                <a:ea typeface="Times New Roman"/>
              </a:rPr>
              <a:t>matter field</a:t>
            </a:r>
            <a:r>
              <a:rPr lang="en-US" sz="2000" dirty="0">
                <a:solidFill>
                  <a:srgbClr val="000000"/>
                </a:solidFill>
                <a:latin typeface="Times New Roman"/>
                <a:ea typeface="Times New Roman"/>
              </a:rPr>
              <a:t>, which is the space-time distribution of atoms/molecules, </a:t>
            </a:r>
            <a:r>
              <a:rPr lang="en-US" sz="2000" dirty="0" smtClean="0">
                <a:solidFill>
                  <a:srgbClr val="000000"/>
                </a:solidFill>
                <a:latin typeface="Times New Roman"/>
                <a:ea typeface="Times New Roman"/>
              </a:rPr>
              <a:t>coupled to </a:t>
            </a:r>
            <a:r>
              <a:rPr lang="en-US" sz="2000" dirty="0">
                <a:solidFill>
                  <a:srgbClr val="000000"/>
                </a:solidFill>
                <a:latin typeface="Times New Roman"/>
                <a:ea typeface="Times New Roman"/>
              </a:rPr>
              <a:t>the gauge field with the possible supplement of other fields describing the </a:t>
            </a:r>
            <a:r>
              <a:rPr lang="en-US" sz="2000" dirty="0" err="1" smtClean="0">
                <a:solidFill>
                  <a:srgbClr val="000000"/>
                </a:solidFill>
                <a:latin typeface="Times New Roman"/>
                <a:ea typeface="Times New Roman"/>
              </a:rPr>
              <a:t>nonelectromagnetic</a:t>
            </a:r>
            <a:r>
              <a:rPr lang="en-US" sz="2000" dirty="0" smtClean="0">
                <a:solidFill>
                  <a:srgbClr val="000000"/>
                </a:solidFill>
                <a:latin typeface="Times New Roman"/>
                <a:ea typeface="Times New Roman"/>
              </a:rPr>
              <a:t> interactions</a:t>
            </a:r>
            <a:r>
              <a:rPr lang="en-US" sz="2000" dirty="0">
                <a:solidFill>
                  <a:srgbClr val="000000"/>
                </a:solidFill>
                <a:latin typeface="Times New Roman"/>
                <a:ea typeface="Times New Roman"/>
              </a:rPr>
              <a:t>, such as the chemical forces.</a:t>
            </a:r>
            <a:endParaRPr lang="it-IT" sz="1900" dirty="0">
              <a:solidFill>
                <a:srgbClr val="000000"/>
              </a:solidFill>
              <a:latin typeface="Times New Roman" pitchFamily="18" charset="0"/>
              <a:cs typeface="Times New Roman" pitchFamily="18" charset="0"/>
            </a:endParaRPr>
          </a:p>
        </p:txBody>
      </p:sp>
      <p:sp>
        <p:nvSpPr>
          <p:cNvPr id="18" name="TextBox 17"/>
          <p:cNvSpPr txBox="1"/>
          <p:nvPr/>
        </p:nvSpPr>
        <p:spPr>
          <a:xfrm>
            <a:off x="312656" y="2584184"/>
            <a:ext cx="8466894" cy="1323439"/>
          </a:xfrm>
          <a:prstGeom prst="rect">
            <a:avLst/>
          </a:prstGeom>
          <a:noFill/>
        </p:spPr>
        <p:txBody>
          <a:bodyPr wrap="square" rtlCol="0">
            <a:spAutoFit/>
          </a:bodyPr>
          <a:lstStyle/>
          <a:p>
            <a:pPr algn="just">
              <a:spcBef>
                <a:spcPts val="0"/>
              </a:spcBef>
              <a:spcAft>
                <a:spcPts val="0"/>
              </a:spcAft>
            </a:pPr>
            <a:r>
              <a:rPr lang="en-US" sz="2000" dirty="0">
                <a:solidFill>
                  <a:srgbClr val="000000"/>
                </a:solidFill>
                <a:latin typeface="Times New Roman"/>
                <a:ea typeface="Times New Roman"/>
              </a:rPr>
              <a:t>According to the </a:t>
            </a:r>
            <a:r>
              <a:rPr lang="en-US" sz="2000" dirty="0" smtClean="0">
                <a:solidFill>
                  <a:srgbClr val="000000"/>
                </a:solidFill>
                <a:latin typeface="Times New Roman"/>
                <a:ea typeface="Times New Roman"/>
              </a:rPr>
              <a:t>QFT principle </a:t>
            </a:r>
            <a:r>
              <a:rPr lang="en-US" sz="2000" dirty="0">
                <a:solidFill>
                  <a:srgbClr val="000000"/>
                </a:solidFill>
                <a:latin typeface="Times New Roman"/>
                <a:ea typeface="Times New Roman"/>
              </a:rPr>
              <a:t>of complementarity</a:t>
            </a:r>
            <a:r>
              <a:rPr lang="en-US" sz="2000" dirty="0" smtClean="0">
                <a:solidFill>
                  <a:srgbClr val="000000"/>
                </a:solidFill>
                <a:latin typeface="Times New Roman"/>
                <a:ea typeface="Times New Roman"/>
              </a:rPr>
              <a:t>, </a:t>
            </a:r>
            <a:r>
              <a:rPr lang="en-US" sz="2000" b="1" dirty="0" smtClean="0">
                <a:solidFill>
                  <a:srgbClr val="000000"/>
                </a:solidFill>
                <a:latin typeface="Times New Roman"/>
                <a:ea typeface="Times New Roman"/>
              </a:rPr>
              <a:t>there </a:t>
            </a:r>
            <a:r>
              <a:rPr lang="en-US" sz="2000" b="1" dirty="0">
                <a:solidFill>
                  <a:srgbClr val="000000"/>
                </a:solidFill>
                <a:latin typeface="Times New Roman"/>
                <a:ea typeface="Times New Roman"/>
              </a:rPr>
              <a:t>is also another representation where the phase assumes a precise </a:t>
            </a:r>
            <a:r>
              <a:rPr lang="en-US" sz="2000" b="1" dirty="0" smtClean="0">
                <a:solidFill>
                  <a:srgbClr val="000000"/>
                </a:solidFill>
                <a:latin typeface="Times New Roman"/>
                <a:ea typeface="Times New Roman"/>
              </a:rPr>
              <a:t>value.</a:t>
            </a:r>
            <a:r>
              <a:rPr lang="en-US" sz="2000" dirty="0" smtClean="0">
                <a:solidFill>
                  <a:srgbClr val="000000"/>
                </a:solidFill>
                <a:latin typeface="Times New Roman"/>
                <a:ea typeface="Times New Roman"/>
              </a:rPr>
              <a:t> This representation which </a:t>
            </a:r>
            <a:r>
              <a:rPr lang="en-US" sz="2000" dirty="0">
                <a:solidFill>
                  <a:srgbClr val="000000"/>
                </a:solidFill>
                <a:latin typeface="Times New Roman"/>
                <a:ea typeface="Times New Roman"/>
              </a:rPr>
              <a:t>focuses on the </a:t>
            </a:r>
            <a:r>
              <a:rPr lang="en-US" sz="2000" b="1" dirty="0">
                <a:solidFill>
                  <a:srgbClr val="000000"/>
                </a:solidFill>
                <a:latin typeface="Times New Roman"/>
                <a:ea typeface="Times New Roman"/>
              </a:rPr>
              <a:t>wave-like features of the system</a:t>
            </a:r>
            <a:r>
              <a:rPr lang="en-US" sz="2000" dirty="0">
                <a:solidFill>
                  <a:srgbClr val="000000"/>
                </a:solidFill>
                <a:latin typeface="Times New Roman"/>
                <a:ea typeface="Times New Roman"/>
              </a:rPr>
              <a:t> cannot be assumed simultaneously </a:t>
            </a:r>
            <a:r>
              <a:rPr lang="en-US" sz="2000" dirty="0" smtClean="0">
                <a:solidFill>
                  <a:srgbClr val="000000"/>
                </a:solidFill>
                <a:latin typeface="Times New Roman"/>
                <a:ea typeface="Times New Roman"/>
              </a:rPr>
              <a:t>with the </a:t>
            </a:r>
            <a:r>
              <a:rPr lang="en-US" sz="2000" dirty="0">
                <a:solidFill>
                  <a:srgbClr val="000000"/>
                </a:solidFill>
                <a:latin typeface="Times New Roman"/>
                <a:ea typeface="Times New Roman"/>
              </a:rPr>
              <a:t>particle representation.  </a:t>
            </a:r>
            <a:endParaRPr lang="it-IT" sz="1900" dirty="0">
              <a:solidFill>
                <a:srgbClr val="000000"/>
              </a:solidFill>
              <a:latin typeface="Times New Roman" pitchFamily="18" charset="0"/>
              <a:cs typeface="Times New Roman" pitchFamily="18" charset="0"/>
            </a:endParaRPr>
          </a:p>
        </p:txBody>
      </p:sp>
      <p:sp>
        <p:nvSpPr>
          <p:cNvPr id="20" name="TextBox 19"/>
          <p:cNvSpPr txBox="1"/>
          <p:nvPr/>
        </p:nvSpPr>
        <p:spPr>
          <a:xfrm>
            <a:off x="338553" y="3827453"/>
            <a:ext cx="8466894" cy="707886"/>
          </a:xfrm>
          <a:prstGeom prst="rect">
            <a:avLst/>
          </a:prstGeom>
          <a:noFill/>
        </p:spPr>
        <p:txBody>
          <a:bodyPr wrap="square" rtlCol="0">
            <a:spAutoFit/>
          </a:bodyPr>
          <a:lstStyle/>
          <a:p>
            <a:pPr algn="just">
              <a:spcBef>
                <a:spcPts val="0"/>
              </a:spcBef>
              <a:spcAft>
                <a:spcPts val="0"/>
              </a:spcAft>
            </a:pPr>
            <a:r>
              <a:rPr lang="en-US" sz="2000" dirty="0">
                <a:solidFill>
                  <a:srgbClr val="000000"/>
                </a:solidFill>
                <a:latin typeface="Times New Roman"/>
                <a:ea typeface="Times New Roman"/>
              </a:rPr>
              <a:t>The relation between these two representations is expressed by </a:t>
            </a:r>
            <a:r>
              <a:rPr lang="en-US" sz="2000" dirty="0" smtClean="0">
                <a:solidFill>
                  <a:srgbClr val="000000"/>
                </a:solidFill>
                <a:latin typeface="Times New Roman"/>
                <a:ea typeface="Times New Roman"/>
              </a:rPr>
              <a:t>the uncertainty </a:t>
            </a:r>
            <a:r>
              <a:rPr lang="en-US" sz="2000" dirty="0">
                <a:solidFill>
                  <a:srgbClr val="000000"/>
                </a:solidFill>
                <a:latin typeface="Times New Roman"/>
                <a:ea typeface="Times New Roman"/>
              </a:rPr>
              <a:t>relation, similar to the Heisenberg relation between position and momentum</a:t>
            </a:r>
            <a:r>
              <a:rPr lang="en-US" sz="2000" dirty="0" smtClean="0">
                <a:solidFill>
                  <a:srgbClr val="000000"/>
                </a:solidFill>
                <a:latin typeface="Times New Roman"/>
                <a:ea typeface="Times New Roman"/>
              </a:rPr>
              <a:t>:</a:t>
            </a:r>
          </a:p>
        </p:txBody>
      </p:sp>
      <p:sp>
        <p:nvSpPr>
          <p:cNvPr id="15" name="TextBox 14"/>
          <p:cNvSpPr txBox="1"/>
          <p:nvPr/>
        </p:nvSpPr>
        <p:spPr>
          <a:xfrm>
            <a:off x="348215" y="4797152"/>
            <a:ext cx="8466894" cy="815608"/>
          </a:xfrm>
          <a:prstGeom prst="rect">
            <a:avLst/>
          </a:prstGeom>
          <a:noFill/>
        </p:spPr>
        <p:txBody>
          <a:bodyPr wrap="square" rtlCol="0">
            <a:spAutoFit/>
          </a:bodyPr>
          <a:lstStyle/>
          <a:p>
            <a:pPr algn="ctr">
              <a:spcBef>
                <a:spcPts val="0"/>
              </a:spcBef>
              <a:spcAft>
                <a:spcPts val="0"/>
              </a:spcAft>
            </a:pPr>
            <a:r>
              <a:rPr lang="el-GR" sz="2800" dirty="0" smtClean="0">
                <a:solidFill>
                  <a:srgbClr val="000000"/>
                </a:solidFill>
                <a:latin typeface="Times New Roman"/>
                <a:ea typeface="Times New Roman"/>
              </a:rPr>
              <a:t>Δ</a:t>
            </a:r>
            <a:r>
              <a:rPr lang="en-US" sz="2800" dirty="0" smtClean="0">
                <a:solidFill>
                  <a:srgbClr val="000000"/>
                </a:solidFill>
                <a:latin typeface="Times New Roman"/>
                <a:ea typeface="Times New Roman"/>
              </a:rPr>
              <a:t>N </a:t>
            </a:r>
            <a:r>
              <a:rPr lang="el-GR" sz="2800" dirty="0" smtClean="0">
                <a:solidFill>
                  <a:srgbClr val="000000"/>
                </a:solidFill>
                <a:latin typeface="Times New Roman"/>
                <a:ea typeface="Times New Roman"/>
              </a:rPr>
              <a:t>ΔΦ</a:t>
            </a:r>
            <a:r>
              <a:rPr lang="en-US" sz="2800" dirty="0" smtClean="0">
                <a:solidFill>
                  <a:srgbClr val="000000"/>
                </a:solidFill>
                <a:latin typeface="Times New Roman"/>
                <a:ea typeface="Times New Roman"/>
              </a:rPr>
              <a:t> </a:t>
            </a:r>
            <a:r>
              <a:rPr lang="el-GR" sz="2800" dirty="0" smtClean="0">
                <a:solidFill>
                  <a:srgbClr val="000000"/>
                </a:solidFill>
                <a:latin typeface="Times New Roman"/>
                <a:ea typeface="Times New Roman"/>
              </a:rPr>
              <a:t>≥</a:t>
            </a:r>
            <a:r>
              <a:rPr lang="en-US" sz="2800" dirty="0" smtClean="0">
                <a:solidFill>
                  <a:srgbClr val="000000"/>
                </a:solidFill>
                <a:latin typeface="Times New Roman"/>
                <a:ea typeface="Times New Roman"/>
              </a:rPr>
              <a:t> 1/2</a:t>
            </a:r>
            <a:endParaRPr lang="en-US" sz="2800" dirty="0">
              <a:solidFill>
                <a:srgbClr val="000000"/>
              </a:solidFill>
              <a:latin typeface="Times New Roman"/>
              <a:ea typeface="Times New Roman"/>
            </a:endParaRPr>
          </a:p>
          <a:p>
            <a:pPr algn="just">
              <a:spcBef>
                <a:spcPts val="0"/>
              </a:spcBef>
              <a:spcAft>
                <a:spcPts val="0"/>
              </a:spcAft>
            </a:pPr>
            <a:endParaRPr lang="it-IT" sz="1900" dirty="0">
              <a:solidFill>
                <a:srgbClr val="000000"/>
              </a:solidFill>
              <a:latin typeface="Times New Roman" pitchFamily="18" charset="0"/>
              <a:cs typeface="Times New Roman" pitchFamily="18" charset="0"/>
            </a:endParaRPr>
          </a:p>
        </p:txBody>
      </p:sp>
      <p:sp>
        <p:nvSpPr>
          <p:cNvPr id="19" name="TextBox 18"/>
          <p:cNvSpPr txBox="1"/>
          <p:nvPr/>
        </p:nvSpPr>
        <p:spPr>
          <a:xfrm>
            <a:off x="359073" y="5301208"/>
            <a:ext cx="8466894" cy="1015663"/>
          </a:xfrm>
          <a:prstGeom prst="rect">
            <a:avLst/>
          </a:prstGeom>
          <a:noFill/>
        </p:spPr>
        <p:txBody>
          <a:bodyPr wrap="square" rtlCol="0">
            <a:spAutoFit/>
          </a:bodyPr>
          <a:lstStyle/>
          <a:p>
            <a:pPr algn="just">
              <a:spcBef>
                <a:spcPts val="0"/>
              </a:spcBef>
              <a:spcAft>
                <a:spcPts val="600"/>
              </a:spcAft>
            </a:pPr>
            <a:r>
              <a:rPr lang="en-US" sz="2000" dirty="0">
                <a:solidFill>
                  <a:srgbClr val="000000"/>
                </a:solidFill>
                <a:latin typeface="Times New Roman"/>
                <a:ea typeface="Times New Roman"/>
              </a:rPr>
              <a:t>connecting the </a:t>
            </a:r>
            <a:r>
              <a:rPr lang="en-US" sz="2000" b="1" dirty="0">
                <a:solidFill>
                  <a:srgbClr val="000000"/>
                </a:solidFill>
                <a:latin typeface="Times New Roman"/>
                <a:ea typeface="Times New Roman"/>
              </a:rPr>
              <a:t>uncertainty of the number of quanta</a:t>
            </a:r>
            <a:r>
              <a:rPr lang="en-US" sz="2000" dirty="0">
                <a:solidFill>
                  <a:srgbClr val="000000"/>
                </a:solidFill>
                <a:latin typeface="Times New Roman"/>
                <a:ea typeface="Times New Roman"/>
              </a:rPr>
              <a:t> (particle structure of the system) </a:t>
            </a:r>
            <a:r>
              <a:rPr lang="el-GR" sz="2000" b="1" dirty="0">
                <a:solidFill>
                  <a:srgbClr val="000000"/>
                </a:solidFill>
                <a:latin typeface="Times New Roman"/>
                <a:ea typeface="Times New Roman"/>
              </a:rPr>
              <a:t>Δ</a:t>
            </a:r>
            <a:r>
              <a:rPr lang="en-US" sz="2000" b="1" dirty="0">
                <a:solidFill>
                  <a:srgbClr val="000000"/>
                </a:solidFill>
                <a:latin typeface="Times New Roman"/>
                <a:ea typeface="Times New Roman"/>
              </a:rPr>
              <a:t>N</a:t>
            </a:r>
            <a:r>
              <a:rPr lang="en-US" sz="2000" dirty="0">
                <a:solidFill>
                  <a:srgbClr val="000000"/>
                </a:solidFill>
                <a:latin typeface="Times New Roman"/>
                <a:ea typeface="Times New Roman"/>
              </a:rPr>
              <a:t> and the </a:t>
            </a:r>
            <a:r>
              <a:rPr lang="en-US" sz="2000" b="1" dirty="0">
                <a:solidFill>
                  <a:srgbClr val="000000"/>
                </a:solidFill>
                <a:latin typeface="Times New Roman"/>
                <a:ea typeface="Times New Roman"/>
              </a:rPr>
              <a:t>uncertainty of the phase</a:t>
            </a:r>
            <a:r>
              <a:rPr lang="en-US" sz="2000" dirty="0">
                <a:solidFill>
                  <a:srgbClr val="000000"/>
                </a:solidFill>
                <a:latin typeface="Times New Roman"/>
                <a:ea typeface="Times New Roman"/>
              </a:rPr>
              <a:t> (which describes the rhythm of fluctuation of the system) </a:t>
            </a:r>
            <a:r>
              <a:rPr lang="el-GR" sz="2000" b="1" dirty="0">
                <a:solidFill>
                  <a:srgbClr val="000000"/>
                </a:solidFill>
                <a:latin typeface="Times New Roman"/>
                <a:ea typeface="Times New Roman"/>
              </a:rPr>
              <a:t>ΔΦ</a:t>
            </a:r>
            <a:r>
              <a:rPr lang="en-US" sz="2000" dirty="0" smtClean="0">
                <a:solidFill>
                  <a:srgbClr val="000000"/>
                </a:solidFill>
                <a:latin typeface="Times New Roman"/>
                <a:ea typeface="Times New Roman"/>
              </a:rPr>
              <a:t>.</a:t>
            </a:r>
            <a:endParaRPr lang="it-IT" sz="1900" dirty="0">
              <a:solidFill>
                <a:srgbClr val="000000"/>
              </a:solidFill>
              <a:latin typeface="Times New Roman" pitchFamily="18" charset="0"/>
              <a:cs typeface="Times New Roman" pitchFamily="18" charset="0"/>
            </a:endParaRPr>
          </a:p>
        </p:txBody>
      </p:sp>
      <p:sp>
        <p:nvSpPr>
          <p:cNvPr id="21" name="Titolo 1"/>
          <p:cNvSpPr txBox="1">
            <a:spLocks/>
          </p:cNvSpPr>
          <p:nvPr/>
        </p:nvSpPr>
        <p:spPr bwMode="auto">
          <a:xfrm>
            <a:off x="1" y="836612"/>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3200" dirty="0" smtClean="0">
                <a:latin typeface="Times New Roman" panose="02020603050405020304" pitchFamily="18" charset="0"/>
                <a:cs typeface="Times New Roman" panose="02020603050405020304" pitchFamily="18" charset="0"/>
              </a:rPr>
              <a:t>Quantum Field Theory</a:t>
            </a:r>
            <a:endParaRPr lang="en-US" sz="3200" kern="0" dirty="0" smtClean="0">
              <a:latin typeface="Times New Roman" panose="02020603050405020304" pitchFamily="18" charset="0"/>
              <a:cs typeface="Times New Roman" panose="02020603050405020304" pitchFamily="18" charset="0"/>
            </a:endParaRPr>
          </a:p>
        </p:txBody>
      </p:sp>
      <p:sp>
        <p:nvSpPr>
          <p:cNvPr id="1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25866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0-#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11</a:t>
            </a:fld>
            <a:endParaRPr lang="it-IT" smtClean="0">
              <a:latin typeface="Arial" pitchFamily="34"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TextBox 15"/>
          <p:cNvSpPr txBox="1"/>
          <p:nvPr/>
        </p:nvSpPr>
        <p:spPr>
          <a:xfrm>
            <a:off x="338553" y="1254410"/>
            <a:ext cx="8466894" cy="461665"/>
          </a:xfrm>
          <a:prstGeom prst="rect">
            <a:avLst/>
          </a:prstGeom>
          <a:noFill/>
        </p:spPr>
        <p:txBody>
          <a:bodyPr wrap="square" rtlCol="0">
            <a:spAutoFit/>
          </a:bodyPr>
          <a:lstStyle/>
          <a:p>
            <a:pPr algn="just">
              <a:spcBef>
                <a:spcPts val="0"/>
              </a:spcBef>
              <a:spcAft>
                <a:spcPts val="600"/>
              </a:spcAft>
            </a:pPr>
            <a:r>
              <a:rPr lang="en-US" sz="2400" dirty="0" smtClean="0">
                <a:solidFill>
                  <a:srgbClr val="000000"/>
                </a:solidFill>
                <a:latin typeface="Times New Roman"/>
                <a:ea typeface="Times New Roman"/>
              </a:rPr>
              <a:t>Therefore, </a:t>
            </a:r>
            <a:r>
              <a:rPr lang="en-US" sz="2400" dirty="0">
                <a:solidFill>
                  <a:srgbClr val="000000"/>
                </a:solidFill>
                <a:latin typeface="Times New Roman"/>
                <a:ea typeface="Times New Roman"/>
              </a:rPr>
              <a:t>a </a:t>
            </a:r>
            <a:r>
              <a:rPr lang="en-US" sz="2400" dirty="0" smtClean="0">
                <a:solidFill>
                  <a:srgbClr val="000000"/>
                </a:solidFill>
                <a:latin typeface="Times New Roman"/>
                <a:ea typeface="Times New Roman"/>
              </a:rPr>
              <a:t>complex system </a:t>
            </a:r>
            <a:r>
              <a:rPr lang="en-US" sz="2400" dirty="0">
                <a:solidFill>
                  <a:srgbClr val="000000"/>
                </a:solidFill>
                <a:latin typeface="Times New Roman"/>
                <a:ea typeface="Times New Roman"/>
              </a:rPr>
              <a:t>involves two kinds of interaction:</a:t>
            </a:r>
            <a:endParaRPr lang="it-IT" sz="2400" dirty="0">
              <a:solidFill>
                <a:srgbClr val="000000"/>
              </a:solidFill>
              <a:latin typeface="Times New Roman" pitchFamily="18" charset="0"/>
              <a:cs typeface="Times New Roman" pitchFamily="18" charset="0"/>
            </a:endParaRPr>
          </a:p>
        </p:txBody>
      </p:sp>
      <p:sp>
        <p:nvSpPr>
          <p:cNvPr id="18" name="TextBox 17"/>
          <p:cNvSpPr txBox="1"/>
          <p:nvPr/>
        </p:nvSpPr>
        <p:spPr>
          <a:xfrm>
            <a:off x="311607" y="1628800"/>
            <a:ext cx="8466894" cy="2246769"/>
          </a:xfrm>
          <a:prstGeom prst="rect">
            <a:avLst/>
          </a:prstGeom>
          <a:noFill/>
        </p:spPr>
        <p:txBody>
          <a:bodyPr wrap="square" rtlCol="0">
            <a:spAutoFit/>
          </a:bodyPr>
          <a:lstStyle/>
          <a:p>
            <a:pPr algn="just">
              <a:spcBef>
                <a:spcPts val="0"/>
              </a:spcBef>
              <a:spcAft>
                <a:spcPts val="600"/>
              </a:spcAft>
            </a:pPr>
            <a:r>
              <a:rPr lang="en-US" sz="2000" b="1" dirty="0" smtClean="0">
                <a:solidFill>
                  <a:srgbClr val="000000"/>
                </a:solidFill>
                <a:latin typeface="Times New Roman"/>
                <a:ea typeface="Times New Roman"/>
              </a:rPr>
              <a:t>(A)</a:t>
            </a:r>
            <a:r>
              <a:rPr lang="en-US" sz="2000" dirty="0" smtClean="0">
                <a:solidFill>
                  <a:srgbClr val="000000"/>
                </a:solidFill>
                <a:latin typeface="Times New Roman"/>
                <a:ea typeface="Times New Roman"/>
              </a:rPr>
              <a:t> </a:t>
            </a:r>
            <a:r>
              <a:rPr lang="en-US" sz="2000" dirty="0">
                <a:solidFill>
                  <a:srgbClr val="000000"/>
                </a:solidFill>
                <a:latin typeface="Times New Roman"/>
                <a:ea typeface="Times New Roman"/>
              </a:rPr>
              <a:t>If </a:t>
            </a:r>
            <a:r>
              <a:rPr lang="el-GR" sz="2000" b="1" dirty="0">
                <a:solidFill>
                  <a:srgbClr val="000000"/>
                </a:solidFill>
                <a:latin typeface="Times New Roman"/>
                <a:ea typeface="Times New Roman"/>
              </a:rPr>
              <a:t>Δ</a:t>
            </a:r>
            <a:r>
              <a:rPr lang="en-US" sz="2000" b="1" dirty="0">
                <a:solidFill>
                  <a:srgbClr val="000000"/>
                </a:solidFill>
                <a:latin typeface="Times New Roman"/>
                <a:ea typeface="Times New Roman"/>
              </a:rPr>
              <a:t>N = 0</a:t>
            </a:r>
            <a:r>
              <a:rPr lang="en-US" sz="2000" dirty="0">
                <a:solidFill>
                  <a:srgbClr val="000000"/>
                </a:solidFill>
                <a:latin typeface="Times New Roman"/>
                <a:ea typeface="Times New Roman"/>
              </a:rPr>
              <a:t>, the number of quanta is well defined, so that we obtain an atomistic description of the system, but lose the information on its capability to fluctuate, since </a:t>
            </a:r>
            <a:r>
              <a:rPr lang="el-GR" sz="2000" b="1" dirty="0">
                <a:solidFill>
                  <a:srgbClr val="000000"/>
                </a:solidFill>
                <a:latin typeface="Times New Roman"/>
                <a:ea typeface="Times New Roman"/>
              </a:rPr>
              <a:t>ΔΦ</a:t>
            </a:r>
            <a:r>
              <a:rPr lang="en-US" sz="2000" dirty="0">
                <a:solidFill>
                  <a:srgbClr val="000000"/>
                </a:solidFill>
                <a:latin typeface="Times New Roman"/>
                <a:ea typeface="Times New Roman"/>
              </a:rPr>
              <a:t> becomes infinite. </a:t>
            </a:r>
            <a:r>
              <a:rPr lang="en-US" sz="2000" dirty="0" smtClean="0">
                <a:solidFill>
                  <a:srgbClr val="000000"/>
                </a:solidFill>
                <a:latin typeface="Times New Roman"/>
                <a:ea typeface="Times New Roman"/>
              </a:rPr>
              <a:t>An </a:t>
            </a:r>
            <a:r>
              <a:rPr lang="en-US" sz="2000" dirty="0">
                <a:solidFill>
                  <a:srgbClr val="000000"/>
                </a:solidFill>
                <a:latin typeface="Times New Roman"/>
                <a:ea typeface="Times New Roman"/>
              </a:rPr>
              <a:t>interaction similar to that considered by </a:t>
            </a:r>
            <a:r>
              <a:rPr lang="en-US" sz="2000" b="1" dirty="0">
                <a:solidFill>
                  <a:srgbClr val="000000"/>
                </a:solidFill>
                <a:latin typeface="Times New Roman"/>
                <a:ea typeface="Times New Roman"/>
              </a:rPr>
              <a:t>Classical Physics</a:t>
            </a:r>
            <a:r>
              <a:rPr lang="en-US" sz="2000" dirty="0">
                <a:solidFill>
                  <a:srgbClr val="000000"/>
                </a:solidFill>
                <a:latin typeface="Times New Roman"/>
                <a:ea typeface="Times New Roman"/>
              </a:rPr>
              <a:t>, where objects </a:t>
            </a:r>
            <a:r>
              <a:rPr lang="en-US" sz="2000" dirty="0" smtClean="0">
                <a:solidFill>
                  <a:srgbClr val="000000"/>
                </a:solidFill>
                <a:latin typeface="Times New Roman"/>
                <a:ea typeface="Times New Roman"/>
              </a:rPr>
              <a:t>interact by </a:t>
            </a:r>
            <a:r>
              <a:rPr lang="en-US" sz="2000" dirty="0">
                <a:solidFill>
                  <a:srgbClr val="000000"/>
                </a:solidFill>
                <a:latin typeface="Times New Roman"/>
                <a:ea typeface="Times New Roman"/>
              </a:rPr>
              <a:t>exchanging energy. These exchanges are connected with the appearance </a:t>
            </a:r>
            <a:r>
              <a:rPr lang="en-US" sz="2000" dirty="0" smtClean="0">
                <a:solidFill>
                  <a:srgbClr val="000000"/>
                </a:solidFill>
                <a:latin typeface="Times New Roman"/>
                <a:ea typeface="Times New Roman"/>
              </a:rPr>
              <a:t>of forces</a:t>
            </a:r>
            <a:r>
              <a:rPr lang="en-US" sz="2000" dirty="0">
                <a:solidFill>
                  <a:srgbClr val="000000"/>
                </a:solidFill>
                <a:latin typeface="Times New Roman"/>
                <a:ea typeface="Times New Roman"/>
              </a:rPr>
              <a:t>. Since energy cannot travel faster than light, this interaction obeys </a:t>
            </a:r>
            <a:r>
              <a:rPr lang="en-US" sz="2000" b="1" dirty="0">
                <a:solidFill>
                  <a:srgbClr val="000000"/>
                </a:solidFill>
                <a:latin typeface="Times New Roman"/>
                <a:ea typeface="Times New Roman"/>
              </a:rPr>
              <a:t>the </a:t>
            </a:r>
            <a:r>
              <a:rPr lang="en-US" sz="2000" b="1" dirty="0" smtClean="0">
                <a:solidFill>
                  <a:srgbClr val="000000"/>
                </a:solidFill>
                <a:latin typeface="Times New Roman"/>
                <a:ea typeface="Times New Roman"/>
              </a:rPr>
              <a:t>principle of causality </a:t>
            </a:r>
            <a:r>
              <a:rPr lang="en-US" sz="2000" dirty="0" smtClean="0">
                <a:solidFill>
                  <a:srgbClr val="000000"/>
                </a:solidFill>
                <a:latin typeface="Times New Roman"/>
                <a:ea typeface="Times New Roman"/>
              </a:rPr>
              <a:t>(</a:t>
            </a:r>
            <a:r>
              <a:rPr lang="en-US" sz="2000" b="1" dirty="0" smtClean="0">
                <a:solidFill>
                  <a:srgbClr val="000000"/>
                </a:solidFill>
                <a:latin typeface="Times New Roman"/>
                <a:ea typeface="Times New Roman"/>
              </a:rPr>
              <a:t>Science 1.0 approach</a:t>
            </a:r>
            <a:r>
              <a:rPr lang="en-US" sz="2000" dirty="0" smtClean="0">
                <a:solidFill>
                  <a:srgbClr val="000000"/>
                </a:solidFill>
                <a:latin typeface="Times New Roman"/>
                <a:ea typeface="Times New Roman"/>
              </a:rPr>
              <a:t>).  </a:t>
            </a:r>
            <a:endParaRPr lang="it-IT" sz="1900" dirty="0">
              <a:solidFill>
                <a:srgbClr val="000000"/>
              </a:solidFill>
              <a:latin typeface="Times New Roman" pitchFamily="18" charset="0"/>
              <a:cs typeface="Times New Roman" pitchFamily="18" charset="0"/>
            </a:endParaRPr>
          </a:p>
        </p:txBody>
      </p:sp>
      <p:sp>
        <p:nvSpPr>
          <p:cNvPr id="20" name="TextBox 19"/>
          <p:cNvSpPr txBox="1"/>
          <p:nvPr/>
        </p:nvSpPr>
        <p:spPr>
          <a:xfrm>
            <a:off x="373710" y="3796442"/>
            <a:ext cx="8466894" cy="2939266"/>
          </a:xfrm>
          <a:prstGeom prst="rect">
            <a:avLst/>
          </a:prstGeom>
          <a:noFill/>
        </p:spPr>
        <p:txBody>
          <a:bodyPr wrap="square" rtlCol="0">
            <a:spAutoFit/>
          </a:bodyPr>
          <a:lstStyle/>
          <a:p>
            <a:pPr lvl="0" algn="just">
              <a:spcBef>
                <a:spcPts val="0"/>
              </a:spcBef>
              <a:spcAft>
                <a:spcPts val="600"/>
              </a:spcAft>
            </a:pPr>
            <a:r>
              <a:rPr lang="en-US" sz="2000" b="1" dirty="0" smtClean="0">
                <a:solidFill>
                  <a:srgbClr val="000000"/>
                </a:solidFill>
                <a:latin typeface="Times New Roman"/>
                <a:ea typeface="Times New Roman"/>
              </a:rPr>
              <a:t>(B)</a:t>
            </a:r>
            <a:r>
              <a:rPr lang="en-US" sz="2000" dirty="0" smtClean="0">
                <a:solidFill>
                  <a:srgbClr val="000000"/>
                </a:solidFill>
                <a:latin typeface="Times New Roman"/>
                <a:ea typeface="Times New Roman"/>
              </a:rPr>
              <a:t> </a:t>
            </a:r>
            <a:r>
              <a:rPr lang="en-US" sz="2000" dirty="0">
                <a:solidFill>
                  <a:srgbClr val="000000"/>
                </a:solidFill>
                <a:latin typeface="Times New Roman"/>
                <a:ea typeface="Times New Roman"/>
              </a:rPr>
              <a:t>If </a:t>
            </a:r>
            <a:r>
              <a:rPr lang="el-GR" sz="2000" b="1" dirty="0">
                <a:solidFill>
                  <a:srgbClr val="000000"/>
                </a:solidFill>
                <a:latin typeface="Times New Roman"/>
                <a:ea typeface="Times New Roman"/>
              </a:rPr>
              <a:t>ΔΦ</a:t>
            </a:r>
            <a:r>
              <a:rPr lang="en-US" sz="2000" dirty="0">
                <a:solidFill>
                  <a:srgbClr val="000000"/>
                </a:solidFill>
                <a:latin typeface="Times New Roman"/>
                <a:ea typeface="Times New Roman"/>
              </a:rPr>
              <a:t> = 0, the phase is well defined, </a:t>
            </a:r>
            <a:r>
              <a:rPr lang="en-US" sz="2000" dirty="0" smtClean="0">
                <a:solidFill>
                  <a:srgbClr val="000000"/>
                </a:solidFill>
                <a:latin typeface="Times New Roman"/>
                <a:ea typeface="Times New Roman"/>
              </a:rPr>
              <a:t>we </a:t>
            </a:r>
            <a:r>
              <a:rPr lang="en-US" sz="2000" dirty="0">
                <a:solidFill>
                  <a:srgbClr val="000000"/>
                </a:solidFill>
                <a:latin typeface="Times New Roman"/>
                <a:ea typeface="Times New Roman"/>
              </a:rPr>
              <a:t>obtain a description of the movement of the system, but lose the information on its particle-like </a:t>
            </a:r>
            <a:r>
              <a:rPr lang="en-US" sz="2000" dirty="0" smtClean="0">
                <a:solidFill>
                  <a:srgbClr val="000000"/>
                </a:solidFill>
                <a:latin typeface="Times New Roman"/>
                <a:ea typeface="Times New Roman"/>
              </a:rPr>
              <a:t>features which </a:t>
            </a:r>
            <a:r>
              <a:rPr lang="en-US" sz="2000" dirty="0">
                <a:solidFill>
                  <a:srgbClr val="000000"/>
                </a:solidFill>
                <a:latin typeface="Times New Roman"/>
                <a:ea typeface="Times New Roman"/>
              </a:rPr>
              <a:t>become undefined since </a:t>
            </a:r>
            <a:r>
              <a:rPr lang="el-GR" sz="2000" b="1" dirty="0">
                <a:solidFill>
                  <a:srgbClr val="000000"/>
                </a:solidFill>
                <a:latin typeface="Times New Roman"/>
                <a:ea typeface="Times New Roman"/>
              </a:rPr>
              <a:t>Δ</a:t>
            </a:r>
            <a:r>
              <a:rPr lang="en-US" sz="2000" b="1" dirty="0">
                <a:solidFill>
                  <a:srgbClr val="000000"/>
                </a:solidFill>
                <a:latin typeface="Times New Roman"/>
                <a:ea typeface="Times New Roman"/>
              </a:rPr>
              <a:t>N </a:t>
            </a:r>
            <a:r>
              <a:rPr lang="en-US" sz="2000" dirty="0">
                <a:solidFill>
                  <a:srgbClr val="000000"/>
                </a:solidFill>
                <a:latin typeface="Times New Roman"/>
                <a:ea typeface="Times New Roman"/>
              </a:rPr>
              <a:t>becomes infinite. </a:t>
            </a:r>
            <a:r>
              <a:rPr lang="en-US" sz="2000" dirty="0" smtClean="0">
                <a:solidFill>
                  <a:srgbClr val="000000"/>
                </a:solidFill>
                <a:latin typeface="Times New Roman"/>
                <a:ea typeface="Times New Roman"/>
              </a:rPr>
              <a:t>An </a:t>
            </a:r>
            <a:r>
              <a:rPr lang="en-US" sz="2000" dirty="0">
                <a:solidFill>
                  <a:srgbClr val="000000"/>
                </a:solidFill>
                <a:latin typeface="Times New Roman"/>
                <a:ea typeface="Times New Roman"/>
              </a:rPr>
              <a:t>interaction where </a:t>
            </a:r>
            <a:r>
              <a:rPr lang="en-US" sz="2000" b="1" dirty="0">
                <a:solidFill>
                  <a:srgbClr val="000000"/>
                </a:solidFill>
                <a:latin typeface="Times New Roman"/>
                <a:ea typeface="Times New Roman"/>
              </a:rPr>
              <a:t>a common phase arises</a:t>
            </a:r>
            <a:r>
              <a:rPr lang="en-US" sz="2000" dirty="0">
                <a:solidFill>
                  <a:srgbClr val="000000"/>
                </a:solidFill>
                <a:latin typeface="Times New Roman"/>
                <a:ea typeface="Times New Roman"/>
              </a:rPr>
              <a:t> among different objects because </a:t>
            </a:r>
            <a:r>
              <a:rPr lang="en-US" sz="2000" dirty="0" smtClean="0">
                <a:solidFill>
                  <a:srgbClr val="000000"/>
                </a:solidFill>
                <a:latin typeface="Times New Roman"/>
                <a:ea typeface="Times New Roman"/>
              </a:rPr>
              <a:t>of their </a:t>
            </a:r>
            <a:r>
              <a:rPr lang="en-US" sz="2000" dirty="0">
                <a:solidFill>
                  <a:srgbClr val="000000"/>
                </a:solidFill>
                <a:latin typeface="Times New Roman"/>
                <a:ea typeface="Times New Roman"/>
              </a:rPr>
              <a:t>coupling to the quantum fluctuations and hence to an </a:t>
            </a:r>
            <a:r>
              <a:rPr lang="en-US" sz="2000" dirty="0" err="1">
                <a:solidFill>
                  <a:srgbClr val="000000"/>
                </a:solidFill>
                <a:latin typeface="Times New Roman"/>
                <a:ea typeface="Times New Roman"/>
              </a:rPr>
              <a:t>e.m</a:t>
            </a:r>
            <a:r>
              <a:rPr lang="en-US" sz="2000" dirty="0">
                <a:solidFill>
                  <a:srgbClr val="000000"/>
                </a:solidFill>
                <a:latin typeface="Times New Roman"/>
                <a:ea typeface="Times New Roman"/>
              </a:rPr>
              <a:t>. potential. In this </a:t>
            </a:r>
            <a:r>
              <a:rPr lang="en-US" sz="2000" dirty="0" smtClean="0">
                <a:solidFill>
                  <a:srgbClr val="000000"/>
                </a:solidFill>
                <a:latin typeface="Times New Roman"/>
                <a:ea typeface="Times New Roman"/>
              </a:rPr>
              <a:t>case there </a:t>
            </a:r>
            <a:r>
              <a:rPr lang="en-US" sz="2000" dirty="0">
                <a:solidFill>
                  <a:srgbClr val="000000"/>
                </a:solidFill>
                <a:latin typeface="Times New Roman"/>
                <a:ea typeface="Times New Roman"/>
              </a:rPr>
              <a:t>is no propagation of matter and/or energy taking place, and </a:t>
            </a:r>
            <a:r>
              <a:rPr lang="en-US" sz="2000" b="1" dirty="0">
                <a:solidFill>
                  <a:srgbClr val="000000"/>
                </a:solidFill>
                <a:latin typeface="Times New Roman"/>
                <a:ea typeface="Times New Roman"/>
              </a:rPr>
              <a:t>the components of </a:t>
            </a:r>
            <a:r>
              <a:rPr lang="en-US" sz="2000" b="1" dirty="0" smtClean="0">
                <a:solidFill>
                  <a:srgbClr val="000000"/>
                </a:solidFill>
                <a:latin typeface="Times New Roman"/>
                <a:ea typeface="Times New Roman"/>
              </a:rPr>
              <a:t>the system </a:t>
            </a:r>
            <a:r>
              <a:rPr lang="en-US" sz="2000" b="1" dirty="0">
                <a:solidFill>
                  <a:srgbClr val="000000"/>
                </a:solidFill>
                <a:latin typeface="Times New Roman"/>
                <a:ea typeface="Times New Roman"/>
              </a:rPr>
              <a:t>"talk" to each other</a:t>
            </a:r>
            <a:r>
              <a:rPr lang="en-US" sz="2000" dirty="0">
                <a:solidFill>
                  <a:srgbClr val="000000"/>
                </a:solidFill>
                <a:latin typeface="Times New Roman"/>
                <a:ea typeface="Times New Roman"/>
              </a:rPr>
              <a:t> through the modulations of the phase field travelling at </a:t>
            </a:r>
            <a:r>
              <a:rPr lang="en-US" sz="2000" dirty="0" smtClean="0">
                <a:solidFill>
                  <a:srgbClr val="000000"/>
                </a:solidFill>
                <a:latin typeface="Times New Roman"/>
                <a:ea typeface="Times New Roman"/>
              </a:rPr>
              <a:t>the phase </a:t>
            </a:r>
            <a:r>
              <a:rPr lang="en-US" sz="2000" dirty="0">
                <a:solidFill>
                  <a:srgbClr val="000000"/>
                </a:solidFill>
                <a:latin typeface="Times New Roman"/>
                <a:ea typeface="Times New Roman"/>
              </a:rPr>
              <a:t>velocity, which has no upper limit and can be larger than </a:t>
            </a:r>
            <a:r>
              <a:rPr lang="en-US" sz="2000" i="1" dirty="0">
                <a:solidFill>
                  <a:srgbClr val="000000"/>
                </a:solidFill>
                <a:latin typeface="Times New Roman"/>
                <a:ea typeface="Times New Roman"/>
              </a:rPr>
              <a:t>c</a:t>
            </a:r>
            <a:r>
              <a:rPr lang="en-US" sz="2000" dirty="0">
                <a:solidFill>
                  <a:srgbClr val="000000"/>
                </a:solidFill>
                <a:latin typeface="Times New Roman"/>
                <a:ea typeface="Times New Roman"/>
              </a:rPr>
              <a:t>, the speed of </a:t>
            </a:r>
            <a:r>
              <a:rPr lang="en-US" sz="2000" dirty="0" smtClean="0">
                <a:solidFill>
                  <a:srgbClr val="000000"/>
                </a:solidFill>
                <a:latin typeface="Times New Roman"/>
                <a:ea typeface="Times New Roman"/>
              </a:rPr>
              <a:t>light.  The </a:t>
            </a:r>
            <a:r>
              <a:rPr lang="en-US" sz="2000" b="1" dirty="0" smtClean="0">
                <a:solidFill>
                  <a:srgbClr val="000000"/>
                </a:solidFill>
                <a:latin typeface="Times New Roman"/>
                <a:ea typeface="Times New Roman"/>
              </a:rPr>
              <a:t>system</a:t>
            </a:r>
            <a:r>
              <a:rPr lang="en-US" sz="2000" dirty="0" smtClean="0">
                <a:solidFill>
                  <a:srgbClr val="000000"/>
                </a:solidFill>
                <a:latin typeface="Times New Roman"/>
                <a:ea typeface="Times New Roman"/>
              </a:rPr>
              <a:t> </a:t>
            </a:r>
            <a:r>
              <a:rPr lang="en-US" sz="2000" b="1" dirty="0" smtClean="0">
                <a:solidFill>
                  <a:srgbClr val="000000"/>
                </a:solidFill>
                <a:latin typeface="Times New Roman"/>
                <a:ea typeface="Times New Roman"/>
              </a:rPr>
              <a:t>is </a:t>
            </a:r>
            <a:r>
              <a:rPr lang="en-US" sz="2000" b="1" dirty="0">
                <a:solidFill>
                  <a:srgbClr val="000000"/>
                </a:solidFill>
                <a:latin typeface="Times New Roman"/>
                <a:ea typeface="Times New Roman"/>
              </a:rPr>
              <a:t>termed </a:t>
            </a:r>
            <a:r>
              <a:rPr lang="en-US" sz="2000" dirty="0">
                <a:solidFill>
                  <a:srgbClr val="000000"/>
                </a:solidFill>
                <a:latin typeface="Times New Roman"/>
                <a:ea typeface="Times New Roman"/>
              </a:rPr>
              <a:t>"</a:t>
            </a:r>
            <a:r>
              <a:rPr lang="en-US" sz="2000" b="1" dirty="0" smtClean="0">
                <a:solidFill>
                  <a:srgbClr val="000000"/>
                </a:solidFill>
                <a:latin typeface="Times New Roman"/>
                <a:ea typeface="Times New Roman"/>
              </a:rPr>
              <a:t>coherent</a:t>
            </a:r>
            <a:r>
              <a:rPr lang="en-US" sz="2000" dirty="0" smtClean="0">
                <a:solidFill>
                  <a:srgbClr val="000000"/>
                </a:solidFill>
                <a:latin typeface="Times New Roman"/>
                <a:ea typeface="Times New Roman"/>
              </a:rPr>
              <a:t>" (</a:t>
            </a:r>
            <a:r>
              <a:rPr lang="en-US" sz="2000" b="1" dirty="0" smtClean="0">
                <a:solidFill>
                  <a:srgbClr val="000000"/>
                </a:solidFill>
                <a:latin typeface="Times New Roman"/>
                <a:ea typeface="Times New Roman"/>
              </a:rPr>
              <a:t>QFT approach</a:t>
            </a:r>
            <a:r>
              <a:rPr lang="en-US" sz="2000" dirty="0" smtClean="0">
                <a:solidFill>
                  <a:srgbClr val="000000"/>
                </a:solidFill>
                <a:latin typeface="Times New Roman"/>
                <a:ea typeface="Times New Roman"/>
              </a:rPr>
              <a:t>).</a:t>
            </a:r>
            <a:endParaRPr lang="it-IT" sz="2000" dirty="0">
              <a:solidFill>
                <a:srgbClr val="000000"/>
              </a:solidFill>
              <a:latin typeface="Times New Roman" pitchFamily="18" charset="0"/>
              <a:cs typeface="Times New Roman" pitchFamily="18"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(06)</a:t>
            </a:r>
            <a:endParaRPr lang="it-IT" sz="3200" b="1" dirty="0">
              <a:solidFill>
                <a:srgbClr val="003F6E"/>
              </a:solidFill>
              <a:latin typeface="Times New Roman" pitchFamily="18" charset="0"/>
            </a:endParaRPr>
          </a:p>
        </p:txBody>
      </p:sp>
      <p:sp>
        <p:nvSpPr>
          <p:cNvPr id="10" name="Titolo 1"/>
          <p:cNvSpPr txBox="1">
            <a:spLocks/>
          </p:cNvSpPr>
          <p:nvPr/>
        </p:nvSpPr>
        <p:spPr bwMode="auto">
          <a:xfrm>
            <a:off x="1" y="836612"/>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3200" dirty="0" smtClean="0">
                <a:latin typeface="Times New Roman" panose="02020603050405020304" pitchFamily="18" charset="0"/>
                <a:cs typeface="Times New Roman" panose="02020603050405020304" pitchFamily="18" charset="0"/>
              </a:rPr>
              <a:t>Quantum Field Theory</a:t>
            </a:r>
            <a:endParaRPr lang="en-US" sz="3200" kern="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47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12</a:t>
            </a:fld>
            <a:endParaRPr lang="it-IT" smtClean="0">
              <a:latin typeface="Arial" pitchFamily="34" charset="0"/>
            </a:endParaRPr>
          </a:p>
        </p:txBody>
      </p:sp>
      <p:sp>
        <p:nvSpPr>
          <p:cNvPr id="2" name="Content Placeholder 1"/>
          <p:cNvSpPr>
            <a:spLocks noGrp="1"/>
          </p:cNvSpPr>
          <p:nvPr>
            <p:ph idx="1"/>
          </p:nvPr>
        </p:nvSpPr>
        <p:spPr>
          <a:xfrm>
            <a:off x="825651" y="1435151"/>
            <a:ext cx="7254807" cy="698281"/>
          </a:xfrm>
        </p:spPr>
        <p:txBody>
          <a:bodyPr/>
          <a:lstStyle/>
          <a:p>
            <a:pPr lvl="0" algn="just"/>
            <a:r>
              <a:rPr lang="en-US" b="1" dirty="0" err="1">
                <a:solidFill>
                  <a:prstClr val="black"/>
                </a:solidFill>
                <a:latin typeface="Times New Roman" panose="02020603050405020304" pitchFamily="18" charset="0"/>
                <a:cs typeface="Times New Roman" panose="02020603050405020304" pitchFamily="18" charset="0"/>
              </a:rPr>
              <a:t>Decoherence</a:t>
            </a:r>
            <a:r>
              <a:rPr lang="en-US" dirty="0">
                <a:solidFill>
                  <a:prstClr val="black"/>
                </a:solidFill>
                <a:latin typeface="Times New Roman" panose="02020603050405020304" pitchFamily="18" charset="0"/>
                <a:cs typeface="Times New Roman" panose="02020603050405020304" pitchFamily="18" charset="0"/>
              </a:rPr>
              <a:t> offers a way to understand </a:t>
            </a:r>
            <a:r>
              <a:rPr lang="en-US" b="1" dirty="0" smtClean="0">
                <a:solidFill>
                  <a:prstClr val="black"/>
                </a:solidFill>
                <a:latin typeface="Times New Roman" panose="02020603050405020304" pitchFamily="18" charset="0"/>
                <a:cs typeface="Times New Roman" panose="02020603050405020304" pitchFamily="18" charset="0"/>
              </a:rPr>
              <a:t>system classicality </a:t>
            </a:r>
            <a:r>
              <a:rPr lang="en-US" b="1" dirty="0">
                <a:solidFill>
                  <a:prstClr val="black"/>
                </a:solidFill>
                <a:latin typeface="Times New Roman" panose="02020603050405020304" pitchFamily="18" charset="0"/>
                <a:cs typeface="Times New Roman" panose="02020603050405020304" pitchFamily="18" charset="0"/>
              </a:rPr>
              <a:t>as emergent from within the quantum </a:t>
            </a:r>
            <a:r>
              <a:rPr lang="en-US" b="1" dirty="0" smtClean="0">
                <a:solidFill>
                  <a:prstClr val="black"/>
                </a:solidFill>
                <a:latin typeface="Times New Roman" panose="02020603050405020304" pitchFamily="18" charset="0"/>
                <a:cs typeface="Times New Roman" panose="02020603050405020304" pitchFamily="18" charset="0"/>
              </a:rPr>
              <a:t>formalism</a:t>
            </a:r>
            <a:r>
              <a:rPr 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12" name="Titolo 1"/>
          <p:cNvSpPr txBox="1">
            <a:spLocks/>
          </p:cNvSpPr>
          <p:nvPr/>
        </p:nvSpPr>
        <p:spPr bwMode="auto">
          <a:xfrm>
            <a:off x="809581" y="856679"/>
            <a:ext cx="7524835"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4400" dirty="0" smtClean="0">
                <a:latin typeface="Times New Roman" panose="02020603050405020304" pitchFamily="18" charset="0"/>
                <a:cs typeface="Times New Roman" panose="02020603050405020304" pitchFamily="18" charset="0"/>
              </a:rPr>
              <a:t>System </a:t>
            </a:r>
            <a:r>
              <a:rPr lang="en-US" sz="4400" dirty="0" err="1" smtClean="0">
                <a:latin typeface="Times New Roman" panose="02020603050405020304" pitchFamily="18" charset="0"/>
                <a:cs typeface="Times New Roman" panose="02020603050405020304" pitchFamily="18" charset="0"/>
              </a:rPr>
              <a:t>Decoherence</a:t>
            </a:r>
            <a:r>
              <a:rPr lang="en-US" sz="4400" dirty="0" smtClean="0">
                <a:latin typeface="Times New Roman" panose="02020603050405020304" pitchFamily="18" charset="0"/>
                <a:cs typeface="Times New Roman" panose="02020603050405020304" pitchFamily="18" charset="0"/>
              </a:rPr>
              <a:t> Modeling</a:t>
            </a:r>
            <a:endParaRPr lang="en-US" sz="4400" kern="0" dirty="0" smtClean="0">
              <a:latin typeface="Times New Roman" panose="02020603050405020304" pitchFamily="18" charset="0"/>
              <a:cs typeface="Times New Roman" panose="02020603050405020304"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pSp>
        <p:nvGrpSpPr>
          <p:cNvPr id="3" name="Group 2"/>
          <p:cNvGrpSpPr/>
          <p:nvPr/>
        </p:nvGrpSpPr>
        <p:grpSpPr>
          <a:xfrm>
            <a:off x="1334293" y="2133432"/>
            <a:ext cx="7702203" cy="4470480"/>
            <a:chOff x="1334293" y="2133432"/>
            <a:chExt cx="7702203" cy="4470480"/>
          </a:xfrm>
        </p:grpSpPr>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34293" y="2133432"/>
              <a:ext cx="647541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txBox="1">
              <a:spLocks noChangeArrowheads="1"/>
            </p:cNvSpPr>
            <p:nvPr/>
          </p:nvSpPr>
          <p:spPr bwMode="auto">
            <a:xfrm>
              <a:off x="7092280" y="6250216"/>
              <a:ext cx="1944216"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(W.H. </a:t>
              </a:r>
              <a:r>
                <a:rPr lang="en-US" sz="1800" b="1" kern="0" dirty="0" err="1" smtClean="0">
                  <a:solidFill>
                    <a:srgbClr val="000000"/>
                  </a:solidFill>
                  <a:latin typeface="Times New Roman" pitchFamily="18" charset="0"/>
                  <a:cs typeface="Times New Roman" pitchFamily="18" charset="0"/>
                </a:rPr>
                <a:t>Zurek</a:t>
              </a:r>
              <a:r>
                <a:rPr lang="en-US" sz="1600" b="1" kern="0" dirty="0" smtClean="0">
                  <a:solidFill>
                    <a:srgbClr val="000000"/>
                  </a:solidFill>
                  <a:latin typeface="Times New Roman" pitchFamily="18" charset="0"/>
                  <a:cs typeface="Times New Roman" pitchFamily="18" charset="0"/>
                </a:rPr>
                <a:t>, 2005</a:t>
              </a:r>
              <a:r>
                <a:rPr lang="en-US" sz="1800" b="1" kern="0" dirty="0" smtClean="0">
                  <a:solidFill>
                    <a:srgbClr val="000000"/>
                  </a:solidFill>
                  <a:latin typeface="Times New Roman" pitchFamily="18" charset="0"/>
                  <a:cs typeface="Times New Roman" pitchFamily="18" charset="0"/>
                </a:rPr>
                <a:t>)</a:t>
              </a:r>
              <a:endParaRPr lang="it-IT" sz="1800" kern="0" dirty="0" smtClean="0">
                <a:solidFill>
                  <a:srgbClr val="000000"/>
                </a:solidFill>
              </a:endParaRPr>
            </a:p>
          </p:txBody>
        </p:sp>
      </p:grpSp>
      <p:sp>
        <p:nvSpPr>
          <p:cNvPr id="15"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(07)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6140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711"/>
            <a:ext cx="9144000" cy="575935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13</a:t>
            </a:fld>
            <a:endParaRPr lang="it-IT" smtClean="0">
              <a:latin typeface="Arial" pitchFamily="34" charset="0"/>
            </a:endParaRPr>
          </a:p>
        </p:txBody>
      </p:sp>
      <p:sp>
        <p:nvSpPr>
          <p:cNvPr id="14" name="Text Box 3"/>
          <p:cNvSpPr txBox="1">
            <a:spLocks noChangeArrowheads="1"/>
          </p:cNvSpPr>
          <p:nvPr/>
        </p:nvSpPr>
        <p:spPr bwMode="auto">
          <a:xfrm>
            <a:off x="304800" y="866691"/>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5000" b="1" dirty="0" smtClean="0">
                <a:solidFill>
                  <a:srgbClr val="003F6E"/>
                </a:solidFill>
              </a:rPr>
              <a:t>On Paradigmatic Confusion</a:t>
            </a:r>
            <a:endParaRPr lang="it-IT" sz="5000" b="1" dirty="0">
              <a:solidFill>
                <a:srgbClr val="003F6E"/>
              </a:solidFill>
            </a:endParaRPr>
          </a:p>
        </p:txBody>
      </p:sp>
      <p:sp>
        <p:nvSpPr>
          <p:cNvPr id="3" name="Rectangle 2"/>
          <p:cNvSpPr/>
          <p:nvPr/>
        </p:nvSpPr>
        <p:spPr>
          <a:xfrm>
            <a:off x="360562" y="2276872"/>
            <a:ext cx="8415060" cy="3354765"/>
          </a:xfrm>
          <a:prstGeom prst="rect">
            <a:avLst/>
          </a:prstGeom>
        </p:spPr>
        <p:txBody>
          <a:bodyPr wrap="none">
            <a:spAutoFit/>
          </a:bodyPr>
          <a:lstStyle/>
          <a:p>
            <a:pPr algn="ctr" eaLnBrk="1" hangingPunct="1"/>
            <a:r>
              <a:rPr lang="it-IT" sz="3200" b="1" dirty="0">
                <a:solidFill>
                  <a:srgbClr val="000000"/>
                </a:solidFill>
                <a:latin typeface="Calibri" pitchFamily="34" charset="0"/>
              </a:rPr>
              <a:t>PARADIGMATIC </a:t>
            </a:r>
            <a:r>
              <a:rPr lang="it-IT" sz="3200" b="1" dirty="0" smtClean="0">
                <a:solidFill>
                  <a:srgbClr val="000000"/>
                </a:solidFill>
                <a:latin typeface="Calibri" pitchFamily="34" charset="0"/>
              </a:rPr>
              <a:t>CONFUSION </a:t>
            </a:r>
          </a:p>
          <a:p>
            <a:pPr algn="ctr" eaLnBrk="1" hangingPunct="1"/>
            <a:r>
              <a:rPr lang="it-IT" sz="3600" b="1" dirty="0" smtClean="0">
                <a:solidFill>
                  <a:srgbClr val="000000"/>
                </a:solidFill>
                <a:latin typeface="Calibri" pitchFamily="34" charset="0"/>
              </a:rPr>
              <a:t>occurs when</a:t>
            </a:r>
          </a:p>
          <a:p>
            <a:pPr algn="ctr" eaLnBrk="1" hangingPunct="1"/>
            <a:r>
              <a:rPr lang="it-IT" sz="3600" b="1" dirty="0" smtClean="0">
                <a:solidFill>
                  <a:srgbClr val="000000"/>
                </a:solidFill>
                <a:latin typeface="Calibri" pitchFamily="34" charset="0"/>
              </a:rPr>
              <a:t>incompatible epistemological assumptions</a:t>
            </a:r>
            <a:r>
              <a:rPr lang="it-IT" sz="2400" b="1" dirty="0" smtClean="0">
                <a:solidFill>
                  <a:srgbClr val="000000"/>
                </a:solidFill>
                <a:latin typeface="Calibri" pitchFamily="34" charset="0"/>
              </a:rPr>
              <a:t> </a:t>
            </a:r>
          </a:p>
          <a:p>
            <a:pPr algn="ctr" eaLnBrk="1" hangingPunct="1"/>
            <a:r>
              <a:rPr lang="it-IT" sz="3600" b="1" dirty="0" smtClean="0">
                <a:solidFill>
                  <a:srgbClr val="000000"/>
                </a:solidFill>
                <a:latin typeface="Calibri" pitchFamily="34" charset="0"/>
              </a:rPr>
              <a:t>are</a:t>
            </a:r>
          </a:p>
          <a:p>
            <a:pPr algn="ctr" eaLnBrk="1" hangingPunct="1"/>
            <a:r>
              <a:rPr lang="it-IT" sz="3600" b="1" dirty="0" smtClean="0">
                <a:solidFill>
                  <a:srgbClr val="000000"/>
                </a:solidFill>
                <a:latin typeface="Calibri" pitchFamily="34" charset="0"/>
              </a:rPr>
              <a:t>inadvertently mixed </a:t>
            </a:r>
          </a:p>
          <a:p>
            <a:pPr algn="ctr" eaLnBrk="1" hangingPunct="1"/>
            <a:r>
              <a:rPr lang="it-IT" sz="3600" b="1" dirty="0" smtClean="0">
                <a:solidFill>
                  <a:srgbClr val="000000"/>
                </a:solidFill>
                <a:latin typeface="Calibri" pitchFamily="34" charset="0"/>
              </a:rPr>
              <a:t>in explanations and practice. </a:t>
            </a:r>
            <a:endParaRPr lang="it-IT" sz="3600" b="1" dirty="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(08)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76300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14</a:t>
            </a:fld>
            <a:endParaRPr lang="it-IT" smtClean="0">
              <a:latin typeface="Arial" pitchFamily="34" charset="0"/>
            </a:endParaRPr>
          </a:p>
        </p:txBody>
      </p:sp>
      <p:sp>
        <p:nvSpPr>
          <p:cNvPr id="19" name="Text Box 3"/>
          <p:cNvSpPr txBox="1">
            <a:spLocks noChangeArrowheads="1"/>
          </p:cNvSpPr>
          <p:nvPr/>
        </p:nvSpPr>
        <p:spPr bwMode="auto">
          <a:xfrm>
            <a:off x="286522" y="839034"/>
            <a:ext cx="878287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5000" b="1" dirty="0">
                <a:solidFill>
                  <a:srgbClr val="003F6E"/>
                </a:solidFill>
              </a:rPr>
              <a:t>There are four keys to a </a:t>
            </a:r>
            <a:r>
              <a:rPr lang="en-US" sz="5000" b="1" dirty="0" smtClean="0">
                <a:solidFill>
                  <a:srgbClr val="003F6E"/>
                </a:solidFill>
              </a:rPr>
              <a:t>science</a:t>
            </a:r>
            <a:endParaRPr lang="it-IT" sz="5000" b="1" dirty="0">
              <a:solidFill>
                <a:srgbClr val="003F6E"/>
              </a:solidFill>
            </a:endParaRPr>
          </a:p>
        </p:txBody>
      </p:sp>
      <p:sp>
        <p:nvSpPr>
          <p:cNvPr id="20" name="Text Box 4"/>
          <p:cNvSpPr txBox="1">
            <a:spLocks noChangeArrowheads="1"/>
          </p:cNvSpPr>
          <p:nvPr/>
        </p:nvSpPr>
        <p:spPr bwMode="auto">
          <a:xfrm>
            <a:off x="500440" y="3197587"/>
            <a:ext cx="41553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Universally </a:t>
            </a:r>
            <a:r>
              <a:rPr lang="it-IT" sz="2800" b="1" dirty="0"/>
              <a:t>applicable.</a:t>
            </a:r>
          </a:p>
        </p:txBody>
      </p:sp>
      <p:sp>
        <p:nvSpPr>
          <p:cNvPr id="21" name="Text Box 5"/>
          <p:cNvSpPr txBox="1">
            <a:spLocks noChangeArrowheads="1"/>
          </p:cNvSpPr>
          <p:nvPr/>
        </p:nvSpPr>
        <p:spPr bwMode="auto">
          <a:xfrm>
            <a:off x="500440" y="2648897"/>
            <a:ext cx="76097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en-US" sz="2800" b="1" dirty="0" smtClean="0"/>
              <a:t>Based </a:t>
            </a:r>
            <a:r>
              <a:rPr lang="en-US" sz="2800" b="1" dirty="0"/>
              <a:t>on a mathematical measuring system.</a:t>
            </a:r>
            <a:endParaRPr lang="it-IT" sz="2800" b="1" dirty="0"/>
          </a:p>
        </p:txBody>
      </p:sp>
      <p:sp>
        <p:nvSpPr>
          <p:cNvPr id="22" name="Text Box 4"/>
          <p:cNvSpPr txBox="1">
            <a:spLocks noChangeArrowheads="1"/>
          </p:cNvSpPr>
          <p:nvPr/>
        </p:nvSpPr>
        <p:spPr bwMode="auto">
          <a:xfrm>
            <a:off x="286521" y="4797152"/>
            <a:ext cx="839946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ctr" eaLnBrk="1" hangingPunct="1"/>
            <a:r>
              <a:rPr lang="en-US" sz="4000" b="1" dirty="0"/>
              <a:t>As a result, the applications of science must be valid and reliable.</a:t>
            </a:r>
            <a:endParaRPr lang="it-IT" sz="4000" b="1" dirty="0"/>
          </a:p>
        </p:txBody>
      </p:sp>
      <p:sp>
        <p:nvSpPr>
          <p:cNvPr id="23" name="Text Box 5"/>
          <p:cNvSpPr txBox="1">
            <a:spLocks noChangeArrowheads="1"/>
          </p:cNvSpPr>
          <p:nvPr/>
        </p:nvSpPr>
        <p:spPr bwMode="auto">
          <a:xfrm>
            <a:off x="500440" y="3754517"/>
            <a:ext cx="66319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en-US" sz="2800" b="1" dirty="0" smtClean="0"/>
              <a:t>Subject </a:t>
            </a:r>
            <a:r>
              <a:rPr lang="en-US" sz="2800" b="1" dirty="0"/>
              <a:t>to empirical testing to confirm </a:t>
            </a:r>
            <a:r>
              <a:rPr lang="en-US" sz="2800" b="1" dirty="0" smtClean="0"/>
              <a:t/>
            </a:r>
            <a:br>
              <a:rPr lang="en-US" sz="2800" b="1" dirty="0" smtClean="0"/>
            </a:br>
            <a:r>
              <a:rPr lang="en-US" sz="2800" b="1" dirty="0" smtClean="0"/>
              <a:t>the </a:t>
            </a:r>
            <a:r>
              <a:rPr lang="en-US" sz="2800" b="1" dirty="0"/>
              <a:t>observations.</a:t>
            </a:r>
            <a:endParaRPr lang="it-IT" sz="2800" b="1" dirty="0"/>
          </a:p>
        </p:txBody>
      </p:sp>
      <p:sp>
        <p:nvSpPr>
          <p:cNvPr id="15" name="Text Box 5"/>
          <p:cNvSpPr txBox="1">
            <a:spLocks noChangeArrowheads="1"/>
          </p:cNvSpPr>
          <p:nvPr/>
        </p:nvSpPr>
        <p:spPr bwMode="auto">
          <a:xfrm>
            <a:off x="500440" y="1700808"/>
            <a:ext cx="79238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en-US" sz="2800" b="1" dirty="0" smtClean="0"/>
              <a:t>Based </a:t>
            </a:r>
            <a:r>
              <a:rPr lang="en-US" sz="2800" b="1" dirty="0"/>
              <a:t>on observation </a:t>
            </a:r>
            <a:r>
              <a:rPr lang="en-US" sz="2800" b="1" dirty="0" smtClean="0"/>
              <a:t>sharable </a:t>
            </a:r>
            <a:r>
              <a:rPr lang="en-US" sz="2800" b="1" dirty="0"/>
              <a:t>data which are </a:t>
            </a:r>
            <a:r>
              <a:rPr lang="en-US" sz="2800" b="1" dirty="0" smtClean="0"/>
              <a:t/>
            </a:r>
            <a:br>
              <a:rPr lang="en-US" sz="2800" b="1" dirty="0" smtClean="0"/>
            </a:br>
            <a:r>
              <a:rPr lang="en-US" sz="2800" b="1" dirty="0" smtClean="0"/>
              <a:t>independent of any </a:t>
            </a:r>
            <a:r>
              <a:rPr lang="en-US" sz="2800" b="1" dirty="0"/>
              <a:t>one subject's perspective.</a:t>
            </a:r>
            <a:endParaRPr lang="it-IT" sz="2800" b="1" dirty="0"/>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(09)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5059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par>
                          <p:cTn id="8" fill="hold">
                            <p:stCondLst>
                              <p:cond delay="2000"/>
                            </p:stCondLst>
                            <p:childTnLst>
                              <p:par>
                                <p:cTn id="9" presetID="9" presetClass="entr" presetSubtype="0" fill="hold" grpId="0"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1000"/>
                                        <p:tgtEl>
                                          <p:spTgt spid="20"/>
                                        </p:tgtEl>
                                      </p:cBhvr>
                                    </p:animEffect>
                                  </p:childTnLst>
                                </p:cTn>
                              </p:par>
                            </p:childTnLst>
                          </p:cTn>
                        </p:par>
                        <p:par>
                          <p:cTn id="12" fill="hold">
                            <p:stCondLst>
                              <p:cond delay="4000"/>
                            </p:stCondLst>
                            <p:childTnLst>
                              <p:par>
                                <p:cTn id="13" presetID="9" presetClass="entr" presetSubtype="0" fill="hold" grpId="0" nodeType="afterEffect">
                                  <p:stCondLst>
                                    <p:cond delay="100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1000"/>
                                        <p:tgtEl>
                                          <p:spTgt spid="23"/>
                                        </p:tgtEl>
                                      </p:cBhvr>
                                    </p:animEffect>
                                  </p:childTnLst>
                                </p:cTn>
                              </p:par>
                            </p:childTnLst>
                          </p:cTn>
                        </p:par>
                        <p:par>
                          <p:cTn id="16" fill="hold">
                            <p:stCondLst>
                              <p:cond delay="6000"/>
                            </p:stCondLst>
                            <p:childTnLst>
                              <p:par>
                                <p:cTn id="17" presetID="9" presetClass="entr" presetSubtype="0" fill="hold" grpId="0" nodeType="after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21" grpId="0" autoUpdateAnimBg="0"/>
      <p:bldP spid="22" grpId="0" autoUpdateAnimBg="0"/>
      <p:bldP spid="2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15</a:t>
            </a:fld>
            <a:endParaRPr lang="it-IT" smtClean="0">
              <a:latin typeface="Arial" pitchFamily="34" charset="0"/>
            </a:endParaRPr>
          </a:p>
        </p:txBody>
      </p:sp>
      <p:sp>
        <p:nvSpPr>
          <p:cNvPr id="19" name="Text Box 3"/>
          <p:cNvSpPr txBox="1">
            <a:spLocks noChangeArrowheads="1"/>
          </p:cNvSpPr>
          <p:nvPr/>
        </p:nvSpPr>
        <p:spPr bwMode="auto">
          <a:xfrm>
            <a:off x="-1" y="839034"/>
            <a:ext cx="91440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dirty="0" smtClean="0">
                <a:solidFill>
                  <a:srgbClr val="003F6E"/>
                </a:solidFill>
              </a:rPr>
              <a:t>The Scientific Method As an Ongoing Process</a:t>
            </a:r>
            <a:endParaRPr lang="it-IT" sz="3600" b="1" dirty="0">
              <a:solidFill>
                <a:srgbClr val="003F6E"/>
              </a:solidFill>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4437" y="1506569"/>
            <a:ext cx="6195128" cy="5100656"/>
          </a:xfrm>
          <a:prstGeom prst="rect">
            <a:avLst/>
          </a:prstGeom>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417857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16</a:t>
            </a:fld>
            <a:endParaRPr lang="it-IT" smtClean="0">
              <a:latin typeface="Arial" pitchFamily="34" charset="0"/>
            </a:endParaRPr>
          </a:p>
        </p:txBody>
      </p:sp>
      <p:sp>
        <p:nvSpPr>
          <p:cNvPr id="8" name="TextBox 7"/>
          <p:cNvSpPr txBox="1"/>
          <p:nvPr/>
        </p:nvSpPr>
        <p:spPr>
          <a:xfrm>
            <a:off x="323528" y="980728"/>
            <a:ext cx="8208912" cy="830997"/>
          </a:xfrm>
          <a:prstGeom prst="rect">
            <a:avLst/>
          </a:prstGeom>
          <a:noFill/>
        </p:spPr>
        <p:txBody>
          <a:bodyPr wrap="square" rtlCol="0">
            <a:spAutoFit/>
          </a:bodyPr>
          <a:lstStyle/>
          <a:p>
            <a:pPr marL="347472" indent="-347472" algn="just"/>
            <a:r>
              <a:rPr lang="en-US" sz="2400" dirty="0">
                <a:latin typeface="Times New Roman"/>
                <a:ea typeface="Times New Roman"/>
              </a:rPr>
              <a:t>Scientists as well as laymen do ignore evidence incompatible with their preconceptions. </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rPr>
              <a:t> </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07487" y="1700808"/>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New theories which fail to fit established views are resisted, in the hope that they will prove false or irrelevant; old ones yield to convenience rather than to evidence. </a:t>
            </a:r>
            <a:endParaRPr lang="it-IT" sz="2400" dirty="0">
              <a:solidFill>
                <a:srgbClr val="000000"/>
              </a:solidFill>
              <a:latin typeface="Times New Roman" pitchFamily="18" charset="0"/>
              <a:cs typeface="Times New Roman" pitchFamily="18" charset="0"/>
            </a:endParaRPr>
          </a:p>
        </p:txBody>
      </p:sp>
      <p:sp>
        <p:nvSpPr>
          <p:cNvPr id="12" name="TextBox 11"/>
          <p:cNvSpPr txBox="1"/>
          <p:nvPr/>
        </p:nvSpPr>
        <p:spPr>
          <a:xfrm>
            <a:off x="323528" y="2857724"/>
            <a:ext cx="8208912" cy="1938992"/>
          </a:xfrm>
          <a:prstGeom prst="rect">
            <a:avLst/>
          </a:prstGeom>
          <a:noFill/>
        </p:spPr>
        <p:txBody>
          <a:bodyPr wrap="square" rtlCol="0">
            <a:spAutoFit/>
          </a:bodyPr>
          <a:lstStyle/>
          <a:p>
            <a:pPr marL="347472" indent="-347472" algn="just"/>
            <a:r>
              <a:rPr lang="en-US" sz="2400" dirty="0">
                <a:latin typeface="Times New Roman"/>
                <a:ea typeface="Times New Roman"/>
              </a:rPr>
              <a:t>Although there are </a:t>
            </a:r>
            <a:r>
              <a:rPr lang="en-US" sz="2400" b="1" dirty="0">
                <a:latin typeface="Times New Roman"/>
                <a:ea typeface="Times New Roman"/>
              </a:rPr>
              <a:t>many sources of ignorance and uncertainty</a:t>
            </a:r>
            <a:r>
              <a:rPr lang="en-US" sz="2400" dirty="0">
                <a:latin typeface="Times New Roman"/>
                <a:ea typeface="Times New Roman"/>
              </a:rPr>
              <a:t>, they can be related to two basic areas of uncertainty that are fundamentally different from each other and recognized as traditional reference knowledge from scientific community: </a:t>
            </a:r>
            <a:r>
              <a:rPr lang="en-US" sz="2400" b="1" dirty="0">
                <a:latin typeface="Times New Roman"/>
                <a:ea typeface="Times New Roman"/>
              </a:rPr>
              <a:t>natural </a:t>
            </a:r>
            <a:r>
              <a:rPr lang="en-US" sz="2400" dirty="0">
                <a:latin typeface="Times New Roman"/>
                <a:ea typeface="Times New Roman"/>
              </a:rPr>
              <a:t>and </a:t>
            </a:r>
            <a:r>
              <a:rPr lang="en-US" sz="2400" b="1" dirty="0">
                <a:latin typeface="Times New Roman"/>
                <a:ea typeface="Times New Roman"/>
              </a:rPr>
              <a:t>epistemic uncertainty</a:t>
            </a:r>
            <a:r>
              <a:rPr lang="en-US" sz="2400" dirty="0">
                <a:latin typeface="Times New Roman"/>
                <a:ea typeface="Times New Roman"/>
              </a:rPr>
              <a:t>. </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(11)</a:t>
            </a:r>
            <a:endParaRPr lang="it-IT" sz="3200" b="1" dirty="0">
              <a:solidFill>
                <a:srgbClr val="003F6E"/>
              </a:solidFill>
              <a:latin typeface="Times New Roman" pitchFamily="18" charset="0"/>
            </a:endParaRPr>
          </a:p>
        </p:txBody>
      </p:sp>
      <p:sp>
        <p:nvSpPr>
          <p:cNvPr id="10" name="TextBox 9"/>
          <p:cNvSpPr txBox="1"/>
          <p:nvPr/>
        </p:nvSpPr>
        <p:spPr>
          <a:xfrm>
            <a:off x="349215" y="4696663"/>
            <a:ext cx="8208912" cy="1938992"/>
          </a:xfrm>
          <a:prstGeom prst="rect">
            <a:avLst/>
          </a:prstGeom>
          <a:noFill/>
        </p:spPr>
        <p:txBody>
          <a:bodyPr wrap="square" rtlCol="0">
            <a:spAutoFit/>
          </a:bodyPr>
          <a:lstStyle/>
          <a:p>
            <a:pPr marL="347472" indent="-347472" algn="just"/>
            <a:r>
              <a:rPr lang="en-US" sz="2400" dirty="0">
                <a:latin typeface="Times New Roman"/>
                <a:ea typeface="Times New Roman"/>
              </a:rPr>
              <a:t>While the advantage of differentiating between natural (aleatory) and epistemic uncertainty in analysis is clear, the necessity of distinguishing between them is not, by an operative point of view. As a matter of fact, </a:t>
            </a:r>
            <a:r>
              <a:rPr lang="en-US" sz="2400" b="1" dirty="0">
                <a:latin typeface="Times New Roman"/>
                <a:ea typeface="Times New Roman"/>
              </a:rPr>
              <a:t>epistemic and aleatory uncertainties are fixed neither in space nor in time</a:t>
            </a:r>
            <a:r>
              <a:rPr lang="en-US" sz="2400" dirty="0">
                <a:latin typeface="Times New Roman"/>
                <a:ea typeface="Times New Roman"/>
              </a:rPr>
              <a:t>. </a:t>
            </a:r>
            <a:endParaRPr lang="it-IT" sz="22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369546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17</a:t>
            </a:fld>
            <a:endParaRPr lang="it-IT" smtClean="0">
              <a:latin typeface="Arial" pitchFamily="34" charset="0"/>
            </a:endParaRPr>
          </a:p>
        </p:txBody>
      </p:sp>
      <p:sp>
        <p:nvSpPr>
          <p:cNvPr id="8" name="TextBox 7"/>
          <p:cNvSpPr txBox="1"/>
          <p:nvPr/>
        </p:nvSpPr>
        <p:spPr>
          <a:xfrm>
            <a:off x="323528" y="980728"/>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In decision theory and economics, </a:t>
            </a:r>
            <a:r>
              <a:rPr lang="en-US" sz="2400" b="1" dirty="0">
                <a:latin typeface="Times New Roman"/>
                <a:ea typeface="Times New Roman"/>
              </a:rPr>
              <a:t>ambiguity aversion</a:t>
            </a:r>
            <a:r>
              <a:rPr lang="en-US" sz="2400" dirty="0">
                <a:latin typeface="Times New Roman"/>
                <a:ea typeface="Times New Roman"/>
              </a:rPr>
              <a:t> (also known as uncertainty aversion) is a preference for known risks over unknown risks. </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49215" y="2181057"/>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An ambiguity averse individual would rather choose an alternative where the probability distribution of the outcomes is known over one where the probabilities are unknown. </a:t>
            </a:r>
            <a:endParaRPr lang="it-IT" sz="2400" dirty="0">
              <a:solidFill>
                <a:srgbClr val="000000"/>
              </a:solidFill>
              <a:latin typeface="Times New Roman" pitchFamily="18" charset="0"/>
              <a:cs typeface="Times New Roman" pitchFamily="18" charset="0"/>
            </a:endParaRPr>
          </a:p>
        </p:txBody>
      </p:sp>
      <p:sp>
        <p:nvSpPr>
          <p:cNvPr id="12" name="TextBox 11"/>
          <p:cNvSpPr txBox="1"/>
          <p:nvPr/>
        </p:nvSpPr>
        <p:spPr>
          <a:xfrm>
            <a:off x="266088" y="3381530"/>
            <a:ext cx="8208912" cy="1569660"/>
          </a:xfrm>
          <a:prstGeom prst="rect">
            <a:avLst/>
          </a:prstGeom>
          <a:noFill/>
        </p:spPr>
        <p:txBody>
          <a:bodyPr wrap="square" rtlCol="0">
            <a:spAutoFit/>
          </a:bodyPr>
          <a:lstStyle/>
          <a:p>
            <a:pPr marL="347472" indent="-347472" algn="just"/>
            <a:r>
              <a:rPr lang="en-US" sz="2400" dirty="0">
                <a:latin typeface="Times New Roman"/>
                <a:ea typeface="Times New Roman"/>
              </a:rPr>
              <a:t>This behavior was first introduced through the </a:t>
            </a:r>
            <a:r>
              <a:rPr lang="en-US" sz="2400" b="1" dirty="0">
                <a:latin typeface="Times New Roman"/>
                <a:ea typeface="Times New Roman"/>
              </a:rPr>
              <a:t>Ellsberg paradox </a:t>
            </a:r>
            <a:r>
              <a:rPr lang="en-US" sz="2400" dirty="0">
                <a:latin typeface="Times New Roman"/>
                <a:ea typeface="Times New Roman"/>
              </a:rPr>
              <a:t>(people prefer to bet on the outcome of an urn with 50 red and 50 blue balls to on one with 100 total balls but for which the number of blue or red balls is </a:t>
            </a:r>
            <a:r>
              <a:rPr lang="en-US" sz="2400" dirty="0" smtClean="0">
                <a:latin typeface="Times New Roman"/>
                <a:ea typeface="Times New Roman"/>
              </a:rPr>
              <a:t>unknown).</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(12)</a:t>
            </a:r>
            <a:endParaRPr lang="it-IT" sz="3200" b="1" dirty="0">
              <a:solidFill>
                <a:srgbClr val="003F6E"/>
              </a:solidFill>
              <a:latin typeface="Times New Roman" pitchFamily="18" charset="0"/>
            </a:endParaRPr>
          </a:p>
        </p:txBody>
      </p:sp>
      <p:sp>
        <p:nvSpPr>
          <p:cNvPr id="10" name="TextBox 9"/>
          <p:cNvSpPr txBox="1"/>
          <p:nvPr/>
        </p:nvSpPr>
        <p:spPr>
          <a:xfrm>
            <a:off x="349215" y="4919008"/>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The paradox was popularized by the author Daniel Ellsberg (1931-), although a version of it was noted considerably earlier by John Maynard </a:t>
            </a:r>
            <a:r>
              <a:rPr lang="en-US" sz="2400" dirty="0" smtClean="0">
                <a:latin typeface="Times New Roman"/>
                <a:ea typeface="Times New Roman"/>
              </a:rPr>
              <a:t>Keynes. </a:t>
            </a:r>
            <a:endParaRPr lang="it-IT" sz="22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895874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18</a:t>
            </a:fld>
            <a:endParaRPr lang="it-IT" smtClean="0">
              <a:latin typeface="Arial" pitchFamily="34" charset="0"/>
            </a:endParaRPr>
          </a:p>
        </p:txBody>
      </p:sp>
      <p:sp>
        <p:nvSpPr>
          <p:cNvPr id="8" name="TextBox 7"/>
          <p:cNvSpPr txBox="1"/>
          <p:nvPr/>
        </p:nvSpPr>
        <p:spPr>
          <a:xfrm>
            <a:off x="323528" y="980728"/>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That is, given a choice of risks to take (such as bets), </a:t>
            </a:r>
            <a:r>
              <a:rPr lang="en-US" sz="2400" b="1" dirty="0">
                <a:latin typeface="Times New Roman"/>
                <a:ea typeface="Times New Roman"/>
              </a:rPr>
              <a:t>people </a:t>
            </a:r>
            <a:r>
              <a:rPr lang="en-US" sz="2400" dirty="0">
                <a:latin typeface="Times New Roman"/>
                <a:ea typeface="Times New Roman"/>
              </a:rPr>
              <a:t>"</a:t>
            </a:r>
            <a:r>
              <a:rPr lang="en-US" sz="2400" b="1" dirty="0">
                <a:latin typeface="Times New Roman"/>
                <a:ea typeface="Times New Roman"/>
              </a:rPr>
              <a:t>prefer the devil they know</a:t>
            </a:r>
            <a:r>
              <a:rPr lang="en-US" sz="2400" dirty="0">
                <a:latin typeface="Times New Roman"/>
                <a:ea typeface="Times New Roman"/>
              </a:rPr>
              <a:t>" rather than assuming a risk where odds are difficult or impossible to calculate.</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49215" y="2060848"/>
            <a:ext cx="8208912" cy="1938992"/>
          </a:xfrm>
          <a:prstGeom prst="rect">
            <a:avLst/>
          </a:prstGeom>
          <a:noFill/>
        </p:spPr>
        <p:txBody>
          <a:bodyPr wrap="square" rtlCol="0">
            <a:spAutoFit/>
          </a:bodyPr>
          <a:lstStyle/>
          <a:p>
            <a:pPr marL="347472" indent="-347472" algn="just"/>
            <a:r>
              <a:rPr lang="en-US" sz="2400" dirty="0">
                <a:latin typeface="Times New Roman"/>
                <a:ea typeface="Times New Roman"/>
              </a:rPr>
              <a:t>Scholars have sliced and diced the terms "</a:t>
            </a:r>
            <a:r>
              <a:rPr lang="en-US" sz="2400" b="1" dirty="0">
                <a:latin typeface="Times New Roman"/>
                <a:ea typeface="Times New Roman"/>
              </a:rPr>
              <a:t>ambiguity</a:t>
            </a:r>
            <a:r>
              <a:rPr lang="en-US" sz="2400" dirty="0">
                <a:latin typeface="Times New Roman"/>
                <a:ea typeface="Times New Roman"/>
              </a:rPr>
              <a:t>," "</a:t>
            </a:r>
            <a:r>
              <a:rPr lang="en-US" sz="2400" b="1" dirty="0">
                <a:latin typeface="Times New Roman"/>
                <a:ea typeface="Times New Roman"/>
              </a:rPr>
              <a:t>uncertainty</a:t>
            </a:r>
            <a:r>
              <a:rPr lang="en-US" sz="2400" dirty="0">
                <a:latin typeface="Times New Roman"/>
                <a:ea typeface="Times New Roman"/>
              </a:rPr>
              <a:t>," and "</a:t>
            </a:r>
            <a:r>
              <a:rPr lang="en-US" sz="2400" b="1" dirty="0">
                <a:latin typeface="Times New Roman"/>
                <a:ea typeface="Times New Roman"/>
              </a:rPr>
              <a:t>ignorance</a:t>
            </a:r>
            <a:r>
              <a:rPr lang="en-US" sz="2400" dirty="0">
                <a:latin typeface="Times New Roman"/>
                <a:ea typeface="Times New Roman"/>
              </a:rPr>
              <a:t>," among others, in a variety of different ways. Oftentimes, the usefulness of these sharp lines isn’t plainly apparent. </a:t>
            </a:r>
          </a:p>
          <a:p>
            <a:pPr marL="347472" indent="-347472" algn="just"/>
            <a:endParaRPr lang="it-IT" sz="2400" dirty="0">
              <a:solidFill>
                <a:srgbClr val="000000"/>
              </a:solidFill>
              <a:latin typeface="Times New Roman" pitchFamily="18" charset="0"/>
              <a:cs typeface="Times New Roman" pitchFamily="18" charset="0"/>
            </a:endParaRPr>
          </a:p>
        </p:txBody>
      </p:sp>
      <p:sp>
        <p:nvSpPr>
          <p:cNvPr id="12" name="TextBox 11"/>
          <p:cNvSpPr txBox="1"/>
          <p:nvPr/>
        </p:nvSpPr>
        <p:spPr>
          <a:xfrm>
            <a:off x="304738" y="3498806"/>
            <a:ext cx="8208912" cy="1569660"/>
          </a:xfrm>
          <a:prstGeom prst="rect">
            <a:avLst/>
          </a:prstGeom>
          <a:noFill/>
        </p:spPr>
        <p:txBody>
          <a:bodyPr wrap="square" rtlCol="0">
            <a:spAutoFit/>
          </a:bodyPr>
          <a:lstStyle/>
          <a:p>
            <a:pPr marL="347472" indent="-347472" algn="just"/>
            <a:r>
              <a:rPr lang="en-US" sz="2400" dirty="0">
                <a:latin typeface="Times New Roman"/>
                <a:ea typeface="Times New Roman"/>
              </a:rPr>
              <a:t>But one dividing line between types of unknowns, i.e. the </a:t>
            </a:r>
            <a:r>
              <a:rPr lang="en-US" sz="2400" b="1" dirty="0">
                <a:latin typeface="Times New Roman"/>
                <a:ea typeface="Times New Roman"/>
              </a:rPr>
              <a:t>distinction between risk and ambiguity</a:t>
            </a:r>
            <a:r>
              <a:rPr lang="en-US" sz="2400" dirty="0">
                <a:latin typeface="Times New Roman"/>
                <a:ea typeface="Times New Roman"/>
              </a:rPr>
              <a:t>, has recently led neuroscience and neuropsychology researchers to fascinating new biological insights.</a:t>
            </a: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(13)</a:t>
            </a:r>
            <a:endParaRPr lang="it-IT" sz="3200" b="1" dirty="0">
              <a:solidFill>
                <a:srgbClr val="003F6E"/>
              </a:solidFill>
              <a:latin typeface="Times New Roman" pitchFamily="18" charset="0"/>
            </a:endParaRPr>
          </a:p>
        </p:txBody>
      </p:sp>
      <p:sp>
        <p:nvSpPr>
          <p:cNvPr id="10" name="TextBox 9"/>
          <p:cNvSpPr txBox="1"/>
          <p:nvPr/>
        </p:nvSpPr>
        <p:spPr>
          <a:xfrm>
            <a:off x="349215" y="5020052"/>
            <a:ext cx="8208912" cy="1569660"/>
          </a:xfrm>
          <a:prstGeom prst="rect">
            <a:avLst/>
          </a:prstGeom>
          <a:noFill/>
        </p:spPr>
        <p:txBody>
          <a:bodyPr wrap="square" rtlCol="0">
            <a:spAutoFit/>
          </a:bodyPr>
          <a:lstStyle/>
          <a:p>
            <a:pPr marL="347472" indent="-347472" algn="just"/>
            <a:r>
              <a:rPr lang="en-US" sz="2400" dirty="0">
                <a:latin typeface="Times New Roman"/>
                <a:ea typeface="Times New Roman"/>
              </a:rPr>
              <a:t>Evidence from brain science has shown that the </a:t>
            </a:r>
            <a:r>
              <a:rPr lang="en-US" sz="2400" b="1" dirty="0">
                <a:latin typeface="Times New Roman"/>
                <a:ea typeface="Times New Roman"/>
              </a:rPr>
              <a:t>amygdala</a:t>
            </a:r>
            <a:r>
              <a:rPr lang="en-US" sz="2400" dirty="0">
                <a:latin typeface="Times New Roman"/>
                <a:ea typeface="Times New Roman"/>
              </a:rPr>
              <a:t> and the </a:t>
            </a:r>
            <a:r>
              <a:rPr lang="en-US" sz="2400" b="1" dirty="0">
                <a:latin typeface="Times New Roman"/>
                <a:ea typeface="Times New Roman"/>
              </a:rPr>
              <a:t>orbitofrontal cortex </a:t>
            </a:r>
            <a:r>
              <a:rPr lang="en-US" sz="2400" dirty="0">
                <a:latin typeface="Times New Roman"/>
                <a:ea typeface="Times New Roman"/>
              </a:rPr>
              <a:t>(OFC) </a:t>
            </a:r>
            <a:r>
              <a:rPr lang="en-US" sz="2400" b="1" dirty="0">
                <a:latin typeface="Times New Roman"/>
                <a:ea typeface="Times New Roman"/>
              </a:rPr>
              <a:t>are more active when people face ambiguous odds </a:t>
            </a:r>
            <a:r>
              <a:rPr lang="en-US" sz="2400" dirty="0">
                <a:latin typeface="Times New Roman"/>
                <a:ea typeface="Times New Roman"/>
              </a:rPr>
              <a:t>rather than merely risky ones, suggesting that </a:t>
            </a:r>
            <a:r>
              <a:rPr lang="en-US" sz="2400" b="1" dirty="0">
                <a:latin typeface="Times New Roman"/>
                <a:ea typeface="Times New Roman"/>
              </a:rPr>
              <a:t>ambiguity is fundamentally more </a:t>
            </a:r>
            <a:r>
              <a:rPr lang="en-US" sz="2400" b="1" dirty="0" smtClean="0">
                <a:latin typeface="Times New Roman"/>
                <a:ea typeface="Times New Roman"/>
              </a:rPr>
              <a:t>emotional</a:t>
            </a:r>
            <a:r>
              <a:rPr lang="en-US" sz="2400" dirty="0" smtClean="0">
                <a:latin typeface="Times New Roman"/>
                <a:ea typeface="Times New Roman"/>
              </a:rPr>
              <a:t>. </a:t>
            </a:r>
            <a:endParaRPr lang="it-IT" sz="22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948907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711"/>
            <a:ext cx="9144000" cy="575935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19</a:t>
            </a:fld>
            <a:endParaRPr lang="it-IT" smtClean="0">
              <a:latin typeface="Arial" pitchFamily="34" charset="0"/>
            </a:endParaRPr>
          </a:p>
        </p:txBody>
      </p:sp>
      <p:sp>
        <p:nvSpPr>
          <p:cNvPr id="19" name="Text Box 3"/>
          <p:cNvSpPr txBox="1">
            <a:spLocks noChangeArrowheads="1"/>
          </p:cNvSpPr>
          <p:nvPr/>
        </p:nvSpPr>
        <p:spPr bwMode="auto">
          <a:xfrm>
            <a:off x="1" y="839034"/>
            <a:ext cx="91439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4200" b="1" dirty="0" smtClean="0">
                <a:solidFill>
                  <a:srgbClr val="003F6E"/>
                </a:solidFill>
              </a:rPr>
              <a:t>A Few Scientists Ahead of Their Time</a:t>
            </a:r>
            <a:endParaRPr lang="it-IT" sz="4200" b="1" dirty="0">
              <a:solidFill>
                <a:srgbClr val="003F6E"/>
              </a:solidFill>
            </a:endParaRPr>
          </a:p>
        </p:txBody>
      </p:sp>
      <p:sp>
        <p:nvSpPr>
          <p:cNvPr id="20" name="Text Box 4"/>
          <p:cNvSpPr txBox="1">
            <a:spLocks noChangeArrowheads="1"/>
          </p:cNvSpPr>
          <p:nvPr/>
        </p:nvSpPr>
        <p:spPr bwMode="auto">
          <a:xfrm>
            <a:off x="524610" y="3356992"/>
            <a:ext cx="60244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Giovanni Saccheri (b.1667-d.1733)</a:t>
            </a:r>
            <a:endParaRPr lang="it-IT" sz="2800" b="1" dirty="0"/>
          </a:p>
        </p:txBody>
      </p:sp>
      <p:sp>
        <p:nvSpPr>
          <p:cNvPr id="21" name="Text Box 5"/>
          <p:cNvSpPr txBox="1">
            <a:spLocks noChangeArrowheads="1"/>
          </p:cNvSpPr>
          <p:nvPr/>
        </p:nvSpPr>
        <p:spPr bwMode="auto">
          <a:xfrm>
            <a:off x="524610" y="2532876"/>
            <a:ext cx="61220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Athanasius Kircher (b.1602-d.1680)</a:t>
            </a:r>
            <a:endParaRPr lang="it-IT" sz="2800" b="1" dirty="0"/>
          </a:p>
        </p:txBody>
      </p:sp>
      <p:sp>
        <p:nvSpPr>
          <p:cNvPr id="22" name="Text Box 4"/>
          <p:cNvSpPr txBox="1">
            <a:spLocks noChangeArrowheads="1"/>
          </p:cNvSpPr>
          <p:nvPr/>
        </p:nvSpPr>
        <p:spPr bwMode="auto">
          <a:xfrm>
            <a:off x="500439" y="4941168"/>
            <a:ext cx="8399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Jack Sarfatti (b.1939-)</a:t>
            </a:r>
            <a:endParaRPr lang="it-IT" sz="1600" b="1" dirty="0"/>
          </a:p>
        </p:txBody>
      </p:sp>
      <p:sp>
        <p:nvSpPr>
          <p:cNvPr id="23" name="Text Box 5"/>
          <p:cNvSpPr txBox="1">
            <a:spLocks noChangeArrowheads="1"/>
          </p:cNvSpPr>
          <p:nvPr/>
        </p:nvSpPr>
        <p:spPr bwMode="auto">
          <a:xfrm>
            <a:off x="503134" y="4149080"/>
            <a:ext cx="56470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Roger Boscovich (b.1711-d.1787)</a:t>
            </a:r>
            <a:endParaRPr lang="it-IT" sz="2800" b="1" dirty="0"/>
          </a:p>
        </p:txBody>
      </p:sp>
      <p:sp>
        <p:nvSpPr>
          <p:cNvPr id="24" name="Text Box 4"/>
          <p:cNvSpPr txBox="1">
            <a:spLocks noChangeArrowheads="1"/>
          </p:cNvSpPr>
          <p:nvPr/>
        </p:nvSpPr>
        <p:spPr bwMode="auto">
          <a:xfrm>
            <a:off x="500440" y="5791427"/>
            <a:ext cx="85689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Lee Smolin (b.1955-)</a:t>
            </a:r>
            <a:endParaRPr lang="it-IT" sz="1600" b="1" dirty="0"/>
          </a:p>
        </p:txBody>
      </p:sp>
      <p:sp>
        <p:nvSpPr>
          <p:cNvPr id="15" name="Text Box 5"/>
          <p:cNvSpPr txBox="1">
            <a:spLocks noChangeArrowheads="1"/>
          </p:cNvSpPr>
          <p:nvPr/>
        </p:nvSpPr>
        <p:spPr bwMode="auto">
          <a:xfrm>
            <a:off x="500440" y="1700808"/>
            <a:ext cx="60558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Leonardo da Vinci (b.1452-d.1519</a:t>
            </a:r>
            <a:endParaRPr lang="it-IT" sz="2800" b="1" dirty="0"/>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413343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subTnLst>
                                    <p:audio>
                                      <p:cMediaNode>
                                        <p:cTn display="0" masterRel="sameClick">
                                          <p:stCondLst>
                                            <p:cond evt="begin" delay="0">
                                              <p:tn val="3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21" grpId="0" autoUpdateAnimBg="0"/>
      <p:bldP spid="22" grpId="0" autoUpdateAnimBg="0"/>
      <p:bldP spid="23" grpId="0" autoUpdateAnimBg="0"/>
      <p:bldP spid="24" grpId="0" autoUpdateAnimBg="0"/>
      <p:bldP spid="1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7" y="908720"/>
            <a:ext cx="7172325" cy="561975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a:t>
            </a:fld>
            <a:endParaRPr lang="it-IT" smtClean="0">
              <a:latin typeface="Arial" pitchFamily="34" charset="0"/>
            </a:endParaRPr>
          </a:p>
        </p:txBody>
      </p:sp>
      <p:sp>
        <p:nvSpPr>
          <p:cNvPr id="3" name="Rectangle 2"/>
          <p:cNvSpPr/>
          <p:nvPr/>
        </p:nvSpPr>
        <p:spPr>
          <a:xfrm>
            <a:off x="996204" y="1772816"/>
            <a:ext cx="7172325" cy="2893100"/>
          </a:xfrm>
          <a:prstGeom prst="rect">
            <a:avLst/>
          </a:prstGeom>
        </p:spPr>
        <p:txBody>
          <a:bodyPr wrap="square">
            <a:spAutoFit/>
          </a:bodyPr>
          <a:lstStyle/>
          <a:p>
            <a:pPr marL="0" marR="0" algn="ctr">
              <a:spcBef>
                <a:spcPts val="0"/>
              </a:spcBef>
              <a:spcAft>
                <a:spcPts val="0"/>
              </a:spcAft>
            </a:pPr>
            <a:r>
              <a:rPr lang="it-IT" sz="3400" b="1" dirty="0">
                <a:latin typeface="Times New Roman"/>
                <a:ea typeface="Times New Roman"/>
                <a:cs typeface="Arial"/>
              </a:rPr>
              <a:t>« Le seul véritable voyage </a:t>
            </a:r>
            <a:endParaRPr lang="it-IT" sz="3400" b="1" dirty="0" smtClean="0">
              <a:latin typeface="Times New Roman"/>
              <a:ea typeface="Times New Roman"/>
              <a:cs typeface="Arial"/>
            </a:endParaRPr>
          </a:p>
          <a:p>
            <a:pPr marL="0" marR="0" algn="ctr">
              <a:spcBef>
                <a:spcPts val="0"/>
              </a:spcBef>
              <a:spcAft>
                <a:spcPts val="0"/>
              </a:spcAft>
            </a:pPr>
            <a:r>
              <a:rPr lang="it-IT" sz="3400" b="1" dirty="0" smtClean="0">
                <a:latin typeface="Times New Roman"/>
                <a:ea typeface="Times New Roman"/>
                <a:cs typeface="Arial"/>
              </a:rPr>
              <a:t>ce </a:t>
            </a:r>
            <a:r>
              <a:rPr lang="it-IT" sz="3400" b="1" dirty="0">
                <a:latin typeface="Times New Roman"/>
                <a:ea typeface="Times New Roman"/>
                <a:cs typeface="Arial"/>
              </a:rPr>
              <a:t>ne serait pas</a:t>
            </a:r>
            <a:endParaRPr lang="en-US" sz="3400" b="1" dirty="0">
              <a:latin typeface="Times New Roman"/>
              <a:ea typeface="Times New Roman"/>
              <a:cs typeface="Arial"/>
            </a:endParaRPr>
          </a:p>
          <a:p>
            <a:pPr marL="0" marR="0" algn="ctr">
              <a:spcBef>
                <a:spcPts val="0"/>
              </a:spcBef>
              <a:spcAft>
                <a:spcPts val="0"/>
              </a:spcAft>
            </a:pPr>
            <a:r>
              <a:rPr lang="en-US" sz="3400" b="1" dirty="0" err="1">
                <a:latin typeface="Times New Roman"/>
                <a:ea typeface="Times New Roman"/>
                <a:cs typeface="Arial"/>
              </a:rPr>
              <a:t>d'aller</a:t>
            </a:r>
            <a:r>
              <a:rPr lang="en-US" sz="3400" b="1" dirty="0">
                <a:latin typeface="Times New Roman"/>
                <a:ea typeface="Times New Roman"/>
                <a:cs typeface="Arial"/>
              </a:rPr>
              <a:t> </a:t>
            </a:r>
            <a:r>
              <a:rPr lang="en-US" sz="3400" b="1" dirty="0" err="1">
                <a:latin typeface="Times New Roman"/>
                <a:ea typeface="Times New Roman"/>
                <a:cs typeface="Arial"/>
              </a:rPr>
              <a:t>vers</a:t>
            </a:r>
            <a:r>
              <a:rPr lang="en-US" sz="3400" b="1" dirty="0">
                <a:latin typeface="Times New Roman"/>
                <a:ea typeface="Times New Roman"/>
                <a:cs typeface="Arial"/>
              </a:rPr>
              <a:t> de nouveaux </a:t>
            </a:r>
            <a:r>
              <a:rPr lang="en-US" sz="3400" b="1" dirty="0" err="1">
                <a:latin typeface="Times New Roman"/>
                <a:ea typeface="Times New Roman"/>
                <a:cs typeface="Arial"/>
              </a:rPr>
              <a:t>paysages</a:t>
            </a:r>
            <a:r>
              <a:rPr lang="en-US" sz="3400" b="1" dirty="0">
                <a:latin typeface="Times New Roman"/>
                <a:ea typeface="Times New Roman"/>
                <a:cs typeface="Arial"/>
              </a:rPr>
              <a:t>,</a:t>
            </a:r>
          </a:p>
          <a:p>
            <a:pPr marL="0" marR="0" algn="ctr">
              <a:spcBef>
                <a:spcPts val="0"/>
              </a:spcBef>
              <a:spcAft>
                <a:spcPts val="0"/>
              </a:spcAft>
            </a:pPr>
            <a:r>
              <a:rPr lang="en-US" sz="3400" b="1" dirty="0">
                <a:latin typeface="Times New Roman"/>
                <a:ea typeface="Times New Roman"/>
                <a:cs typeface="Arial"/>
              </a:rPr>
              <a:t> </a:t>
            </a:r>
            <a:r>
              <a:rPr lang="en-US" sz="3400" b="1" dirty="0" err="1">
                <a:latin typeface="Times New Roman"/>
                <a:ea typeface="Times New Roman"/>
                <a:cs typeface="Arial"/>
              </a:rPr>
              <a:t>mais</a:t>
            </a:r>
            <a:r>
              <a:rPr lang="en-US" sz="3400" b="1" dirty="0">
                <a:latin typeface="Times New Roman"/>
                <a:ea typeface="Times New Roman"/>
                <a:cs typeface="Arial"/>
              </a:rPr>
              <a:t> </a:t>
            </a:r>
            <a:r>
              <a:rPr lang="en-US" sz="3400" b="1" dirty="0" err="1">
                <a:latin typeface="Times New Roman"/>
                <a:ea typeface="Times New Roman"/>
                <a:cs typeface="Arial"/>
              </a:rPr>
              <a:t>d'avoir</a:t>
            </a:r>
            <a:r>
              <a:rPr lang="en-US" sz="3400" b="1" dirty="0">
                <a:latin typeface="Times New Roman"/>
                <a:ea typeface="Times New Roman"/>
                <a:cs typeface="Arial"/>
              </a:rPr>
              <a:t> </a:t>
            </a:r>
            <a:r>
              <a:rPr lang="en-US" sz="3400" b="1" dirty="0" err="1">
                <a:latin typeface="Times New Roman"/>
                <a:ea typeface="Times New Roman"/>
                <a:cs typeface="Arial"/>
              </a:rPr>
              <a:t>d'autres</a:t>
            </a:r>
            <a:r>
              <a:rPr lang="en-US" sz="3400" b="1" dirty="0">
                <a:latin typeface="Times New Roman"/>
                <a:ea typeface="Times New Roman"/>
                <a:cs typeface="Arial"/>
              </a:rPr>
              <a:t> </a:t>
            </a:r>
            <a:r>
              <a:rPr lang="en-US" sz="3400" b="1" dirty="0" err="1">
                <a:latin typeface="Times New Roman"/>
                <a:ea typeface="Times New Roman"/>
                <a:cs typeface="Arial"/>
              </a:rPr>
              <a:t>yeux</a:t>
            </a:r>
            <a:r>
              <a:rPr lang="en-US" sz="3400" b="1" dirty="0">
                <a:latin typeface="Times New Roman"/>
                <a:ea typeface="Times New Roman"/>
                <a:cs typeface="Arial"/>
              </a:rPr>
              <a:t>… </a:t>
            </a:r>
            <a:r>
              <a:rPr lang="en-US" sz="3400" b="1" dirty="0" smtClean="0">
                <a:latin typeface="Times New Roman"/>
                <a:ea typeface="Times New Roman"/>
                <a:cs typeface="Arial"/>
              </a:rPr>
              <a:t>»</a:t>
            </a:r>
          </a:p>
          <a:p>
            <a:pPr marL="0" marR="0" algn="ctr">
              <a:spcBef>
                <a:spcPts val="0"/>
              </a:spcBef>
              <a:spcAft>
                <a:spcPts val="0"/>
              </a:spcAft>
            </a:pPr>
            <a:endParaRPr lang="en-US" sz="1000" b="1" dirty="0">
              <a:latin typeface="Times New Roman"/>
              <a:ea typeface="Times New Roman"/>
              <a:cs typeface="Arial"/>
            </a:endParaRPr>
          </a:p>
          <a:p>
            <a:pPr marL="0" marR="0" algn="r">
              <a:spcBef>
                <a:spcPts val="0"/>
              </a:spcBef>
              <a:spcAft>
                <a:spcPts val="0"/>
              </a:spcAft>
            </a:pPr>
            <a:r>
              <a:rPr lang="de-DE" b="1" i="1" dirty="0">
                <a:latin typeface="Times New Roman"/>
                <a:ea typeface="Times New Roman"/>
                <a:cs typeface="Arial"/>
              </a:rPr>
              <a:t>Valentin Louis Georges Eugène Marcel Proust (1871-1922)</a:t>
            </a:r>
            <a:endParaRPr lang="en-US" b="1" i="1" dirty="0">
              <a:latin typeface="Times New Roman"/>
              <a:ea typeface="Times New Roman"/>
              <a:cs typeface="Arial"/>
            </a:endParaRPr>
          </a:p>
          <a:p>
            <a:pPr algn="r"/>
            <a:r>
              <a:rPr lang="de-DE" b="1" i="1" dirty="0" smtClean="0">
                <a:latin typeface="Times New Roman"/>
                <a:ea typeface="Times New Roman"/>
                <a:cs typeface="Arial"/>
              </a:rPr>
              <a:t>from </a:t>
            </a:r>
            <a:r>
              <a:rPr lang="de-DE" b="1" i="1" dirty="0">
                <a:latin typeface="Times New Roman"/>
                <a:ea typeface="Times New Roman"/>
                <a:cs typeface="Arial"/>
              </a:rPr>
              <a:t>La Prisonnière (1923)</a:t>
            </a:r>
            <a:r>
              <a:rPr lang="de-DE" i="1" dirty="0">
                <a:latin typeface="Times New Roman"/>
                <a:ea typeface="Times New Roman"/>
                <a:cs typeface="Arial"/>
              </a:rPr>
              <a:t>.</a:t>
            </a:r>
            <a:endParaRPr lang="en-US" dirty="0"/>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a:spcBef>
                <a:spcPts val="300"/>
              </a:spcBef>
              <a:defRPr/>
            </a:pPr>
            <a:r>
              <a:rPr lang="en-US" sz="3600" b="1" dirty="0">
                <a:solidFill>
                  <a:srgbClr val="003F6E"/>
                </a:solidFill>
                <a:effectLst>
                  <a:outerShdw blurRad="38100" dist="38100" dir="2700000" algn="tl">
                    <a:srgbClr val="C0C0C0"/>
                  </a:outerShdw>
                </a:effectLst>
                <a:latin typeface="Calibri" pitchFamily="34" charset="0"/>
                <a:cs typeface="Arial" charset="0"/>
              </a:rPr>
              <a:t>Creativity </a:t>
            </a:r>
            <a:r>
              <a:rPr lang="en-US" sz="3600" b="1" dirty="0" smtClean="0">
                <a:solidFill>
                  <a:srgbClr val="003F6E"/>
                </a:solidFill>
                <a:effectLst>
                  <a:outerShdw blurRad="38100" dist="38100" dir="2700000" algn="tl">
                    <a:srgbClr val="C0C0C0"/>
                  </a:outerShdw>
                </a:effectLst>
                <a:latin typeface="Calibri" pitchFamily="34" charset="0"/>
                <a:cs typeface="Arial" charset="0"/>
              </a:rPr>
              <a:t>and Scientific Discovery</a:t>
            </a:r>
            <a:endParaRPr lang="it-IT" sz="4000" b="1" dirty="0">
              <a:solidFill>
                <a:srgbClr val="003F6E"/>
              </a:solidFill>
              <a:latin typeface="Times New Roman" pitchFamily="18" charset="0"/>
            </a:endParaRPr>
          </a:p>
        </p:txBody>
      </p:sp>
    </p:spTree>
    <p:extLst>
      <p:ext uri="{BB962C8B-B14F-4D97-AF65-F5344CB8AC3E}">
        <p14:creationId xmlns:p14="http://schemas.microsoft.com/office/powerpoint/2010/main" val="1258219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20</a:t>
            </a:fld>
            <a:endParaRPr lang="it-IT" smtClean="0">
              <a:latin typeface="Arial" pitchFamily="34"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14072" y="1538661"/>
            <a:ext cx="5915853" cy="504819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1" y="836612"/>
            <a:ext cx="91439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Structured Types of Thinking</a:t>
            </a:r>
            <a:endParaRPr lang="it-IT" sz="3600" b="1" dirty="0">
              <a:solidFill>
                <a:srgbClr val="000000"/>
              </a:solidFill>
              <a:latin typeface="Times New Roman" pitchFamily="18" charset="0"/>
            </a:endParaRPr>
          </a:p>
        </p:txBody>
      </p:sp>
      <p:sp>
        <p:nvSpPr>
          <p:cNvPr id="8" name="Rectangle 4"/>
          <p:cNvSpPr txBox="1">
            <a:spLocks noChangeArrowheads="1"/>
          </p:cNvSpPr>
          <p:nvPr/>
        </p:nvSpPr>
        <p:spPr bwMode="auto">
          <a:xfrm>
            <a:off x="7145476" y="6237363"/>
            <a:ext cx="1998524" cy="23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(R.A. </a:t>
            </a:r>
            <a:r>
              <a:rPr lang="en-US" sz="1800" b="1" kern="0" dirty="0" err="1" smtClean="0">
                <a:solidFill>
                  <a:srgbClr val="000000"/>
                </a:solidFill>
                <a:latin typeface="Times New Roman" pitchFamily="18" charset="0"/>
                <a:cs typeface="Times New Roman" pitchFamily="18" charset="0"/>
              </a:rPr>
              <a:t>Fiorini</a:t>
            </a:r>
            <a:r>
              <a:rPr lang="en-US" sz="1800" b="1" kern="0" dirty="0" smtClean="0">
                <a:solidFill>
                  <a:srgbClr val="000000"/>
                </a:solidFill>
                <a:latin typeface="Times New Roman" pitchFamily="18" charset="0"/>
                <a:cs typeface="Times New Roman" pitchFamily="18" charset="0"/>
              </a:rPr>
              <a:t>, 2016)</a:t>
            </a:r>
            <a:endParaRPr lang="it-IT" sz="1800" kern="0" dirty="0" smtClean="0">
              <a:solidFill>
                <a:srgbClr val="000000"/>
              </a:solidFill>
            </a:endParaRP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smtClean="0">
                <a:solidFill>
                  <a:srgbClr val="003F6E"/>
                </a:solidFill>
                <a:latin typeface="Times New Roman" pitchFamily="18" charset="0"/>
              </a:rPr>
              <a:t>15)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676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21</a:t>
            </a:fld>
            <a:endParaRPr lang="it-IT" smtClean="0">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5" y="939618"/>
            <a:ext cx="7172325" cy="5619750"/>
          </a:xfrm>
          <a:prstGeom prst="rect">
            <a:avLst/>
          </a:prstGeom>
        </p:spPr>
      </p:pic>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6" name="Rectangle 5"/>
          <p:cNvSpPr/>
          <p:nvPr/>
        </p:nvSpPr>
        <p:spPr>
          <a:xfrm>
            <a:off x="1547664" y="2192997"/>
            <a:ext cx="6336704" cy="1200329"/>
          </a:xfrm>
          <a:prstGeom prst="rect">
            <a:avLst/>
          </a:prstGeom>
        </p:spPr>
        <p:txBody>
          <a:bodyPr wrap="square">
            <a:spAutoFit/>
          </a:bodyPr>
          <a:lstStyle/>
          <a:p>
            <a:pPr lvl="0"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rPr>
              <a:t>2. </a:t>
            </a:r>
            <a:r>
              <a:rPr lang="it-IT" sz="2400" b="1" u="sng" kern="0" dirty="0" smtClean="0">
                <a:solidFill>
                  <a:srgbClr val="000000"/>
                </a:solidFill>
                <a:effectLst>
                  <a:outerShdw blurRad="38100" dist="38100" dir="2700000" algn="tl">
                    <a:srgbClr val="C0C0C0"/>
                  </a:outerShdw>
                </a:effectLst>
                <a:latin typeface="Calibri" pitchFamily="34" charset="0"/>
              </a:rPr>
              <a:t>Creativity &amp; Social Acceptance (17)</a:t>
            </a:r>
            <a:endParaRPr lang="it-IT" sz="2400" b="1" u="sng" kern="0" dirty="0">
              <a:solidFill>
                <a:srgbClr val="000000"/>
              </a:solidFill>
              <a:effectLst>
                <a:outerShdw blurRad="38100" dist="38100" dir="2700000" algn="tl">
                  <a:srgbClr val="C0C0C0"/>
                </a:outerShdw>
              </a:effectLst>
              <a:latin typeface="Calibri" pitchFamily="34" charset="0"/>
            </a:endParaRPr>
          </a:p>
          <a:p>
            <a:pPr marL="548640" lvl="0" indent="-265113" eaLnBrk="0" hangingPunct="0">
              <a:spcBef>
                <a:spcPts val="0"/>
              </a:spcBef>
              <a:buFontTx/>
              <a:buChar char="•"/>
              <a:tabLst>
                <a:tab pos="357188" algn="l"/>
                <a:tab pos="447675" algn="l"/>
              </a:tabLst>
              <a:defRPr/>
            </a:pPr>
            <a:r>
              <a:rPr lang="it-IT" sz="2400" b="1" kern="0" dirty="0" smtClean="0">
                <a:solidFill>
                  <a:srgbClr val="000000"/>
                </a:solidFill>
                <a:latin typeface="Calibri" pitchFamily="34" charset="0"/>
              </a:rPr>
              <a:t>Eulogic Thought</a:t>
            </a:r>
            <a:endParaRPr lang="it-IT" sz="2400" b="1" kern="0" dirty="0">
              <a:solidFill>
                <a:srgbClr val="000000"/>
              </a:solidFill>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smtClean="0">
                <a:solidFill>
                  <a:srgbClr val="000000"/>
                </a:solidFill>
                <a:latin typeface="Calibri" pitchFamily="34" charset="0"/>
              </a:rPr>
              <a:t>Individual – Community Cultural Resonance</a:t>
            </a:r>
            <a:endParaRPr lang="it-IT" sz="2400" b="1" kern="0" dirty="0">
              <a:solidFill>
                <a:srgbClr val="000000"/>
              </a:solidFill>
              <a:latin typeface="Calibri" pitchFamily="34" charset="0"/>
            </a:endParaRPr>
          </a:p>
        </p:txBody>
      </p:sp>
      <p:sp>
        <p:nvSpPr>
          <p:cNvPr id="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05122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22</a:t>
            </a:fld>
            <a:endParaRPr lang="it-IT" smtClean="0">
              <a:latin typeface="Arial" pitchFamily="34" charset="0"/>
            </a:endParaRPr>
          </a:p>
        </p:txBody>
      </p:sp>
      <p:sp>
        <p:nvSpPr>
          <p:cNvPr id="2" name="TextBox 1"/>
          <p:cNvSpPr txBox="1"/>
          <p:nvPr/>
        </p:nvSpPr>
        <p:spPr>
          <a:xfrm>
            <a:off x="382111" y="1052736"/>
            <a:ext cx="8208912" cy="830997"/>
          </a:xfrm>
          <a:prstGeom prst="rect">
            <a:avLst/>
          </a:prstGeom>
          <a:noFill/>
        </p:spPr>
        <p:txBody>
          <a:bodyPr wrap="square" rtlCol="0">
            <a:spAutoFit/>
          </a:bodyPr>
          <a:lstStyle/>
          <a:p>
            <a:pPr marL="347472" indent="-347472" algn="ctr"/>
            <a:r>
              <a:rPr lang="en-US" altLang="en-US" sz="2400" b="1" kern="0" dirty="0" smtClean="0">
                <a:solidFill>
                  <a:prstClr val="black"/>
                </a:solidFill>
                <a:latin typeface="Times New Roman" panose="02020603050405020304" pitchFamily="18" charset="0"/>
                <a:cs typeface="Times New Roman" panose="02020603050405020304" pitchFamily="18" charset="0"/>
              </a:rPr>
              <a:t>Rational Human Thinking</a:t>
            </a:r>
            <a:r>
              <a:rPr lang="en-US" altLang="en-US" sz="2400" kern="0" dirty="0" smtClean="0">
                <a:solidFill>
                  <a:prstClr val="black"/>
                </a:solidFill>
                <a:latin typeface="Times New Roman" panose="02020603050405020304" pitchFamily="18" charset="0"/>
                <a:cs typeface="Times New Roman" panose="02020603050405020304" pitchFamily="18" charset="0"/>
              </a:rPr>
              <a:t> is like a solid archipelago emerging from an ocean of intuitions. </a:t>
            </a:r>
            <a:endParaRPr lang="it-IT" sz="2400" dirty="0">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72" y="1988840"/>
            <a:ext cx="7851068" cy="4504551"/>
          </a:xfrm>
          <a:prstGeom prst="rect">
            <a:avLst/>
          </a:prstGeom>
        </p:spPr>
      </p:pic>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64993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23</a:t>
            </a:fld>
            <a:endParaRPr lang="it-IT" smtClean="0">
              <a:latin typeface="Arial" pitchFamily="34" charset="0"/>
            </a:endParaRPr>
          </a:p>
        </p:txBody>
      </p:sp>
      <p:sp>
        <p:nvSpPr>
          <p:cNvPr id="2" name="TextBox 1"/>
          <p:cNvSpPr txBox="1"/>
          <p:nvPr/>
        </p:nvSpPr>
        <p:spPr>
          <a:xfrm>
            <a:off x="382111" y="1052736"/>
            <a:ext cx="8208912" cy="830997"/>
          </a:xfrm>
          <a:prstGeom prst="rect">
            <a:avLst/>
          </a:prstGeom>
          <a:noFill/>
        </p:spPr>
        <p:txBody>
          <a:bodyPr wrap="square" rtlCol="0">
            <a:spAutoFit/>
          </a:bodyPr>
          <a:lstStyle/>
          <a:p>
            <a:pPr marL="347472" indent="-347472" algn="just"/>
            <a:r>
              <a:rPr lang="en-US" altLang="en-US" sz="2400" b="1" kern="0" dirty="0" smtClean="0">
                <a:solidFill>
                  <a:prstClr val="black"/>
                </a:solidFill>
                <a:latin typeface="Times New Roman" panose="02020603050405020304" pitchFamily="18" charset="0"/>
                <a:cs typeface="Times New Roman" panose="02020603050405020304" pitchFamily="18" charset="0"/>
              </a:rPr>
              <a:t>Human brain</a:t>
            </a:r>
            <a:r>
              <a:rPr lang="en-US" altLang="en-US" sz="2400" kern="0" dirty="0" smtClean="0">
                <a:solidFill>
                  <a:prstClr val="black"/>
                </a:solidFill>
                <a:latin typeface="Times New Roman" panose="02020603050405020304" pitchFamily="18" charset="0"/>
                <a:cs typeface="Times New Roman" panose="02020603050405020304" pitchFamily="18" charset="0"/>
              </a:rPr>
              <a:t> is an </a:t>
            </a:r>
            <a:r>
              <a:rPr lang="en-US" altLang="en-US" sz="2400" b="1" kern="0" dirty="0" smtClean="0">
                <a:solidFill>
                  <a:prstClr val="black"/>
                </a:solidFill>
                <a:latin typeface="Times New Roman" panose="02020603050405020304" pitchFamily="18" charset="0"/>
                <a:cs typeface="Times New Roman" panose="02020603050405020304" pitchFamily="18" charset="0"/>
              </a:rPr>
              <a:t>harmonization machine</a:t>
            </a:r>
            <a:r>
              <a:rPr lang="en-US" altLang="en-US" sz="2400" kern="0" dirty="0" smtClean="0">
                <a:solidFill>
                  <a:prstClr val="black"/>
                </a:solidFill>
                <a:latin typeface="Times New Roman" panose="02020603050405020304" pitchFamily="18" charset="0"/>
                <a:cs typeface="Times New Roman" panose="02020603050405020304" pitchFamily="18" charset="0"/>
              </a:rPr>
              <a:t> fed by unaware intuitions </a:t>
            </a:r>
            <a:r>
              <a:rPr lang="en-US" altLang="en-US" sz="2400" b="1" kern="0" dirty="0" smtClean="0">
                <a:solidFill>
                  <a:prstClr val="black"/>
                </a:solidFill>
                <a:latin typeface="Times New Roman" panose="02020603050405020304" pitchFamily="18" charset="0"/>
                <a:cs typeface="Times New Roman" panose="02020603050405020304" pitchFamily="18" charset="0"/>
              </a:rPr>
              <a:t>to produce learning and rational awareness</a:t>
            </a:r>
            <a:r>
              <a:rPr lang="en-US" altLang="en-US" sz="2400" kern="0" dirty="0" smtClean="0">
                <a:solidFill>
                  <a:prstClr val="black"/>
                </a:solidFill>
                <a:latin typeface="Times New Roman" panose="02020603050405020304" pitchFamily="18" charset="0"/>
                <a:cs typeface="Times New Roman" panose="02020603050405020304" pitchFamily="18" charset="0"/>
              </a:rPr>
              <a:t>. </a:t>
            </a:r>
            <a:endParaRPr lang="it-IT" sz="2400" dirty="0">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773" y="1893299"/>
            <a:ext cx="6583588" cy="4608512"/>
          </a:xfrm>
          <a:prstGeom prst="rect">
            <a:avLst/>
          </a:prstGeom>
        </p:spPr>
      </p:pic>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8486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24</a:t>
            </a:fld>
            <a:endParaRPr lang="it-IT" smtClean="0">
              <a:latin typeface="Arial" pitchFamily="34" charset="0"/>
            </a:endParaRPr>
          </a:p>
        </p:txBody>
      </p:sp>
      <p:sp>
        <p:nvSpPr>
          <p:cNvPr id="4" name="TextBox 3"/>
          <p:cNvSpPr txBox="1"/>
          <p:nvPr/>
        </p:nvSpPr>
        <p:spPr>
          <a:xfrm>
            <a:off x="1043608" y="2492896"/>
            <a:ext cx="3288464" cy="3447098"/>
          </a:xfrm>
          <a:prstGeom prst="rect">
            <a:avLst/>
          </a:prstGeom>
          <a:noFill/>
        </p:spPr>
        <p:txBody>
          <a:bodyPr wrap="none" rtlCol="0">
            <a:spAutoFit/>
          </a:bodyPr>
          <a:lstStyle/>
          <a:p>
            <a:r>
              <a:rPr lang="en-US" sz="2000" b="1" dirty="0" smtClean="0">
                <a:solidFill>
                  <a:srgbClr val="000000"/>
                </a:solidFill>
                <a:latin typeface="Times New Roman" panose="02020603050405020304" pitchFamily="18" charset="0"/>
                <a:cs typeface="Times New Roman" panose="02020603050405020304" pitchFamily="18" charset="0"/>
              </a:rPr>
              <a:t>PALEOLOGIC THOUGHT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Intelligent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Coupled</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Relational</a:t>
            </a:r>
          </a:p>
          <a:p>
            <a:pPr marL="285750" indent="-285750">
              <a:buFont typeface="Wingdings" panose="05000000000000000000" pitchFamily="2" charset="2"/>
              <a:buChar char="q"/>
            </a:pPr>
            <a:r>
              <a:rPr lang="en-US" dirty="0" err="1" smtClean="0">
                <a:solidFill>
                  <a:srgbClr val="000000"/>
                </a:solidFill>
                <a:latin typeface="Times New Roman" panose="02020603050405020304" pitchFamily="18" charset="0"/>
                <a:cs typeface="Times New Roman" panose="02020603050405020304" pitchFamily="18" charset="0"/>
              </a:rPr>
              <a:t>Teleologic</a:t>
            </a:r>
            <a:endParaRPr lang="en-US" dirty="0" smtClean="0">
              <a:solidFill>
                <a:srgbClr val="000000"/>
              </a:solidFill>
              <a:latin typeface="Times New Roman" panose="02020603050405020304" pitchFamily="18" charset="0"/>
              <a:cs typeface="Times New Roman" panose="02020603050405020304" pitchFamily="18" charset="0"/>
            </a:endParaRPr>
          </a:p>
          <a:p>
            <a:pPr marL="548640" indent="-285750">
              <a:buFont typeface="Wingdings" panose="05000000000000000000" pitchFamily="2" charset="2"/>
              <a:buChar char="Ø"/>
            </a:pPr>
            <a:r>
              <a:rPr lang="en-US" dirty="0" smtClean="0">
                <a:solidFill>
                  <a:srgbClr val="000000"/>
                </a:solidFill>
                <a:latin typeface="Times New Roman" panose="02020603050405020304" pitchFamily="18" charset="0"/>
                <a:cs typeface="Times New Roman" panose="02020603050405020304" pitchFamily="18" charset="0"/>
              </a:rPr>
              <a:t>Harmonization</a:t>
            </a:r>
          </a:p>
          <a:p>
            <a:pPr marL="548640" indent="-285750">
              <a:buFont typeface="Wingdings" panose="05000000000000000000" pitchFamily="2" charset="2"/>
              <a:buChar char="Ø"/>
            </a:pPr>
            <a:r>
              <a:rPr lang="en-US" dirty="0" smtClean="0">
                <a:solidFill>
                  <a:srgbClr val="000000"/>
                </a:solidFill>
                <a:latin typeface="Times New Roman" panose="02020603050405020304" pitchFamily="18" charset="0"/>
                <a:cs typeface="Times New Roman" panose="02020603050405020304" pitchFamily="18" charset="0"/>
              </a:rPr>
              <a:t>Surviving</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Deterministic</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Open Logic</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Learning from Experience</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Subjective</a:t>
            </a: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069579" y="2492896"/>
            <a:ext cx="2978892" cy="3447098"/>
          </a:xfrm>
          <a:prstGeom prst="rect">
            <a:avLst/>
          </a:prstGeom>
          <a:noFill/>
        </p:spPr>
        <p:txBody>
          <a:bodyPr wrap="none" rtlCol="0">
            <a:spAutoFit/>
          </a:bodyPr>
          <a:lstStyle/>
          <a:p>
            <a:r>
              <a:rPr lang="en-US" sz="2000" b="1" dirty="0" smtClean="0">
                <a:solidFill>
                  <a:srgbClr val="000000"/>
                </a:solidFill>
                <a:latin typeface="Times New Roman" panose="02020603050405020304" pitchFamily="18" charset="0"/>
                <a:cs typeface="Times New Roman" panose="02020603050405020304" pitchFamily="18" charset="0"/>
              </a:rPr>
              <a:t>NEOLOGIC THOUGHT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Rational Thinking</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Analytical</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Metacognitive Abstraction</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Free Will</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Symbolic Reasoning</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Learning To Learn</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Focused Attention</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Closed Logic</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Body Independent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Shared (Objective)</a:t>
            </a: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03940" y="1628800"/>
            <a:ext cx="4340227" cy="584775"/>
          </a:xfrm>
          <a:prstGeom prst="rect">
            <a:avLst/>
          </a:prstGeom>
          <a:noFill/>
        </p:spPr>
        <p:txBody>
          <a:bodyPr wrap="none" rtlCol="0">
            <a:spAutoFit/>
          </a:bodyPr>
          <a:lstStyle/>
          <a:p>
            <a:r>
              <a:rPr lang="en-US" sz="3200" b="1" dirty="0" smtClean="0">
                <a:solidFill>
                  <a:srgbClr val="000000"/>
                </a:solidFill>
                <a:latin typeface="Times New Roman" panose="02020603050405020304" pitchFamily="18" charset="0"/>
                <a:cs typeface="Times New Roman" panose="02020603050405020304" pitchFamily="18" charset="0"/>
              </a:rPr>
              <a:t>EULOGIC THOUGHT</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7" name="Titolo 1"/>
          <p:cNvSpPr txBox="1">
            <a:spLocks/>
          </p:cNvSpPr>
          <p:nvPr/>
        </p:nvSpPr>
        <p:spPr bwMode="auto">
          <a:xfrm>
            <a:off x="1619671" y="842327"/>
            <a:ext cx="5904656"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a:latin typeface="Times New Roman" panose="02020603050405020304" pitchFamily="18" charset="0"/>
                <a:cs typeface="Times New Roman" panose="02020603050405020304" pitchFamily="18" charset="0"/>
              </a:rPr>
              <a:t>Human brain </a:t>
            </a: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an </a:t>
            </a:r>
            <a:r>
              <a:rPr lang="en-US" sz="2400" dirty="0" smtClean="0">
                <a:latin typeface="Times New Roman" panose="02020603050405020304" pitchFamily="18" charset="0"/>
                <a:cs typeface="Times New Roman" panose="02020603050405020304" pitchFamily="18" charset="0"/>
              </a:rPr>
              <a:t>Harmonization Machine</a:t>
            </a:r>
            <a:endParaRPr lang="en-US" sz="2400" kern="0" dirty="0" smtClean="0">
              <a:latin typeface="Times New Roman" panose="02020603050405020304" pitchFamily="18" charset="0"/>
              <a:cs typeface="Times New Roman" panose="02020603050405020304" pitchFamily="18" charset="0"/>
            </a:endParaRPr>
          </a:p>
        </p:txBody>
      </p:sp>
      <p:sp>
        <p:nvSpPr>
          <p:cNvPr id="18" name="Rettangolo 14"/>
          <p:cNvSpPr/>
          <p:nvPr/>
        </p:nvSpPr>
        <p:spPr>
          <a:xfrm>
            <a:off x="3229141" y="5939994"/>
            <a:ext cx="2205861" cy="3693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1400" dirty="0" smtClean="0">
                <a:solidFill>
                  <a:srgbClr val="FFFFFF"/>
                </a:solidFill>
                <a:cs typeface="Arial" panose="020B0604020202020204" pitchFamily="34" charset="0"/>
              </a:rPr>
              <a:t>HUMAN CREATIVITY</a:t>
            </a:r>
            <a:endParaRPr lang="it-IT" sz="1400" dirty="0">
              <a:solidFill>
                <a:srgbClr val="FFFFFF"/>
              </a:solidFill>
              <a:cs typeface="Arial" panose="020B0604020202020204" pitchFamily="34" charset="0"/>
            </a:endParaRPr>
          </a:p>
        </p:txBody>
      </p:sp>
      <p:cxnSp>
        <p:nvCxnSpPr>
          <p:cNvPr id="19" name="Connettore 1 15"/>
          <p:cNvCxnSpPr/>
          <p:nvPr/>
        </p:nvCxnSpPr>
        <p:spPr>
          <a:xfrm>
            <a:off x="1691750" y="5733256"/>
            <a:ext cx="0" cy="391404"/>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Connettore 1 27"/>
          <p:cNvCxnSpPr/>
          <p:nvPr/>
        </p:nvCxnSpPr>
        <p:spPr>
          <a:xfrm>
            <a:off x="7002417" y="5733256"/>
            <a:ext cx="0" cy="38653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Connettore 2 20"/>
          <p:cNvCxnSpPr>
            <a:endCxn id="18" idx="1"/>
          </p:cNvCxnSpPr>
          <p:nvPr/>
        </p:nvCxnSpPr>
        <p:spPr>
          <a:xfrm>
            <a:off x="1691750" y="6124660"/>
            <a:ext cx="1537391"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Connettore 2 22"/>
          <p:cNvCxnSpPr>
            <a:endCxn id="18" idx="3"/>
          </p:cNvCxnSpPr>
          <p:nvPr/>
        </p:nvCxnSpPr>
        <p:spPr>
          <a:xfrm flipH="1">
            <a:off x="5435002" y="6124660"/>
            <a:ext cx="156741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onnettore 1 3"/>
          <p:cNvCxnSpPr/>
          <p:nvPr/>
        </p:nvCxnSpPr>
        <p:spPr>
          <a:xfrm flipH="1">
            <a:off x="1682040" y="1924090"/>
            <a:ext cx="65771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Connettore 1 18"/>
          <p:cNvCxnSpPr>
            <a:endCxn id="5" idx="3"/>
          </p:cNvCxnSpPr>
          <p:nvPr/>
        </p:nvCxnSpPr>
        <p:spPr>
          <a:xfrm flipH="1">
            <a:off x="6744167" y="1921187"/>
            <a:ext cx="218516" cy="1"/>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Connettore 2 7"/>
          <p:cNvCxnSpPr/>
          <p:nvPr/>
        </p:nvCxnSpPr>
        <p:spPr>
          <a:xfrm>
            <a:off x="1682039" y="1924090"/>
            <a:ext cx="0" cy="5688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Connettore 2 23"/>
          <p:cNvCxnSpPr/>
          <p:nvPr/>
        </p:nvCxnSpPr>
        <p:spPr>
          <a:xfrm>
            <a:off x="6962683" y="1921187"/>
            <a:ext cx="0" cy="5717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61799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25</a:t>
            </a:fld>
            <a:endParaRPr lang="it-IT" smtClean="0">
              <a:latin typeface="Arial" pitchFamily="34" charset="0"/>
            </a:endParaRPr>
          </a:p>
        </p:txBody>
      </p:sp>
      <p:sp>
        <p:nvSpPr>
          <p:cNvPr id="14" name="Segnaposto contenuto 2"/>
          <p:cNvSpPr>
            <a:spLocks noGrp="1"/>
          </p:cNvSpPr>
          <p:nvPr>
            <p:ph idx="1"/>
          </p:nvPr>
        </p:nvSpPr>
        <p:spPr>
          <a:xfrm>
            <a:off x="457200" y="1773238"/>
            <a:ext cx="8218488" cy="4352925"/>
          </a:xfrm>
        </p:spPr>
        <p:txBody>
          <a:bodyPr/>
          <a:lstStyle/>
          <a:p>
            <a:pPr eaLnBrk="1" hangingPunct="1">
              <a:defRPr/>
            </a:pPr>
            <a:endParaRPr lang="en-US" sz="2400" dirty="0" smtClean="0"/>
          </a:p>
          <a:p>
            <a:pPr marL="0" indent="0" algn="just" eaLnBrk="1" hangingPunct="1">
              <a:buFontTx/>
              <a:buNone/>
              <a:defRPr/>
            </a:pPr>
            <a:endParaRPr lang="en-US" sz="2400" dirty="0" smtClean="0"/>
          </a:p>
          <a:p>
            <a:pPr algn="just" eaLnBrk="1" hangingPunct="1">
              <a:defRPr/>
            </a:pPr>
            <a:endParaRPr lang="en-US" sz="2400" dirty="0" smtClean="0"/>
          </a:p>
          <a:p>
            <a:pPr algn="just" eaLnBrk="1" hangingPunct="1">
              <a:defRPr/>
            </a:pPr>
            <a:endParaRPr lang="en-US" sz="2400" dirty="0" smtClean="0"/>
          </a:p>
          <a:p>
            <a:pPr algn="just" eaLnBrk="1" hangingPunct="1">
              <a:defRPr/>
            </a:pPr>
            <a:endParaRPr lang="en-US" sz="1500" dirty="0" smtClean="0"/>
          </a:p>
          <a:p>
            <a:pPr algn="just" eaLnBrk="1" hangingPunct="1">
              <a:defRPr/>
            </a:pPr>
            <a:r>
              <a:rPr lang="en-US" dirty="0" smtClean="0"/>
              <a:t> </a:t>
            </a:r>
          </a:p>
        </p:txBody>
      </p:sp>
      <p:sp>
        <p:nvSpPr>
          <p:cNvPr id="7" name="CasellaDiTesto 16"/>
          <p:cNvSpPr txBox="1"/>
          <p:nvPr/>
        </p:nvSpPr>
        <p:spPr>
          <a:xfrm>
            <a:off x="4571999" y="1404833"/>
            <a:ext cx="4258857" cy="4965462"/>
          </a:xfrm>
          <a:prstGeom prst="rect">
            <a:avLst/>
          </a:prstGeom>
          <a:noFill/>
        </p:spPr>
        <p:txBody>
          <a:bodyPr wrap="square" rtlCol="0">
            <a:spAutoFit/>
          </a:bodyPr>
          <a:lstStyle/>
          <a:p>
            <a:pPr marL="285750" indent="-285750" algn="just">
              <a:spcBef>
                <a:spcPts val="500"/>
              </a:spcBef>
              <a:buFont typeface="Wingdings"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solidFill>
                  <a:srgbClr val="000000"/>
                </a:solidFill>
                <a:latin typeface="Times New Roman" panose="02020603050405020304" pitchFamily="18" charset="0"/>
                <a:cs typeface="Times New Roman" panose="02020603050405020304" pitchFamily="18" charset="0"/>
              </a:rPr>
              <a:t>Emotional Intelligence (EI) and Emotional Creativity (EC)</a:t>
            </a:r>
            <a:r>
              <a:rPr lang="en-US" dirty="0" smtClean="0">
                <a:solidFill>
                  <a:srgbClr val="000000"/>
                </a:solidFill>
                <a:latin typeface="Times New Roman" panose="02020603050405020304" pitchFamily="18" charset="0"/>
                <a:cs typeface="Times New Roman" panose="02020603050405020304" pitchFamily="18" charset="0"/>
              </a:rPr>
              <a:t> coexist at the same time with </a:t>
            </a:r>
            <a:r>
              <a:rPr lang="en-US" b="1" dirty="0" smtClean="0">
                <a:solidFill>
                  <a:srgbClr val="000000"/>
                </a:solidFill>
                <a:latin typeface="Times New Roman" panose="02020603050405020304" pitchFamily="18" charset="0"/>
                <a:cs typeface="Times New Roman" panose="02020603050405020304" pitchFamily="18" charset="0"/>
              </a:rPr>
              <a:t>Rational Thinking</a:t>
            </a:r>
            <a:r>
              <a:rPr lang="en-US" dirty="0" smtClean="0">
                <a:solidFill>
                  <a:srgbClr val="000000"/>
                </a:solidFill>
                <a:latin typeface="Times New Roman" panose="02020603050405020304" pitchFamily="18" charset="0"/>
                <a:cs typeface="Times New Roman" panose="02020603050405020304" pitchFamily="18" charset="0"/>
              </a:rPr>
              <a:t>, sharing the same input environment information.</a:t>
            </a:r>
            <a:endParaRPr lang="en-US" dirty="0">
              <a:solidFill>
                <a:srgbClr val="000000"/>
              </a:solidFill>
              <a:latin typeface="Times New Roman" panose="02020603050405020304" pitchFamily="18" charset="0"/>
              <a:cs typeface="Times New Roman" panose="02020603050405020304" pitchFamily="18" charset="0"/>
            </a:endParaRPr>
          </a:p>
          <a:p>
            <a:pPr algn="just">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600" dirty="0" smtClean="0">
              <a:solidFill>
                <a:srgbClr val="000000"/>
              </a:solidFill>
              <a:latin typeface="Times New Roman" panose="02020603050405020304" pitchFamily="18" charset="0"/>
              <a:cs typeface="Times New Roman" panose="02020603050405020304" pitchFamily="18" charset="0"/>
            </a:endParaRPr>
          </a:p>
          <a:p>
            <a:pPr marL="285750" indent="-285750" algn="just">
              <a:spcBef>
                <a:spcPts val="500"/>
              </a:spcBef>
              <a:buFont typeface="Wingdings"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Operating point as a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trans-disciplinary reality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level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emerge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two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complementary irreducible,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asymptotic ideal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coupled concepts.</a:t>
            </a:r>
          </a:p>
          <a:p>
            <a:pPr algn="just">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lgn="just">
              <a:spcBef>
                <a:spcPts val="500"/>
              </a:spcBef>
              <a:buFont typeface="Wingdings"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rgbClr val="000000"/>
                </a:solidFill>
                <a:latin typeface="Times New Roman" panose="02020603050405020304" pitchFamily="18" charset="0"/>
                <a:cs typeface="Times New Roman" panose="02020603050405020304" pitchFamily="18" charset="0"/>
              </a:rPr>
              <a:t>To behave realistically, system must guarantee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r>
              <a:rPr lang="en-US"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Logical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Aperture</a:t>
            </a:r>
            <a:r>
              <a:rPr lang="en-US" dirty="0" smtClean="0">
                <a:solidFill>
                  <a:srgbClr val="000000"/>
                </a:solidFill>
                <a:latin typeface="Times New Roman" panose="02020603050405020304" pitchFamily="18" charset="0"/>
                <a:cs typeface="Times New Roman" panose="02020603050405020304" pitchFamily="18" charset="0"/>
              </a:rPr>
              <a:t> (to </a:t>
            </a:r>
            <a:r>
              <a:rPr lang="en-US" dirty="0">
                <a:solidFill>
                  <a:srgbClr val="000000"/>
                </a:solidFill>
                <a:latin typeface="Times New Roman" panose="02020603050405020304" pitchFamily="18" charset="0"/>
                <a:cs typeface="Times New Roman" panose="02020603050405020304" pitchFamily="18" charset="0"/>
              </a:rPr>
              <a:t>get </a:t>
            </a:r>
            <a:r>
              <a:rPr lang="en-US" dirty="0" smtClean="0">
                <a:solidFill>
                  <a:srgbClr val="000000"/>
                </a:solidFill>
                <a:latin typeface="Times New Roman" panose="02020603050405020304" pitchFamily="18" charset="0"/>
                <a:cs typeface="Times New Roman" panose="02020603050405020304" pitchFamily="18" charset="0"/>
              </a:rPr>
              <a:t>EI and EC, to survive and grow)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Logical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Closure </a:t>
            </a:r>
            <a:r>
              <a:rPr lang="en-US" dirty="0" smtClean="0">
                <a:solidFill>
                  <a:srgbClr val="000000"/>
                </a:solidFill>
                <a:latin typeface="Times New Roman" panose="02020603050405020304" pitchFamily="18" charset="0"/>
                <a:cs typeface="Times New Roman" panose="02020603050405020304" pitchFamily="18" charset="0"/>
              </a:rPr>
              <a:t>(to </a:t>
            </a:r>
            <a:r>
              <a:rPr lang="en-US" dirty="0">
                <a:solidFill>
                  <a:srgbClr val="000000"/>
                </a:solidFill>
                <a:latin typeface="Times New Roman" panose="02020603050405020304" pitchFamily="18" charset="0"/>
                <a:cs typeface="Times New Roman" panose="02020603050405020304" pitchFamily="18" charset="0"/>
              </a:rPr>
              <a:t>get </a:t>
            </a:r>
            <a:r>
              <a:rPr lang="en-US" dirty="0" smtClean="0">
                <a:solidFill>
                  <a:srgbClr val="000000"/>
                </a:solidFill>
                <a:latin typeface="Times New Roman" panose="02020603050405020304" pitchFamily="18" charset="0"/>
                <a:cs typeface="Times New Roman" panose="02020603050405020304" pitchFamily="18" charset="0"/>
              </a:rPr>
              <a:t>Rational Thinking, to learn and prosper), </a:t>
            </a:r>
            <a:r>
              <a:rPr lang="en-US" b="1" dirty="0">
                <a:solidFill>
                  <a:srgbClr val="000000"/>
                </a:solidFill>
                <a:latin typeface="Times New Roman" panose="02020603050405020304" pitchFamily="18" charset="0"/>
                <a:cs typeface="Times New Roman" panose="02020603050405020304" pitchFamily="18" charset="0"/>
              </a:rPr>
              <a:t>both fed by </a:t>
            </a:r>
            <a:r>
              <a:rPr lang="en-US" b="1" dirty="0" smtClean="0">
                <a:solidFill>
                  <a:srgbClr val="000000"/>
                </a:solidFill>
                <a:latin typeface="Times New Roman" panose="02020603050405020304" pitchFamily="18" charset="0"/>
                <a:cs typeface="Times New Roman" panose="02020603050405020304" pitchFamily="18" charset="0"/>
              </a:rPr>
              <a:t>environmental </a:t>
            </a:r>
            <a:r>
              <a:rPr lang="en-US" b="1" dirty="0">
                <a:solidFill>
                  <a:srgbClr val="000000"/>
                </a:solidFill>
                <a:latin typeface="Times New Roman" panose="02020603050405020304" pitchFamily="18" charset="0"/>
                <a:cs typeface="Times New Roman" panose="02020603050405020304" pitchFamily="18" charset="0"/>
              </a:rPr>
              <a:t>"noise"</a:t>
            </a:r>
            <a:r>
              <a:rPr lang="en-US" dirty="0">
                <a:solidFill>
                  <a:srgbClr val="000000"/>
                </a:solidFill>
                <a:latin typeface="Times New Roman" panose="02020603050405020304" pitchFamily="18" charset="0"/>
                <a:cs typeface="Times New Roman" panose="02020603050405020304" pitchFamily="18" charset="0"/>
              </a:rPr>
              <a:t> </a:t>
            </a:r>
            <a:r>
              <a:rPr lang="en-US" sz="1200" dirty="0">
                <a:solidFill>
                  <a:srgbClr val="000000"/>
                </a:solidFill>
                <a:latin typeface="Times New Roman" panose="02020603050405020304" pitchFamily="18" charset="0"/>
                <a:cs typeface="Times New Roman" panose="02020603050405020304" pitchFamily="18" charset="0"/>
              </a:rPr>
              <a:t>(better… from what </a:t>
            </a:r>
            <a:r>
              <a:rPr lang="en-US" sz="1200" dirty="0" smtClean="0">
                <a:solidFill>
                  <a:srgbClr val="000000"/>
                </a:solidFill>
                <a:latin typeface="Times New Roman" panose="02020603050405020304" pitchFamily="18" charset="0"/>
                <a:cs typeface="Times New Roman" panose="02020603050405020304" pitchFamily="18" charset="0"/>
              </a:rPr>
              <a:t>human beings </a:t>
            </a:r>
            <a:r>
              <a:rPr lang="en-US" sz="1200" dirty="0">
                <a:solidFill>
                  <a:srgbClr val="000000"/>
                </a:solidFill>
                <a:latin typeface="Times New Roman" panose="02020603050405020304" pitchFamily="18" charset="0"/>
                <a:cs typeface="Times New Roman" panose="02020603050405020304" pitchFamily="18" charset="0"/>
              </a:rPr>
              <a:t>call "noise")</a:t>
            </a:r>
            <a:r>
              <a:rPr lang="en-US" dirty="0">
                <a:solidFill>
                  <a:srgbClr val="000000"/>
                </a:solidFill>
                <a:latin typeface="Times New Roman" panose="02020603050405020304" pitchFamily="18" charset="0"/>
                <a:cs typeface="Times New Roman" panose="02020603050405020304" pitchFamily="18" charset="0"/>
              </a:rPr>
              <a:t>. </a:t>
            </a:r>
            <a:endParaRPr lang="it-IT" dirty="0">
              <a:solidFill>
                <a:srgbClr val="000000"/>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3" y="1772816"/>
            <a:ext cx="3888432" cy="441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olo 1"/>
          <p:cNvSpPr txBox="1">
            <a:spLocks/>
          </p:cNvSpPr>
          <p:nvPr/>
        </p:nvSpPr>
        <p:spPr bwMode="auto">
          <a:xfrm>
            <a:off x="1691680" y="842327"/>
            <a:ext cx="5760640"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smtClean="0">
                <a:latin typeface="Times New Roman" panose="02020603050405020304" pitchFamily="18" charset="0"/>
                <a:cs typeface="Times New Roman" panose="02020603050405020304" pitchFamily="18" charset="0"/>
              </a:rPr>
              <a:t>Emergent </a:t>
            </a:r>
            <a:r>
              <a:rPr lang="en-US" sz="2400" dirty="0" err="1" smtClean="0">
                <a:latin typeface="Times New Roman" panose="02020603050405020304" pitchFamily="18" charset="0"/>
                <a:cs typeface="Times New Roman" panose="02020603050405020304" pitchFamily="18" charset="0"/>
              </a:rPr>
              <a:t>Transdisciplinary</a:t>
            </a:r>
            <a:r>
              <a:rPr lang="en-US" sz="2400" dirty="0" smtClean="0">
                <a:latin typeface="Times New Roman" panose="02020603050405020304" pitchFamily="18" charset="0"/>
                <a:cs typeface="Times New Roman" panose="02020603050405020304" pitchFamily="18" charset="0"/>
              </a:rPr>
              <a:t> Reality Level</a:t>
            </a:r>
            <a:endParaRPr lang="en-US" sz="2400" kern="0" dirty="0" smtClean="0">
              <a:latin typeface="Times New Roman" panose="02020603050405020304" pitchFamily="18" charset="0"/>
              <a:cs typeface="Times New Roman" panose="02020603050405020304" pitchFamily="18" charset="0"/>
            </a:endParaRPr>
          </a:p>
        </p:txBody>
      </p:sp>
      <p:sp>
        <p:nvSpPr>
          <p:cNvPr id="16" name="Rectangle 4"/>
          <p:cNvSpPr txBox="1">
            <a:spLocks noChangeArrowheads="1"/>
          </p:cNvSpPr>
          <p:nvPr/>
        </p:nvSpPr>
        <p:spPr bwMode="auto">
          <a:xfrm>
            <a:off x="6768244" y="6236016"/>
            <a:ext cx="1944216"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400" b="1" kern="0" dirty="0" smtClean="0">
                <a:solidFill>
                  <a:srgbClr val="000000"/>
                </a:solidFill>
                <a:latin typeface="Times New Roman" pitchFamily="18" charset="0"/>
                <a:cs typeface="Times New Roman" pitchFamily="18" charset="0"/>
              </a:rPr>
              <a:t>(R.A. </a:t>
            </a:r>
            <a:r>
              <a:rPr lang="en-US" sz="1400" b="1" kern="0" dirty="0" err="1" smtClean="0">
                <a:solidFill>
                  <a:srgbClr val="000000"/>
                </a:solidFill>
                <a:latin typeface="Times New Roman" pitchFamily="18" charset="0"/>
                <a:cs typeface="Times New Roman" pitchFamily="18" charset="0"/>
              </a:rPr>
              <a:t>Fiorini</a:t>
            </a:r>
            <a:r>
              <a:rPr lang="en-US" sz="1400" b="1" kern="0" dirty="0" smtClean="0">
                <a:solidFill>
                  <a:srgbClr val="000000"/>
                </a:solidFill>
                <a:latin typeface="Times New Roman" pitchFamily="18" charset="0"/>
                <a:cs typeface="Times New Roman" pitchFamily="18" charset="0"/>
              </a:rPr>
              <a:t>, 2013)</a:t>
            </a:r>
            <a:endParaRPr lang="it-IT" sz="1400" kern="0" dirty="0" smtClean="0">
              <a:solidFill>
                <a:srgbClr val="000000"/>
              </a:solidFill>
            </a:endParaRPr>
          </a:p>
        </p:txBody>
      </p:sp>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426488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style.rotation</p:attrName>
                                        </p:attrNameLst>
                                      </p:cBhvr>
                                      <p:tavLst>
                                        <p:tav tm="0">
                                          <p:val>
                                            <p:fltVal val="90"/>
                                          </p:val>
                                        </p:tav>
                                        <p:tav tm="100000">
                                          <p:val>
                                            <p:fltVal val="0"/>
                                          </p:val>
                                        </p:tav>
                                      </p:tavLst>
                                    </p:anim>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15363" name="Segnaposto contenuto 2"/>
          <p:cNvSpPr>
            <a:spLocks noGrp="1"/>
          </p:cNvSpPr>
          <p:nvPr>
            <p:ph idx="1"/>
          </p:nvPr>
        </p:nvSpPr>
        <p:spPr>
          <a:xfrm>
            <a:off x="1" y="1066800"/>
            <a:ext cx="9108503" cy="4953000"/>
          </a:xfrm>
        </p:spPr>
        <p:txBody>
          <a:bodyPr/>
          <a:lstStyle/>
          <a:p>
            <a:pPr algn="ctr">
              <a:defRPr/>
            </a:pPr>
            <a:r>
              <a:rPr lang="en-US" sz="2600" b="1" dirty="0" smtClean="0">
                <a:latin typeface="Times New Roman" panose="02020603050405020304" pitchFamily="18" charset="0"/>
                <a:cs typeface="Times New Roman" panose="02020603050405020304" pitchFamily="18" charset="0"/>
              </a:rPr>
              <a:t>From "Five-step </a:t>
            </a:r>
            <a:r>
              <a:rPr lang="en-US" sz="2600" b="1" dirty="0">
                <a:latin typeface="Times New Roman" panose="02020603050405020304" pitchFamily="18" charset="0"/>
                <a:cs typeface="Times New Roman" panose="02020603050405020304" pitchFamily="18" charset="0"/>
              </a:rPr>
              <a:t>Graham </a:t>
            </a:r>
            <a:r>
              <a:rPr lang="en-US" sz="2600" b="1" dirty="0" err="1">
                <a:latin typeface="Times New Roman" panose="02020603050405020304" pitchFamily="18" charset="0"/>
                <a:cs typeface="Times New Roman" panose="02020603050405020304" pitchFamily="18" charset="0"/>
              </a:rPr>
              <a:t>Wallas</a:t>
            </a:r>
            <a:r>
              <a:rPr lang="en-US" sz="26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(1926)</a:t>
            </a:r>
            <a:r>
              <a:rPr lang="en-US" sz="2600" b="1" dirty="0" smtClean="0">
                <a:latin typeface="Times New Roman" panose="02020603050405020304" pitchFamily="18" charset="0"/>
                <a:cs typeface="Times New Roman" panose="02020603050405020304" pitchFamily="18" charset="0"/>
              </a:rPr>
              <a:t> creative </a:t>
            </a:r>
            <a:r>
              <a:rPr lang="en-US" sz="2600" b="1" dirty="0">
                <a:latin typeface="Times New Roman" panose="02020603050405020304" pitchFamily="18" charset="0"/>
                <a:cs typeface="Times New Roman" panose="02020603050405020304" pitchFamily="18" charset="0"/>
              </a:rPr>
              <a:t>process </a:t>
            </a:r>
            <a:r>
              <a:rPr lang="en-US" sz="2600" b="1" dirty="0" smtClean="0">
                <a:latin typeface="Times New Roman" panose="02020603050405020304" pitchFamily="18" charset="0"/>
                <a:cs typeface="Times New Roman" panose="02020603050405020304" pitchFamily="18" charset="0"/>
              </a:rPr>
              <a:t>model"</a:t>
            </a:r>
            <a:r>
              <a:rPr lang="en-US" sz="2600" b="1" dirty="0">
                <a:latin typeface="Times New Roman" panose="02020603050405020304" pitchFamily="18" charset="0"/>
                <a:cs typeface="Times New Roman" panose="02020603050405020304" pitchFamily="18" charset="0"/>
              </a:rPr>
              <a:t> </a:t>
            </a:r>
          </a:p>
          <a:p>
            <a:pPr>
              <a:spcBef>
                <a:spcPts val="1200"/>
              </a:spcBef>
              <a:defRPr/>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preparation</a:t>
            </a:r>
            <a:r>
              <a:rPr lang="en-US" sz="2400" dirty="0">
                <a:latin typeface="Times New Roman" panose="02020603050405020304" pitchFamily="18" charset="0"/>
                <a:cs typeface="Times New Roman" panose="02020603050405020304" pitchFamily="18" charset="0"/>
              </a:rPr>
              <a:t> (preparatory work on a problem that focuses the individual’s mind on the problem and explores the problem’s dimensions);</a:t>
            </a:r>
          </a:p>
          <a:p>
            <a:pPr>
              <a:defRP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ii) </a:t>
            </a:r>
            <a:r>
              <a:rPr lang="en-US" sz="2400" b="1" i="1" dirty="0">
                <a:latin typeface="Times New Roman" panose="02020603050405020304" pitchFamily="18" charset="0"/>
                <a:cs typeface="Times New Roman" panose="02020603050405020304" pitchFamily="18" charset="0"/>
              </a:rPr>
              <a:t>incubation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 the problem is internalized into the unconscious mind and nothing appears externally to be happening);</a:t>
            </a:r>
          </a:p>
          <a:p>
            <a:pPr>
              <a:defRP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iii) </a:t>
            </a:r>
            <a:r>
              <a:rPr lang="en-US" sz="2400" b="1" i="1" dirty="0">
                <a:latin typeface="Times New Roman" panose="02020603050405020304" pitchFamily="18" charset="0"/>
                <a:cs typeface="Times New Roman" panose="02020603050405020304" pitchFamily="18" charset="0"/>
              </a:rPr>
              <a:t>intimation</a:t>
            </a:r>
            <a:r>
              <a:rPr lang="en-US" sz="2400" dirty="0">
                <a:latin typeface="Times New Roman" panose="02020603050405020304" pitchFamily="18" charset="0"/>
                <a:cs typeface="Times New Roman" panose="02020603050405020304" pitchFamily="18" charset="0"/>
              </a:rPr>
              <a:t> (the creative person gets a “feeling” that a solution is on its way);</a:t>
            </a:r>
          </a:p>
          <a:p>
            <a:pPr>
              <a:defRP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iv) </a:t>
            </a:r>
            <a:r>
              <a:rPr lang="en-US" sz="2400" b="1" i="1" dirty="0">
                <a:latin typeface="Times New Roman" panose="02020603050405020304" pitchFamily="18" charset="0"/>
                <a:cs typeface="Times New Roman" panose="02020603050405020304" pitchFamily="18" charset="0"/>
              </a:rPr>
              <a:t>illumination</a:t>
            </a:r>
            <a:r>
              <a:rPr lang="en-US" sz="2400" dirty="0">
                <a:latin typeface="Times New Roman" panose="02020603050405020304" pitchFamily="18" charset="0"/>
                <a:cs typeface="Times New Roman" panose="02020603050405020304" pitchFamily="18" charset="0"/>
              </a:rPr>
              <a:t> or insight (where the creative idea bursts forth from its preconscious processing into conscious awareness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defRP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 </a:t>
            </a:r>
            <a:r>
              <a:rPr lang="en-US" sz="2400" b="1" i="1" dirty="0">
                <a:latin typeface="Times New Roman" panose="02020603050405020304" pitchFamily="18" charset="0"/>
                <a:cs typeface="Times New Roman" panose="02020603050405020304" pitchFamily="18" charset="0"/>
              </a:rPr>
              <a:t>verification</a:t>
            </a:r>
            <a:r>
              <a:rPr lang="en-US" sz="2400" dirty="0">
                <a:latin typeface="Times New Roman" panose="02020603050405020304" pitchFamily="18" charset="0"/>
                <a:cs typeface="Times New Roman" panose="02020603050405020304" pitchFamily="18" charset="0"/>
              </a:rPr>
              <a:t> (where the idea is consciously verified, elaborated, and then applied).</a:t>
            </a:r>
          </a:p>
          <a:p>
            <a:pPr marL="0" indent="0" algn="just" eaLnBrk="1" hangingPunct="1">
              <a:buFontTx/>
              <a:buNone/>
              <a:defRPr/>
            </a:pPr>
            <a:endParaRPr lang="en-US" sz="2600" dirty="0" smtClean="0"/>
          </a:p>
        </p:txBody>
      </p:sp>
      <p:sp>
        <p:nvSpPr>
          <p:cNvPr id="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453396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15363" name="Segnaposto contenuto 2"/>
          <p:cNvSpPr>
            <a:spLocks noGrp="1"/>
          </p:cNvSpPr>
          <p:nvPr>
            <p:ph idx="1"/>
          </p:nvPr>
        </p:nvSpPr>
        <p:spPr>
          <a:xfrm>
            <a:off x="0" y="1066800"/>
            <a:ext cx="9144000" cy="562000"/>
          </a:xfrm>
        </p:spPr>
        <p:txBody>
          <a:bodyPr/>
          <a:lstStyle/>
          <a:p>
            <a:pPr algn="ctr">
              <a:defRPr/>
            </a:pPr>
            <a:r>
              <a:rPr lang="en-US" sz="3600" b="1" dirty="0" smtClean="0">
                <a:latin typeface="Times New Roman" panose="02020603050405020304" pitchFamily="18" charset="0"/>
                <a:cs typeface="Times New Roman" panose="02020603050405020304" pitchFamily="18" charset="0"/>
              </a:rPr>
              <a:t>Through Many Techniques &amp; Tools…</a:t>
            </a:r>
          </a:p>
        </p:txBody>
      </p:sp>
      <p:sp>
        <p:nvSpPr>
          <p:cNvPr id="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Segnaposto contenuto 2"/>
          <p:cNvSpPr txBox="1">
            <a:spLocks/>
          </p:cNvSpPr>
          <p:nvPr/>
        </p:nvSpPr>
        <p:spPr bwMode="auto">
          <a:xfrm>
            <a:off x="301597" y="1913477"/>
            <a:ext cx="424999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TRIZ </a:t>
            </a:r>
            <a:r>
              <a:rPr lang="en-US" sz="1400" kern="0" dirty="0">
                <a:solidFill>
                  <a:srgbClr val="000000"/>
                </a:solidFill>
                <a:latin typeface="Times New Roman" panose="02020603050405020304" pitchFamily="18" charset="0"/>
                <a:cs typeface="Times New Roman" panose="02020603050405020304" pitchFamily="18" charset="0"/>
              </a:rPr>
              <a:t>(theory which are derived from tools such as ARIZ or TRIZ contradiction matrix</a:t>
            </a:r>
            <a:r>
              <a:rPr lang="en-US" sz="1400" kern="0" dirty="0" smtClean="0">
                <a:solidFill>
                  <a:srgbClr val="000000"/>
                </a:solidFill>
                <a:latin typeface="Times New Roman" panose="02020603050405020304" pitchFamily="18" charset="0"/>
                <a:cs typeface="Times New Roman" panose="02020603050405020304" pitchFamily="18" charset="0"/>
              </a:rPr>
              <a:t>);</a:t>
            </a:r>
            <a:endParaRPr lang="en-US" sz="1400" kern="0" dirty="0">
              <a:solidFill>
                <a:srgbClr val="000000"/>
              </a:solidFill>
              <a:latin typeface="Times New Roman" panose="02020603050405020304" pitchFamily="18" charset="0"/>
              <a:cs typeface="Times New Roman" panose="02020603050405020304" pitchFamily="18" charset="0"/>
            </a:endParaRP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Creative </a:t>
            </a:r>
            <a:r>
              <a:rPr lang="en-US" sz="1400" kern="0" dirty="0">
                <a:solidFill>
                  <a:srgbClr val="000000"/>
                </a:solidFill>
                <a:latin typeface="Times New Roman" panose="02020603050405020304" pitchFamily="18" charset="0"/>
                <a:cs typeface="Times New Roman" panose="02020603050405020304" pitchFamily="18" charset="0"/>
              </a:rPr>
              <a:t>Problem Solving Process (CPS) (complex strategy, also known as Osborn-</a:t>
            </a:r>
            <a:r>
              <a:rPr lang="en-US" sz="1400" kern="0" dirty="0" err="1">
                <a:solidFill>
                  <a:srgbClr val="000000"/>
                </a:solidFill>
                <a:latin typeface="Times New Roman" panose="02020603050405020304" pitchFamily="18" charset="0"/>
                <a:cs typeface="Times New Roman" panose="02020603050405020304" pitchFamily="18" charset="0"/>
              </a:rPr>
              <a:t>Parnes</a:t>
            </a:r>
            <a:r>
              <a:rPr lang="en-US" sz="1400" kern="0" dirty="0">
                <a:solidFill>
                  <a:srgbClr val="000000"/>
                </a:solidFill>
                <a:latin typeface="Times New Roman" panose="02020603050405020304" pitchFamily="18" charset="0"/>
                <a:cs typeface="Times New Roman" panose="02020603050405020304" pitchFamily="18" charset="0"/>
              </a:rPr>
              <a:t>-process</a:t>
            </a:r>
            <a:r>
              <a:rPr lang="en-US" sz="1400" kern="0" dirty="0" smtClean="0">
                <a:solidFill>
                  <a:srgbClr val="000000"/>
                </a:solidFill>
                <a:latin typeface="Times New Roman" panose="02020603050405020304" pitchFamily="18" charset="0"/>
                <a:cs typeface="Times New Roman" panose="02020603050405020304" pitchFamily="18" charset="0"/>
              </a:rPr>
              <a:t>);</a:t>
            </a:r>
          </a:p>
          <a:p>
            <a:pPr marL="347472" indent="-347472">
              <a:buFont typeface="+mj-lt"/>
              <a:buAutoNum type="arabicParenR"/>
              <a:defRPr/>
            </a:pPr>
            <a:r>
              <a:rPr lang="en-US" sz="1400" kern="0" dirty="0">
                <a:solidFill>
                  <a:srgbClr val="000000"/>
                </a:solidFill>
                <a:latin typeface="Times New Roman" panose="02020603050405020304" pitchFamily="18" charset="0"/>
                <a:cs typeface="Times New Roman" panose="02020603050405020304" pitchFamily="18" charset="0"/>
              </a:rPr>
              <a:t>Delphi method;</a:t>
            </a: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Lateral </a:t>
            </a:r>
            <a:r>
              <a:rPr lang="en-US" sz="1400" kern="0" dirty="0">
                <a:solidFill>
                  <a:srgbClr val="000000"/>
                </a:solidFill>
                <a:latin typeface="Times New Roman" panose="02020603050405020304" pitchFamily="18" charset="0"/>
                <a:cs typeface="Times New Roman" panose="02020603050405020304" pitchFamily="18" charset="0"/>
              </a:rPr>
              <a:t>thinking process, of Edward de </a:t>
            </a:r>
            <a:r>
              <a:rPr lang="en-US" sz="1400" kern="0" dirty="0" smtClean="0">
                <a:solidFill>
                  <a:srgbClr val="000000"/>
                </a:solidFill>
                <a:latin typeface="Times New Roman" panose="02020603050405020304" pitchFamily="18" charset="0"/>
                <a:cs typeface="Times New Roman" panose="02020603050405020304" pitchFamily="18" charset="0"/>
              </a:rPr>
              <a:t>Bono;</a:t>
            </a: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Six </a:t>
            </a:r>
            <a:r>
              <a:rPr lang="en-US" sz="1400" kern="0" dirty="0">
                <a:solidFill>
                  <a:srgbClr val="000000"/>
                </a:solidFill>
                <a:latin typeface="Times New Roman" panose="02020603050405020304" pitchFamily="18" charset="0"/>
                <a:cs typeface="Times New Roman" panose="02020603050405020304" pitchFamily="18" charset="0"/>
              </a:rPr>
              <a:t>Thinking Hats, of Edward de </a:t>
            </a:r>
            <a:r>
              <a:rPr lang="en-US" sz="1400" kern="0" dirty="0" smtClean="0">
                <a:solidFill>
                  <a:srgbClr val="000000"/>
                </a:solidFill>
                <a:latin typeface="Times New Roman" panose="02020603050405020304" pitchFamily="18" charset="0"/>
                <a:cs typeface="Times New Roman" panose="02020603050405020304" pitchFamily="18" charset="0"/>
              </a:rPr>
              <a:t>Bono;</a:t>
            </a:r>
            <a:endParaRPr lang="en-US" sz="1400" kern="0" dirty="0">
              <a:solidFill>
                <a:srgbClr val="000000"/>
              </a:solidFill>
              <a:latin typeface="Times New Roman" panose="02020603050405020304" pitchFamily="18" charset="0"/>
              <a:cs typeface="Times New Roman" panose="02020603050405020304" pitchFamily="18" charset="0"/>
            </a:endParaRP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Method </a:t>
            </a:r>
            <a:r>
              <a:rPr lang="en-US" sz="1400" kern="0" dirty="0">
                <a:solidFill>
                  <a:srgbClr val="000000"/>
                </a:solidFill>
                <a:latin typeface="Times New Roman" panose="02020603050405020304" pitchFamily="18" charset="0"/>
                <a:cs typeface="Times New Roman" panose="02020603050405020304" pitchFamily="18" charset="0"/>
              </a:rPr>
              <a:t>Herrmann - right brain / left </a:t>
            </a:r>
            <a:r>
              <a:rPr lang="en-US" sz="1400" kern="0" dirty="0" smtClean="0">
                <a:solidFill>
                  <a:srgbClr val="000000"/>
                </a:solidFill>
                <a:latin typeface="Times New Roman" panose="02020603050405020304" pitchFamily="18" charset="0"/>
                <a:cs typeface="Times New Roman" panose="02020603050405020304" pitchFamily="18" charset="0"/>
              </a:rPr>
              <a:t>brain;</a:t>
            </a:r>
            <a:endParaRPr lang="en-US" sz="1400" kern="0" dirty="0">
              <a:solidFill>
                <a:srgbClr val="000000"/>
              </a:solidFill>
              <a:latin typeface="Times New Roman" panose="02020603050405020304" pitchFamily="18" charset="0"/>
              <a:cs typeface="Times New Roman" panose="02020603050405020304" pitchFamily="18" charset="0"/>
            </a:endParaRP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Brainstorming </a:t>
            </a:r>
            <a:r>
              <a:rPr lang="en-US" sz="1400" kern="0" dirty="0">
                <a:solidFill>
                  <a:srgbClr val="000000"/>
                </a:solidFill>
                <a:latin typeface="Times New Roman" panose="02020603050405020304" pitchFamily="18" charset="0"/>
                <a:cs typeface="Times New Roman" panose="02020603050405020304" pitchFamily="18" charset="0"/>
              </a:rPr>
              <a:t>and </a:t>
            </a:r>
            <a:r>
              <a:rPr lang="en-US" sz="1400" kern="0" dirty="0" err="1" smtClean="0">
                <a:solidFill>
                  <a:srgbClr val="000000"/>
                </a:solidFill>
                <a:latin typeface="Times New Roman" panose="02020603050405020304" pitchFamily="18" charset="0"/>
                <a:cs typeface="Times New Roman" panose="02020603050405020304" pitchFamily="18" charset="0"/>
              </a:rPr>
              <a:t>Brainwriting</a:t>
            </a:r>
            <a:r>
              <a:rPr lang="en-US" sz="1400" kern="0" dirty="0" smtClean="0">
                <a:solidFill>
                  <a:srgbClr val="000000"/>
                </a:solidFill>
                <a:latin typeface="Times New Roman" panose="02020603050405020304" pitchFamily="18" charset="0"/>
                <a:cs typeface="Times New Roman" panose="02020603050405020304" pitchFamily="18" charset="0"/>
              </a:rPr>
              <a:t>;</a:t>
            </a:r>
            <a:endParaRPr lang="en-US" sz="1400" kern="0" dirty="0">
              <a:solidFill>
                <a:srgbClr val="000000"/>
              </a:solidFill>
              <a:latin typeface="Times New Roman" panose="02020603050405020304" pitchFamily="18" charset="0"/>
              <a:cs typeface="Times New Roman" panose="02020603050405020304" pitchFamily="18" charset="0"/>
            </a:endParaRP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Think </a:t>
            </a:r>
            <a:r>
              <a:rPr lang="en-US" sz="1400" kern="0" dirty="0">
                <a:solidFill>
                  <a:srgbClr val="000000"/>
                </a:solidFill>
                <a:latin typeface="Times New Roman" panose="02020603050405020304" pitchFamily="18" charset="0"/>
                <a:cs typeface="Times New Roman" panose="02020603050405020304" pitchFamily="18" charset="0"/>
              </a:rPr>
              <a:t>outside the </a:t>
            </a:r>
            <a:r>
              <a:rPr lang="en-US" sz="1400" kern="0" dirty="0" smtClean="0">
                <a:solidFill>
                  <a:srgbClr val="000000"/>
                </a:solidFill>
                <a:latin typeface="Times New Roman" panose="02020603050405020304" pitchFamily="18" charset="0"/>
                <a:cs typeface="Times New Roman" panose="02020603050405020304" pitchFamily="18" charset="0"/>
              </a:rPr>
              <a:t>box;</a:t>
            </a:r>
            <a:endParaRPr lang="en-US" sz="1400" kern="0" dirty="0">
              <a:solidFill>
                <a:srgbClr val="000000"/>
              </a:solidFill>
              <a:latin typeface="Times New Roman" panose="02020603050405020304" pitchFamily="18" charset="0"/>
              <a:cs typeface="Times New Roman" panose="02020603050405020304" pitchFamily="18" charset="0"/>
            </a:endParaRP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Business </a:t>
            </a:r>
            <a:r>
              <a:rPr lang="en-US" sz="1400" kern="0" dirty="0">
                <a:solidFill>
                  <a:srgbClr val="000000"/>
                </a:solidFill>
                <a:latin typeface="Times New Roman" panose="02020603050405020304" pitchFamily="18" charset="0"/>
                <a:cs typeface="Times New Roman" panose="02020603050405020304" pitchFamily="18" charset="0"/>
              </a:rPr>
              <a:t>war games, for the resolution of competitive </a:t>
            </a:r>
            <a:r>
              <a:rPr lang="en-US" sz="1400" kern="0" dirty="0" smtClean="0">
                <a:solidFill>
                  <a:srgbClr val="000000"/>
                </a:solidFill>
                <a:latin typeface="Times New Roman" panose="02020603050405020304" pitchFamily="18" charset="0"/>
                <a:cs typeface="Times New Roman" panose="02020603050405020304" pitchFamily="18" charset="0"/>
              </a:rPr>
              <a:t>problems;</a:t>
            </a: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SWOT and PEST analysis;</a:t>
            </a:r>
            <a:endParaRPr lang="en-US" sz="1400" kern="0" dirty="0">
              <a:solidFill>
                <a:srgbClr val="000000"/>
              </a:solidFill>
              <a:latin typeface="Times New Roman" panose="02020603050405020304" pitchFamily="18" charset="0"/>
              <a:cs typeface="Times New Roman" panose="02020603050405020304" pitchFamily="18" charset="0"/>
            </a:endParaRP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The </a:t>
            </a:r>
            <a:r>
              <a:rPr lang="en-US" sz="1400" kern="0" dirty="0">
                <a:solidFill>
                  <a:srgbClr val="000000"/>
                </a:solidFill>
                <a:latin typeface="Times New Roman" panose="02020603050405020304" pitchFamily="18" charset="0"/>
                <a:cs typeface="Times New Roman" panose="02020603050405020304" pitchFamily="18" charset="0"/>
              </a:rPr>
              <a:t>method USIT of convergent </a:t>
            </a:r>
            <a:r>
              <a:rPr lang="en-US" sz="1400" kern="0" dirty="0" smtClean="0">
                <a:solidFill>
                  <a:srgbClr val="000000"/>
                </a:solidFill>
                <a:latin typeface="Times New Roman" panose="02020603050405020304" pitchFamily="18" charset="0"/>
                <a:cs typeface="Times New Roman" panose="02020603050405020304" pitchFamily="18" charset="0"/>
              </a:rPr>
              <a:t>creativity;</a:t>
            </a:r>
            <a:endParaRPr lang="en-US" sz="1400" kern="0" dirty="0">
              <a:solidFill>
                <a:srgbClr val="000000"/>
              </a:solidFill>
              <a:latin typeface="Times New Roman" panose="02020603050405020304" pitchFamily="18" charset="0"/>
              <a:cs typeface="Times New Roman" panose="02020603050405020304" pitchFamily="18" charset="0"/>
            </a:endParaRP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Thought experiment;</a:t>
            </a:r>
            <a:endParaRPr lang="en-US" sz="1400" kern="0" dirty="0">
              <a:solidFill>
                <a:srgbClr val="000000"/>
              </a:solidFill>
              <a:latin typeface="Times New Roman" panose="02020603050405020304" pitchFamily="18" charset="0"/>
              <a:cs typeface="Times New Roman" panose="02020603050405020304" pitchFamily="18" charset="0"/>
            </a:endParaRP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Five </a:t>
            </a:r>
            <a:r>
              <a:rPr lang="en-US" sz="1400" kern="0" dirty="0" err="1" smtClean="0">
                <a:solidFill>
                  <a:srgbClr val="000000"/>
                </a:solidFill>
                <a:latin typeface="Times New Roman" panose="02020603050405020304" pitchFamily="18" charset="0"/>
                <a:cs typeface="Times New Roman" panose="02020603050405020304" pitchFamily="18" charset="0"/>
              </a:rPr>
              <a:t>Ws</a:t>
            </a:r>
            <a:r>
              <a:rPr lang="en-US" sz="1400" kern="0" dirty="0" smtClean="0">
                <a:solidFill>
                  <a:srgbClr val="000000"/>
                </a:solidFill>
                <a:latin typeface="Times New Roman" panose="02020603050405020304" pitchFamily="18" charset="0"/>
                <a:cs typeface="Times New Roman" panose="02020603050405020304" pitchFamily="18" charset="0"/>
              </a:rPr>
              <a:t>;</a:t>
            </a:r>
            <a:endParaRPr lang="en-US" sz="1400" kern="0" dirty="0">
              <a:solidFill>
                <a:srgbClr val="000000"/>
              </a:solidFill>
              <a:latin typeface="Times New Roman" panose="02020603050405020304" pitchFamily="18" charset="0"/>
              <a:cs typeface="Times New Roman" panose="02020603050405020304" pitchFamily="18" charset="0"/>
            </a:endParaRPr>
          </a:p>
          <a:p>
            <a:pPr marL="347472" indent="-347472">
              <a:buFont typeface="+mj-lt"/>
              <a:buAutoNum type="arabicParenR"/>
              <a:defRPr/>
            </a:pPr>
            <a:r>
              <a:rPr lang="en-US" sz="1400" kern="0" dirty="0" smtClean="0">
                <a:solidFill>
                  <a:srgbClr val="000000"/>
                </a:solidFill>
                <a:latin typeface="Times New Roman" panose="02020603050405020304" pitchFamily="18" charset="0"/>
                <a:cs typeface="Times New Roman" panose="02020603050405020304" pitchFamily="18" charset="0"/>
              </a:rPr>
              <a:t>Coaching;</a:t>
            </a:r>
          </a:p>
          <a:p>
            <a:pPr marL="347472" indent="-347472">
              <a:buFont typeface="+mj-lt"/>
              <a:buAutoNum type="arabicParenR"/>
              <a:defRPr/>
            </a:pPr>
            <a:r>
              <a:rPr lang="en-US" sz="1400" kern="0" dirty="0">
                <a:solidFill>
                  <a:srgbClr val="000000"/>
                </a:solidFill>
                <a:latin typeface="Times New Roman" panose="02020603050405020304" pitchFamily="18" charset="0"/>
                <a:cs typeface="Times New Roman" panose="02020603050405020304" pitchFamily="18" charset="0"/>
              </a:rPr>
              <a:t>Wideband Delphi; </a:t>
            </a:r>
          </a:p>
        </p:txBody>
      </p:sp>
      <p:sp>
        <p:nvSpPr>
          <p:cNvPr id="9" name="Segnaposto contenuto 2"/>
          <p:cNvSpPr txBox="1">
            <a:spLocks/>
          </p:cNvSpPr>
          <p:nvPr/>
        </p:nvSpPr>
        <p:spPr bwMode="auto">
          <a:xfrm>
            <a:off x="4716016" y="1925216"/>
            <a:ext cx="424999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Association;</a:t>
            </a:r>
            <a:endParaRPr lang="en-US" sz="1400" kern="0" dirty="0">
              <a:solidFill>
                <a:srgbClr val="000000"/>
              </a:solidFill>
              <a:latin typeface="Times New Roman" panose="02020603050405020304" pitchFamily="18" charset="0"/>
              <a:cs typeface="Times New Roman" panose="02020603050405020304" pitchFamily="18" charset="0"/>
            </a:endParaRP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Problem solving;</a:t>
            </a:r>
            <a:endParaRPr lang="en-US" sz="1400" kern="0" dirty="0">
              <a:solidFill>
                <a:srgbClr val="000000"/>
              </a:solidFill>
              <a:latin typeface="Times New Roman" panose="02020603050405020304" pitchFamily="18" charset="0"/>
              <a:cs typeface="Times New Roman" panose="02020603050405020304" pitchFamily="18" charset="0"/>
            </a:endParaRP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Decision tree;</a:t>
            </a:r>
            <a:endParaRPr lang="en-US" sz="1400" kern="0" dirty="0">
              <a:solidFill>
                <a:srgbClr val="000000"/>
              </a:solidFill>
              <a:latin typeface="Times New Roman" panose="02020603050405020304" pitchFamily="18" charset="0"/>
              <a:cs typeface="Times New Roman" panose="02020603050405020304" pitchFamily="18" charset="0"/>
            </a:endParaRP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Ideas banks;</a:t>
            </a:r>
            <a:endParaRPr lang="en-US" sz="1400" kern="0" dirty="0">
              <a:solidFill>
                <a:srgbClr val="000000"/>
              </a:solidFill>
              <a:latin typeface="Times New Roman" panose="02020603050405020304" pitchFamily="18" charset="0"/>
              <a:cs typeface="Times New Roman" panose="02020603050405020304" pitchFamily="18" charset="0"/>
            </a:endParaRP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Imagination;</a:t>
            </a:r>
            <a:endParaRPr lang="en-US" sz="1400" kern="0" dirty="0">
              <a:solidFill>
                <a:srgbClr val="000000"/>
              </a:solidFill>
              <a:latin typeface="Times New Roman" panose="02020603050405020304" pitchFamily="18" charset="0"/>
              <a:cs typeface="Times New Roman" panose="02020603050405020304" pitchFamily="18" charset="0"/>
            </a:endParaRP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Intuition;</a:t>
            </a:r>
            <a:endParaRPr lang="en-US" sz="1400" kern="0" dirty="0">
              <a:solidFill>
                <a:srgbClr val="000000"/>
              </a:solidFill>
              <a:latin typeface="Times New Roman" panose="02020603050405020304" pitchFamily="18" charset="0"/>
              <a:cs typeface="Times New Roman" panose="02020603050405020304" pitchFamily="18" charset="0"/>
            </a:endParaRP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Invention;</a:t>
            </a:r>
            <a:endParaRPr lang="en-US" sz="1400" kern="0" dirty="0">
              <a:solidFill>
                <a:srgbClr val="000000"/>
              </a:solidFill>
              <a:latin typeface="Times New Roman" panose="02020603050405020304" pitchFamily="18" charset="0"/>
              <a:cs typeface="Times New Roman" panose="02020603050405020304" pitchFamily="18" charset="0"/>
            </a:endParaRP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Metaphor</a:t>
            </a: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Smart mobs;</a:t>
            </a:r>
            <a:endParaRPr lang="en-US" sz="1400" kern="0" dirty="0">
              <a:solidFill>
                <a:srgbClr val="000000"/>
              </a:solidFill>
              <a:latin typeface="Times New Roman" panose="02020603050405020304" pitchFamily="18" charset="0"/>
              <a:cs typeface="Times New Roman" panose="02020603050405020304" pitchFamily="18" charset="0"/>
            </a:endParaRP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Ideation;</a:t>
            </a:r>
          </a:p>
          <a:p>
            <a:pPr>
              <a:buFont typeface="+mj-lt"/>
              <a:buAutoNum type="arabicParenR" startAt="16"/>
              <a:defRPr/>
            </a:pPr>
            <a:r>
              <a:rPr lang="en-US" sz="1400" kern="0" dirty="0">
                <a:solidFill>
                  <a:srgbClr val="000000"/>
                </a:solidFill>
                <a:latin typeface="Times New Roman" panose="02020603050405020304" pitchFamily="18" charset="0"/>
                <a:cs typeface="Times New Roman" panose="02020603050405020304" pitchFamily="18" charset="0"/>
              </a:rPr>
              <a:t>Improvisational </a:t>
            </a:r>
            <a:r>
              <a:rPr lang="en-US" sz="1400" kern="0" dirty="0" smtClean="0">
                <a:solidFill>
                  <a:srgbClr val="000000"/>
                </a:solidFill>
                <a:latin typeface="Times New Roman" panose="02020603050405020304" pitchFamily="18" charset="0"/>
                <a:cs typeface="Times New Roman" panose="02020603050405020304" pitchFamily="18" charset="0"/>
              </a:rPr>
              <a:t>theater;</a:t>
            </a: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The Wisdom of Crowds;</a:t>
            </a:r>
            <a:endParaRPr lang="en-US" sz="1400" kern="0" dirty="0">
              <a:solidFill>
                <a:srgbClr val="000000"/>
              </a:solidFill>
              <a:latin typeface="Times New Roman" panose="02020603050405020304" pitchFamily="18" charset="0"/>
              <a:cs typeface="Times New Roman" panose="02020603050405020304" pitchFamily="18" charset="0"/>
            </a:endParaRP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TED</a:t>
            </a:r>
            <a:r>
              <a:rPr lang="en-US" sz="1400" kern="0" dirty="0">
                <a:solidFill>
                  <a:srgbClr val="000000"/>
                </a:solidFill>
                <a:latin typeface="Times New Roman" panose="02020603050405020304" pitchFamily="18" charset="0"/>
                <a:cs typeface="Times New Roman" panose="02020603050405020304" pitchFamily="18" charset="0"/>
              </a:rPr>
              <a:t>, a conference for "ideas worth </a:t>
            </a:r>
            <a:r>
              <a:rPr lang="en-US" sz="1400" kern="0" dirty="0" smtClean="0">
                <a:solidFill>
                  <a:srgbClr val="000000"/>
                </a:solidFill>
                <a:latin typeface="Times New Roman" panose="02020603050405020304" pitchFamily="18" charset="0"/>
                <a:cs typeface="Times New Roman" panose="02020603050405020304" pitchFamily="18" charset="0"/>
              </a:rPr>
              <a:t>spreading“;</a:t>
            </a: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and many </a:t>
            </a:r>
            <a:r>
              <a:rPr lang="en-US" sz="1400" kern="0" dirty="0">
                <a:solidFill>
                  <a:srgbClr val="000000"/>
                </a:solidFill>
                <a:latin typeface="Times New Roman" panose="02020603050405020304" pitchFamily="18" charset="0"/>
                <a:cs typeface="Times New Roman" panose="02020603050405020304" pitchFamily="18" charset="0"/>
              </a:rPr>
              <a:t>more available at </a:t>
            </a:r>
            <a:r>
              <a:rPr lang="en-US" sz="1400" kern="0" dirty="0" smtClean="0">
                <a:solidFill>
                  <a:srgbClr val="000000"/>
                </a:solidFill>
                <a:latin typeface="Times New Roman" panose="02020603050405020304" pitchFamily="18" charset="0"/>
                <a:cs typeface="Times New Roman" panose="02020603050405020304" pitchFamily="18" charset="0"/>
              </a:rPr>
              <a:t>Creativity&amp; Innovation:</a:t>
            </a:r>
            <a:br>
              <a:rPr lang="en-US" sz="1400" kern="0" dirty="0" smtClean="0">
                <a:solidFill>
                  <a:srgbClr val="000000"/>
                </a:solidFill>
                <a:latin typeface="Times New Roman" panose="02020603050405020304" pitchFamily="18" charset="0"/>
                <a:cs typeface="Times New Roman" panose="02020603050405020304" pitchFamily="18" charset="0"/>
              </a:rPr>
            </a:br>
            <a:r>
              <a:rPr lang="en-US" sz="1400" kern="0" dirty="0" smtClean="0">
                <a:solidFill>
                  <a:srgbClr val="000000"/>
                </a:solidFill>
                <a:latin typeface="Times New Roman" panose="02020603050405020304" pitchFamily="18" charset="0"/>
                <a:cs typeface="Times New Roman" panose="02020603050405020304" pitchFamily="18" charset="0"/>
              </a:rPr>
              <a:t>http</a:t>
            </a:r>
            <a:r>
              <a:rPr lang="en-US" sz="1400" kern="0" dirty="0">
                <a:solidFill>
                  <a:srgbClr val="000000"/>
                </a:solidFill>
                <a:latin typeface="Times New Roman" panose="02020603050405020304" pitchFamily="18" charset="0"/>
                <a:cs typeface="Times New Roman" panose="02020603050405020304" pitchFamily="18" charset="0"/>
              </a:rPr>
              <a:t>://</a:t>
            </a:r>
            <a:r>
              <a:rPr lang="en-US" sz="1400" kern="0" dirty="0" smtClean="0">
                <a:solidFill>
                  <a:srgbClr val="000000"/>
                </a:solidFill>
                <a:latin typeface="Times New Roman" panose="02020603050405020304" pitchFamily="18" charset="0"/>
                <a:cs typeface="Times New Roman" panose="02020603050405020304" pitchFamily="18" charset="0"/>
              </a:rPr>
              <a:t>www.mycoted.com/Category:Creativity_Techniques</a:t>
            </a:r>
          </a:p>
          <a:p>
            <a:pPr>
              <a:buFont typeface="+mj-lt"/>
              <a:buAutoNum type="arabicParenR" startAt="16"/>
              <a:defRPr/>
            </a:pPr>
            <a:r>
              <a:rPr lang="en-US" sz="1400" kern="0" dirty="0" smtClean="0">
                <a:solidFill>
                  <a:srgbClr val="000000"/>
                </a:solidFill>
                <a:latin typeface="Times New Roman" panose="02020603050405020304" pitchFamily="18" charset="0"/>
                <a:cs typeface="Times New Roman" panose="02020603050405020304" pitchFamily="18" charset="0"/>
              </a:rPr>
              <a:t>…more and more…</a:t>
            </a:r>
            <a:endParaRPr lang="en-US" sz="1400" kern="0" dirty="0">
              <a:solidFill>
                <a:srgbClr val="000000"/>
              </a:solidFill>
              <a:latin typeface="Times New Roman" panose="02020603050405020304" pitchFamily="18" charset="0"/>
              <a:cs typeface="Times New Roman" panose="02020603050405020304" pitchFamily="18" charset="0"/>
            </a:endParaRPr>
          </a:p>
          <a:p>
            <a:pPr>
              <a:defRPr/>
            </a:pPr>
            <a:endParaRPr lang="en-US" sz="1400" kern="0" dirty="0">
              <a:solidFill>
                <a:srgbClr val="000000"/>
              </a:solidFill>
              <a:latin typeface="Times New Roman" panose="02020603050405020304" pitchFamily="18" charset="0"/>
              <a:cs typeface="Times New Roman" panose="02020603050405020304" pitchFamily="18" charset="0"/>
            </a:endParaRP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698490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15363" name="Segnaposto contenuto 2"/>
          <p:cNvSpPr>
            <a:spLocks noGrp="1"/>
          </p:cNvSpPr>
          <p:nvPr>
            <p:ph idx="1"/>
          </p:nvPr>
        </p:nvSpPr>
        <p:spPr>
          <a:xfrm>
            <a:off x="0" y="1066800"/>
            <a:ext cx="9144000" cy="5242520"/>
          </a:xfrm>
        </p:spPr>
        <p:txBody>
          <a:bodyPr/>
          <a:lstStyle/>
          <a:p>
            <a:pPr>
              <a:defRPr/>
            </a:pPr>
            <a:r>
              <a:rPr lang="en-US" sz="3600" b="1" dirty="0" smtClean="0">
                <a:latin typeface="Times New Roman" panose="02020603050405020304" pitchFamily="18" charset="0"/>
                <a:cs typeface="Times New Roman" panose="02020603050405020304" pitchFamily="18" charset="0"/>
              </a:rPr>
              <a:t>To Creative Thinking</a:t>
            </a:r>
            <a:r>
              <a:rPr lang="en-US" sz="24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t>
            </a:r>
            <a:r>
              <a:rPr lang="en-US" sz="1200" dirty="0" err="1" smtClean="0">
                <a:latin typeface="Times New Roman" panose="02020603050405020304" pitchFamily="18" charset="0"/>
                <a:cs typeface="Times New Roman" panose="02020603050405020304" pitchFamily="18" charset="0"/>
              </a:rPr>
              <a:t>Parnes</a:t>
            </a:r>
            <a:r>
              <a:rPr lang="en-US" sz="1200" dirty="0">
                <a:latin typeface="Times New Roman" panose="02020603050405020304" pitchFamily="18" charset="0"/>
                <a:cs typeface="Times New Roman" panose="02020603050405020304" pitchFamily="18" charset="0"/>
              </a:rPr>
              <a:t>, 1992; Bateson, 1972; </a:t>
            </a:r>
            <a:r>
              <a:rPr lang="en-US" sz="1200" dirty="0" err="1">
                <a:latin typeface="Times New Roman" panose="02020603050405020304" pitchFamily="18" charset="0"/>
                <a:cs typeface="Times New Roman" panose="02020603050405020304" pitchFamily="18" charset="0"/>
              </a:rPr>
              <a:t>Nicolescu</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2008; </a:t>
            </a:r>
            <a:r>
              <a:rPr lang="en-US" sz="1200" dirty="0" err="1" smtClean="0">
                <a:latin typeface="Times New Roman" panose="02020603050405020304" pitchFamily="18" charset="0"/>
                <a:cs typeface="Times New Roman" panose="02020603050405020304" pitchFamily="18" charset="0"/>
              </a:rPr>
              <a:t>Fiorini</a:t>
            </a:r>
            <a:r>
              <a:rPr lang="en-US" sz="1200" dirty="0" smtClean="0">
                <a:latin typeface="Times New Roman" panose="02020603050405020304" pitchFamily="18" charset="0"/>
                <a:cs typeface="Times New Roman" panose="02020603050405020304" pitchFamily="18" charset="0"/>
              </a:rPr>
              <a:t> &amp; </a:t>
            </a:r>
            <a:r>
              <a:rPr lang="en-US" sz="1200" dirty="0" err="1" smtClean="0">
                <a:latin typeface="Times New Roman" panose="02020603050405020304" pitchFamily="18" charset="0"/>
                <a:cs typeface="Times New Roman" panose="02020603050405020304" pitchFamily="18" charset="0"/>
              </a:rPr>
              <a:t>Laguteta</a:t>
            </a:r>
            <a:r>
              <a:rPr lang="en-US" sz="1200" dirty="0" smtClean="0">
                <a:latin typeface="Times New Roman" panose="02020603050405020304" pitchFamily="18" charset="0"/>
                <a:cs typeface="Times New Roman" panose="02020603050405020304" pitchFamily="18" charset="0"/>
              </a:rPr>
              <a:t>, 2012)</a:t>
            </a:r>
            <a:endParaRPr lang="en-US" sz="1200" dirty="0">
              <a:latin typeface="Times New Roman" panose="02020603050405020304" pitchFamily="18" charset="0"/>
              <a:cs typeface="Times New Roman" panose="02020603050405020304" pitchFamily="18" charset="0"/>
            </a:endParaRPr>
          </a:p>
          <a:p>
            <a:pPr>
              <a:spcBef>
                <a:spcPts val="600"/>
              </a:spcBef>
              <a:defRPr/>
            </a:pPr>
            <a:r>
              <a:rPr lang="en-US" sz="2800" dirty="0" smtClean="0">
                <a:latin typeface="Times New Roman" panose="02020603050405020304" pitchFamily="18" charset="0"/>
                <a:cs typeface="Times New Roman" panose="02020603050405020304" pitchFamily="18" charset="0"/>
              </a:rPr>
              <a:t>   1) 1940's – a cry in the dark;</a:t>
            </a:r>
          </a:p>
          <a:p>
            <a:pPr>
              <a:spcBef>
                <a:spcPts val="600"/>
              </a:spcBef>
              <a:defRPr/>
            </a:pPr>
            <a:r>
              <a:rPr lang="en-US" sz="2800" dirty="0" smtClean="0">
                <a:latin typeface="Times New Roman" panose="02020603050405020304" pitchFamily="18" charset="0"/>
                <a:cs typeface="Times New Roman" panose="02020603050405020304" pitchFamily="18" charset="0"/>
              </a:rPr>
              <a:t>   2) 1950's – the hope and hunch stage;</a:t>
            </a:r>
          </a:p>
          <a:p>
            <a:pPr>
              <a:spcBef>
                <a:spcPts val="600"/>
              </a:spcBef>
              <a:defRPr/>
            </a:pPr>
            <a:r>
              <a:rPr lang="en-US" sz="2800" dirty="0" smtClean="0">
                <a:latin typeface="Times New Roman" panose="02020603050405020304" pitchFamily="18" charset="0"/>
                <a:cs typeface="Times New Roman" panose="02020603050405020304" pitchFamily="18" charset="0"/>
              </a:rPr>
              <a:t>   3) 1960's – the research, replication and report stage;</a:t>
            </a:r>
          </a:p>
          <a:p>
            <a:pPr>
              <a:spcBef>
                <a:spcPts val="600"/>
              </a:spcBef>
              <a:defRPr/>
            </a:pPr>
            <a:r>
              <a:rPr lang="en-US" sz="2800" dirty="0" smtClean="0">
                <a:latin typeface="Times New Roman" panose="02020603050405020304" pitchFamily="18" charset="0"/>
                <a:cs typeface="Times New Roman" panose="02020603050405020304" pitchFamily="18" charset="0"/>
              </a:rPr>
              <a:t>   4) 1970's – the widespread application stage;</a:t>
            </a:r>
          </a:p>
          <a:p>
            <a:pPr>
              <a:spcBef>
                <a:spcPts val="600"/>
              </a:spcBef>
              <a:defRPr/>
            </a:pPr>
            <a:r>
              <a:rPr lang="en-US" sz="2800" dirty="0" smtClean="0">
                <a:latin typeface="Times New Roman" panose="02020603050405020304" pitchFamily="18" charset="0"/>
                <a:cs typeface="Times New Roman" panose="02020603050405020304" pitchFamily="18" charset="0"/>
              </a:rPr>
              <a:t>   5) 1980's – the mainstream application;</a:t>
            </a:r>
          </a:p>
          <a:p>
            <a:pPr>
              <a:spcBef>
                <a:spcPts val="600"/>
              </a:spcBef>
              <a:defRPr/>
            </a:pPr>
            <a:r>
              <a:rPr lang="en-US" sz="2800" dirty="0" smtClean="0">
                <a:latin typeface="Times New Roman" panose="02020603050405020304" pitchFamily="18" charset="0"/>
                <a:cs typeface="Times New Roman" panose="02020603050405020304" pitchFamily="18" charset="0"/>
              </a:rPr>
              <a:t>   6) 1990's – the trans-disciplinary reality level;</a:t>
            </a:r>
          </a:p>
          <a:p>
            <a:pPr>
              <a:spcBef>
                <a:spcPts val="600"/>
              </a:spcBef>
              <a:defRPr/>
            </a:pPr>
            <a:r>
              <a:rPr lang="en-US" sz="2800" dirty="0" smtClean="0">
                <a:latin typeface="Times New Roman" panose="02020603050405020304" pitchFamily="18" charset="0"/>
                <a:cs typeface="Times New Roman" panose="02020603050405020304" pitchFamily="18" charset="0"/>
              </a:rPr>
              <a:t>   7) 2000's – the neuroscience vision;</a:t>
            </a:r>
          </a:p>
          <a:p>
            <a:pPr>
              <a:spcBef>
                <a:spcPts val="600"/>
              </a:spcBef>
              <a:defRPr/>
            </a:pPr>
            <a:r>
              <a:rPr lang="en-US" sz="2800" dirty="0" smtClean="0">
                <a:latin typeface="Times New Roman" panose="02020603050405020304" pitchFamily="18" charset="0"/>
                <a:cs typeface="Times New Roman" panose="02020603050405020304" pitchFamily="18" charset="0"/>
              </a:rPr>
              <a:t>   8) 2010's – the ecology of mind;</a:t>
            </a:r>
          </a:p>
          <a:p>
            <a:pPr>
              <a:spcBef>
                <a:spcPts val="600"/>
              </a:spcBef>
              <a:defRPr/>
            </a:pPr>
            <a:r>
              <a:rPr lang="en-US" sz="2800" dirty="0" smtClean="0">
                <a:latin typeface="Times New Roman" panose="02020603050405020304" pitchFamily="18" charset="0"/>
                <a:cs typeface="Times New Roman" panose="02020603050405020304" pitchFamily="18" charset="0"/>
              </a:rPr>
              <a:t>   9) 2020's – the relational network</a:t>
            </a:r>
            <a:r>
              <a:rPr lang="en-US" sz="2400" dirty="0" smtClean="0">
                <a:latin typeface="Times New Roman" panose="02020603050405020304" pitchFamily="18" charset="0"/>
                <a:cs typeface="Times New Roman" panose="02020603050405020304" pitchFamily="18" charset="0"/>
              </a:rPr>
              <a:t>.</a:t>
            </a:r>
          </a:p>
          <a:p>
            <a:pPr marL="0" indent="0" algn="just" eaLnBrk="1" hangingPunct="1">
              <a:buFontTx/>
              <a:buNone/>
              <a:defRPr/>
            </a:pPr>
            <a:r>
              <a:rPr lang="en-US" sz="2600" dirty="0" smtClean="0"/>
              <a:t>  </a:t>
            </a:r>
          </a:p>
        </p:txBody>
      </p:sp>
      <p:sp>
        <p:nvSpPr>
          <p:cNvPr id="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204809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29</a:t>
            </a:fld>
            <a:endParaRPr lang="it-IT" smtClean="0">
              <a:latin typeface="Arial" pitchFamily="34" charset="0"/>
            </a:endParaRPr>
          </a:p>
        </p:txBody>
      </p:sp>
      <p:sp>
        <p:nvSpPr>
          <p:cNvPr id="2" name="TextBox 1"/>
          <p:cNvSpPr txBox="1"/>
          <p:nvPr/>
        </p:nvSpPr>
        <p:spPr>
          <a:xfrm>
            <a:off x="467544" y="1196752"/>
            <a:ext cx="8208912" cy="2246769"/>
          </a:xfrm>
          <a:prstGeom prst="rect">
            <a:avLst/>
          </a:prstGeom>
          <a:noFill/>
        </p:spPr>
        <p:txBody>
          <a:bodyPr wrap="square" rtlCol="0">
            <a:spAutoFit/>
          </a:bodyPr>
          <a:lstStyle/>
          <a:p>
            <a:pPr marL="347472" indent="-347472" algn="just"/>
            <a:r>
              <a:rPr lang="en-US" altLang="en-US" sz="2800" kern="0" dirty="0">
                <a:solidFill>
                  <a:prstClr val="black"/>
                </a:solidFill>
                <a:latin typeface="Times New Roman" panose="02020603050405020304" pitchFamily="18" charset="0"/>
                <a:cs typeface="Times New Roman" panose="02020603050405020304" pitchFamily="18" charset="0"/>
              </a:rPr>
              <a:t>As a matter of fact, </a:t>
            </a:r>
            <a:r>
              <a:rPr lang="en-US" altLang="en-US" sz="2800" b="1" kern="0" dirty="0">
                <a:solidFill>
                  <a:prstClr val="black"/>
                </a:solidFill>
                <a:latin typeface="Times New Roman" panose="02020603050405020304" pitchFamily="18" charset="0"/>
                <a:cs typeface="Times New Roman" panose="02020603050405020304" pitchFamily="18" charset="0"/>
              </a:rPr>
              <a:t>creativity and the creative process</a:t>
            </a:r>
            <a:r>
              <a:rPr lang="en-US" altLang="en-US" sz="2800" kern="0" dirty="0">
                <a:solidFill>
                  <a:prstClr val="black"/>
                </a:solidFill>
                <a:latin typeface="Times New Roman" panose="02020603050405020304" pitchFamily="18" charset="0"/>
                <a:cs typeface="Times New Roman" panose="02020603050405020304" pitchFamily="18" charset="0"/>
              </a:rPr>
              <a:t> in an organizational context </a:t>
            </a:r>
            <a:r>
              <a:rPr lang="en-US" altLang="en-US" sz="2800" b="1" kern="0" dirty="0">
                <a:solidFill>
                  <a:prstClr val="black"/>
                </a:solidFill>
                <a:latin typeface="Times New Roman" panose="02020603050405020304" pitchFamily="18" charset="0"/>
                <a:cs typeface="Times New Roman" panose="02020603050405020304" pitchFamily="18" charset="0"/>
              </a:rPr>
              <a:t>have been occupying the thoughts</a:t>
            </a:r>
            <a:r>
              <a:rPr lang="en-US" altLang="en-US" sz="2800" kern="0" dirty="0">
                <a:solidFill>
                  <a:prstClr val="black"/>
                </a:solidFill>
                <a:latin typeface="Times New Roman" panose="02020603050405020304" pitchFamily="18" charset="0"/>
                <a:cs typeface="Times New Roman" panose="02020603050405020304" pitchFamily="18" charset="0"/>
              </a:rPr>
              <a:t> of Western business leaders and executives, politicians and academics </a:t>
            </a:r>
            <a:r>
              <a:rPr lang="en-US" altLang="en-US" sz="2800" b="1" kern="0" dirty="0">
                <a:solidFill>
                  <a:prstClr val="black"/>
                </a:solidFill>
                <a:latin typeface="Times New Roman" panose="02020603050405020304" pitchFamily="18" charset="0"/>
                <a:cs typeface="Times New Roman" panose="02020603050405020304" pitchFamily="18" charset="0"/>
              </a:rPr>
              <a:t>since the late 19th and early 20th centuries.</a:t>
            </a:r>
            <a:endParaRPr lang="it-IT" sz="2800" b="1" dirty="0">
              <a:latin typeface="Times New Roman" pitchFamily="18" charset="0"/>
              <a:cs typeface="Times New Roman" pitchFamily="18" charset="0"/>
            </a:endParaRPr>
          </a:p>
        </p:txBody>
      </p:sp>
      <p:sp>
        <p:nvSpPr>
          <p:cNvPr id="7" name="TextBox 6"/>
          <p:cNvSpPr txBox="1"/>
          <p:nvPr/>
        </p:nvSpPr>
        <p:spPr>
          <a:xfrm>
            <a:off x="415873" y="3356992"/>
            <a:ext cx="8208912" cy="3139321"/>
          </a:xfrm>
          <a:prstGeom prst="rect">
            <a:avLst/>
          </a:prstGeom>
          <a:noFill/>
        </p:spPr>
        <p:txBody>
          <a:bodyPr wrap="square" rtlCol="0">
            <a:spAutoFit/>
          </a:bodyPr>
          <a:lstStyle/>
          <a:p>
            <a:pPr marL="347472" indent="-347472" algn="just"/>
            <a:r>
              <a:rPr lang="en-US" sz="2800" dirty="0">
                <a:latin typeface="Times New Roman" panose="02020603050405020304" pitchFamily="18" charset="0"/>
                <a:cs typeface="Times New Roman" panose="02020603050405020304" pitchFamily="18" charset="0"/>
              </a:rPr>
              <a:t>The human world is </a:t>
            </a:r>
            <a:r>
              <a:rPr lang="en-US" sz="2800" b="1" dirty="0">
                <a:latin typeface="Times New Roman" panose="02020603050405020304" pitchFamily="18" charset="0"/>
                <a:cs typeface="Times New Roman" panose="02020603050405020304" pitchFamily="18" charset="0"/>
              </a:rPr>
              <a:t>moving from the Information Age to the Conceptual Age</a:t>
            </a:r>
            <a:r>
              <a:rPr lang="en-US" sz="1400" dirty="0">
                <a:latin typeface="Times New Roman" panose="02020603050405020304" pitchFamily="18" charset="0"/>
                <a:cs typeface="Times New Roman" panose="02020603050405020304" pitchFamily="18" charset="0"/>
              </a:rPr>
              <a:t>,</a:t>
            </a:r>
            <a:r>
              <a:rPr lang="en-US" sz="1400" dirty="0">
                <a:solidFill>
                  <a:prstClr val="black"/>
                </a:solidFill>
                <a:latin typeface="Times New Roman" panose="02020603050405020304" pitchFamily="18" charset="0"/>
                <a:cs typeface="Times New Roman" panose="02020603050405020304" pitchFamily="18" charset="0"/>
              </a:rPr>
              <a:t>(Pink, </a:t>
            </a:r>
            <a:r>
              <a:rPr lang="en-US" sz="1400" dirty="0" smtClean="0">
                <a:solidFill>
                  <a:prstClr val="black"/>
                </a:solidFill>
                <a:latin typeface="Times New Roman" panose="02020603050405020304" pitchFamily="18" charset="0"/>
                <a:cs typeface="Times New Roman" panose="02020603050405020304" pitchFamily="18" charset="0"/>
              </a:rPr>
              <a:t>2005) </a:t>
            </a:r>
            <a:r>
              <a:rPr lang="en-US" sz="2800" dirty="0">
                <a:latin typeface="Times New Roman" panose="02020603050405020304" pitchFamily="18" charset="0"/>
                <a:cs typeface="Times New Roman" panose="02020603050405020304" pitchFamily="18" charset="0"/>
              </a:rPr>
              <a:t>an age that requires </a:t>
            </a:r>
            <a:r>
              <a:rPr lang="en-US" sz="2800" b="1" dirty="0">
                <a:latin typeface="Times New Roman" panose="02020603050405020304" pitchFamily="18" charset="0"/>
                <a:cs typeface="Times New Roman" panose="02020603050405020304" pitchFamily="18" charset="0"/>
              </a:rPr>
              <a:t>both creative and logical-analytical thinking</a:t>
            </a:r>
            <a:r>
              <a:rPr lang="en-US" sz="2800" dirty="0">
                <a:latin typeface="Times New Roman" panose="02020603050405020304" pitchFamily="18" charset="0"/>
                <a:cs typeface="Times New Roman" panose="02020603050405020304" pitchFamily="18" charset="0"/>
              </a:rPr>
              <a:t>, and for much of the current theoretical work being pursued in the emerging field of </a:t>
            </a:r>
            <a:r>
              <a:rPr lang="en-US" sz="2800" b="1" dirty="0">
                <a:latin typeface="Times New Roman" panose="02020603050405020304" pitchFamily="18" charset="0"/>
                <a:cs typeface="Times New Roman" panose="02020603050405020304" pitchFamily="18" charset="0"/>
              </a:rPr>
              <a:t>neuroscience, computational neuroscience, and biomedical cybernetics</a:t>
            </a:r>
            <a:r>
              <a:rPr lang="en-US" sz="3000" b="1" dirty="0">
                <a:latin typeface="Times New Roman" panose="02020603050405020304" pitchFamily="18" charset="0"/>
                <a:cs typeface="Times New Roman" panose="02020603050405020304" pitchFamily="18" charset="0"/>
              </a:rPr>
              <a:t>.</a:t>
            </a:r>
            <a:endParaRPr lang="it-IT" sz="3000" b="1" dirty="0">
              <a:latin typeface="Times New Roman" pitchFamily="18" charset="0"/>
              <a:cs typeface="Times New Roman" pitchFamily="18"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18296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7" y="908720"/>
            <a:ext cx="7172325" cy="561975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a:t>
            </a:fld>
            <a:endParaRPr lang="it-IT" smtClean="0">
              <a:latin typeface="Arial" pitchFamily="34" charset="0"/>
            </a:endParaRPr>
          </a:p>
        </p:txBody>
      </p:sp>
      <p:sp>
        <p:nvSpPr>
          <p:cNvPr id="3" name="Rectangle 2"/>
          <p:cNvSpPr/>
          <p:nvPr/>
        </p:nvSpPr>
        <p:spPr>
          <a:xfrm>
            <a:off x="996204" y="1772816"/>
            <a:ext cx="7172325" cy="2646878"/>
          </a:xfrm>
          <a:prstGeom prst="rect">
            <a:avLst/>
          </a:prstGeom>
        </p:spPr>
        <p:txBody>
          <a:bodyPr wrap="square">
            <a:spAutoFit/>
          </a:bodyPr>
          <a:lstStyle/>
          <a:p>
            <a:pPr marL="0" marR="0" algn="ctr">
              <a:spcBef>
                <a:spcPts val="0"/>
              </a:spcBef>
              <a:spcAft>
                <a:spcPts val="0"/>
              </a:spcAft>
            </a:pPr>
            <a:r>
              <a:rPr lang="it-IT" sz="3400" b="1" dirty="0" smtClean="0">
                <a:latin typeface="Times New Roman"/>
                <a:ea typeface="Times New Roman"/>
                <a:cs typeface="Arial"/>
              </a:rPr>
              <a:t>« </a:t>
            </a:r>
            <a:r>
              <a:rPr lang="fr-FR" sz="3400" b="1" dirty="0" smtClean="0">
                <a:latin typeface="Times New Roman"/>
                <a:ea typeface="Times New Roman"/>
                <a:cs typeface="Arial"/>
              </a:rPr>
              <a:t>Observer </a:t>
            </a:r>
          </a:p>
          <a:p>
            <a:pPr marL="0" marR="0" algn="ctr">
              <a:spcBef>
                <a:spcPts val="0"/>
              </a:spcBef>
              <a:spcAft>
                <a:spcPts val="0"/>
              </a:spcAft>
            </a:pPr>
            <a:r>
              <a:rPr lang="fr-FR" sz="3400" b="1" dirty="0" smtClean="0">
                <a:latin typeface="Times New Roman"/>
                <a:ea typeface="Times New Roman"/>
                <a:cs typeface="Arial"/>
              </a:rPr>
              <a:t>c’est </a:t>
            </a:r>
            <a:r>
              <a:rPr lang="fr-FR" sz="3400" b="1" dirty="0">
                <a:latin typeface="Times New Roman"/>
                <a:ea typeface="Times New Roman"/>
                <a:cs typeface="Arial"/>
              </a:rPr>
              <a:t>pour la plus grande part, imaginer ce que l’on s’attend à voir.</a:t>
            </a:r>
            <a:r>
              <a:rPr lang="en-US" sz="3400" b="1" dirty="0" smtClean="0">
                <a:latin typeface="Times New Roman"/>
                <a:ea typeface="Times New Roman"/>
                <a:cs typeface="Arial"/>
              </a:rPr>
              <a:t> »</a:t>
            </a:r>
          </a:p>
          <a:p>
            <a:pPr marL="0" marR="0" algn="ctr">
              <a:spcBef>
                <a:spcPts val="0"/>
              </a:spcBef>
              <a:spcAft>
                <a:spcPts val="0"/>
              </a:spcAft>
            </a:pPr>
            <a:endParaRPr lang="en-US" sz="1000" b="1" dirty="0">
              <a:latin typeface="Times New Roman"/>
              <a:ea typeface="Times New Roman"/>
              <a:cs typeface="Arial"/>
            </a:endParaRPr>
          </a:p>
          <a:p>
            <a:pPr marL="0" marR="0" algn="r">
              <a:spcBef>
                <a:spcPts val="0"/>
              </a:spcBef>
              <a:spcAft>
                <a:spcPts val="0"/>
              </a:spcAft>
            </a:pPr>
            <a:r>
              <a:rPr lang="de-DE" b="1" i="1" dirty="0">
                <a:latin typeface="Times New Roman"/>
                <a:ea typeface="Times New Roman"/>
                <a:cs typeface="Arial"/>
              </a:rPr>
              <a:t>Ambroise-Paul-Toussaint-Jules Valéry (</a:t>
            </a:r>
            <a:r>
              <a:rPr lang="de-DE" b="1" i="1" dirty="0" smtClean="0">
                <a:latin typeface="Times New Roman"/>
                <a:ea typeface="Times New Roman"/>
                <a:cs typeface="Arial"/>
              </a:rPr>
              <a:t>1871-1945)</a:t>
            </a:r>
            <a:endParaRPr lang="en-US" b="1" i="1" dirty="0">
              <a:latin typeface="Times New Roman"/>
              <a:ea typeface="Times New Roman"/>
              <a:cs typeface="Arial"/>
            </a:endParaRPr>
          </a:p>
          <a:p>
            <a:pPr algn="r"/>
            <a:r>
              <a:rPr lang="de-DE" b="1" i="1" dirty="0" smtClean="0">
                <a:latin typeface="Times New Roman"/>
                <a:ea typeface="Times New Roman"/>
                <a:cs typeface="Arial"/>
              </a:rPr>
              <a:t>from "Degas, Danse</a:t>
            </a:r>
            <a:r>
              <a:rPr lang="de-DE" b="1" i="1" dirty="0">
                <a:latin typeface="Times New Roman"/>
                <a:ea typeface="Times New Roman"/>
                <a:cs typeface="Arial"/>
              </a:rPr>
              <a:t>, </a:t>
            </a:r>
            <a:r>
              <a:rPr lang="de-DE" b="1" i="1" dirty="0" smtClean="0">
                <a:latin typeface="Times New Roman"/>
                <a:ea typeface="Times New Roman"/>
                <a:cs typeface="Arial"/>
              </a:rPr>
              <a:t>Dessin</a:t>
            </a:r>
            <a:r>
              <a:rPr lang="de-DE" b="1" i="1" dirty="0">
                <a:latin typeface="Times New Roman"/>
                <a:ea typeface="Times New Roman"/>
                <a:cs typeface="Arial"/>
              </a:rPr>
              <a:t>", </a:t>
            </a:r>
            <a:endParaRPr lang="de-DE" b="1" i="1" dirty="0" smtClean="0">
              <a:latin typeface="Times New Roman"/>
              <a:ea typeface="Times New Roman"/>
              <a:cs typeface="Arial"/>
            </a:endParaRPr>
          </a:p>
          <a:p>
            <a:pPr algn="r"/>
            <a:r>
              <a:rPr lang="de-DE" b="1" i="1" dirty="0" smtClean="0">
                <a:latin typeface="Times New Roman"/>
                <a:ea typeface="Times New Roman"/>
                <a:cs typeface="Arial"/>
              </a:rPr>
              <a:t>in </a:t>
            </a:r>
            <a:r>
              <a:rPr lang="fr-FR" b="1" i="1" dirty="0" err="1" smtClean="0">
                <a:latin typeface="Times New Roman"/>
                <a:ea typeface="Times New Roman"/>
                <a:cs typeface="Arial"/>
              </a:rPr>
              <a:t>Oeuvres</a:t>
            </a:r>
            <a:r>
              <a:rPr lang="fr-FR" b="1" i="1" dirty="0" smtClean="0">
                <a:latin typeface="Times New Roman"/>
                <a:ea typeface="Times New Roman"/>
                <a:cs typeface="Arial"/>
              </a:rPr>
              <a:t> </a:t>
            </a:r>
            <a:r>
              <a:rPr lang="fr-FR" b="1" i="1" dirty="0">
                <a:latin typeface="Times New Roman"/>
                <a:ea typeface="Times New Roman"/>
                <a:cs typeface="Arial"/>
              </a:rPr>
              <a:t>de Paul </a:t>
            </a:r>
            <a:r>
              <a:rPr lang="fr-FR" b="1" i="1" dirty="0" smtClean="0">
                <a:latin typeface="Times New Roman"/>
                <a:ea typeface="Times New Roman"/>
                <a:cs typeface="Arial"/>
              </a:rPr>
              <a:t>Valéry </a:t>
            </a:r>
            <a:r>
              <a:rPr lang="fr-FR" b="1" i="1" dirty="0">
                <a:latin typeface="Times New Roman"/>
                <a:ea typeface="Times New Roman"/>
                <a:cs typeface="Arial"/>
              </a:rPr>
              <a:t>(Librairie Gallimard, 1960), II, p. </a:t>
            </a:r>
            <a:r>
              <a:rPr lang="fr-FR" b="1" i="1" dirty="0" smtClean="0">
                <a:latin typeface="Times New Roman"/>
                <a:ea typeface="Times New Roman"/>
                <a:cs typeface="Arial"/>
              </a:rPr>
              <a:t>1169</a:t>
            </a:r>
            <a:r>
              <a:rPr lang="de-DE" i="1" dirty="0" smtClean="0">
                <a:latin typeface="Times New Roman"/>
                <a:ea typeface="Times New Roman"/>
                <a:cs typeface="Arial"/>
              </a:rPr>
              <a:t>.</a:t>
            </a:r>
            <a:endParaRPr lang="en-US" dirty="0"/>
          </a:p>
        </p:txBody>
      </p:sp>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a:spcBef>
                <a:spcPts val="300"/>
              </a:spcBef>
              <a:defRPr/>
            </a:pPr>
            <a:r>
              <a:rPr lang="en-US" sz="3600" b="1" dirty="0">
                <a:solidFill>
                  <a:srgbClr val="003F6E"/>
                </a:solidFill>
                <a:effectLst>
                  <a:outerShdw blurRad="38100" dist="38100" dir="2700000" algn="tl">
                    <a:srgbClr val="C0C0C0"/>
                  </a:outerShdw>
                </a:effectLst>
                <a:latin typeface="Calibri" pitchFamily="34" charset="0"/>
                <a:cs typeface="Arial" charset="0"/>
              </a:rPr>
              <a:t>Creativity </a:t>
            </a:r>
            <a:r>
              <a:rPr lang="en-US" sz="3600" b="1" dirty="0" smtClean="0">
                <a:solidFill>
                  <a:srgbClr val="003F6E"/>
                </a:solidFill>
                <a:effectLst>
                  <a:outerShdw blurRad="38100" dist="38100" dir="2700000" algn="tl">
                    <a:srgbClr val="C0C0C0"/>
                  </a:outerShdw>
                </a:effectLst>
                <a:latin typeface="Calibri" pitchFamily="34" charset="0"/>
                <a:cs typeface="Arial" charset="0"/>
              </a:rPr>
              <a:t>and Scientific Discovery</a:t>
            </a:r>
            <a:endParaRPr lang="it-IT" sz="4000" b="1" dirty="0">
              <a:solidFill>
                <a:srgbClr val="003F6E"/>
              </a:solidFill>
              <a:latin typeface="Times New Roman" pitchFamily="18" charset="0"/>
            </a:endParaRPr>
          </a:p>
        </p:txBody>
      </p:sp>
    </p:spTree>
    <p:extLst>
      <p:ext uri="{BB962C8B-B14F-4D97-AF65-F5344CB8AC3E}">
        <p14:creationId xmlns:p14="http://schemas.microsoft.com/office/powerpoint/2010/main" val="337864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2B31E3FD-F1DB-48E4-8E55-F99E250B64AC}" type="slidenum">
              <a:rPr lang="it-IT" smtClean="0">
                <a:latin typeface="Arial" pitchFamily="34" charset="0"/>
              </a:rPr>
              <a:pPr eaLnBrk="1" hangingPunct="1">
                <a:spcBef>
                  <a:spcPct val="0"/>
                </a:spcBef>
                <a:defRPr/>
              </a:pPr>
              <a:t>30</a:t>
            </a:fld>
            <a:endParaRPr lang="it-IT" smtClean="0">
              <a:latin typeface="Arial" pitchFamily="34" charset="0"/>
            </a:endParaRPr>
          </a:p>
        </p:txBody>
      </p:sp>
      <p:pic>
        <p:nvPicPr>
          <p:cNvPr id="5735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3" y="2035175"/>
            <a:ext cx="40497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4183063" y="1463675"/>
            <a:ext cx="4960937" cy="4960938"/>
            <a:chOff x="4183063" y="1463675"/>
            <a:chExt cx="4960937" cy="4960938"/>
          </a:xfrm>
        </p:grpSpPr>
        <p:pic>
          <p:nvPicPr>
            <p:cNvPr id="5735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1463675"/>
              <a:ext cx="4960937"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6153943" y="5218113"/>
              <a:ext cx="1019175" cy="901700"/>
              <a:chOff x="3806825" y="5646738"/>
              <a:chExt cx="1019175" cy="901700"/>
            </a:xfrm>
          </p:grpSpPr>
          <p:pic>
            <p:nvPicPr>
              <p:cNvPr id="5735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6825" y="6119813"/>
                <a:ext cx="1019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9213" y="56467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4" name="Titolo 1"/>
          <p:cNvSpPr txBox="1">
            <a:spLocks/>
          </p:cNvSpPr>
          <p:nvPr/>
        </p:nvSpPr>
        <p:spPr bwMode="auto">
          <a:xfrm>
            <a:off x="359532" y="873872"/>
            <a:ext cx="8424935"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smtClean="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Rosen Fundamental Modeling Relation (</a:t>
            </a:r>
            <a:r>
              <a:rPr lang="en-US" sz="2400" dirty="0" smtClean="0">
                <a:latin typeface="Times New Roman" panose="02020603050405020304" pitchFamily="18" charset="0"/>
                <a:cs typeface="Times New Roman" panose="02020603050405020304" pitchFamily="18" charset="0"/>
              </a:rPr>
              <a:t>Reflexive/Reflective)</a:t>
            </a:r>
            <a:endParaRPr lang="en-US" sz="2400" kern="0" dirty="0" smtClean="0">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5028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CE2A884D-4538-493A-9F01-DFE3C523A47F}" type="slidenum">
              <a:rPr lang="it-IT" smtClean="0">
                <a:latin typeface="Arial" pitchFamily="34" charset="0"/>
              </a:rPr>
              <a:pPr eaLnBrk="1" hangingPunct="1">
                <a:spcBef>
                  <a:spcPct val="0"/>
                </a:spcBef>
                <a:defRPr/>
              </a:pPr>
              <a:t>31</a:t>
            </a:fld>
            <a:endParaRPr lang="it-IT" smtClean="0">
              <a:latin typeface="Arial" pitchFamily="34" charset="0"/>
            </a:endParaRPr>
          </a:p>
        </p:txBody>
      </p:sp>
      <p:pic>
        <p:nvPicPr>
          <p:cNvPr id="5837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3063" y="1463675"/>
            <a:ext cx="4960937"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5305425"/>
            <a:ext cx="1019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3" y="47974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egnaposto contenuto 6"/>
          <p:cNvSpPr txBox="1">
            <a:spLocks/>
          </p:cNvSpPr>
          <p:nvPr/>
        </p:nvSpPr>
        <p:spPr bwMode="auto">
          <a:xfrm>
            <a:off x="107504" y="1604963"/>
            <a:ext cx="4090312" cy="434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61950" indent="-3619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algn="just">
              <a:lnSpc>
                <a:spcPct val="80000"/>
              </a:lnSpc>
              <a:spcBef>
                <a:spcPct val="20000"/>
              </a:spcBef>
              <a:defRPr/>
            </a:pPr>
            <a:r>
              <a:rPr lang="it-IT" sz="2000" dirty="0" smtClean="0">
                <a:solidFill>
                  <a:srgbClr val="000000"/>
                </a:solidFill>
              </a:rPr>
              <a:t>R. Rosen Fundamental Modeling Relation with </a:t>
            </a:r>
            <a:r>
              <a:rPr lang="it-IT" sz="2000" b="1" dirty="0" smtClean="0">
                <a:solidFill>
                  <a:srgbClr val="000000"/>
                </a:solidFill>
              </a:rPr>
              <a:t>explicit Reflexive and Reflective Representations</a:t>
            </a:r>
            <a:r>
              <a:rPr lang="it-IT" sz="2000" dirty="0" smtClean="0">
                <a:solidFill>
                  <a:srgbClr val="000000"/>
                </a:solidFill>
              </a:rPr>
              <a:t>.</a:t>
            </a:r>
          </a:p>
          <a:p>
            <a:pPr marL="0" algn="just">
              <a:lnSpc>
                <a:spcPct val="80000"/>
              </a:lnSpc>
              <a:spcBef>
                <a:spcPct val="20000"/>
              </a:spcBef>
              <a:defRPr/>
            </a:pPr>
            <a:r>
              <a:rPr lang="it-IT" sz="2000" dirty="0" smtClean="0">
                <a:solidFill>
                  <a:srgbClr val="000000"/>
                </a:solidFill>
              </a:rPr>
              <a:t>Immediately, Reflexive and Reflective Representations create </a:t>
            </a:r>
            <a:r>
              <a:rPr lang="it-IT" sz="2000" b="1" dirty="0" smtClean="0">
                <a:solidFill>
                  <a:srgbClr val="000000"/>
                </a:solidFill>
              </a:rPr>
              <a:t>two base system scaling symmetries into ODR Model</a:t>
            </a:r>
            <a:r>
              <a:rPr lang="it-IT" sz="2000" dirty="0" smtClean="0">
                <a:solidFill>
                  <a:srgbClr val="000000"/>
                </a:solidFill>
              </a:rPr>
              <a:t>: convergent and divergent scaling symmetries.</a:t>
            </a:r>
          </a:p>
          <a:p>
            <a:pPr marL="0" algn="just">
              <a:lnSpc>
                <a:spcPct val="80000"/>
              </a:lnSpc>
              <a:spcBef>
                <a:spcPct val="20000"/>
              </a:spcBef>
              <a:defRPr/>
            </a:pPr>
            <a:r>
              <a:rPr lang="it-IT" sz="2000" dirty="0" smtClean="0">
                <a:solidFill>
                  <a:srgbClr val="000000"/>
                </a:solidFill>
              </a:rPr>
              <a:t>They allow for the correspondence of a </a:t>
            </a:r>
            <a:r>
              <a:rPr lang="it-IT" sz="2000" b="1" dirty="0" smtClean="0">
                <a:solidFill>
                  <a:srgbClr val="FF0000"/>
                </a:solidFill>
                <a:cs typeface="Times New Roman" panose="02020603050405020304" pitchFamily="18" charset="0"/>
              </a:rPr>
              <a:t>Inner Universe - SELF</a:t>
            </a:r>
            <a:r>
              <a:rPr lang="it-IT" sz="2000" dirty="0" smtClean="0">
                <a:solidFill>
                  <a:srgbClr val="000000"/>
                </a:solidFill>
              </a:rPr>
              <a:t> representation to an </a:t>
            </a:r>
            <a:r>
              <a:rPr lang="it-IT" sz="2000" b="1" dirty="0" smtClean="0">
                <a:solidFill>
                  <a:srgbClr val="00B050"/>
                </a:solidFill>
                <a:cs typeface="Times New Roman" panose="02020603050405020304" pitchFamily="18" charset="0"/>
              </a:rPr>
              <a:t>Outer Universe </a:t>
            </a:r>
            <a:r>
              <a:rPr lang="it-IT" sz="2000" dirty="0" smtClean="0">
                <a:solidFill>
                  <a:srgbClr val="000000"/>
                </a:solidFill>
              </a:rPr>
              <a:t>representation, both linked by the </a:t>
            </a:r>
            <a:r>
              <a:rPr lang="it-IT" sz="2000" b="1" dirty="0" smtClean="0">
                <a:solidFill>
                  <a:srgbClr val="000000"/>
                </a:solidFill>
              </a:rPr>
              <a:t>Kelvin Transform</a:t>
            </a:r>
            <a:r>
              <a:rPr lang="it-IT" sz="2000" dirty="0" smtClean="0">
                <a:solidFill>
                  <a:srgbClr val="000000"/>
                </a:solidFill>
              </a:rPr>
              <a:t>.</a:t>
            </a:r>
          </a:p>
          <a:p>
            <a:pPr marL="0" algn="just">
              <a:lnSpc>
                <a:spcPct val="80000"/>
              </a:lnSpc>
              <a:spcBef>
                <a:spcPct val="20000"/>
              </a:spcBef>
              <a:defRPr/>
            </a:pPr>
            <a:endParaRPr lang="it-IT" sz="1600" dirty="0" smtClean="0">
              <a:solidFill>
                <a:srgbClr val="000000"/>
              </a:solidFill>
            </a:endParaRPr>
          </a:p>
          <a:p>
            <a:pPr algn="just">
              <a:lnSpc>
                <a:spcPct val="80000"/>
              </a:lnSpc>
              <a:spcBef>
                <a:spcPct val="20000"/>
              </a:spcBef>
              <a:defRPr/>
            </a:pPr>
            <a:r>
              <a:rPr lang="it-IT" sz="1000" dirty="0" smtClean="0">
                <a:solidFill>
                  <a:srgbClr val="000000"/>
                </a:solidFill>
                <a:latin typeface="Calibri" pitchFamily="34" charset="0"/>
              </a:rPr>
              <a:t> </a:t>
            </a:r>
            <a:r>
              <a:rPr lang="it-IT" sz="2000" dirty="0" smtClean="0">
                <a:solidFill>
                  <a:srgbClr val="000000"/>
                </a:solidFill>
                <a:latin typeface="Calibri" pitchFamily="34" charset="0"/>
              </a:rPr>
              <a:t>Convergent Scaling:  </a:t>
            </a:r>
          </a:p>
          <a:p>
            <a:pPr marL="0" indent="0" algn="just">
              <a:lnSpc>
                <a:spcPct val="80000"/>
              </a:lnSpc>
              <a:spcBef>
                <a:spcPct val="20000"/>
              </a:spcBef>
              <a:defRPr/>
            </a:pPr>
            <a:endParaRPr lang="it-IT" sz="800" dirty="0" smtClean="0">
              <a:solidFill>
                <a:srgbClr val="000000"/>
              </a:solidFill>
              <a:latin typeface="Calibri" pitchFamily="34" charset="0"/>
            </a:endParaRPr>
          </a:p>
          <a:p>
            <a:pPr marL="0" indent="0" algn="just">
              <a:lnSpc>
                <a:spcPct val="80000"/>
              </a:lnSpc>
              <a:spcBef>
                <a:spcPct val="20000"/>
              </a:spcBef>
              <a:defRPr/>
            </a:pPr>
            <a:r>
              <a:rPr lang="it-IT" sz="2000" dirty="0" smtClean="0">
                <a:solidFill>
                  <a:srgbClr val="000000"/>
                </a:solidFill>
                <a:latin typeface="Calibri" pitchFamily="34" charset="0"/>
              </a:rPr>
              <a:t>Divergent Scaling: </a:t>
            </a:r>
          </a:p>
          <a:p>
            <a:pPr algn="just">
              <a:lnSpc>
                <a:spcPct val="150000"/>
              </a:lnSpc>
              <a:spcBef>
                <a:spcPct val="20000"/>
              </a:spcBef>
              <a:buFont typeface="Wingdings" pitchFamily="2" charset="2"/>
              <a:buNone/>
              <a:defRPr/>
            </a:pPr>
            <a:endParaRPr lang="it-IT" sz="2000" dirty="0" smtClean="0">
              <a:solidFill>
                <a:srgbClr val="000000"/>
              </a:solidFill>
              <a:latin typeface="Calibri" pitchFamily="34" charset="0"/>
            </a:endParaRPr>
          </a:p>
          <a:p>
            <a:pPr algn="just">
              <a:lnSpc>
                <a:spcPct val="150000"/>
              </a:lnSpc>
              <a:spcBef>
                <a:spcPct val="20000"/>
              </a:spcBef>
              <a:buFont typeface="Wingdings" pitchFamily="2" charset="2"/>
              <a:buChar char="q"/>
              <a:defRPr/>
            </a:pPr>
            <a:endParaRPr lang="it-IT" sz="2000" dirty="0" smtClean="0">
              <a:solidFill>
                <a:srgbClr val="000000"/>
              </a:solidFill>
              <a:latin typeface="Calibri" pitchFamily="34"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pSp>
        <p:nvGrpSpPr>
          <p:cNvPr id="14" name="Group 13"/>
          <p:cNvGrpSpPr/>
          <p:nvPr/>
        </p:nvGrpSpPr>
        <p:grpSpPr>
          <a:xfrm>
            <a:off x="6153943" y="5218113"/>
            <a:ext cx="1019175" cy="901700"/>
            <a:chOff x="3806825" y="5646738"/>
            <a:chExt cx="1019175" cy="901700"/>
          </a:xfrm>
        </p:grpSpPr>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825" y="6119813"/>
              <a:ext cx="1019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9213" y="56467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itolo 1"/>
          <p:cNvSpPr txBox="1">
            <a:spLocks/>
          </p:cNvSpPr>
          <p:nvPr/>
        </p:nvSpPr>
        <p:spPr bwMode="auto">
          <a:xfrm>
            <a:off x="359532" y="873872"/>
            <a:ext cx="8424935"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smtClean="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Rosen Fundamental Modeling Relation (</a:t>
            </a:r>
            <a:r>
              <a:rPr lang="en-US" sz="2400" dirty="0" smtClean="0">
                <a:latin typeface="Times New Roman" panose="02020603050405020304" pitchFamily="18" charset="0"/>
                <a:cs typeface="Times New Roman" panose="02020603050405020304" pitchFamily="18" charset="0"/>
              </a:rPr>
              <a:t>Reflexive/Reflective)</a:t>
            </a:r>
            <a:endParaRPr lang="en-US" sz="2400" kern="0" dirty="0" smtClean="0">
              <a:latin typeface="Times New Roman" panose="02020603050405020304" pitchFamily="18" charset="0"/>
              <a:cs typeface="Times New Roman" panose="02020603050405020304" pitchFamily="18" charset="0"/>
            </a:endParaRPr>
          </a:p>
        </p:txBody>
      </p:sp>
      <p:sp>
        <p:nvSpPr>
          <p:cNvPr id="2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(10)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243007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32</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3" name="Text Box 3"/>
          <p:cNvSpPr txBox="1">
            <a:spLocks noChangeArrowheads="1"/>
          </p:cNvSpPr>
          <p:nvPr/>
        </p:nvSpPr>
        <p:spPr bwMode="auto">
          <a:xfrm>
            <a:off x="750037" y="980728"/>
            <a:ext cx="7488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rgbClr val="003F6E"/>
                </a:solidFill>
                <a:latin typeface="Times New Roman" pitchFamily="18" charset="0"/>
                <a:cs typeface="Times New Roman" pitchFamily="18" charset="0"/>
              </a:rPr>
              <a:t>Kolb’s Experimental Learning Theory</a:t>
            </a:r>
            <a:endParaRPr lang="it-IT" sz="2800" b="1" dirty="0">
              <a:solidFill>
                <a:srgbClr val="003F6E"/>
              </a:solidFill>
              <a:latin typeface="Times New Roman" pitchFamily="18" charset="0"/>
              <a:cs typeface="Times New Roman" pitchFamily="18" charset="0"/>
            </a:endParaRP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4569" y="1556792"/>
            <a:ext cx="5539765" cy="5048111"/>
          </a:xfrm>
          <a:prstGeom prst="rect">
            <a:avLst/>
          </a:prstGeom>
        </p:spPr>
      </p:pic>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(11)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944083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33</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3" name="Text Box 3"/>
          <p:cNvSpPr txBox="1">
            <a:spLocks noChangeArrowheads="1"/>
          </p:cNvSpPr>
          <p:nvPr/>
        </p:nvSpPr>
        <p:spPr bwMode="auto">
          <a:xfrm>
            <a:off x="750037" y="980728"/>
            <a:ext cx="7488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rgbClr val="003F6E"/>
                </a:solidFill>
                <a:latin typeface="Times New Roman" pitchFamily="18" charset="0"/>
                <a:cs typeface="Times New Roman" pitchFamily="18" charset="0"/>
              </a:rPr>
              <a:t>Interior – Individual VS. Exterior - Collective</a:t>
            </a:r>
            <a:endParaRPr lang="it-IT" sz="2800" b="1" dirty="0">
              <a:solidFill>
                <a:srgbClr val="003F6E"/>
              </a:solidFill>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256" y="1474515"/>
            <a:ext cx="4832391" cy="5130388"/>
          </a:xfrm>
          <a:prstGeom prst="rect">
            <a:avLst/>
          </a:prstGeom>
        </p:spPr>
      </p:pic>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(12)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197514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34</a:t>
            </a:fld>
            <a:endParaRPr lang="it-IT" smtClean="0">
              <a:latin typeface="Arial" pitchFamily="34" charset="0"/>
            </a:endParaRPr>
          </a:p>
        </p:txBody>
      </p:sp>
      <p:sp>
        <p:nvSpPr>
          <p:cNvPr id="8" name="Text Box 5"/>
          <p:cNvSpPr txBox="1">
            <a:spLocks noChangeArrowheads="1"/>
          </p:cNvSpPr>
          <p:nvPr/>
        </p:nvSpPr>
        <p:spPr bwMode="auto">
          <a:xfrm>
            <a:off x="-23128" y="1916832"/>
            <a:ext cx="91440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000" b="1" dirty="0" smtClean="0">
                <a:solidFill>
                  <a:srgbClr val="003F6E"/>
                </a:solidFill>
                <a:latin typeface="Times New Roman" pitchFamily="18" charset="0"/>
              </a:rPr>
              <a:t>OBJECTIVITY</a:t>
            </a:r>
          </a:p>
          <a:p>
            <a:pPr algn="ctr" eaLnBrk="1" hangingPunct="1"/>
            <a:r>
              <a:rPr lang="it-IT" sz="4000" b="1" dirty="0" smtClean="0">
                <a:solidFill>
                  <a:srgbClr val="003F6E"/>
                </a:solidFill>
                <a:latin typeface="Times New Roman" pitchFamily="18" charset="0"/>
              </a:rPr>
              <a:t>AS A</a:t>
            </a:r>
          </a:p>
          <a:p>
            <a:pPr algn="ctr" eaLnBrk="1" hangingPunct="1"/>
            <a:r>
              <a:rPr lang="it-IT" sz="3600" b="1" dirty="0" smtClean="0">
                <a:solidFill>
                  <a:srgbClr val="003F6E"/>
                </a:solidFill>
                <a:latin typeface="Times New Roman" pitchFamily="18" charset="0"/>
              </a:rPr>
              <a:t>SOCIAL CONTRACT</a:t>
            </a:r>
          </a:p>
          <a:p>
            <a:pPr algn="ctr" eaLnBrk="1" hangingPunct="1"/>
            <a:r>
              <a:rPr lang="it-IT" sz="3600" b="1" dirty="0" smtClean="0">
                <a:solidFill>
                  <a:srgbClr val="003F6E"/>
                </a:solidFill>
                <a:latin typeface="Times New Roman" pitchFamily="18" charset="0"/>
              </a:rPr>
              <a:t>TO WARRANT</a:t>
            </a:r>
          </a:p>
          <a:p>
            <a:pPr algn="ctr" eaLnBrk="1" hangingPunct="1"/>
            <a:r>
              <a:rPr lang="it-IT" sz="3600" b="1" dirty="0" smtClean="0">
                <a:solidFill>
                  <a:srgbClr val="003F6E"/>
                </a:solidFill>
                <a:latin typeface="Times New Roman" pitchFamily="18" charset="0"/>
              </a:rPr>
              <a:t>SUBJECTIVE INFORMATION </a:t>
            </a:r>
          </a:p>
          <a:p>
            <a:pPr algn="ctr" eaLnBrk="1" hangingPunct="1"/>
            <a:r>
              <a:rPr lang="it-IT" sz="3600" b="1" dirty="0" smtClean="0">
                <a:solidFill>
                  <a:srgbClr val="003F6E"/>
                </a:solidFill>
                <a:latin typeface="Times New Roman" pitchFamily="18" charset="0"/>
              </a:rPr>
              <a:t>RELIABLE SHARING AND EXCHANGE</a:t>
            </a:r>
          </a:p>
          <a:p>
            <a:pPr algn="ctr" eaLnBrk="1" hangingPunct="1"/>
            <a:r>
              <a:rPr lang="it-IT" sz="3600" b="1" dirty="0" smtClean="0">
                <a:solidFill>
                  <a:srgbClr val="003F6E"/>
                </a:solidFill>
                <a:latin typeface="Times New Roman" pitchFamily="18" charset="0"/>
              </a:rPr>
              <a:t>WITHIN COMMUNITIES</a:t>
            </a:r>
            <a:endParaRPr lang="it-IT" sz="3600" dirty="0">
              <a:solidFill>
                <a:srgbClr val="000000"/>
              </a:solidFill>
              <a:latin typeface="Times New Roman" pitchFamily="18"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Text Box 5"/>
          <p:cNvSpPr txBox="1">
            <a:spLocks noChangeArrowheads="1"/>
          </p:cNvSpPr>
          <p:nvPr/>
        </p:nvSpPr>
        <p:spPr bwMode="auto">
          <a:xfrm>
            <a:off x="1" y="836612"/>
            <a:ext cx="91439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OBJECTIVITY NEW SOCIAL DEFINITION</a:t>
            </a:r>
            <a:endParaRPr lang="it-IT" sz="3200" b="1" dirty="0">
              <a:solidFill>
                <a:srgbClr val="000000"/>
              </a:solidFill>
              <a:latin typeface="Times New Roman" pitchFamily="18" charset="0"/>
            </a:endParaRP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(13)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423910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35</a:t>
            </a:fld>
            <a:endParaRPr lang="it-IT" smtClean="0">
              <a:latin typeface="Arial" pitchFamily="34" charset="0"/>
            </a:endParaRP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ext Box 3"/>
          <p:cNvSpPr txBox="1">
            <a:spLocks noChangeArrowheads="1"/>
          </p:cNvSpPr>
          <p:nvPr/>
        </p:nvSpPr>
        <p:spPr bwMode="auto">
          <a:xfrm>
            <a:off x="-8798" y="86332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3F6E"/>
                </a:solidFill>
                <a:latin typeface="Times New Roman" pitchFamily="18" charset="0"/>
                <a:cs typeface="Times New Roman" pitchFamily="18" charset="0"/>
              </a:rPr>
              <a:t>Creativity scheme according to Hungarian </a:t>
            </a:r>
            <a:r>
              <a:rPr lang="en-US" sz="3200" b="1" dirty="0" smtClean="0">
                <a:solidFill>
                  <a:srgbClr val="003F6E"/>
                </a:solidFill>
                <a:latin typeface="Times New Roman" pitchFamily="18" charset="0"/>
                <a:cs typeface="Times New Roman" pitchFamily="18" charset="0"/>
              </a:rPr>
              <a:t>psychologist </a:t>
            </a:r>
            <a:r>
              <a:rPr lang="en-US" sz="3200" b="1" dirty="0" err="1" smtClean="0">
                <a:solidFill>
                  <a:srgbClr val="003F6E"/>
                </a:solidFill>
                <a:latin typeface="Times New Roman" pitchFamily="18" charset="0"/>
                <a:cs typeface="Times New Roman" pitchFamily="18" charset="0"/>
              </a:rPr>
              <a:t>Mihaly</a:t>
            </a:r>
            <a:r>
              <a:rPr lang="en-US" sz="3200" b="1" dirty="0" smtClean="0">
                <a:solidFill>
                  <a:srgbClr val="003F6E"/>
                </a:solidFill>
                <a:latin typeface="Times New Roman" pitchFamily="18" charset="0"/>
                <a:cs typeface="Times New Roman" pitchFamily="18" charset="0"/>
              </a:rPr>
              <a:t> </a:t>
            </a:r>
            <a:r>
              <a:rPr lang="en-US" sz="3200" b="1" dirty="0" err="1" smtClean="0">
                <a:solidFill>
                  <a:srgbClr val="003F6E"/>
                </a:solidFill>
                <a:latin typeface="Times New Roman" pitchFamily="18" charset="0"/>
                <a:cs typeface="Times New Roman" pitchFamily="18" charset="0"/>
              </a:rPr>
              <a:t>Csikszentmihalyi</a:t>
            </a:r>
            <a:r>
              <a:rPr lang="it-IT" sz="3200" b="1" dirty="0" smtClean="0">
                <a:solidFill>
                  <a:srgbClr val="003F6E"/>
                </a:solidFill>
                <a:latin typeface="Times New Roman" pitchFamily="18" charset="0"/>
                <a:cs typeface="Times New Roman" pitchFamily="18" charset="0"/>
              </a:rPr>
              <a:t> (1975)</a:t>
            </a:r>
            <a:r>
              <a:rPr lang="it-IT" sz="3200" b="1" dirty="0" smtClean="0">
                <a:solidFill>
                  <a:srgbClr val="000000"/>
                </a:solidFill>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57" y="2132856"/>
            <a:ext cx="8166290" cy="411018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493161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36</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115" y="1425725"/>
            <a:ext cx="5198673" cy="5179178"/>
          </a:xfrm>
          <a:prstGeom prst="rect">
            <a:avLst/>
          </a:prstGeom>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(15)</a:t>
            </a:r>
            <a:endParaRPr lang="it-IT" sz="3200" b="1" dirty="0">
              <a:solidFill>
                <a:srgbClr val="003F6E"/>
              </a:solidFill>
              <a:latin typeface="Times New Roman" pitchFamily="18" charset="0"/>
            </a:endParaRPr>
          </a:p>
        </p:txBody>
      </p:sp>
      <p:sp>
        <p:nvSpPr>
          <p:cNvPr id="9" name="Text Box 3"/>
          <p:cNvSpPr txBox="1">
            <a:spLocks noChangeArrowheads="1"/>
          </p:cNvSpPr>
          <p:nvPr/>
        </p:nvSpPr>
        <p:spPr bwMode="auto">
          <a:xfrm>
            <a:off x="750037" y="980728"/>
            <a:ext cx="7488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rgbClr val="003F6E"/>
                </a:solidFill>
                <a:latin typeface="Times New Roman" pitchFamily="18" charset="0"/>
                <a:cs typeface="Times New Roman" pitchFamily="18" charset="0"/>
              </a:rPr>
              <a:t>Interior – Individual VS. Exterior - Collective</a:t>
            </a:r>
            <a:endParaRPr lang="it-IT" sz="2800" b="1" dirty="0">
              <a:solidFill>
                <a:srgbClr val="003F6E"/>
              </a:solidFill>
              <a:latin typeface="Times New Roman" pitchFamily="18" charset="0"/>
              <a:cs typeface="Times New Roman" pitchFamily="18" charset="0"/>
            </a:endParaRPr>
          </a:p>
        </p:txBody>
      </p:sp>
    </p:spTree>
    <p:extLst>
      <p:ext uri="{BB962C8B-B14F-4D97-AF65-F5344CB8AC3E}">
        <p14:creationId xmlns:p14="http://schemas.microsoft.com/office/powerpoint/2010/main" val="3519055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37</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clrChange>
              <a:clrFrom>
                <a:srgbClr val="F7F7EF"/>
              </a:clrFrom>
              <a:clrTo>
                <a:srgbClr val="F7F7EF">
                  <a:alpha val="0"/>
                </a:srgbClr>
              </a:clrTo>
            </a:clrChange>
            <a:extLst>
              <a:ext uri="{28A0092B-C50C-407E-A947-70E740481C1C}">
                <a14:useLocalDpi xmlns:a14="http://schemas.microsoft.com/office/drawing/2010/main" val="0"/>
              </a:ext>
            </a:extLst>
          </a:blip>
          <a:stretch>
            <a:fillRect/>
          </a:stretch>
        </p:blipFill>
        <p:spPr>
          <a:xfrm>
            <a:off x="1973415" y="1394843"/>
            <a:ext cx="5197169" cy="5211646"/>
          </a:xfrm>
          <a:prstGeom prst="rect">
            <a:avLst/>
          </a:prstGeom>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(16)</a:t>
            </a:r>
            <a:endParaRPr lang="it-IT" sz="3200" b="1" dirty="0">
              <a:solidFill>
                <a:srgbClr val="003F6E"/>
              </a:solidFill>
              <a:latin typeface="Times New Roman" pitchFamily="18" charset="0"/>
            </a:endParaRPr>
          </a:p>
        </p:txBody>
      </p:sp>
      <p:sp>
        <p:nvSpPr>
          <p:cNvPr id="9" name="Text Box 3"/>
          <p:cNvSpPr txBox="1">
            <a:spLocks noChangeArrowheads="1"/>
          </p:cNvSpPr>
          <p:nvPr/>
        </p:nvSpPr>
        <p:spPr bwMode="auto">
          <a:xfrm>
            <a:off x="750037" y="980728"/>
            <a:ext cx="7488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rgbClr val="003F6E"/>
                </a:solidFill>
                <a:latin typeface="Times New Roman" pitchFamily="18" charset="0"/>
                <a:cs typeface="Times New Roman" pitchFamily="18" charset="0"/>
              </a:rPr>
              <a:t>Interior – Individual VS. Exterior - Collective</a:t>
            </a:r>
            <a:endParaRPr lang="it-IT" sz="2800" b="1" dirty="0">
              <a:solidFill>
                <a:srgbClr val="003F6E"/>
              </a:solidFill>
              <a:latin typeface="Times New Roman" pitchFamily="18" charset="0"/>
              <a:cs typeface="Times New Roman" pitchFamily="18" charset="0"/>
            </a:endParaRPr>
          </a:p>
        </p:txBody>
      </p:sp>
    </p:spTree>
    <p:extLst>
      <p:ext uri="{BB962C8B-B14F-4D97-AF65-F5344CB8AC3E}">
        <p14:creationId xmlns:p14="http://schemas.microsoft.com/office/powerpoint/2010/main" val="4000510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38</a:t>
            </a:fld>
            <a:endParaRPr lang="it-IT" smtClean="0">
              <a:latin typeface="Arial" pitchFamily="34" charset="0"/>
            </a:endParaRPr>
          </a:p>
        </p:txBody>
      </p:sp>
      <p:sp>
        <p:nvSpPr>
          <p:cNvPr id="14" name="Text Box 3"/>
          <p:cNvSpPr txBox="1">
            <a:spLocks noChangeArrowheads="1"/>
          </p:cNvSpPr>
          <p:nvPr/>
        </p:nvSpPr>
        <p:spPr bwMode="auto">
          <a:xfrm>
            <a:off x="-18433" y="836612"/>
            <a:ext cx="91439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3200" b="1" dirty="0" smtClean="0">
                <a:solidFill>
                  <a:srgbClr val="003F6E"/>
                </a:solidFill>
              </a:rPr>
              <a:t>The Challenge of Transcultural Understanding</a:t>
            </a:r>
            <a:endParaRPr lang="it-IT" sz="3200" b="1" dirty="0">
              <a:solidFill>
                <a:srgbClr val="003F6E"/>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4"/>
          <p:cNvSpPr txBox="1">
            <a:spLocks noChangeArrowheads="1"/>
          </p:cNvSpPr>
          <p:nvPr/>
        </p:nvSpPr>
        <p:spPr bwMode="auto">
          <a:xfrm>
            <a:off x="3059832" y="6093296"/>
            <a:ext cx="5112569"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a:solidFill>
                  <a:srgbClr val="000000"/>
                </a:solidFill>
                <a:latin typeface="Times New Roman" pitchFamily="18" charset="0"/>
                <a:cs typeface="Times New Roman" pitchFamily="18" charset="0"/>
              </a:rPr>
              <a:t>(</a:t>
            </a:r>
            <a:r>
              <a:rPr lang="en-US" sz="1800" b="1" kern="0" dirty="0" err="1">
                <a:solidFill>
                  <a:srgbClr val="000000"/>
                </a:solidFill>
                <a:latin typeface="Times New Roman" pitchFamily="18" charset="0"/>
                <a:cs typeface="Times New Roman" pitchFamily="18" charset="0"/>
              </a:rPr>
              <a:t>Inglehart</a:t>
            </a:r>
            <a:r>
              <a:rPr lang="en-US" sz="1800" b="1" kern="0" dirty="0">
                <a:solidFill>
                  <a:srgbClr val="000000"/>
                </a:solidFill>
                <a:latin typeface="Times New Roman" pitchFamily="18" charset="0"/>
                <a:cs typeface="Times New Roman" pitchFamily="18" charset="0"/>
              </a:rPr>
              <a:t>–</a:t>
            </a:r>
            <a:r>
              <a:rPr lang="en-US" sz="1800" b="1" kern="0" dirty="0" err="1">
                <a:solidFill>
                  <a:srgbClr val="000000"/>
                </a:solidFill>
                <a:latin typeface="Times New Roman" pitchFamily="18" charset="0"/>
                <a:cs typeface="Times New Roman" pitchFamily="18" charset="0"/>
              </a:rPr>
              <a:t>Welzel</a:t>
            </a:r>
            <a:r>
              <a:rPr lang="en-US" sz="1800" b="1" kern="0" dirty="0">
                <a:solidFill>
                  <a:srgbClr val="000000"/>
                </a:solidFill>
                <a:latin typeface="Times New Roman" pitchFamily="18" charset="0"/>
                <a:cs typeface="Times New Roman" pitchFamily="18" charset="0"/>
              </a:rPr>
              <a:t> cultural map of the world, </a:t>
            </a:r>
            <a:r>
              <a:rPr lang="en-US" sz="1800" b="1" kern="0" dirty="0" smtClean="0">
                <a:solidFill>
                  <a:srgbClr val="000000"/>
                </a:solidFill>
                <a:latin typeface="Times New Roman" pitchFamily="18" charset="0"/>
                <a:cs typeface="Times New Roman" pitchFamily="18" charset="0"/>
              </a:rPr>
              <a:t>2010)</a:t>
            </a:r>
            <a:endParaRPr lang="it-IT" sz="1800" kern="0" dirty="0" smtClean="0">
              <a:solidFill>
                <a:srgbClr val="0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370" y="1561615"/>
            <a:ext cx="5125260" cy="4501688"/>
          </a:xfrm>
          <a:prstGeom prst="rect">
            <a:avLst/>
          </a:prstGeom>
        </p:spPr>
      </p:pic>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Creativity &amp; Social Acceptance (17)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42825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39</a:t>
            </a:fld>
            <a:endParaRPr lang="it-IT" smtClean="0">
              <a:latin typeface="Arial" pitchFamily="34" charset="0"/>
            </a:endParaRP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(00)</a:t>
            </a:r>
            <a:endParaRPr lang="it-IT" sz="3200" b="1" dirty="0">
              <a:solidFill>
                <a:srgbClr val="003F6E"/>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7" y="949753"/>
            <a:ext cx="7172325" cy="5619750"/>
          </a:xfrm>
          <a:prstGeom prst="rect">
            <a:avLst/>
          </a:prstGeom>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4" name="Rectangle 3"/>
          <p:cNvSpPr/>
          <p:nvPr/>
        </p:nvSpPr>
        <p:spPr>
          <a:xfrm>
            <a:off x="2809923" y="2204862"/>
            <a:ext cx="4087495" cy="1200329"/>
          </a:xfrm>
          <a:prstGeom prst="rect">
            <a:avLst/>
          </a:prstGeom>
        </p:spPr>
        <p:txBody>
          <a:bodyPr wrap="square">
            <a:spAutoFit/>
          </a:bodyPr>
          <a:lstStyle/>
          <a:p>
            <a:pPr lvl="0"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rPr>
              <a:t>3. </a:t>
            </a:r>
            <a:r>
              <a:rPr lang="en-US" sz="2400" b="1" u="sng" kern="0" dirty="0" smtClean="0">
                <a:solidFill>
                  <a:srgbClr val="000000"/>
                </a:solidFill>
                <a:effectLst>
                  <a:outerShdw blurRad="38100" dist="38100" dir="2700000" algn="tl">
                    <a:srgbClr val="C0C0C0"/>
                  </a:outerShdw>
                </a:effectLst>
                <a:latin typeface="Calibri" pitchFamily="34" charset="0"/>
              </a:rPr>
              <a:t>Guided Creativity (17)</a:t>
            </a:r>
            <a:endParaRPr lang="it-IT" sz="2400" b="1" u="sng" kern="0" dirty="0">
              <a:solidFill>
                <a:srgbClr val="000000"/>
              </a:solidFill>
              <a:effectLst>
                <a:outerShdw blurRad="38100" dist="38100" dir="2700000" algn="tl">
                  <a:srgbClr val="C0C0C0"/>
                </a:outerShdw>
              </a:effectLst>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smtClean="0">
                <a:solidFill>
                  <a:srgbClr val="000000"/>
                </a:solidFill>
                <a:latin typeface="Calibri" pitchFamily="34" charset="0"/>
              </a:rPr>
              <a:t>Awareness and Creativity</a:t>
            </a:r>
            <a:endParaRPr lang="en-US" sz="2400" b="1" kern="0" dirty="0">
              <a:solidFill>
                <a:srgbClr val="000000"/>
              </a:solidFill>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smtClean="0">
                <a:solidFill>
                  <a:srgbClr val="000000"/>
                </a:solidFill>
                <a:latin typeface="Calibri" pitchFamily="34" charset="0"/>
              </a:rPr>
              <a:t>EPM Educated Creativity</a:t>
            </a:r>
            <a:endParaRPr lang="it-IT" sz="2400" b="1" kern="0" dirty="0">
              <a:solidFill>
                <a:srgbClr val="000000"/>
              </a:solidFill>
              <a:latin typeface="Calibri" pitchFamily="34" charset="0"/>
            </a:endParaRPr>
          </a:p>
        </p:txBody>
      </p:sp>
    </p:spTree>
    <p:extLst>
      <p:ext uri="{BB962C8B-B14F-4D97-AF65-F5344CB8AC3E}">
        <p14:creationId xmlns:p14="http://schemas.microsoft.com/office/powerpoint/2010/main" val="816946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4901DF1-3264-4E2E-8708-9407B7B2B2FE}" type="slidenum">
              <a:rPr lang="it-IT" smtClean="0">
                <a:latin typeface="Arial" pitchFamily="34" charset="0"/>
              </a:rPr>
              <a:pPr eaLnBrk="1" hangingPunct="1">
                <a:spcBef>
                  <a:spcPct val="0"/>
                </a:spcBef>
                <a:defRPr/>
              </a:pPr>
              <a:t>4</a:t>
            </a:fld>
            <a:endParaRPr lang="it-IT" smtClean="0">
              <a:latin typeface="Arial" pitchFamily="34" charset="0"/>
            </a:endParaRPr>
          </a:p>
        </p:txBody>
      </p:sp>
      <p:sp>
        <p:nvSpPr>
          <p:cNvPr id="6149" name="Rectangle 2"/>
          <p:cNvSpPr txBox="1">
            <a:spLocks noChangeArrowheads="1"/>
          </p:cNvSpPr>
          <p:nvPr/>
        </p:nvSpPr>
        <p:spPr bwMode="auto">
          <a:xfrm>
            <a:off x="6858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3200" b="1" dirty="0" err="1" smtClean="0">
                <a:solidFill>
                  <a:srgbClr val="003F6E"/>
                </a:solidFill>
                <a:latin typeface="Times New Roman" pitchFamily="18" charset="0"/>
              </a:rPr>
              <a:t>Presentation</a:t>
            </a:r>
            <a:r>
              <a:rPr lang="es-ES" sz="3200" b="1" dirty="0" smtClean="0">
                <a:solidFill>
                  <a:srgbClr val="003F6E"/>
                </a:solidFill>
                <a:latin typeface="Times New Roman" pitchFamily="18" charset="0"/>
              </a:rPr>
              <a:t> </a:t>
            </a:r>
            <a:r>
              <a:rPr lang="es-ES" sz="3200" b="1" dirty="0" err="1" smtClean="0">
                <a:solidFill>
                  <a:srgbClr val="003F6E"/>
                </a:solidFill>
                <a:latin typeface="Times New Roman" pitchFamily="18" charset="0"/>
              </a:rPr>
              <a:t>Outline</a:t>
            </a:r>
            <a:endParaRPr lang="es-ES" sz="3200" b="1" dirty="0">
              <a:solidFill>
                <a:srgbClr val="003F6E"/>
              </a:solidFill>
              <a:latin typeface="Times New Roman" pitchFamily="18" charset="0"/>
            </a:endParaRPr>
          </a:p>
        </p:txBody>
      </p:sp>
      <p:pic>
        <p:nvPicPr>
          <p:cNvPr id="6150" name="Immagine 8" descr="http://www.ilcapoluogo.com/var/ezflow_site/storage/images/news/sanita/d-amico-pd-sulla-sanita-occorre-correttezza-istituzionale-37031/370087-1-ita-IT/D-Amico-Pd-sulla-sanita-occorre-correttezza-istituzion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75" y="5357813"/>
            <a:ext cx="20161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TextBox 8"/>
          <p:cNvSpPr txBox="1"/>
          <p:nvPr/>
        </p:nvSpPr>
        <p:spPr>
          <a:xfrm>
            <a:off x="784083" y="1693554"/>
            <a:ext cx="3877343" cy="1077218"/>
          </a:xfrm>
          <a:prstGeom prst="rect">
            <a:avLst/>
          </a:prstGeom>
          <a:noFill/>
        </p:spPr>
        <p:txBody>
          <a:bodyPr wrap="none" rtlCol="0">
            <a:spAutoFit/>
          </a:bodyPr>
          <a:lstStyle/>
          <a:p>
            <a:pPr marL="265113" lvl="0" indent="-265113" eaLnBrk="0" hangingPunct="0">
              <a:spcBef>
                <a:spcPts val="0"/>
              </a:spcBef>
              <a:tabLst>
                <a:tab pos="357188" algn="l"/>
                <a:tab pos="447675" algn="l"/>
              </a:tabLst>
              <a:defRPr/>
            </a:pPr>
            <a:r>
              <a:rPr lang="it-IT" sz="2400" kern="0" dirty="0">
                <a:solidFill>
                  <a:srgbClr val="000000"/>
                </a:solidFill>
                <a:effectLst>
                  <a:outerShdw blurRad="38100" dist="38100" dir="2700000" algn="tl">
                    <a:srgbClr val="C0C0C0"/>
                  </a:outerShdw>
                </a:effectLst>
                <a:latin typeface="Calibri" pitchFamily="34" charset="0"/>
                <a:cs typeface="+mn-cs"/>
              </a:rPr>
              <a:t>1.  </a:t>
            </a:r>
            <a:r>
              <a:rPr lang="it-IT" sz="2400" u="sng" kern="0" dirty="0" smtClean="0">
                <a:solidFill>
                  <a:srgbClr val="000000"/>
                </a:solidFill>
                <a:effectLst>
                  <a:outerShdw blurRad="38100" dist="38100" dir="2700000" algn="tl">
                    <a:srgbClr val="C0C0C0"/>
                  </a:outerShdw>
                </a:effectLst>
                <a:latin typeface="Calibri" pitchFamily="34" charset="0"/>
                <a:cs typeface="+mn-cs"/>
              </a:rPr>
              <a:t>Introduction </a:t>
            </a:r>
            <a:r>
              <a:rPr lang="it-IT" sz="2400" u="sng" kern="0" smtClean="0">
                <a:solidFill>
                  <a:srgbClr val="000000"/>
                </a:solidFill>
                <a:effectLst>
                  <a:outerShdw blurRad="38100" dist="38100" dir="2700000" algn="tl">
                    <a:srgbClr val="C0C0C0"/>
                  </a:outerShdw>
                </a:effectLst>
                <a:latin typeface="Calibri" pitchFamily="34" charset="0"/>
                <a:cs typeface="+mn-cs"/>
              </a:rPr>
              <a:t>(</a:t>
            </a:r>
            <a:r>
              <a:rPr lang="it-IT" sz="2400" u="sng" kern="0" smtClean="0">
                <a:solidFill>
                  <a:srgbClr val="000000"/>
                </a:solidFill>
                <a:effectLst>
                  <a:outerShdw blurRad="38100" dist="38100" dir="2700000" algn="tl">
                    <a:srgbClr val="C0C0C0"/>
                  </a:outerShdw>
                </a:effectLst>
                <a:latin typeface="Calibri" pitchFamily="34" charset="0"/>
                <a:cs typeface="+mn-cs"/>
              </a:rPr>
              <a:t>15) </a:t>
            </a:r>
            <a:endParaRPr lang="it-IT" sz="2400" u="sng" kern="0" dirty="0">
              <a:solidFill>
                <a:srgbClr val="000000"/>
              </a:solidFill>
              <a:effectLst>
                <a:outerShdw blurRad="38100" dist="38100" dir="2700000" algn="tl">
                  <a:srgbClr val="C0C0C0"/>
                </a:outerShdw>
              </a:effectLst>
              <a:latin typeface="Calibri" pitchFamily="34" charset="0"/>
              <a:cs typeface="+mn-cs"/>
            </a:endParaRPr>
          </a:p>
          <a:p>
            <a:pPr marL="548640" indent="-265113" eaLnBrk="0" hangingPunct="0">
              <a:buFontTx/>
              <a:buChar char="•"/>
              <a:tabLst>
                <a:tab pos="357188" algn="l"/>
                <a:tab pos="447675" algn="l"/>
              </a:tabLst>
              <a:defRPr/>
            </a:pPr>
            <a:r>
              <a:rPr lang="it-IT" sz="2000" kern="0" dirty="0" smtClean="0">
                <a:solidFill>
                  <a:srgbClr val="000000"/>
                </a:solidFill>
                <a:latin typeface="Calibri" pitchFamily="34" charset="0"/>
              </a:rPr>
              <a:t>Scientific Method &amp; Discovery</a:t>
            </a:r>
          </a:p>
          <a:p>
            <a:pPr marL="548640" indent="-265113" eaLnBrk="0" hangingPunct="0">
              <a:buFontTx/>
              <a:buChar char="•"/>
              <a:tabLst>
                <a:tab pos="357188" algn="l"/>
                <a:tab pos="447675" algn="l"/>
              </a:tabLst>
              <a:defRPr/>
            </a:pPr>
            <a:r>
              <a:rPr lang="it-IT" sz="2000" kern="0" dirty="0" smtClean="0">
                <a:solidFill>
                  <a:srgbClr val="000000"/>
                </a:solidFill>
                <a:latin typeface="Calibri" pitchFamily="34" charset="0"/>
                <a:cs typeface="+mn-cs"/>
              </a:rPr>
              <a:t>Paradigmatic Confusion</a:t>
            </a:r>
            <a:endParaRPr lang="it-IT" sz="2000" kern="0" dirty="0">
              <a:solidFill>
                <a:srgbClr val="000000"/>
              </a:solidFill>
              <a:latin typeface="Calibri" pitchFamily="34" charset="0"/>
              <a:cs typeface="+mn-cs"/>
            </a:endParaRPr>
          </a:p>
        </p:txBody>
      </p:sp>
      <p:sp>
        <p:nvSpPr>
          <p:cNvPr id="10" name="TextBox 9"/>
          <p:cNvSpPr txBox="1"/>
          <p:nvPr/>
        </p:nvSpPr>
        <p:spPr>
          <a:xfrm>
            <a:off x="784083" y="2770746"/>
            <a:ext cx="5352106" cy="1077218"/>
          </a:xfrm>
          <a:prstGeom prst="rect">
            <a:avLst/>
          </a:prstGeom>
          <a:noFill/>
        </p:spPr>
        <p:txBody>
          <a:bodyPr wrap="none" rtlCol="0">
            <a:spAutoFit/>
          </a:bodyPr>
          <a:lstStyle/>
          <a:p>
            <a:pPr lvl="0" eaLnBrk="0" hangingPunct="0">
              <a:spcBef>
                <a:spcPts val="0"/>
              </a:spcBef>
              <a:tabLst>
                <a:tab pos="357188" algn="l"/>
                <a:tab pos="447675" algn="l"/>
              </a:tabLst>
              <a:defRPr/>
            </a:pPr>
            <a:r>
              <a:rPr lang="it-IT" sz="2400" kern="0" dirty="0">
                <a:effectLst>
                  <a:outerShdw blurRad="38100" dist="38100" dir="2700000" algn="tl">
                    <a:srgbClr val="C0C0C0"/>
                  </a:outerShdw>
                </a:effectLst>
                <a:latin typeface="Calibri" pitchFamily="34" charset="0"/>
                <a:cs typeface="+mn-cs"/>
              </a:rPr>
              <a:t>2. </a:t>
            </a:r>
            <a:r>
              <a:rPr lang="it-IT" sz="2400" u="sng" kern="0" dirty="0" smtClean="0">
                <a:effectLst>
                  <a:outerShdw blurRad="38100" dist="38100" dir="2700000" algn="tl">
                    <a:srgbClr val="C0C0C0"/>
                  </a:outerShdw>
                </a:effectLst>
                <a:latin typeface="Calibri" pitchFamily="34" charset="0"/>
                <a:cs typeface="+mn-cs"/>
              </a:rPr>
              <a:t>Creativity &amp; Social Acceptance (17)</a:t>
            </a:r>
            <a:endParaRPr lang="it-IT" sz="2400" u="sng" kern="0" dirty="0">
              <a:effectLst>
                <a:outerShdw blurRad="38100" dist="38100" dir="2700000" algn="tl">
                  <a:srgbClr val="C0C0C0"/>
                </a:outerShdw>
              </a:effectLst>
              <a:latin typeface="Calibri" pitchFamily="34" charset="0"/>
              <a:cs typeface="+mn-cs"/>
            </a:endParaRPr>
          </a:p>
          <a:p>
            <a:pPr marL="548640" lvl="0" indent="-265113" eaLnBrk="0" hangingPunct="0">
              <a:spcBef>
                <a:spcPts val="0"/>
              </a:spcBef>
              <a:buFontTx/>
              <a:buChar char="•"/>
              <a:tabLst>
                <a:tab pos="357188" algn="l"/>
                <a:tab pos="447675" algn="l"/>
              </a:tabLst>
              <a:defRPr/>
            </a:pPr>
            <a:r>
              <a:rPr lang="it-IT" sz="2000" kern="0" dirty="0" smtClean="0">
                <a:latin typeface="Calibri" pitchFamily="34" charset="0"/>
                <a:cs typeface="+mn-cs"/>
              </a:rPr>
              <a:t>Eulogic Thought</a:t>
            </a:r>
            <a:endParaRPr lang="it-IT" sz="2000" kern="0" dirty="0">
              <a:latin typeface="Calibri" pitchFamily="34" charset="0"/>
              <a:cs typeface="+mn-cs"/>
            </a:endParaRPr>
          </a:p>
          <a:p>
            <a:pPr marL="548640" lvl="0" indent="-265113" eaLnBrk="0" hangingPunct="0">
              <a:spcBef>
                <a:spcPts val="0"/>
              </a:spcBef>
              <a:buFontTx/>
              <a:buChar char="•"/>
              <a:tabLst>
                <a:tab pos="357188" algn="l"/>
                <a:tab pos="447675" algn="l"/>
              </a:tabLst>
              <a:defRPr/>
            </a:pPr>
            <a:r>
              <a:rPr lang="en-US" sz="2000" kern="0" dirty="0" smtClean="0">
                <a:latin typeface="Calibri" pitchFamily="34" charset="0"/>
                <a:cs typeface="+mn-cs"/>
              </a:rPr>
              <a:t>Individual – Community Cultural Resonance</a:t>
            </a:r>
            <a:endParaRPr lang="it-IT" sz="2000" kern="0" dirty="0">
              <a:latin typeface="Calibri" pitchFamily="34" charset="0"/>
              <a:cs typeface="+mn-cs"/>
            </a:endParaRPr>
          </a:p>
        </p:txBody>
      </p:sp>
      <p:sp>
        <p:nvSpPr>
          <p:cNvPr id="11" name="TextBox 10"/>
          <p:cNvSpPr txBox="1"/>
          <p:nvPr/>
        </p:nvSpPr>
        <p:spPr>
          <a:xfrm>
            <a:off x="784083" y="3847964"/>
            <a:ext cx="3409267" cy="1077218"/>
          </a:xfrm>
          <a:prstGeom prst="rect">
            <a:avLst/>
          </a:prstGeom>
          <a:noFill/>
        </p:spPr>
        <p:txBody>
          <a:bodyPr wrap="none" rtlCol="0">
            <a:spAutoFit/>
          </a:bodyPr>
          <a:lstStyle/>
          <a:p>
            <a:pPr lvl="0" eaLnBrk="0" hangingPunct="0">
              <a:spcBef>
                <a:spcPts val="0"/>
              </a:spcBef>
              <a:tabLst>
                <a:tab pos="357188" algn="l"/>
                <a:tab pos="447675" algn="l"/>
              </a:tabLst>
              <a:defRPr/>
            </a:pPr>
            <a:r>
              <a:rPr lang="it-IT" sz="2400" kern="0" dirty="0">
                <a:effectLst>
                  <a:outerShdw blurRad="38100" dist="38100" dir="2700000" algn="tl">
                    <a:srgbClr val="C0C0C0"/>
                  </a:outerShdw>
                </a:effectLst>
                <a:latin typeface="Calibri" pitchFamily="34" charset="0"/>
                <a:cs typeface="+mn-cs"/>
              </a:rPr>
              <a:t>3. </a:t>
            </a:r>
            <a:r>
              <a:rPr lang="en-US" sz="2400" u="sng" kern="0" dirty="0" smtClean="0">
                <a:effectLst>
                  <a:outerShdw blurRad="38100" dist="38100" dir="2700000" algn="tl">
                    <a:srgbClr val="C0C0C0"/>
                  </a:outerShdw>
                </a:effectLst>
                <a:latin typeface="Calibri" pitchFamily="34" charset="0"/>
                <a:cs typeface="+mn-cs"/>
              </a:rPr>
              <a:t>Guided Creativity (17)</a:t>
            </a:r>
            <a:endParaRPr lang="it-IT" sz="2400" u="sng" kern="0" dirty="0">
              <a:effectLst>
                <a:outerShdw blurRad="38100" dist="38100" dir="2700000" algn="tl">
                  <a:srgbClr val="C0C0C0"/>
                </a:outerShdw>
              </a:effectLst>
              <a:latin typeface="Calibri" pitchFamily="34" charset="0"/>
              <a:cs typeface="+mn-cs"/>
            </a:endParaRPr>
          </a:p>
          <a:p>
            <a:pPr marL="548640" lvl="0" indent="-265113" eaLnBrk="0" hangingPunct="0">
              <a:spcBef>
                <a:spcPts val="0"/>
              </a:spcBef>
              <a:buFontTx/>
              <a:buChar char="•"/>
              <a:tabLst>
                <a:tab pos="357188" algn="l"/>
                <a:tab pos="447675" algn="l"/>
              </a:tabLst>
              <a:defRPr/>
            </a:pPr>
            <a:r>
              <a:rPr lang="en-US" sz="2000" kern="0" dirty="0" smtClean="0">
                <a:latin typeface="Calibri" pitchFamily="34" charset="0"/>
                <a:cs typeface="+mn-cs"/>
              </a:rPr>
              <a:t>Awareness and Creativity</a:t>
            </a:r>
          </a:p>
          <a:p>
            <a:pPr marL="548640" lvl="0" indent="-265113" eaLnBrk="0" hangingPunct="0">
              <a:spcBef>
                <a:spcPts val="0"/>
              </a:spcBef>
              <a:buFontTx/>
              <a:buChar char="•"/>
              <a:tabLst>
                <a:tab pos="357188" algn="l"/>
                <a:tab pos="447675" algn="l"/>
              </a:tabLst>
              <a:defRPr/>
            </a:pPr>
            <a:r>
              <a:rPr lang="en-US" sz="2000" kern="0" dirty="0" smtClean="0">
                <a:latin typeface="Calibri" pitchFamily="34" charset="0"/>
                <a:cs typeface="+mn-cs"/>
              </a:rPr>
              <a:t>EPM Educated Creativity</a:t>
            </a:r>
            <a:endParaRPr lang="en-US" sz="2000" kern="0" dirty="0">
              <a:latin typeface="Calibri" pitchFamily="34" charset="0"/>
              <a:cs typeface="+mn-cs"/>
            </a:endParaRPr>
          </a:p>
        </p:txBody>
      </p:sp>
    </p:spTree>
    <p:extLst>
      <p:ext uri="{BB962C8B-B14F-4D97-AF65-F5344CB8AC3E}">
        <p14:creationId xmlns:p14="http://schemas.microsoft.com/office/powerpoint/2010/main" val="4173008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40</a:t>
            </a:fld>
            <a:endParaRPr lang="it-IT" smtClean="0">
              <a:latin typeface="Arial" pitchFamily="34" charset="0"/>
            </a:endParaRPr>
          </a:p>
        </p:txBody>
      </p:sp>
      <p:sp>
        <p:nvSpPr>
          <p:cNvPr id="10" name="TextBox 9"/>
          <p:cNvSpPr txBox="1"/>
          <p:nvPr/>
        </p:nvSpPr>
        <p:spPr>
          <a:xfrm>
            <a:off x="771195" y="2935672"/>
            <a:ext cx="7560838" cy="2062103"/>
          </a:xfrm>
          <a:prstGeom prst="rect">
            <a:avLst/>
          </a:prstGeom>
          <a:noFill/>
        </p:spPr>
        <p:txBody>
          <a:bodyPr wrap="square" rtlCol="0">
            <a:spAutoFit/>
          </a:bodyPr>
          <a:lstStyle/>
          <a:p>
            <a:pPr marL="347472" indent="-347472"/>
            <a:endParaRPr lang="en-US" sz="8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System 1 </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System 2 </a:t>
            </a:r>
            <a:r>
              <a:rPr lang="en-US" sz="2400" dirty="0" smtClean="0">
                <a:latin typeface="Times New Roman" pitchFamily="18" charset="0"/>
                <a:cs typeface="Times New Roman" pitchFamily="18" charset="0"/>
              </a:rPr>
              <a:t>:</a:t>
            </a:r>
          </a:p>
        </p:txBody>
      </p:sp>
      <p:sp>
        <p:nvSpPr>
          <p:cNvPr id="3" name="TextBox 2"/>
          <p:cNvSpPr txBox="1"/>
          <p:nvPr/>
        </p:nvSpPr>
        <p:spPr>
          <a:xfrm>
            <a:off x="2791562" y="3088005"/>
            <a:ext cx="4535216" cy="1200329"/>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Wiring and re-wiring of </a:t>
            </a:r>
            <a:r>
              <a:rPr lang="en-US" sz="2400" dirty="0" smtClean="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ocused </a:t>
            </a:r>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ptimal </a:t>
            </a:r>
            <a:r>
              <a:rPr lang="en-US" sz="2400" b="1" dirty="0"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ath (</a:t>
            </a:r>
            <a:r>
              <a:rPr lang="en-US" sz="2400" b="1" dirty="0" smtClean="0">
                <a:latin typeface="Times New Roman" panose="02020603050405020304" pitchFamily="18" charset="0"/>
                <a:cs typeface="Times New Roman" panose="02020603050405020304" pitchFamily="18" charset="0"/>
              </a:rPr>
              <a:t>FOP</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creatively reach a planned </a:t>
            </a:r>
            <a:r>
              <a:rPr lang="en-US" sz="2400" dirty="0" smtClean="0">
                <a:latin typeface="Times New Roman" panose="02020603050405020304" pitchFamily="18" charset="0"/>
                <a:cs typeface="Times New Roman" panose="02020603050405020304" pitchFamily="18" charset="0"/>
              </a:rPr>
              <a:t>goal.</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791562" y="4528167"/>
            <a:ext cx="4881465" cy="1200329"/>
          </a:xfrm>
          <a:prstGeom prst="rect">
            <a:avLst/>
          </a:prstGeom>
          <a:noFill/>
        </p:spPr>
        <p:txBody>
          <a:bodyPr wrap="none" rtlCol="0">
            <a:spAutoFit/>
          </a:bodyPr>
          <a:lstStyle/>
          <a:p>
            <a:r>
              <a:rPr lang="en-US" sz="2400" b="1" dirty="0" smtClean="0">
                <a:latin typeface="Times New Roman" pitchFamily="18" charset="0"/>
                <a:cs typeface="Times New Roman" pitchFamily="18" charset="0"/>
              </a:rPr>
              <a:t>System 1</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rational </a:t>
            </a:r>
            <a:r>
              <a:rPr lang="en-US" sz="2400" dirty="0" smtClean="0">
                <a:latin typeface="Times New Roman" pitchFamily="18" charset="0"/>
                <a:cs typeface="Times New Roman" pitchFamily="18" charset="0"/>
              </a:rPr>
              <a:t>assessment </a:t>
            </a:r>
          </a:p>
          <a:p>
            <a:r>
              <a:rPr lang="en-US" sz="2400" dirty="0" smtClean="0">
                <a:latin typeface="Times New Roman" pitchFamily="18" charset="0"/>
                <a:cs typeface="Times New Roman" pitchFamily="18" charset="0"/>
              </a:rPr>
              <a:t>and endorsement </a:t>
            </a:r>
          </a:p>
          <a:p>
            <a:r>
              <a:rPr lang="en-US" sz="2400" dirty="0" smtClean="0">
                <a:latin typeface="Times New Roman" pitchFamily="18" charset="0"/>
                <a:cs typeface="Times New Roman" pitchFamily="18" charset="0"/>
              </a:rPr>
              <a:t>(checking </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FOP</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updating if needed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6732" y="1659401"/>
            <a:ext cx="8969764" cy="830997"/>
          </a:xfrm>
          <a:prstGeom prst="rect">
            <a:avLst/>
          </a:prstGeom>
          <a:noFill/>
        </p:spPr>
        <p:txBody>
          <a:bodyPr wrap="square" rtlCol="0">
            <a:spAutoFit/>
          </a:bodyPr>
          <a:lstStyle/>
          <a:p>
            <a:pPr marL="347472" indent="-347472" algn="just"/>
            <a:r>
              <a:rPr lang="en-US" sz="2400" dirty="0" smtClean="0">
                <a:latin typeface="Times New Roman" pitchFamily="18" charset="0"/>
                <a:cs typeface="Times New Roman" pitchFamily="18" charset="0"/>
              </a:rPr>
              <a:t>According to </a:t>
            </a:r>
            <a:r>
              <a:rPr lang="en-US" sz="2400" b="1" dirty="0" smtClean="0">
                <a:latin typeface="Times New Roman" pitchFamily="18" charset="0"/>
                <a:cs typeface="Times New Roman" pitchFamily="18" charset="0"/>
              </a:rPr>
              <a:t>Elementary Pragmatic Model</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EPM</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two coupled fundamental systems</a:t>
            </a:r>
            <a:r>
              <a:rPr lang="en-US" sz="2400" dirty="0" smtClean="0">
                <a:latin typeface="Times New Roman" pitchFamily="18" charset="0"/>
                <a:cs typeface="Times New Roman" pitchFamily="18" charset="0"/>
              </a:rPr>
              <a:t> are at the </a:t>
            </a:r>
            <a:r>
              <a:rPr lang="en-US" sz="2400" b="1" dirty="0" smtClean="0">
                <a:latin typeface="Times New Roman" pitchFamily="18" charset="0"/>
                <a:cs typeface="Times New Roman" pitchFamily="18" charset="0"/>
              </a:rPr>
              <a:t>core</a:t>
            </a:r>
            <a:r>
              <a:rPr lang="en-US" sz="2400" dirty="0" smtClean="0">
                <a:latin typeface="Times New Roman" pitchFamily="18" charset="0"/>
                <a:cs typeface="Times New Roman" pitchFamily="18" charset="0"/>
              </a:rPr>
              <a:t> of human </a:t>
            </a:r>
            <a:r>
              <a:rPr lang="en-US" sz="2400" b="1" dirty="0" smtClean="0">
                <a:latin typeface="Times New Roman" pitchFamily="18" charset="0"/>
                <a:cs typeface="Times New Roman" pitchFamily="18" charset="0"/>
              </a:rPr>
              <a:t>mind</a:t>
            </a:r>
            <a:r>
              <a:rPr lang="en-US" sz="2400" dirty="0" smtClean="0">
                <a:latin typeface="Times New Roman" pitchFamily="18" charset="0"/>
                <a:cs typeface="Times New Roman" pitchFamily="18" charset="0"/>
              </a:rPr>
              <a:t>:</a:t>
            </a:r>
          </a:p>
        </p:txBody>
      </p:sp>
      <p:sp>
        <p:nvSpPr>
          <p:cNvPr id="13"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r">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1982)</a:t>
            </a:r>
            <a:endParaRPr lang="it-IT" sz="1800" kern="0" dirty="0" smtClean="0">
              <a:solidFill>
                <a:srgbClr val="000000"/>
              </a:solidFill>
            </a:endParaRPr>
          </a:p>
        </p:txBody>
      </p:sp>
      <p:sp>
        <p:nvSpPr>
          <p:cNvPr id="1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2" name="Titolo 1"/>
          <p:cNvSpPr txBox="1">
            <a:spLocks/>
          </p:cNvSpPr>
          <p:nvPr/>
        </p:nvSpPr>
        <p:spPr bwMode="auto">
          <a:xfrm>
            <a:off x="1671293" y="867924"/>
            <a:ext cx="5760641" cy="4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altLang="en-US" sz="3200" dirty="0" smtClean="0">
                <a:latin typeface="Times New Roman" panose="02020603050405020304" pitchFamily="18" charset="0"/>
                <a:cs typeface="Times New Roman" panose="02020603050405020304" pitchFamily="18" charset="0"/>
              </a:rPr>
              <a:t>Awareness and Creativity (EPM)</a:t>
            </a:r>
            <a:endParaRPr lang="en-US" sz="3200" kern="0" dirty="0" smtClean="0">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1249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6"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41</a:t>
            </a:fld>
            <a:endParaRPr lang="it-IT" smtClean="0">
              <a:latin typeface="Arial" pitchFamily="34" charset="0"/>
            </a:endParaRPr>
          </a:p>
        </p:txBody>
      </p:sp>
      <p:sp>
        <p:nvSpPr>
          <p:cNvPr id="14" name="TextBox 13"/>
          <p:cNvSpPr txBox="1"/>
          <p:nvPr/>
        </p:nvSpPr>
        <p:spPr>
          <a:xfrm>
            <a:off x="66731" y="2780928"/>
            <a:ext cx="8969764" cy="1569660"/>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System 1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fed by </a:t>
            </a:r>
            <a:r>
              <a:rPr lang="en-US" sz="2400" b="1" dirty="0">
                <a:latin typeface="Times New Roman" pitchFamily="18" charset="0"/>
                <a:cs typeface="Times New Roman" pitchFamily="18" charset="0"/>
              </a:rPr>
              <a:t>definition doubting</a:t>
            </a:r>
            <a:r>
              <a:rPr lang="en-US" sz="2400" dirty="0">
                <a:latin typeface="Times New Roman" pitchFamily="18" charset="0"/>
                <a:cs typeface="Times New Roman" pitchFamily="18" charset="0"/>
              </a:rPr>
              <a:t> and </a:t>
            </a:r>
            <a:r>
              <a:rPr lang="en-US" sz="2400" b="1" dirty="0">
                <a:latin typeface="Times New Roman" pitchFamily="18" charset="0"/>
                <a:cs typeface="Times New Roman" pitchFamily="18" charset="0"/>
              </a:rPr>
              <a:t>compromising</a:t>
            </a:r>
            <a:r>
              <a:rPr lang="en-US" sz="2400" dirty="0">
                <a:latin typeface="Times New Roman" pitchFamily="18" charset="0"/>
                <a:cs typeface="Times New Roman" pitchFamily="18" charset="0"/>
              </a:rPr>
              <a:t> mainly; the availability of </a:t>
            </a:r>
            <a:r>
              <a:rPr lang="en-US" sz="2400" dirty="0" smtClean="0">
                <a:latin typeface="Times New Roman" pitchFamily="18" charset="0"/>
                <a:cs typeface="Times New Roman" pitchFamily="18" charset="0"/>
              </a:rPr>
              <a:t>an </a:t>
            </a:r>
            <a:r>
              <a:rPr lang="en-US" sz="2400" b="1" dirty="0" smtClean="0">
                <a:latin typeface="Times New Roman" pitchFamily="18" charset="0"/>
                <a:cs typeface="Times New Roman" pitchFamily="18" charset="0"/>
              </a:rPr>
              <a:t>environmental </a:t>
            </a:r>
            <a:r>
              <a:rPr lang="en-US" sz="2400" b="1" dirty="0">
                <a:latin typeface="Times New Roman" pitchFamily="18" charset="0"/>
                <a:cs typeface="Times New Roman" pitchFamily="18" charset="0"/>
              </a:rPr>
              <a:t>chaotic </a:t>
            </a:r>
            <a:r>
              <a:rPr lang="en-US" sz="2400" b="1" dirty="0" smtClean="0">
                <a:latin typeface="Times New Roman" pitchFamily="18" charset="0"/>
                <a:cs typeface="Times New Roman" pitchFamily="18" charset="0"/>
              </a:rPr>
              <a:t>information redundant </a:t>
            </a:r>
            <a:r>
              <a:rPr lang="en-US" sz="2400" b="1" dirty="0">
                <a:latin typeface="Times New Roman" pitchFamily="18" charset="0"/>
                <a:cs typeface="Times New Roman" pitchFamily="18" charset="0"/>
              </a:rPr>
              <a:t>support</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is </a:t>
            </a:r>
            <a:r>
              <a:rPr lang="en-US" sz="2400" b="1" dirty="0" smtClean="0">
                <a:latin typeface="Times New Roman" pitchFamily="18" charset="0"/>
                <a:cs typeface="Times New Roman" pitchFamily="18" charset="0"/>
              </a:rPr>
              <a:t>required </a:t>
            </a:r>
            <a:r>
              <a:rPr lang="en-US" sz="2400" dirty="0" smtClean="0">
                <a:latin typeface="Times New Roman" pitchFamily="18" charset="0"/>
                <a:cs typeface="Times New Roman" pitchFamily="18" charset="0"/>
              </a:rPr>
              <a:t>(RATL, Right Anterior Temporal Lobe)</a:t>
            </a:r>
            <a:r>
              <a:rPr lang="en-US" sz="2400" b="1"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emotion</a:t>
            </a:r>
            <a:r>
              <a:rPr lang="en-US" sz="2200" b="1" dirty="0" err="1" smtClean="0">
                <a:latin typeface="Times New Roman" pitchFamily="18" charset="0"/>
                <a:cs typeface="Times New Roman" pitchFamily="18" charset="0"/>
                <a:sym typeface="Wingdings" pitchFamily="2" charset="2"/>
              </a:rPr>
              <a:t>FOP</a:t>
            </a:r>
            <a:r>
              <a:rPr lang="en-US" sz="2200" b="1" dirty="0" smtClean="0">
                <a:latin typeface="Times New Roman" pitchFamily="18" charset="0"/>
                <a:cs typeface="Times New Roman" pitchFamily="18" charset="0"/>
                <a:sym typeface="Wingdings" pitchFamily="2" charset="2"/>
              </a:rPr>
              <a:t> </a:t>
            </a:r>
            <a:r>
              <a:rPr lang="en-US" sz="2200" b="1" dirty="0">
                <a:latin typeface="Times New Roman" pitchFamily="18" charset="0"/>
                <a:cs typeface="Times New Roman" pitchFamily="18" charset="0"/>
                <a:sym typeface="Wingdings" pitchFamily="2" charset="2"/>
              </a:rPr>
              <a:t>(re-)</a:t>
            </a:r>
            <a:r>
              <a:rPr lang="en-US" sz="2200" b="1" dirty="0" err="1">
                <a:latin typeface="Times New Roman" pitchFamily="18" charset="0"/>
                <a:cs typeface="Times New Roman" pitchFamily="18" charset="0"/>
                <a:sym typeface="Wingdings" pitchFamily="2" charset="2"/>
              </a:rPr>
              <a:t>wiringsensation</a:t>
            </a:r>
            <a:r>
              <a:rPr lang="en-US" sz="2200" b="1" dirty="0" err="1" smtClean="0">
                <a:latin typeface="Times New Roman" pitchFamily="18" charset="0"/>
                <a:cs typeface="Times New Roman" pitchFamily="18" charset="0"/>
                <a:sym typeface="Wingdings" pitchFamily="2" charset="2"/>
              </a:rPr>
              <a:t>action</a:t>
            </a:r>
            <a:r>
              <a:rPr lang="en-US" sz="2200" b="1" dirty="0" smtClean="0">
                <a:latin typeface="Times New Roman" pitchFamily="18" charset="0"/>
                <a:cs typeface="Times New Roman" pitchFamily="18" charset="0"/>
                <a:sym typeface="Wingdings" pitchFamily="2" charset="2"/>
              </a:rPr>
              <a:t> (survival oriented)</a:t>
            </a:r>
            <a:r>
              <a:rPr lang="en-US" sz="2400" dirty="0" smtClean="0">
                <a:latin typeface="Times New Roman" pitchFamily="18" charset="0"/>
                <a:cs typeface="Times New Roman" pitchFamily="18" charset="0"/>
              </a:rPr>
              <a:t>.</a:t>
            </a:r>
          </a:p>
        </p:txBody>
      </p:sp>
      <p:sp>
        <p:nvSpPr>
          <p:cNvPr id="15" name="TextBox 14"/>
          <p:cNvSpPr txBox="1"/>
          <p:nvPr/>
        </p:nvSpPr>
        <p:spPr>
          <a:xfrm>
            <a:off x="75657" y="4509120"/>
            <a:ext cx="8969764" cy="1661993"/>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System 2</a:t>
            </a:r>
            <a:r>
              <a:rPr lang="en-US" sz="2400" dirty="0" smtClean="0">
                <a:latin typeface="Times New Roman" pitchFamily="18" charset="0"/>
                <a:cs typeface="Times New Roman" pitchFamily="18" charset="0"/>
              </a:rPr>
              <a:t> is </a:t>
            </a:r>
            <a:r>
              <a:rPr lang="en-US" sz="2400" dirty="0">
                <a:latin typeface="Times New Roman" pitchFamily="18" charset="0"/>
                <a:cs typeface="Times New Roman" pitchFamily="18" charset="0"/>
              </a:rPr>
              <a:t>based on </a:t>
            </a:r>
            <a:r>
              <a:rPr lang="en-US" sz="2400" b="1" dirty="0">
                <a:latin typeface="Times New Roman" pitchFamily="18" charset="0"/>
                <a:cs typeface="Times New Roman" pitchFamily="18" charset="0"/>
              </a:rPr>
              <a:t>opposing, complementing and commanding</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clearly defined formal rules</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are required</a:t>
            </a:r>
            <a:r>
              <a:rPr lang="en-US" sz="2400" dirty="0">
                <a:latin typeface="Times New Roman" pitchFamily="18" charset="0"/>
                <a:cs typeface="Times New Roman" pitchFamily="18" charset="0"/>
              </a:rPr>
              <a:t> to actively operate</a:t>
            </a:r>
            <a:r>
              <a:rPr lang="en-US" sz="2400" dirty="0" smtClean="0">
                <a:latin typeface="Times New Roman" pitchFamily="18" charset="0"/>
                <a:cs typeface="Times New Roman" pitchFamily="18" charset="0"/>
              </a:rPr>
              <a:t>:</a:t>
            </a:r>
          </a:p>
          <a:p>
            <a:pPr algn="just"/>
            <a:r>
              <a:rPr lang="en-US" sz="1000" dirty="0" smtClean="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emotion</a:t>
            </a:r>
            <a:r>
              <a:rPr lang="en-US" sz="2200" dirty="0" err="1">
                <a:latin typeface="Times New Roman" pitchFamily="18" charset="0"/>
                <a:cs typeface="Times New Roman" pitchFamily="18" charset="0"/>
                <a:sym typeface="Wingdings" pitchFamily="2" charset="2"/>
              </a:rPr>
              <a:t></a:t>
            </a:r>
            <a:r>
              <a:rPr lang="en-US" sz="2200" b="1" dirty="0" err="1">
                <a:latin typeface="Times New Roman" pitchFamily="18" charset="0"/>
                <a:cs typeface="Times New Roman" pitchFamily="18" charset="0"/>
              </a:rPr>
              <a:t>sensation</a:t>
            </a:r>
            <a:r>
              <a:rPr lang="en-US" sz="2200" dirty="0" err="1" smtClean="0">
                <a:latin typeface="Times New Roman" pitchFamily="18" charset="0"/>
                <a:cs typeface="Times New Roman" pitchFamily="18" charset="0"/>
                <a:sym typeface="Wingdings" pitchFamily="2" charset="2"/>
              </a:rPr>
              <a:t></a:t>
            </a:r>
            <a:r>
              <a:rPr lang="en-US" sz="2200" b="1" dirty="0" err="1" smtClean="0">
                <a:latin typeface="Times New Roman" pitchFamily="18" charset="0"/>
                <a:cs typeface="Times New Roman" pitchFamily="18" charset="0"/>
              </a:rPr>
              <a:t>perception</a:t>
            </a:r>
            <a:r>
              <a:rPr lang="en-US" sz="2200" b="1" dirty="0" err="1" smtClean="0">
                <a:latin typeface="Times New Roman" pitchFamily="18" charset="0"/>
                <a:cs typeface="Times New Roman" pitchFamily="18" charset="0"/>
                <a:sym typeface="Wingdings" pitchFamily="2" charset="2"/>
              </a:rPr>
              <a:t>action</a:t>
            </a:r>
            <a:r>
              <a:rPr lang="en-US" sz="2200" b="1" dirty="0" smtClean="0">
                <a:latin typeface="Times New Roman" pitchFamily="18" charset="0"/>
                <a:cs typeface="Times New Roman" pitchFamily="18" charset="0"/>
                <a:sym typeface="Wingdings" pitchFamily="2" charset="2"/>
              </a:rPr>
              <a:t> (learning oriented) </a:t>
            </a:r>
          </a:p>
          <a:p>
            <a:pPr algn="just"/>
            <a:r>
              <a:rPr lang="en-US" sz="2200" b="1" dirty="0">
                <a:latin typeface="Times New Roman" pitchFamily="18" charset="0"/>
                <a:cs typeface="Times New Roman" pitchFamily="18" charset="0"/>
                <a:sym typeface="Wingdings" pitchFamily="2" charset="2"/>
              </a:rPr>
              <a:t> </a:t>
            </a:r>
            <a:r>
              <a:rPr lang="en-US" sz="2200" b="1" dirty="0" smtClean="0">
                <a:latin typeface="Times New Roman" pitchFamily="18" charset="0"/>
                <a:cs typeface="Times New Roman" pitchFamily="18" charset="0"/>
                <a:sym typeface="Wingdings" pitchFamily="2" charset="2"/>
              </a:rPr>
              <a:t>(i.e. solution </a:t>
            </a:r>
            <a:r>
              <a:rPr lang="en-US" sz="2200" b="1" dirty="0">
                <a:latin typeface="Times New Roman" pitchFamily="18" charset="0"/>
                <a:cs typeface="Times New Roman" pitchFamily="18" charset="0"/>
                <a:sym typeface="Wingdings" pitchFamily="2" charset="2"/>
              </a:rPr>
              <a:t>path </a:t>
            </a:r>
            <a:r>
              <a:rPr lang="en-US" sz="2200" b="1" dirty="0" smtClean="0">
                <a:latin typeface="Times New Roman" pitchFamily="18" charset="0"/>
                <a:cs typeface="Times New Roman" pitchFamily="18" charset="0"/>
                <a:sym typeface="Wingdings" pitchFamily="2" charset="2"/>
              </a:rPr>
              <a:t>logical </a:t>
            </a:r>
            <a:r>
              <a:rPr lang="en-US" sz="2200" b="1" dirty="0" err="1" smtClean="0">
                <a:latin typeface="Times New Roman" pitchFamily="18" charset="0"/>
                <a:cs typeface="Times New Roman" pitchFamily="18" charset="0"/>
                <a:sym typeface="Wingdings" pitchFamily="2" charset="2"/>
              </a:rPr>
              <a:t>articulationcheckingdifference</a:t>
            </a:r>
            <a:r>
              <a:rPr lang="en-US" sz="2200" b="1" dirty="0" smtClean="0">
                <a:latin typeface="Times New Roman" pitchFamily="18" charset="0"/>
                <a:cs typeface="Times New Roman" pitchFamily="18" charset="0"/>
                <a:sym typeface="Wingdings" pitchFamily="2" charset="2"/>
              </a:rPr>
              <a:t> learning)</a:t>
            </a:r>
            <a:r>
              <a:rPr lang="en-US" sz="2200" dirty="0" smtClean="0">
                <a:latin typeface="Times New Roman" pitchFamily="18" charset="0"/>
                <a:cs typeface="Times New Roman" pitchFamily="18" charset="0"/>
              </a:rPr>
              <a:t>.</a:t>
            </a:r>
          </a:p>
        </p:txBody>
      </p:sp>
      <p:sp>
        <p:nvSpPr>
          <p:cNvPr id="13"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r">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1982)</a:t>
            </a:r>
            <a:endParaRPr lang="it-IT" sz="1800" kern="0" dirty="0" smtClean="0">
              <a:solidFill>
                <a:srgbClr val="000000"/>
              </a:solidFill>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9" name="Titolo 1"/>
          <p:cNvSpPr txBox="1">
            <a:spLocks/>
          </p:cNvSpPr>
          <p:nvPr/>
        </p:nvSpPr>
        <p:spPr bwMode="auto">
          <a:xfrm>
            <a:off x="1671293" y="867924"/>
            <a:ext cx="5760641" cy="4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altLang="en-US" sz="3200" dirty="0" smtClean="0">
                <a:latin typeface="Times New Roman" panose="02020603050405020304" pitchFamily="18" charset="0"/>
                <a:cs typeface="Times New Roman" panose="02020603050405020304" pitchFamily="18" charset="0"/>
              </a:rPr>
              <a:t>Awareness and Creativity (EPM)</a:t>
            </a:r>
            <a:endParaRPr lang="en-US" sz="3200" kern="0" dirty="0" smtClean="0">
              <a:latin typeface="Times New Roman" panose="02020603050405020304" pitchFamily="18" charset="0"/>
              <a:cs typeface="Times New Roman" panose="02020603050405020304" pitchFamily="18" charset="0"/>
            </a:endParaRPr>
          </a:p>
        </p:txBody>
      </p:sp>
      <p:sp>
        <p:nvSpPr>
          <p:cNvPr id="1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(02)</a:t>
            </a:r>
            <a:endParaRPr lang="it-IT" sz="3200" b="1" dirty="0">
              <a:solidFill>
                <a:srgbClr val="003F6E"/>
              </a:solidFill>
              <a:latin typeface="Times New Roman" pitchFamily="18" charset="0"/>
            </a:endParaRPr>
          </a:p>
        </p:txBody>
      </p:sp>
      <p:sp>
        <p:nvSpPr>
          <p:cNvPr id="20" name="TextBox 19"/>
          <p:cNvSpPr txBox="1"/>
          <p:nvPr/>
        </p:nvSpPr>
        <p:spPr>
          <a:xfrm>
            <a:off x="66732" y="1659401"/>
            <a:ext cx="8969764" cy="830997"/>
          </a:xfrm>
          <a:prstGeom prst="rect">
            <a:avLst/>
          </a:prstGeom>
          <a:noFill/>
        </p:spPr>
        <p:txBody>
          <a:bodyPr wrap="square" rtlCol="0">
            <a:spAutoFit/>
          </a:bodyPr>
          <a:lstStyle/>
          <a:p>
            <a:pPr marL="347472" indent="-347472" algn="just"/>
            <a:r>
              <a:rPr lang="en-US" sz="2400" dirty="0" smtClean="0">
                <a:latin typeface="Times New Roman" pitchFamily="18" charset="0"/>
                <a:cs typeface="Times New Roman" pitchFamily="18" charset="0"/>
              </a:rPr>
              <a:t>According to </a:t>
            </a:r>
            <a:r>
              <a:rPr lang="en-US" sz="2400" b="1" dirty="0" smtClean="0">
                <a:latin typeface="Times New Roman" pitchFamily="18" charset="0"/>
                <a:cs typeface="Times New Roman" pitchFamily="18" charset="0"/>
              </a:rPr>
              <a:t>Elementary Pragmatic Model</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EPM</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two coupled fundamental systems</a:t>
            </a:r>
            <a:r>
              <a:rPr lang="en-US" sz="2400" dirty="0" smtClean="0">
                <a:latin typeface="Times New Roman" pitchFamily="18" charset="0"/>
                <a:cs typeface="Times New Roman" pitchFamily="18" charset="0"/>
              </a:rPr>
              <a:t> are at the </a:t>
            </a:r>
            <a:r>
              <a:rPr lang="en-US" sz="2400" b="1" dirty="0" smtClean="0">
                <a:latin typeface="Times New Roman" pitchFamily="18" charset="0"/>
                <a:cs typeface="Times New Roman" pitchFamily="18" charset="0"/>
              </a:rPr>
              <a:t>core</a:t>
            </a:r>
            <a:r>
              <a:rPr lang="en-US" sz="2400" dirty="0" smtClean="0">
                <a:latin typeface="Times New Roman" pitchFamily="18" charset="0"/>
                <a:cs typeface="Times New Roman" pitchFamily="18" charset="0"/>
              </a:rPr>
              <a:t> of human </a:t>
            </a:r>
            <a:r>
              <a:rPr lang="en-US" sz="2400" b="1" dirty="0" smtClean="0">
                <a:latin typeface="Times New Roman" pitchFamily="18" charset="0"/>
                <a:cs typeface="Times New Roman" pitchFamily="18" charset="0"/>
              </a:rPr>
              <a:t>mind</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6626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42</a:t>
            </a:fld>
            <a:endParaRPr lang="it-IT" smtClean="0">
              <a:latin typeface="Arial" pitchFamily="34" charset="0"/>
            </a:endParaRPr>
          </a:p>
        </p:txBody>
      </p:sp>
      <p:sp>
        <p:nvSpPr>
          <p:cNvPr id="17" name="TextBox 16"/>
          <p:cNvSpPr txBox="1"/>
          <p:nvPr/>
        </p:nvSpPr>
        <p:spPr>
          <a:xfrm>
            <a:off x="66732" y="1628800"/>
            <a:ext cx="8969764" cy="2308324"/>
          </a:xfrm>
          <a:prstGeom prst="rect">
            <a:avLst/>
          </a:prstGeom>
          <a:noFill/>
        </p:spPr>
        <p:txBody>
          <a:bodyPr wrap="square" rtlCol="0">
            <a:spAutoFit/>
          </a:bodyPr>
          <a:lstStyle/>
          <a:p>
            <a:pPr marL="347472" indent="-347472" algn="just"/>
            <a:r>
              <a:rPr lang="en-US" sz="2400" dirty="0">
                <a:latin typeface="Times New Roman" pitchFamily="18" charset="0"/>
                <a:cs typeface="Times New Roman" pitchFamily="18" charset="0"/>
              </a:rPr>
              <a:t>Initially </a:t>
            </a:r>
            <a:r>
              <a:rPr lang="en-US" sz="2400" b="1" dirty="0" smtClean="0">
                <a:latin typeface="Times New Roman" pitchFamily="18" charset="0"/>
                <a:cs typeface="Times New Roman" pitchFamily="18" charset="0"/>
              </a:rPr>
              <a:t>EPM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was used as a theoretical </a:t>
            </a:r>
            <a:r>
              <a:rPr lang="en-US" sz="2400" b="1" dirty="0">
                <a:latin typeface="Times New Roman" pitchFamily="18" charset="0"/>
                <a:cs typeface="Times New Roman" pitchFamily="18" charset="0"/>
              </a:rPr>
              <a:t>family therapy</a:t>
            </a:r>
            <a:r>
              <a:rPr lang="en-US" sz="2400" dirty="0">
                <a:latin typeface="Times New Roman" pitchFamily="18" charset="0"/>
                <a:cs typeface="Times New Roman" pitchFamily="18" charset="0"/>
              </a:rPr>
              <a:t> model to classify the outcomes of dyadic </a:t>
            </a:r>
            <a:r>
              <a:rPr lang="en-US" sz="2400" dirty="0" smtClean="0">
                <a:latin typeface="Times New Roman" pitchFamily="18" charset="0"/>
                <a:cs typeface="Times New Roman" pitchFamily="18" charset="0"/>
              </a:rPr>
              <a:t>interactions in </a:t>
            </a:r>
            <a:r>
              <a:rPr lang="en-US" sz="2400" b="1" dirty="0" smtClean="0">
                <a:latin typeface="Times New Roman" pitchFamily="18" charset="0"/>
                <a:cs typeface="Times New Roman" pitchFamily="18" charset="0"/>
              </a:rPr>
              <a:t>psychology</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was used successfully by a group of therapists in </a:t>
            </a:r>
            <a:r>
              <a:rPr lang="en-US" sz="2400" b="1" dirty="0">
                <a:latin typeface="Times New Roman" pitchFamily="18" charset="0"/>
                <a:cs typeface="Times New Roman" pitchFamily="18" charset="0"/>
              </a:rPr>
              <a:t>family therapy</a:t>
            </a:r>
            <a:r>
              <a:rPr lang="en-US" sz="2400" dirty="0">
                <a:latin typeface="Times New Roman" pitchFamily="18" charset="0"/>
                <a:cs typeface="Times New Roman" pitchFamily="18" charset="0"/>
              </a:rPr>
              <a:t> and in </a:t>
            </a:r>
            <a:r>
              <a:rPr lang="en-US" sz="2400" b="1" dirty="0">
                <a:latin typeface="Times New Roman" pitchFamily="18" charset="0"/>
                <a:cs typeface="Times New Roman" pitchFamily="18" charset="0"/>
              </a:rPr>
              <a:t>clinical </a:t>
            </a:r>
            <a:r>
              <a:rPr lang="en-US" sz="2400" b="1" dirty="0" smtClean="0">
                <a:latin typeface="Times New Roman" pitchFamily="18" charset="0"/>
                <a:cs typeface="Times New Roman" pitchFamily="18" charset="0"/>
              </a:rPr>
              <a:t>psychiatric training </a:t>
            </a:r>
            <a:r>
              <a:rPr lang="en-US" sz="2400" dirty="0" smtClean="0">
                <a:latin typeface="Times New Roman" pitchFamily="18" charset="0"/>
                <a:cs typeface="Times New Roman" pitchFamily="18" charset="0"/>
              </a:rPr>
              <a:t>and</a:t>
            </a:r>
            <a:r>
              <a:rPr lang="en-US" sz="2400" b="1" dirty="0" smtClean="0">
                <a:latin typeface="Times New Roman" pitchFamily="18" charset="0"/>
                <a:cs typeface="Times New Roman" pitchFamily="18" charset="0"/>
              </a:rPr>
              <a:t> applications </a:t>
            </a:r>
            <a:r>
              <a:rPr lang="en-US" sz="2400" dirty="0" smtClean="0">
                <a:latin typeface="Times New Roman" pitchFamily="18" charset="0"/>
                <a:cs typeface="Times New Roman" pitchFamily="18" charset="0"/>
              </a:rPr>
              <a:t>(e.g. schizophrenia, nervous anorexia, etc.) </a:t>
            </a:r>
            <a:r>
              <a:rPr lang="en-US" sz="2400" dirty="0">
                <a:latin typeface="Times New Roman" pitchFamily="18" charset="0"/>
                <a:cs typeface="Times New Roman" pitchFamily="18" charset="0"/>
              </a:rPr>
              <a:t>Later it was applied to develop interactive </a:t>
            </a:r>
            <a:r>
              <a:rPr lang="en-US" sz="2400" b="1" dirty="0" err="1" smtClean="0">
                <a:latin typeface="Times New Roman" pitchFamily="18" charset="0"/>
                <a:cs typeface="Times New Roman" pitchFamily="18" charset="0"/>
              </a:rPr>
              <a:t>psychotherapic</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strategies</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online counseling</a:t>
            </a:r>
            <a:r>
              <a:rPr lang="en-US" sz="2400" dirty="0">
                <a:latin typeface="Times New Roman" pitchFamily="18" charset="0"/>
                <a:cs typeface="Times New Roman" pitchFamily="18" charset="0"/>
              </a:rPr>
              <a:t> and </a:t>
            </a:r>
            <a:r>
              <a:rPr lang="en-US" sz="2400" b="1" dirty="0">
                <a:latin typeface="Times New Roman" pitchFamily="18" charset="0"/>
                <a:cs typeface="Times New Roman" pitchFamily="18" charset="0"/>
              </a:rPr>
              <a:t>E-therapy</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
        <p:nvSpPr>
          <p:cNvPr id="15" name="TextBox 14"/>
          <p:cNvSpPr txBox="1"/>
          <p:nvPr/>
        </p:nvSpPr>
        <p:spPr>
          <a:xfrm>
            <a:off x="118000" y="4077072"/>
            <a:ext cx="8969764" cy="2308324"/>
          </a:xfrm>
          <a:prstGeom prst="rect">
            <a:avLst/>
          </a:prstGeom>
          <a:noFill/>
        </p:spPr>
        <p:txBody>
          <a:bodyPr wrap="square" rtlCol="0">
            <a:spAutoFit/>
          </a:bodyPr>
          <a:lstStyle/>
          <a:p>
            <a:pPr marL="347472" indent="-347472" algn="just"/>
            <a:r>
              <a:rPr lang="en-US" sz="2400" dirty="0">
                <a:latin typeface="Times New Roman" pitchFamily="18" charset="0"/>
                <a:cs typeface="Times New Roman" pitchFamily="18" charset="0"/>
              </a:rPr>
              <a:t>Since the beginning of </a:t>
            </a:r>
            <a:r>
              <a:rPr lang="en-US" sz="2400" dirty="0" smtClean="0">
                <a:latin typeface="Times New Roman" pitchFamily="18" charset="0"/>
                <a:cs typeface="Times New Roman" pitchFamily="18" charset="0"/>
              </a:rPr>
              <a:t>the new </a:t>
            </a:r>
            <a:r>
              <a:rPr lang="en-US" sz="2400" dirty="0">
                <a:latin typeface="Times New Roman" pitchFamily="18" charset="0"/>
                <a:cs typeface="Times New Roman" pitchFamily="18" charset="0"/>
              </a:rPr>
              <a:t>millennium its application area </a:t>
            </a:r>
            <a:r>
              <a:rPr lang="en-US" sz="2400" dirty="0" smtClean="0">
                <a:latin typeface="Times New Roman" pitchFamily="18" charset="0"/>
                <a:cs typeface="Times New Roman" pitchFamily="18" charset="0"/>
              </a:rPr>
              <a:t>has been </a:t>
            </a:r>
            <a:r>
              <a:rPr lang="en-US" sz="2400" dirty="0">
                <a:latin typeface="Times New Roman" pitchFamily="18" charset="0"/>
                <a:cs typeface="Times New Roman" pitchFamily="18" charset="0"/>
              </a:rPr>
              <a:t>extended </a:t>
            </a:r>
            <a:r>
              <a:rPr lang="en-US" sz="2400" dirty="0" smtClean="0">
                <a:latin typeface="Times New Roman" pitchFamily="18" charset="0"/>
                <a:cs typeface="Times New Roman" pitchFamily="18" charset="0"/>
              </a:rPr>
              <a:t>to other disciplines and </a:t>
            </a:r>
            <a:r>
              <a:rPr lang="en-US" sz="2400" dirty="0">
                <a:latin typeface="Times New Roman" pitchFamily="18" charset="0"/>
                <a:cs typeface="Times New Roman" pitchFamily="18" charset="0"/>
              </a:rPr>
              <a:t>even to engineering problems like </a:t>
            </a:r>
            <a:r>
              <a:rPr lang="en-US" sz="2400" b="1" dirty="0" smtClean="0">
                <a:latin typeface="Times New Roman" pitchFamily="18" charset="0"/>
                <a:cs typeface="Times New Roman" pitchFamily="18" charset="0"/>
              </a:rPr>
              <a:t>user modeling</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constraint requirements</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elicitation</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software creativity</a:t>
            </a:r>
            <a:r>
              <a:rPr lang="en-US" sz="2400" dirty="0">
                <a:latin typeface="Times New Roman" pitchFamily="18" charset="0"/>
                <a:cs typeface="Times New Roman" pitchFamily="18" charset="0"/>
              </a:rPr>
              <a:t> and </a:t>
            </a:r>
            <a:r>
              <a:rPr lang="en-US" sz="2400" b="1" dirty="0">
                <a:latin typeface="Times New Roman" pitchFamily="18" charset="0"/>
                <a:cs typeface="Times New Roman" pitchFamily="18" charset="0"/>
              </a:rPr>
              <a:t>adaptive system</a:t>
            </a:r>
            <a:r>
              <a:rPr lang="en-US" sz="2400" dirty="0">
                <a:latin typeface="Times New Roman" pitchFamily="18" charset="0"/>
                <a:cs typeface="Times New Roman" pitchFamily="18" charset="0"/>
              </a:rPr>
              <a:t> design and development. </a:t>
            </a:r>
            <a:endParaRPr lang="en-US" sz="2400" dirty="0" smtClean="0">
              <a:latin typeface="Times New Roman" pitchFamily="18" charset="0"/>
              <a:cs typeface="Times New Roman" pitchFamily="18" charset="0"/>
            </a:endParaRPr>
          </a:p>
          <a:p>
            <a:pPr marL="347472" indent="-347472" algn="just"/>
            <a:r>
              <a:rPr lang="en-US" sz="2400" b="1" dirty="0" smtClean="0">
                <a:latin typeface="Times New Roman" pitchFamily="18" charset="0"/>
                <a:cs typeface="Times New Roman" pitchFamily="18" charset="0"/>
              </a:rPr>
              <a:t>EPM</a:t>
            </a:r>
            <a:r>
              <a:rPr lang="en-US" sz="2400" dirty="0" smtClean="0">
                <a:latin typeface="Times New Roman" pitchFamily="18" charset="0"/>
                <a:cs typeface="Times New Roman" pitchFamily="18" charset="0"/>
              </a:rPr>
              <a:t> has shown to be a </a:t>
            </a:r>
            <a:r>
              <a:rPr lang="en-US" sz="2400" dirty="0">
                <a:latin typeface="Times New Roman" pitchFamily="18" charset="0"/>
                <a:cs typeface="Times New Roman" pitchFamily="18" charset="0"/>
              </a:rPr>
              <a:t>high versatile tool and new application areas are envisaged </a:t>
            </a:r>
            <a:r>
              <a:rPr lang="en-US" sz="2400" dirty="0" smtClean="0">
                <a:latin typeface="Times New Roman" pitchFamily="18" charset="0"/>
                <a:cs typeface="Times New Roman" pitchFamily="18" charset="0"/>
              </a:rPr>
              <a:t>continuously</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Titolo 1"/>
          <p:cNvSpPr txBox="1">
            <a:spLocks/>
          </p:cNvSpPr>
          <p:nvPr/>
        </p:nvSpPr>
        <p:spPr bwMode="auto">
          <a:xfrm>
            <a:off x="1671293" y="867924"/>
            <a:ext cx="5760641" cy="4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altLang="en-US" sz="3200" dirty="0" smtClean="0">
                <a:latin typeface="Times New Roman" panose="02020603050405020304" pitchFamily="18" charset="0"/>
                <a:cs typeface="Times New Roman" panose="02020603050405020304" pitchFamily="18" charset="0"/>
              </a:rPr>
              <a:t>Awareness and Creativity (EPM)</a:t>
            </a:r>
            <a:endParaRPr lang="en-US" sz="3200" kern="0" dirty="0" smtClean="0">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(03)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56481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43</a:t>
            </a:fld>
            <a:endParaRPr lang="it-IT" smtClean="0">
              <a:latin typeface="Arial" pitchFamily="34" charset="0"/>
            </a:endParaRPr>
          </a:p>
        </p:txBody>
      </p:sp>
      <p:sp>
        <p:nvSpPr>
          <p:cNvPr id="17" name="TextBox 16"/>
          <p:cNvSpPr txBox="1"/>
          <p:nvPr/>
        </p:nvSpPr>
        <p:spPr>
          <a:xfrm>
            <a:off x="66732" y="1628800"/>
            <a:ext cx="8969764" cy="2308324"/>
          </a:xfrm>
          <a:prstGeom prst="rect">
            <a:avLst/>
          </a:prstGeom>
          <a:noFill/>
        </p:spPr>
        <p:txBody>
          <a:bodyPr wrap="square" rtlCol="0">
            <a:spAutoFit/>
          </a:bodyPr>
          <a:lstStyle/>
          <a:p>
            <a:pPr marL="347472" indent="-347472" algn="just"/>
            <a:r>
              <a:rPr lang="en-US" sz="2400" dirty="0">
                <a:latin typeface="Times New Roman" pitchFamily="18" charset="0"/>
                <a:cs typeface="Times New Roman" pitchFamily="18" charset="0"/>
              </a:rPr>
              <a:t>As a recent example, </a:t>
            </a:r>
            <a:r>
              <a:rPr lang="en-US" sz="2400" b="1" dirty="0">
                <a:latin typeface="Times New Roman" pitchFamily="18" charset="0"/>
                <a:cs typeface="Times New Roman" pitchFamily="18" charset="0"/>
              </a:rPr>
              <a:t>EPM</a:t>
            </a:r>
            <a:r>
              <a:rPr lang="en-US" sz="2400" dirty="0">
                <a:latin typeface="Times New Roman" pitchFamily="18" charset="0"/>
                <a:cs typeface="Times New Roman" pitchFamily="18" charset="0"/>
              </a:rPr>
              <a:t> contributed to find an original solution to the distressing </a:t>
            </a:r>
            <a:r>
              <a:rPr lang="en-US" sz="2400" b="1" dirty="0">
                <a:latin typeface="Times New Roman" pitchFamily="18" charset="0"/>
                <a:cs typeface="Times New Roman" pitchFamily="18" charset="0"/>
              </a:rPr>
              <a:t>double-bind dilemma</a:t>
            </a:r>
            <a:r>
              <a:rPr lang="en-US" sz="2400" dirty="0">
                <a:latin typeface="Times New Roman" pitchFamily="18" charset="0"/>
                <a:cs typeface="Times New Roman" pitchFamily="18" charset="0"/>
              </a:rPr>
              <a:t> in classic </a:t>
            </a:r>
            <a:r>
              <a:rPr lang="en-US" sz="2400" b="1" dirty="0">
                <a:latin typeface="Times New Roman" pitchFamily="18" charset="0"/>
                <a:cs typeface="Times New Roman" pitchFamily="18" charset="0"/>
              </a:rPr>
              <a:t>information and algorithmic theory</a:t>
            </a:r>
            <a:r>
              <a:rPr lang="en-US" sz="2400" dirty="0">
                <a:latin typeface="Times New Roman" pitchFamily="18" charset="0"/>
                <a:cs typeface="Times New Roman" pitchFamily="18" charset="0"/>
              </a:rPr>
              <a:t> (i.e. our computational information contemporary classic systemic tools are totally unable to capture and to tell the difference between an information-rich, optimally encoded message and a random jumble of signs that we call "noise" usually).</a:t>
            </a:r>
            <a:endParaRPr lang="en-US" sz="2400" dirty="0" smtClean="0">
              <a:latin typeface="Times New Roman" pitchFamily="18" charset="0"/>
              <a:cs typeface="Times New Roman" pitchFamily="18" charset="0"/>
            </a:endParaRPr>
          </a:p>
        </p:txBody>
      </p:sp>
      <p:sp>
        <p:nvSpPr>
          <p:cNvPr id="15" name="TextBox 14"/>
          <p:cNvSpPr txBox="1"/>
          <p:nvPr/>
        </p:nvSpPr>
        <p:spPr>
          <a:xfrm>
            <a:off x="118000" y="4077072"/>
            <a:ext cx="8969764" cy="1569660"/>
          </a:xfrm>
          <a:prstGeom prst="rect">
            <a:avLst/>
          </a:prstGeom>
          <a:noFill/>
        </p:spPr>
        <p:txBody>
          <a:bodyPr wrap="square" rtlCol="0">
            <a:spAutoFit/>
          </a:bodyPr>
          <a:lstStyle/>
          <a:p>
            <a:pPr marL="347472" indent="-347472" algn="just"/>
            <a:r>
              <a:rPr lang="en-US" sz="2400" dirty="0">
                <a:latin typeface="Times New Roman" pitchFamily="18" charset="0"/>
                <a:cs typeface="Times New Roman" pitchFamily="18" charset="0"/>
              </a:rPr>
              <a:t>In turn, this new awareness has enlarged our panorama for </a:t>
            </a:r>
            <a:r>
              <a:rPr lang="en-US" sz="2400" b="1" dirty="0">
                <a:latin typeface="Times New Roman" pitchFamily="18" charset="0"/>
                <a:cs typeface="Times New Roman" pitchFamily="18" charset="0"/>
              </a:rPr>
              <a:t>neurocognitive system </a:t>
            </a:r>
            <a:r>
              <a:rPr lang="en-US" sz="2400" b="1" dirty="0" err="1">
                <a:latin typeface="Times New Roman" pitchFamily="18" charset="0"/>
                <a:cs typeface="Times New Roman" pitchFamily="18" charset="0"/>
              </a:rPr>
              <a:t>behaviour</a:t>
            </a:r>
            <a:r>
              <a:rPr lang="en-US" sz="2400" b="1" dirty="0">
                <a:latin typeface="Times New Roman" pitchFamily="18" charset="0"/>
                <a:cs typeface="Times New Roman" pitchFamily="18" charset="0"/>
              </a:rPr>
              <a:t> understanding</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computational neuroscience</a:t>
            </a:r>
            <a:r>
              <a:rPr lang="en-US" sz="2400" dirty="0">
                <a:latin typeface="Times New Roman" pitchFamily="18" charset="0"/>
                <a:cs typeface="Times New Roman" pitchFamily="18" charset="0"/>
              </a:rPr>
              <a:t>, and for developing competitive </a:t>
            </a:r>
            <a:r>
              <a:rPr lang="en-US" sz="2400" b="1" dirty="0">
                <a:latin typeface="Times New Roman" pitchFamily="18" charset="0"/>
                <a:cs typeface="Times New Roman" pitchFamily="18" charset="0"/>
              </a:rPr>
              <a:t>information conservation and regeneration algorithms and systems</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Titolo 1"/>
          <p:cNvSpPr txBox="1">
            <a:spLocks/>
          </p:cNvSpPr>
          <p:nvPr/>
        </p:nvSpPr>
        <p:spPr bwMode="auto">
          <a:xfrm>
            <a:off x="1671293" y="867924"/>
            <a:ext cx="5760641" cy="4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altLang="en-US" sz="3200" dirty="0" smtClean="0">
                <a:latin typeface="Times New Roman" panose="02020603050405020304" pitchFamily="18" charset="0"/>
                <a:cs typeface="Times New Roman" panose="02020603050405020304" pitchFamily="18" charset="0"/>
              </a:rPr>
              <a:t>Awareness and Creativity (EPM)</a:t>
            </a:r>
            <a:endParaRPr lang="en-US" sz="3200" kern="0" dirty="0" smtClean="0">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2520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44</a:t>
            </a:fld>
            <a:endParaRPr lang="it-IT" smtClean="0">
              <a:latin typeface="Arial" pitchFamily="34" charset="0"/>
            </a:endParaRPr>
          </a:p>
        </p:txBody>
      </p:sp>
      <p:sp>
        <p:nvSpPr>
          <p:cNvPr id="15" name="Text Box 3"/>
          <p:cNvSpPr txBox="1">
            <a:spLocks noChangeArrowheads="1"/>
          </p:cNvSpPr>
          <p:nvPr/>
        </p:nvSpPr>
        <p:spPr bwMode="auto">
          <a:xfrm>
            <a:off x="827584" y="980728"/>
            <a:ext cx="77048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cs typeface="Times New Roman" pitchFamily="18" charset="0"/>
              </a:rPr>
              <a:t>Neuro-Axiological Approach by </a:t>
            </a:r>
          </a:p>
          <a:p>
            <a:pPr algn="ctr" eaLnBrk="1" hangingPunct="1"/>
            <a:r>
              <a:rPr lang="it-IT" sz="2800" b="1" dirty="0" smtClean="0">
                <a:solidFill>
                  <a:srgbClr val="003F6E"/>
                </a:solidFill>
                <a:latin typeface="Times New Roman" pitchFamily="18" charset="0"/>
                <a:cs typeface="Times New Roman" pitchFamily="18" charset="0"/>
              </a:rPr>
              <a:t>EPM Logically Articulated Learning Support</a:t>
            </a:r>
            <a:endParaRPr lang="it-IT" sz="2800" b="1" dirty="0">
              <a:solidFill>
                <a:srgbClr val="003F6E"/>
              </a:solidFill>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8220" y="3074484"/>
            <a:ext cx="4427984" cy="247967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91" y="2204864"/>
            <a:ext cx="4633429" cy="4049617"/>
          </a:xfrm>
          <a:prstGeom prst="rect">
            <a:avLst/>
          </a:prstGeom>
        </p:spPr>
      </p:pic>
      <p:sp>
        <p:nvSpPr>
          <p:cNvPr id="13"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et al., 1982)</a:t>
            </a:r>
            <a:endParaRPr lang="it-IT" sz="1800" kern="0" dirty="0" smtClean="0">
              <a:solidFill>
                <a:srgbClr val="000000"/>
              </a:solidFill>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73492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45</a:t>
            </a:fld>
            <a:endParaRPr lang="it-IT" smtClean="0">
              <a:latin typeface="Arial" pitchFamily="34" charset="0"/>
            </a:endParaRPr>
          </a:p>
        </p:txBody>
      </p:sp>
      <p:sp>
        <p:nvSpPr>
          <p:cNvPr id="15" name="Text Box 3"/>
          <p:cNvSpPr txBox="1">
            <a:spLocks noChangeArrowheads="1"/>
          </p:cNvSpPr>
          <p:nvPr/>
        </p:nvSpPr>
        <p:spPr bwMode="auto">
          <a:xfrm>
            <a:off x="750037" y="980728"/>
            <a:ext cx="7488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cs typeface="Times New Roman" pitchFamily="18" charset="0"/>
              </a:rPr>
              <a:t>EPM Logically Articulated Awareness Support</a:t>
            </a:r>
          </a:p>
          <a:p>
            <a:pPr algn="ctr" eaLnBrk="1" hangingPunct="1"/>
            <a:r>
              <a:rPr lang="it-IT" sz="2800" b="1" dirty="0">
                <a:solidFill>
                  <a:srgbClr val="003F6E"/>
                </a:solidFill>
                <a:latin typeface="Times New Roman" pitchFamily="18" charset="0"/>
                <a:cs typeface="Times New Roman" pitchFamily="18" charset="0"/>
              </a:rPr>
              <a:t>Level 1 </a:t>
            </a:r>
            <a:r>
              <a:rPr lang="it-IT" sz="2800" b="1" dirty="0" smtClean="0">
                <a:solidFill>
                  <a:srgbClr val="003F6E"/>
                </a:solidFill>
                <a:latin typeface="Times New Roman" pitchFamily="18" charset="0"/>
                <a:cs typeface="Times New Roman" pitchFamily="18" charset="0"/>
              </a:rPr>
              <a:t>- Basic Shannon’s Triad</a:t>
            </a:r>
            <a:endParaRPr lang="it-IT" sz="2800" b="1" dirty="0">
              <a:solidFill>
                <a:srgbClr val="003F6E"/>
              </a:solidFill>
              <a:latin typeface="Times New Roman" pitchFamily="18" charset="0"/>
              <a:cs typeface="Times New Roman" pitchFamily="18" charset="0"/>
            </a:endParaRPr>
          </a:p>
        </p:txBody>
      </p:sp>
      <p:sp>
        <p:nvSpPr>
          <p:cNvPr id="9"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et al., 1982)</a:t>
            </a:r>
            <a:endParaRPr lang="it-IT" sz="1800" kern="0" dirty="0" smtClean="0">
              <a:solidFill>
                <a:srgbClr val="000000"/>
              </a:solidFill>
            </a:endParaRPr>
          </a:p>
        </p:txBody>
      </p:sp>
      <p:pic>
        <p:nvPicPr>
          <p:cNvPr id="205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4538" y="2564904"/>
            <a:ext cx="6779830" cy="2592288"/>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(06)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1734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46</a:t>
            </a:fld>
            <a:endParaRPr lang="it-IT" smtClean="0">
              <a:latin typeface="Arial" pitchFamily="34" charset="0"/>
            </a:endParaRPr>
          </a:p>
        </p:txBody>
      </p:sp>
      <p:sp>
        <p:nvSpPr>
          <p:cNvPr id="9"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et al., 1982)</a:t>
            </a:r>
            <a:endParaRPr lang="it-IT" sz="1800" kern="0" dirty="0" smtClean="0">
              <a:solidFill>
                <a:srgbClr val="000000"/>
              </a:solidFill>
            </a:endParaRP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6693" y="2060848"/>
            <a:ext cx="5715000" cy="3981450"/>
          </a:xfrm>
          <a:prstGeom prst="rect">
            <a:avLst/>
          </a:prstGeom>
        </p:spPr>
      </p:pic>
      <p:sp>
        <p:nvSpPr>
          <p:cNvPr id="14"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ext Box 3"/>
          <p:cNvSpPr txBox="1">
            <a:spLocks noChangeArrowheads="1"/>
          </p:cNvSpPr>
          <p:nvPr/>
        </p:nvSpPr>
        <p:spPr bwMode="auto">
          <a:xfrm>
            <a:off x="750037" y="980728"/>
            <a:ext cx="7488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cs typeface="Times New Roman" pitchFamily="18" charset="0"/>
              </a:rPr>
              <a:t>EPM Logically Articulated Awareness Support</a:t>
            </a:r>
          </a:p>
          <a:p>
            <a:pPr algn="ctr" eaLnBrk="1" hangingPunct="1"/>
            <a:r>
              <a:rPr lang="en-US" sz="2800" b="1" dirty="0">
                <a:solidFill>
                  <a:srgbClr val="003F6E"/>
                </a:solidFill>
                <a:latin typeface="Times New Roman" pitchFamily="18" charset="0"/>
                <a:cs typeface="Times New Roman" pitchFamily="18" charset="0"/>
              </a:rPr>
              <a:t>Level 2 - Basic Four Interaction Co-ordinates</a:t>
            </a:r>
            <a:endParaRPr lang="it-IT" sz="2800" b="1" dirty="0">
              <a:solidFill>
                <a:srgbClr val="003F6E"/>
              </a:solidFill>
              <a:latin typeface="Times New Roman" pitchFamily="18" charset="0"/>
              <a:cs typeface="Times New Roman" pitchFamily="18" charset="0"/>
            </a:endParaRPr>
          </a:p>
        </p:txBody>
      </p:sp>
      <p:sp>
        <p:nvSpPr>
          <p:cNvPr id="12"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(07)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7291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47</a:t>
            </a:fld>
            <a:endParaRPr lang="it-IT" smtClean="0">
              <a:latin typeface="Arial" pitchFamily="34" charset="0"/>
            </a:endParaRPr>
          </a:p>
        </p:txBody>
      </p:sp>
      <p:sp>
        <p:nvSpPr>
          <p:cNvPr id="9"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et al., 1982)</a:t>
            </a:r>
            <a:endParaRPr lang="it-IT" sz="1800" kern="0" dirty="0" smtClean="0">
              <a:solidFill>
                <a:srgbClr val="000000"/>
              </a:solidFill>
            </a:endParaRP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4832" y="1934835"/>
            <a:ext cx="6834336" cy="4160402"/>
          </a:xfrm>
          <a:prstGeom prst="rect">
            <a:avLst/>
          </a:prstGeom>
        </p:spPr>
      </p:pic>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ext Box 3"/>
          <p:cNvSpPr txBox="1">
            <a:spLocks noChangeArrowheads="1"/>
          </p:cNvSpPr>
          <p:nvPr/>
        </p:nvSpPr>
        <p:spPr bwMode="auto">
          <a:xfrm>
            <a:off x="750037" y="980728"/>
            <a:ext cx="7488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cs typeface="Times New Roman" pitchFamily="18" charset="0"/>
              </a:rPr>
              <a:t>EPM Logically Articulated Awareness Support</a:t>
            </a:r>
          </a:p>
          <a:p>
            <a:pPr algn="ctr" eaLnBrk="1" hangingPunct="1"/>
            <a:r>
              <a:rPr lang="en-US" sz="2800" b="1" dirty="0">
                <a:solidFill>
                  <a:srgbClr val="003F6E"/>
                </a:solidFill>
                <a:latin typeface="Times New Roman" pitchFamily="18" charset="0"/>
                <a:cs typeface="Times New Roman" pitchFamily="18" charset="0"/>
              </a:rPr>
              <a:t>Level 3 - Sixteen Relational Style Functions</a:t>
            </a:r>
            <a:endParaRPr lang="it-IT" sz="2800" b="1" dirty="0">
              <a:solidFill>
                <a:srgbClr val="003F6E"/>
              </a:solidFill>
              <a:latin typeface="Times New Roman" pitchFamily="18" charset="0"/>
              <a:cs typeface="Times New Roman" pitchFamily="18" charset="0"/>
            </a:endParaRPr>
          </a:p>
        </p:txBody>
      </p:sp>
      <p:sp>
        <p:nvSpPr>
          <p:cNvPr id="12"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(08)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4374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48</a:t>
            </a:fld>
            <a:endParaRPr lang="it-IT" smtClean="0">
              <a:latin typeface="Arial" pitchFamily="34" charset="0"/>
            </a:endParaRPr>
          </a:p>
        </p:txBody>
      </p:sp>
      <p:sp>
        <p:nvSpPr>
          <p:cNvPr id="9"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et al., 1982)</a:t>
            </a:r>
            <a:endParaRPr lang="it-IT" sz="1800" kern="0" dirty="0" smtClean="0">
              <a:solidFill>
                <a:srgbClr val="00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118" y="1849179"/>
            <a:ext cx="5672151" cy="4259786"/>
          </a:xfrm>
          <a:prstGeom prst="rect">
            <a:avLst/>
          </a:prstGeom>
        </p:spPr>
      </p:pic>
      <p:sp>
        <p:nvSpPr>
          <p:cNvPr id="14"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ext Box 3"/>
          <p:cNvSpPr txBox="1">
            <a:spLocks noChangeArrowheads="1"/>
          </p:cNvSpPr>
          <p:nvPr/>
        </p:nvSpPr>
        <p:spPr bwMode="auto">
          <a:xfrm>
            <a:off x="750037" y="980728"/>
            <a:ext cx="7488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cs typeface="Times New Roman" pitchFamily="18" charset="0"/>
              </a:rPr>
              <a:t>EPM Logically Articulated Awareness Support</a:t>
            </a:r>
          </a:p>
          <a:p>
            <a:pPr algn="ctr" eaLnBrk="1" hangingPunct="1"/>
            <a:r>
              <a:rPr lang="en-US" sz="2800" b="1" dirty="0">
                <a:solidFill>
                  <a:srgbClr val="003F6E"/>
                </a:solidFill>
                <a:latin typeface="Times New Roman" pitchFamily="18" charset="0"/>
                <a:cs typeface="Times New Roman" pitchFamily="18" charset="0"/>
              </a:rPr>
              <a:t>Level 4 - Table of </a:t>
            </a:r>
            <a:r>
              <a:rPr lang="en-US" sz="2800" b="1" dirty="0" smtClean="0">
                <a:solidFill>
                  <a:srgbClr val="003F6E"/>
                </a:solidFill>
                <a:latin typeface="Times New Roman" pitchFamily="18" charset="0"/>
                <a:cs typeface="Times New Roman" pitchFamily="18" charset="0"/>
              </a:rPr>
              <a:t>Interactions</a:t>
            </a:r>
            <a:endParaRPr lang="it-IT" sz="2800" b="1" dirty="0">
              <a:solidFill>
                <a:srgbClr val="003F6E"/>
              </a:solidFill>
              <a:latin typeface="Times New Roman" pitchFamily="18" charset="0"/>
              <a:cs typeface="Times New Roman" pitchFamily="18" charset="0"/>
            </a:endParaRPr>
          </a:p>
        </p:txBody>
      </p:sp>
      <p:sp>
        <p:nvSpPr>
          <p:cNvPr id="12"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(09)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97706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49</a:t>
            </a:fld>
            <a:endParaRPr lang="it-IT" smtClean="0">
              <a:latin typeface="Arial" pitchFamily="34" charset="0"/>
            </a:endParaRPr>
          </a:p>
        </p:txBody>
      </p:sp>
      <p:sp>
        <p:nvSpPr>
          <p:cNvPr id="9"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et al., 1982)</a:t>
            </a:r>
            <a:endParaRPr lang="it-IT" sz="1800" kern="0" dirty="0" smtClean="0">
              <a:solidFill>
                <a:srgbClr val="000000"/>
              </a:solidFill>
            </a:endParaRPr>
          </a:p>
        </p:txBody>
      </p:sp>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3139" y="2132856"/>
            <a:ext cx="4542114" cy="3869208"/>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ext Box 3"/>
          <p:cNvSpPr txBox="1">
            <a:spLocks noChangeArrowheads="1"/>
          </p:cNvSpPr>
          <p:nvPr/>
        </p:nvSpPr>
        <p:spPr bwMode="auto">
          <a:xfrm>
            <a:off x="750037" y="980728"/>
            <a:ext cx="7488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cs typeface="Times New Roman" pitchFamily="18" charset="0"/>
              </a:rPr>
              <a:t>EPM Logically Articulated Awareness Support</a:t>
            </a:r>
          </a:p>
          <a:p>
            <a:pPr algn="ctr" eaLnBrk="1" hangingPunct="1"/>
            <a:r>
              <a:rPr lang="en-US" sz="2800" b="1" dirty="0">
                <a:solidFill>
                  <a:srgbClr val="003F6E"/>
                </a:solidFill>
                <a:latin typeface="Times New Roman" pitchFamily="18" charset="0"/>
                <a:cs typeface="Times New Roman" pitchFamily="18" charset="0"/>
              </a:rPr>
              <a:t>Total Analytical Level Overview</a:t>
            </a:r>
            <a:endParaRPr lang="it-IT" sz="2800" b="1" dirty="0">
              <a:solidFill>
                <a:srgbClr val="003F6E"/>
              </a:solidFill>
              <a:latin typeface="Times New Roman" pitchFamily="18" charset="0"/>
              <a:cs typeface="Times New Roman" pitchFamily="18" charset="0"/>
            </a:endParaRPr>
          </a:p>
        </p:txBody>
      </p:sp>
      <p:sp>
        <p:nvSpPr>
          <p:cNvPr id="12"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(10)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2758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a:t>
            </a:fld>
            <a:endParaRPr lang="it-IT" smtClean="0">
              <a:latin typeface="Arial" pitchFamily="34" charset="0"/>
            </a:endParaRPr>
          </a:p>
        </p:txBody>
      </p:sp>
      <p:sp>
        <p:nvSpPr>
          <p:cNvPr id="1126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00)</a:t>
            </a:r>
            <a:endParaRPr lang="it-IT" sz="3200" b="1" dirty="0">
              <a:solidFill>
                <a:srgbClr val="003F6E"/>
              </a:solidFill>
              <a:latin typeface="Times New Roman" pitchFamily="18" charset="0"/>
            </a:endParaRPr>
          </a:p>
        </p:txBody>
      </p:sp>
      <p:sp>
        <p:nvSpPr>
          <p:cNvPr id="19" name="Text Box 3"/>
          <p:cNvSpPr txBox="1">
            <a:spLocks noChangeArrowheads="1"/>
          </p:cNvSpPr>
          <p:nvPr/>
        </p:nvSpPr>
        <p:spPr bwMode="auto">
          <a:xfrm>
            <a:off x="0" y="1127125"/>
            <a:ext cx="91614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4800" dirty="0">
                <a:solidFill>
                  <a:schemeClr val="bg1"/>
                </a:solidFill>
              </a:rPr>
              <a:t>Paradigma Sistemico di Riferimento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75" y="940124"/>
            <a:ext cx="7172325" cy="5619750"/>
          </a:xfrm>
          <a:prstGeom prst="rect">
            <a:avLst/>
          </a:prstGeom>
        </p:spPr>
      </p:pic>
      <p:sp>
        <p:nvSpPr>
          <p:cNvPr id="10" name="TextBox 9"/>
          <p:cNvSpPr txBox="1"/>
          <p:nvPr/>
        </p:nvSpPr>
        <p:spPr>
          <a:xfrm>
            <a:off x="2584139" y="2145967"/>
            <a:ext cx="4545602" cy="1200329"/>
          </a:xfrm>
          <a:prstGeom prst="rect">
            <a:avLst/>
          </a:prstGeom>
          <a:noFill/>
        </p:spPr>
        <p:txBody>
          <a:bodyPr wrap="square" rtlCol="0">
            <a:spAutoFit/>
          </a:bodyPr>
          <a:lstStyle/>
          <a:p>
            <a:pPr marL="265113" lvl="0" indent="-265113"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cs typeface="+mn-cs"/>
              </a:rPr>
              <a:t>1.  </a:t>
            </a:r>
            <a:r>
              <a:rPr lang="it-IT" sz="2400" b="1" u="sng" kern="0" dirty="0">
                <a:solidFill>
                  <a:srgbClr val="000000"/>
                </a:solidFill>
                <a:effectLst>
                  <a:outerShdw blurRad="38100" dist="38100" dir="2700000" algn="tl">
                    <a:srgbClr val="C0C0C0"/>
                  </a:outerShdw>
                </a:effectLst>
                <a:latin typeface="Calibri" pitchFamily="34" charset="0"/>
                <a:cs typeface="+mn-cs"/>
              </a:rPr>
              <a:t>Introduction </a:t>
            </a:r>
            <a:r>
              <a:rPr lang="it-IT" sz="2400" b="1" u="sng" kern="0" dirty="0" smtClean="0">
                <a:solidFill>
                  <a:srgbClr val="000000"/>
                </a:solidFill>
                <a:effectLst>
                  <a:outerShdw blurRad="38100" dist="38100" dir="2700000" algn="tl">
                    <a:srgbClr val="C0C0C0"/>
                  </a:outerShdw>
                </a:effectLst>
                <a:latin typeface="Calibri" pitchFamily="34" charset="0"/>
                <a:cs typeface="+mn-cs"/>
              </a:rPr>
              <a:t>(</a:t>
            </a:r>
            <a:r>
              <a:rPr lang="it-IT" sz="2400" b="1" u="sng" kern="0" dirty="0" smtClean="0">
                <a:solidFill>
                  <a:srgbClr val="000000"/>
                </a:solidFill>
                <a:effectLst>
                  <a:outerShdw blurRad="38100" dist="38100" dir="2700000" algn="tl">
                    <a:srgbClr val="C0C0C0"/>
                  </a:outerShdw>
                </a:effectLst>
                <a:latin typeface="Calibri" pitchFamily="34" charset="0"/>
                <a:cs typeface="+mn-cs"/>
              </a:rPr>
              <a:t>15) </a:t>
            </a:r>
            <a:endParaRPr lang="it-IT" sz="2400" b="1" u="sng" kern="0" dirty="0">
              <a:solidFill>
                <a:srgbClr val="000000"/>
              </a:solidFill>
              <a:effectLst>
                <a:outerShdw blurRad="38100" dist="38100" dir="2700000" algn="tl">
                  <a:srgbClr val="C0C0C0"/>
                </a:outerShdw>
              </a:effectLst>
              <a:latin typeface="Calibri" pitchFamily="34" charset="0"/>
              <a:cs typeface="+mn-cs"/>
            </a:endParaRPr>
          </a:p>
          <a:p>
            <a:pPr marL="548640" lvl="0" indent="-265113" eaLnBrk="0" hangingPunct="0">
              <a:buFontTx/>
              <a:buChar char="•"/>
              <a:tabLst>
                <a:tab pos="357188" algn="l"/>
                <a:tab pos="447675" algn="l"/>
              </a:tabLst>
              <a:defRPr/>
            </a:pPr>
            <a:r>
              <a:rPr lang="it-IT" sz="2400" b="1" kern="0" dirty="0" smtClean="0">
                <a:solidFill>
                  <a:srgbClr val="000000"/>
                </a:solidFill>
                <a:latin typeface="Calibri" pitchFamily="34" charset="0"/>
              </a:rPr>
              <a:t>Scientific Method &amp; Discovery</a:t>
            </a:r>
          </a:p>
          <a:p>
            <a:pPr marL="548640" lvl="0" indent="-265113" eaLnBrk="0" hangingPunct="0">
              <a:buFontTx/>
              <a:buChar char="•"/>
              <a:tabLst>
                <a:tab pos="357188" algn="l"/>
                <a:tab pos="447675" algn="l"/>
              </a:tabLst>
              <a:defRPr/>
            </a:pPr>
            <a:r>
              <a:rPr lang="it-IT" sz="2400" b="1" kern="0" dirty="0" smtClean="0">
                <a:solidFill>
                  <a:srgbClr val="000000"/>
                </a:solidFill>
                <a:latin typeface="Calibri" pitchFamily="34" charset="0"/>
                <a:cs typeface="+mn-cs"/>
              </a:rPr>
              <a:t>Paradigmatic Confusion</a:t>
            </a:r>
            <a:endParaRPr lang="it-IT" sz="2400" b="1" kern="0" dirty="0">
              <a:solidFill>
                <a:srgbClr val="000000"/>
              </a:solidFill>
              <a:latin typeface="Calibri" pitchFamily="34" charset="0"/>
              <a:cs typeface="+mn-cs"/>
            </a:endParaRPr>
          </a:p>
        </p:txBody>
      </p:sp>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Tree>
    <p:extLst>
      <p:ext uri="{BB962C8B-B14F-4D97-AF65-F5344CB8AC3E}">
        <p14:creationId xmlns:p14="http://schemas.microsoft.com/office/powerpoint/2010/main" val="404098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50</a:t>
            </a:fld>
            <a:endParaRPr lang="it-IT" smtClean="0">
              <a:latin typeface="Arial" pitchFamily="34" charset="0"/>
            </a:endParaRPr>
          </a:p>
        </p:txBody>
      </p:sp>
      <p:sp>
        <p:nvSpPr>
          <p:cNvPr id="9"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et al., 1982)</a:t>
            </a:r>
            <a:endParaRPr lang="it-IT" sz="1800" kern="0" dirty="0" smtClean="0">
              <a:solidFill>
                <a:srgbClr val="0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09" y="2634226"/>
            <a:ext cx="3837428" cy="3773471"/>
          </a:xfrm>
          <a:prstGeom prst="rect">
            <a:avLst/>
          </a:prstGeom>
        </p:spPr>
      </p:pic>
      <p:sp>
        <p:nvSpPr>
          <p:cNvPr id="13" name="TextBox 12"/>
          <p:cNvSpPr txBox="1"/>
          <p:nvPr/>
        </p:nvSpPr>
        <p:spPr>
          <a:xfrm>
            <a:off x="4298978" y="4725144"/>
            <a:ext cx="3600400" cy="461665"/>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F0 (</a:t>
            </a:r>
            <a:r>
              <a:rPr lang="en-US" sz="2400" b="1" dirty="0" smtClean="0">
                <a:solidFill>
                  <a:srgbClr val="002060"/>
                </a:solidFill>
                <a:latin typeface="Times New Roman" pitchFamily="18" charset="0"/>
                <a:cs typeface="Times New Roman" pitchFamily="18" charset="0"/>
              </a:rPr>
              <a:t>BLUE</a:t>
            </a:r>
            <a:r>
              <a:rPr lang="en-US" sz="2400" b="1" dirty="0" smtClean="0">
                <a:latin typeface="Times New Roman" pitchFamily="18" charset="0"/>
                <a:cs typeface="Times New Roman" pitchFamily="18" charset="0"/>
              </a:rPr>
              <a:t>): Tabula Rasa</a:t>
            </a:r>
            <a:endParaRPr lang="en-US" sz="2400" dirty="0" smtClean="0">
              <a:latin typeface="Times New Roman" pitchFamily="18" charset="0"/>
              <a:cs typeface="Times New Roman" pitchFamily="18" charset="0"/>
            </a:endParaRPr>
          </a:p>
        </p:txBody>
      </p:sp>
      <p:sp>
        <p:nvSpPr>
          <p:cNvPr id="14" name="TextBox 13"/>
          <p:cNvSpPr txBox="1"/>
          <p:nvPr/>
        </p:nvSpPr>
        <p:spPr>
          <a:xfrm>
            <a:off x="4283968" y="3803848"/>
            <a:ext cx="4752528" cy="461665"/>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F3 (</a:t>
            </a:r>
            <a:r>
              <a:rPr lang="en-US" sz="2400" b="1" dirty="0" smtClean="0">
                <a:solidFill>
                  <a:srgbClr val="00B050"/>
                </a:solidFill>
                <a:latin typeface="Times New Roman" pitchFamily="18" charset="0"/>
                <a:cs typeface="Times New Roman" pitchFamily="18" charset="0"/>
              </a:rPr>
              <a:t>GREEN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Egoview</a:t>
            </a:r>
            <a:r>
              <a:rPr lang="en-US" sz="2400" b="1" dirty="0" smtClean="0">
                <a:latin typeface="Times New Roman" pitchFamily="18" charset="0"/>
                <a:cs typeface="Times New Roman" pitchFamily="18" charset="0"/>
              </a:rPr>
              <a:t> Maintainer</a:t>
            </a:r>
            <a:endParaRPr lang="en-US" sz="2400" dirty="0" smtClean="0">
              <a:latin typeface="Times New Roman" pitchFamily="18" charset="0"/>
              <a:cs typeface="Times New Roman" pitchFamily="18" charset="0"/>
            </a:endParaRPr>
          </a:p>
        </p:txBody>
      </p:sp>
      <p:sp>
        <p:nvSpPr>
          <p:cNvPr id="16" name="TextBox 15"/>
          <p:cNvSpPr txBox="1"/>
          <p:nvPr/>
        </p:nvSpPr>
        <p:spPr>
          <a:xfrm>
            <a:off x="4269262" y="2867744"/>
            <a:ext cx="4752528" cy="461665"/>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F15 (</a:t>
            </a:r>
            <a:r>
              <a:rPr lang="en-US" sz="2400" b="1" dirty="0" smtClean="0">
                <a:solidFill>
                  <a:srgbClr val="FF0000"/>
                </a:solidFill>
                <a:latin typeface="Times New Roman" pitchFamily="18" charset="0"/>
                <a:cs typeface="Times New Roman" pitchFamily="18" charset="0"/>
              </a:rPr>
              <a:t>RED</a:t>
            </a:r>
            <a:r>
              <a:rPr lang="en-US" sz="2400" b="1" dirty="0" smtClean="0">
                <a:latin typeface="Times New Roman" pitchFamily="18" charset="0"/>
                <a:cs typeface="Times New Roman" pitchFamily="18" charset="0"/>
              </a:rPr>
              <a:t>): Total Acceptor</a:t>
            </a:r>
            <a:endParaRPr lang="en-US" sz="2400" dirty="0" smtClean="0">
              <a:latin typeface="Times New Roman" pitchFamily="18" charset="0"/>
              <a:cs typeface="Times New Roman" pitchFamily="18" charset="0"/>
            </a:endParaRPr>
          </a:p>
        </p:txBody>
      </p:sp>
      <p:sp>
        <p:nvSpPr>
          <p:cNvPr id="1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0" name="Text Box 3"/>
          <p:cNvSpPr txBox="1">
            <a:spLocks noChangeArrowheads="1"/>
          </p:cNvSpPr>
          <p:nvPr/>
        </p:nvSpPr>
        <p:spPr bwMode="auto">
          <a:xfrm>
            <a:off x="750037" y="980728"/>
            <a:ext cx="74888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cs typeface="Times New Roman" pitchFamily="18" charset="0"/>
              </a:rPr>
              <a:t>EPM Logically Articulated Awareness Support</a:t>
            </a:r>
          </a:p>
          <a:p>
            <a:pPr algn="ctr" eaLnBrk="1" hangingPunct="1"/>
            <a:r>
              <a:rPr lang="en-US" sz="2800" b="1" dirty="0">
                <a:solidFill>
                  <a:srgbClr val="003F6E"/>
                </a:solidFill>
                <a:latin typeface="Times New Roman" pitchFamily="18" charset="0"/>
                <a:cs typeface="Times New Roman" pitchFamily="18" charset="0"/>
              </a:rPr>
              <a:t>Level 5 - Final Synthesis </a:t>
            </a:r>
          </a:p>
          <a:p>
            <a:pPr algn="ctr" eaLnBrk="1" hangingPunct="1"/>
            <a:r>
              <a:rPr lang="en-US" sz="2800" b="1" dirty="0">
                <a:solidFill>
                  <a:srgbClr val="003F6E"/>
                </a:solidFill>
                <a:latin typeface="Times New Roman" pitchFamily="18" charset="0"/>
                <a:cs typeface="Times New Roman" pitchFamily="18" charset="0"/>
              </a:rPr>
              <a:t>Three Long-Term Final Attractors </a:t>
            </a:r>
            <a:endParaRPr lang="it-IT" sz="2800" b="1" dirty="0">
              <a:solidFill>
                <a:srgbClr val="003F6E"/>
              </a:solidFill>
              <a:latin typeface="Times New Roman" pitchFamily="18" charset="0"/>
              <a:cs typeface="Times New Roman" pitchFamily="18" charset="0"/>
            </a:endParaRPr>
          </a:p>
        </p:txBody>
      </p:sp>
      <p:sp>
        <p:nvSpPr>
          <p:cNvPr id="15"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(11)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0731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51</a:t>
            </a:fld>
            <a:endParaRPr lang="it-IT" smtClean="0">
              <a:latin typeface="Arial" pitchFamily="34" charset="0"/>
            </a:endParaRPr>
          </a:p>
        </p:txBody>
      </p:sp>
      <p:sp>
        <p:nvSpPr>
          <p:cNvPr id="9"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et al., 1982)</a:t>
            </a:r>
            <a:endParaRPr lang="it-IT" sz="1800" kern="0" dirty="0" smtClean="0">
              <a:solidFill>
                <a:srgbClr val="000000"/>
              </a:solidFill>
            </a:endParaRPr>
          </a:p>
        </p:txBody>
      </p:sp>
      <p:sp>
        <p:nvSpPr>
          <p:cNvPr id="13" name="TextBox 12"/>
          <p:cNvSpPr txBox="1"/>
          <p:nvPr/>
        </p:nvSpPr>
        <p:spPr>
          <a:xfrm>
            <a:off x="184633" y="2006986"/>
            <a:ext cx="6881533" cy="830997"/>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ELEMENTARY PRAGMATIC MODEL (EPM)</a:t>
            </a:r>
          </a:p>
          <a:p>
            <a:pPr algn="just"/>
            <a:r>
              <a:rPr lang="en-US" sz="2400" b="1" dirty="0" smtClean="0">
                <a:latin typeface="Times New Roman" pitchFamily="18" charset="0"/>
                <a:cs typeface="Times New Roman" pitchFamily="18" charset="0"/>
              </a:rPr>
              <a:t>Table of Interactions.</a:t>
            </a:r>
            <a:endParaRPr lang="en-US" sz="2400" dirty="0" smtClean="0">
              <a:latin typeface="Times New Roman" pitchFamily="18" charset="0"/>
              <a:cs typeface="Times New Roman" pitchFamily="18" charset="0"/>
            </a:endParaRPr>
          </a:p>
        </p:txBody>
      </p:sp>
      <p:sp>
        <p:nvSpPr>
          <p:cNvPr id="14" name="TextBox 13"/>
          <p:cNvSpPr txBox="1"/>
          <p:nvPr/>
        </p:nvSpPr>
        <p:spPr>
          <a:xfrm>
            <a:off x="174236" y="2840330"/>
            <a:ext cx="8718244" cy="830997"/>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Interactions are transformed into sentences by a mental process based on EPM logic and Operator’s experience and creativity.</a:t>
            </a:r>
            <a:endParaRPr lang="en-US" sz="2400" dirty="0" smtClean="0">
              <a:latin typeface="Times New Roman" pitchFamily="18" charset="0"/>
              <a:cs typeface="Times New Roman" pitchFamily="18" charset="0"/>
            </a:endParaRPr>
          </a:p>
        </p:txBody>
      </p:sp>
      <p:sp>
        <p:nvSpPr>
          <p:cNvPr id="16" name="TextBox 15"/>
          <p:cNvSpPr txBox="1"/>
          <p:nvPr/>
        </p:nvSpPr>
        <p:spPr>
          <a:xfrm>
            <a:off x="191071" y="3695972"/>
            <a:ext cx="8701409" cy="1200329"/>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Many sentences emerge out of this process, but those ones significant to human mind only are selected by Operator. Then they are presented to Subject under profiling.</a:t>
            </a:r>
            <a:endParaRPr lang="en-US" sz="2400" dirty="0" smtClean="0">
              <a:latin typeface="Times New Roman" pitchFamily="18" charset="0"/>
              <a:cs typeface="Times New Roman" pitchFamily="18" charset="0"/>
            </a:endParaRPr>
          </a:p>
        </p:txBody>
      </p:sp>
      <p:sp>
        <p:nvSpPr>
          <p:cNvPr id="17" name="TextBox 16"/>
          <p:cNvSpPr txBox="1"/>
          <p:nvPr/>
        </p:nvSpPr>
        <p:spPr>
          <a:xfrm>
            <a:off x="179155" y="4869160"/>
            <a:ext cx="8713325" cy="1200329"/>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The Subject selects those sentences that exert the strongest impact to him/her. They can represent a sort of mariner’s compass in Subject’s life (Compass-like Statement).</a:t>
            </a:r>
            <a:endParaRPr lang="en-US" sz="2400" dirty="0" smtClean="0">
              <a:latin typeface="Times New Roman" pitchFamily="18" charset="0"/>
              <a:cs typeface="Times New Roman" pitchFamily="18"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3" name="Text Box 3"/>
          <p:cNvSpPr txBox="1">
            <a:spLocks noChangeArrowheads="1"/>
          </p:cNvSpPr>
          <p:nvPr/>
        </p:nvSpPr>
        <p:spPr bwMode="auto">
          <a:xfrm>
            <a:off x="750037" y="980728"/>
            <a:ext cx="7488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cs typeface="Times New Roman" pitchFamily="18" charset="0"/>
              </a:rPr>
              <a:t>EPM Logically Articulated </a:t>
            </a:r>
            <a:r>
              <a:rPr lang="en-US" sz="2800" b="1" dirty="0" smtClean="0">
                <a:solidFill>
                  <a:srgbClr val="003F6E"/>
                </a:solidFill>
                <a:latin typeface="Times New Roman" pitchFamily="18" charset="0"/>
                <a:cs typeface="Times New Roman" pitchFamily="18" charset="0"/>
              </a:rPr>
              <a:t>Awareness </a:t>
            </a:r>
            <a:r>
              <a:rPr lang="en-US" sz="2800" b="1" dirty="0">
                <a:solidFill>
                  <a:srgbClr val="003F6E"/>
                </a:solidFill>
                <a:latin typeface="Times New Roman" pitchFamily="18" charset="0"/>
                <a:cs typeface="Times New Roman" pitchFamily="18" charset="0"/>
              </a:rPr>
              <a:t>Support</a:t>
            </a:r>
          </a:p>
          <a:p>
            <a:pPr algn="ctr" eaLnBrk="1" hangingPunct="1"/>
            <a:r>
              <a:rPr lang="en-US" sz="2800" b="1" dirty="0">
                <a:solidFill>
                  <a:srgbClr val="003F6E"/>
                </a:solidFill>
                <a:latin typeface="Times New Roman" pitchFamily="18" charset="0"/>
                <a:cs typeface="Times New Roman" pitchFamily="18" charset="0"/>
              </a:rPr>
              <a:t>Subject Profiling Process</a:t>
            </a:r>
            <a:endParaRPr lang="it-IT" sz="2800" b="1" dirty="0">
              <a:solidFill>
                <a:srgbClr val="003F6E"/>
              </a:solidFill>
              <a:latin typeface="Times New Roman" pitchFamily="18" charset="0"/>
              <a:cs typeface="Times New Roman" pitchFamily="18" charset="0"/>
            </a:endParaRPr>
          </a:p>
        </p:txBody>
      </p:sp>
      <p:sp>
        <p:nvSpPr>
          <p:cNvPr id="12"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(12)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5267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52</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3" name="Text Box 3"/>
          <p:cNvSpPr txBox="1">
            <a:spLocks noChangeArrowheads="1"/>
          </p:cNvSpPr>
          <p:nvPr/>
        </p:nvSpPr>
        <p:spPr bwMode="auto">
          <a:xfrm>
            <a:off x="750037" y="980728"/>
            <a:ext cx="7488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cs typeface="Times New Roman" pitchFamily="18" charset="0"/>
              </a:rPr>
              <a:t>EPM Logically Articulated </a:t>
            </a:r>
            <a:r>
              <a:rPr lang="en-US" sz="2800" b="1" dirty="0" smtClean="0">
                <a:solidFill>
                  <a:srgbClr val="003F6E"/>
                </a:solidFill>
                <a:latin typeface="Times New Roman" pitchFamily="18" charset="0"/>
                <a:cs typeface="Times New Roman" pitchFamily="18" charset="0"/>
              </a:rPr>
              <a:t>Awareness </a:t>
            </a:r>
            <a:r>
              <a:rPr lang="en-US" sz="2800" b="1" dirty="0">
                <a:solidFill>
                  <a:srgbClr val="003F6E"/>
                </a:solidFill>
                <a:latin typeface="Times New Roman" pitchFamily="18" charset="0"/>
                <a:cs typeface="Times New Roman" pitchFamily="18" charset="0"/>
              </a:rPr>
              <a:t>Support</a:t>
            </a:r>
          </a:p>
          <a:p>
            <a:pPr algn="ctr" eaLnBrk="1" hangingPunct="1"/>
            <a:r>
              <a:rPr lang="en-US" sz="2800" b="1" dirty="0">
                <a:solidFill>
                  <a:srgbClr val="003F6E"/>
                </a:solidFill>
                <a:latin typeface="Times New Roman" pitchFamily="18" charset="0"/>
                <a:cs typeface="Times New Roman" pitchFamily="18" charset="0"/>
              </a:rPr>
              <a:t>Subject Profiling Process</a:t>
            </a:r>
            <a:endParaRPr lang="it-IT" sz="2800" b="1" dirty="0">
              <a:solidFill>
                <a:srgbClr val="003F6E"/>
              </a:solidFill>
              <a:latin typeface="Times New Roman" pitchFamily="18" charset="0"/>
              <a:cs typeface="Times New Roman" pitchFamily="18" charset="0"/>
            </a:endParaRP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3888" y="1918353"/>
            <a:ext cx="4581128" cy="4581128"/>
          </a:xfrm>
          <a:prstGeom prst="rect">
            <a:avLst/>
          </a:prstGeom>
        </p:spPr>
      </p:pic>
      <p:sp>
        <p:nvSpPr>
          <p:cNvPr id="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(13)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1065695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53</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3" name="Text Box 3"/>
          <p:cNvSpPr txBox="1">
            <a:spLocks noChangeArrowheads="1"/>
          </p:cNvSpPr>
          <p:nvPr/>
        </p:nvSpPr>
        <p:spPr bwMode="auto">
          <a:xfrm>
            <a:off x="750037" y="980728"/>
            <a:ext cx="7488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cs typeface="Times New Roman" pitchFamily="18" charset="0"/>
              </a:rPr>
              <a:t>EPM Logically Articulated </a:t>
            </a:r>
            <a:r>
              <a:rPr lang="en-US" sz="2800" b="1" dirty="0" smtClean="0">
                <a:solidFill>
                  <a:srgbClr val="003F6E"/>
                </a:solidFill>
                <a:latin typeface="Times New Roman" pitchFamily="18" charset="0"/>
                <a:cs typeface="Times New Roman" pitchFamily="18" charset="0"/>
              </a:rPr>
              <a:t>Awareness </a:t>
            </a:r>
            <a:r>
              <a:rPr lang="en-US" sz="2800" b="1" dirty="0">
                <a:solidFill>
                  <a:srgbClr val="003F6E"/>
                </a:solidFill>
                <a:latin typeface="Times New Roman" pitchFamily="18" charset="0"/>
                <a:cs typeface="Times New Roman" pitchFamily="18" charset="0"/>
              </a:rPr>
              <a:t>Support</a:t>
            </a:r>
          </a:p>
          <a:p>
            <a:pPr algn="ctr" eaLnBrk="1" hangingPunct="1"/>
            <a:r>
              <a:rPr lang="en-US" sz="2800" b="1" dirty="0">
                <a:solidFill>
                  <a:srgbClr val="003F6E"/>
                </a:solidFill>
                <a:latin typeface="Times New Roman" pitchFamily="18" charset="0"/>
                <a:cs typeface="Times New Roman" pitchFamily="18" charset="0"/>
              </a:rPr>
              <a:t>Subject Profiling Process</a:t>
            </a:r>
            <a:endParaRPr lang="it-IT" sz="2800" b="1" dirty="0">
              <a:solidFill>
                <a:srgbClr val="003F6E"/>
              </a:solidFill>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9280" y="1934835"/>
            <a:ext cx="5865440" cy="4567712"/>
          </a:xfrm>
          <a:prstGeom prst="rect">
            <a:avLst/>
          </a:prstGeom>
        </p:spPr>
      </p:pic>
      <p:sp>
        <p:nvSpPr>
          <p:cNvPr id="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40090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54</a:t>
            </a:fld>
            <a:endParaRPr lang="it-IT" smtClean="0">
              <a:latin typeface="Arial" pitchFamily="34" charset="0"/>
            </a:endParaRPr>
          </a:p>
        </p:txBody>
      </p:sp>
      <p:sp>
        <p:nvSpPr>
          <p:cNvPr id="2" name="Content Placeholder 1"/>
          <p:cNvSpPr>
            <a:spLocks noGrp="1"/>
          </p:cNvSpPr>
          <p:nvPr>
            <p:ph idx="1"/>
          </p:nvPr>
        </p:nvSpPr>
        <p:spPr>
          <a:xfrm>
            <a:off x="438943" y="1362567"/>
            <a:ext cx="8229600" cy="4953000"/>
          </a:xfrm>
        </p:spPr>
        <p:txBody>
          <a:bodyPr/>
          <a:lstStyle/>
          <a:p>
            <a:pPr lvl="0" algn="just"/>
            <a:r>
              <a:rPr lang="en-US" dirty="0">
                <a:solidFill>
                  <a:prstClr val="black"/>
                </a:solidFill>
                <a:latin typeface="Times New Roman" panose="02020603050405020304" pitchFamily="18" charset="0"/>
                <a:cs typeface="Times New Roman" panose="02020603050405020304" pitchFamily="18" charset="0"/>
              </a:rPr>
              <a:t>Traditional</a:t>
            </a:r>
            <a:r>
              <a:rPr lang="en-US" b="1" dirty="0">
                <a:solidFill>
                  <a:prstClr val="black"/>
                </a:solidFill>
                <a:latin typeface="Times New Roman" panose="02020603050405020304" pitchFamily="18" charset="0"/>
                <a:cs typeface="Times New Roman" panose="02020603050405020304" pitchFamily="18" charset="0"/>
              </a:rPr>
              <a:t> EPM </a:t>
            </a:r>
            <a:r>
              <a:rPr lang="en-US" dirty="0">
                <a:solidFill>
                  <a:prstClr val="black"/>
                </a:solidFill>
                <a:latin typeface="Times New Roman" panose="02020603050405020304" pitchFamily="18" charset="0"/>
                <a:cs typeface="Times New Roman" panose="02020603050405020304" pitchFamily="18" charset="0"/>
              </a:rPr>
              <a:t>can be thought as</a:t>
            </a:r>
            <a:r>
              <a:rPr lang="en-US" b="1" dirty="0">
                <a:solidFill>
                  <a:prstClr val="black"/>
                </a:solidFill>
                <a:latin typeface="Times New Roman" panose="02020603050405020304" pitchFamily="18" charset="0"/>
                <a:cs typeface="Times New Roman" panose="02020603050405020304" pitchFamily="18" charset="0"/>
              </a:rPr>
              <a:t> a reliable starting subsystem (closed logic, </a:t>
            </a:r>
            <a:r>
              <a:rPr lang="en-US" b="1" dirty="0" smtClean="0">
                <a:solidFill>
                  <a:prstClr val="black"/>
                </a:solidFill>
                <a:latin typeface="Times New Roman" panose="02020603050405020304" pitchFamily="18" charset="0"/>
                <a:cs typeface="Times New Roman" panose="02020603050405020304" pitchFamily="18" charset="0"/>
              </a:rPr>
              <a:t>OPERATING management) </a:t>
            </a:r>
            <a:r>
              <a:rPr lang="en-US" dirty="0">
                <a:solidFill>
                  <a:prstClr val="black"/>
                </a:solidFill>
                <a:latin typeface="Times New Roman" panose="02020603050405020304" pitchFamily="18" charset="0"/>
                <a:cs typeface="Times New Roman" panose="02020603050405020304" pitchFamily="18" charset="0"/>
              </a:rPr>
              <a:t>to initialize a process of continuous self-organizing and self-logic learning refinement</a:t>
            </a:r>
            <a:r>
              <a:rPr lang="en-US" b="1" dirty="0">
                <a:solidFill>
                  <a:prstClr val="black"/>
                </a:solidFill>
                <a:latin typeface="Times New Roman" panose="02020603050405020304" pitchFamily="18" charset="0"/>
                <a:cs typeface="Times New Roman" panose="02020603050405020304" pitchFamily="18" charset="0"/>
              </a:rPr>
              <a:t> (open logic, </a:t>
            </a:r>
            <a:r>
              <a:rPr lang="en-US" b="1" dirty="0" smtClean="0">
                <a:solidFill>
                  <a:prstClr val="black"/>
                </a:solidFill>
                <a:latin typeface="Times New Roman" panose="02020603050405020304" pitchFamily="18" charset="0"/>
                <a:cs typeface="Times New Roman" panose="02020603050405020304" pitchFamily="18" charset="0"/>
              </a:rPr>
              <a:t>STRATEGIC management). </a:t>
            </a:r>
            <a:r>
              <a:rPr lang="en-US" b="1" dirty="0">
                <a:solidFill>
                  <a:prstClr val="black"/>
                </a:solidFill>
                <a:latin typeface="Times New Roman" panose="02020603050405020304" pitchFamily="18" charset="0"/>
                <a:cs typeface="Times New Roman" panose="02020603050405020304" pitchFamily="18" charset="0"/>
              </a:rPr>
              <a:t>Operating Point</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can emerge as </a:t>
            </a:r>
            <a:r>
              <a:rPr lang="en-US" dirty="0">
                <a:solidFill>
                  <a:prstClr val="black"/>
                </a:solidFill>
                <a:latin typeface="Times New Roman" panose="02020603050405020304" pitchFamily="18" charset="0"/>
                <a:cs typeface="Times New Roman" panose="02020603050405020304" pitchFamily="18" charset="0"/>
              </a:rPr>
              <a:t>a </a:t>
            </a:r>
            <a:r>
              <a:rPr lang="en-US" b="1" dirty="0">
                <a:solidFill>
                  <a:prstClr val="black"/>
                </a:solidFill>
                <a:latin typeface="Times New Roman" panose="02020603050405020304" pitchFamily="18" charset="0"/>
                <a:cs typeface="Times New Roman" panose="02020603050405020304" pitchFamily="18" charset="0"/>
              </a:rPr>
              <a:t>new </a:t>
            </a:r>
            <a:r>
              <a:rPr lang="en-US" b="1" dirty="0" smtClean="0">
                <a:solidFill>
                  <a:prstClr val="black"/>
                </a:solidFill>
                <a:latin typeface="Times New Roman" panose="02020603050405020304" pitchFamily="18" charset="0"/>
                <a:cs typeface="Times New Roman" panose="02020603050405020304" pitchFamily="18" charset="0"/>
              </a:rPr>
              <a:t>Transdisciplinary </a:t>
            </a:r>
            <a:r>
              <a:rPr lang="en-US" b="1" dirty="0">
                <a:solidFill>
                  <a:prstClr val="black"/>
                </a:solidFill>
                <a:latin typeface="Times New Roman" panose="02020603050405020304" pitchFamily="18" charset="0"/>
                <a:cs typeface="Times New Roman" panose="02020603050405020304" pitchFamily="18" charset="0"/>
              </a:rPr>
              <a:t>Reality Level</a:t>
            </a:r>
            <a:r>
              <a:rPr lang="en-US" dirty="0">
                <a:solidFill>
                  <a:prstClr val="black"/>
                </a:solidFill>
                <a:latin typeface="Times New Roman" panose="02020603050405020304" pitchFamily="18" charset="0"/>
                <a:cs typeface="Times New Roman" panose="02020603050405020304" pitchFamily="18" charset="0"/>
              </a:rPr>
              <a:t>, based </a:t>
            </a:r>
            <a:r>
              <a:rPr lang="en-US" dirty="0" smtClean="0">
                <a:solidFill>
                  <a:prstClr val="black"/>
                </a:solidFill>
                <a:latin typeface="Times New Roman" panose="02020603050405020304" pitchFamily="18" charset="0"/>
                <a:cs typeface="Times New Roman" panose="02020603050405020304" pitchFamily="18" charset="0"/>
              </a:rPr>
              <a:t>on </a:t>
            </a:r>
            <a:r>
              <a:rPr lang="en-US" b="1" dirty="0" smtClean="0">
                <a:latin typeface="Times New Roman" panose="02020603050405020304" pitchFamily="18" charset="0"/>
                <a:cs typeface="Times New Roman" panose="02020603050405020304" pitchFamily="18" charset="0"/>
              </a:rPr>
              <a:t>an </a:t>
            </a:r>
            <a:r>
              <a:rPr lang="en-US" b="1" dirty="0">
                <a:latin typeface="Times New Roman" panose="02020603050405020304" pitchFamily="18" charset="0"/>
                <a:cs typeface="Times New Roman" panose="02020603050405020304" pitchFamily="18" charset="0"/>
              </a:rPr>
              <a:t>irreducible complementary </a:t>
            </a:r>
            <a:r>
              <a:rPr lang="en-US" b="1" dirty="0" smtClean="0">
                <a:latin typeface="Times New Roman" panose="02020603050405020304" pitchFamily="18" charset="0"/>
                <a:cs typeface="Times New Roman" panose="02020603050405020304" pitchFamily="18" charset="0"/>
              </a:rPr>
              <a:t>ideal asymptotic dichotomy: </a:t>
            </a:r>
            <a:r>
              <a:rPr lang="en-US" dirty="0" smtClean="0">
                <a:latin typeface="Times New Roman" panose="02020603050405020304" pitchFamily="18" charset="0"/>
                <a:cs typeface="Times New Roman" panose="02020603050405020304" pitchFamily="18" charset="0"/>
              </a:rPr>
              <a:t>T</a:t>
            </a:r>
            <a:r>
              <a:rPr lang="en-US" dirty="0" smtClean="0">
                <a:solidFill>
                  <a:prstClr val="black"/>
                </a:solidFill>
                <a:latin typeface="Times New Roman" panose="02020603050405020304" pitchFamily="18" charset="0"/>
                <a:cs typeface="Times New Roman" panose="02020603050405020304" pitchFamily="18" charset="0"/>
              </a:rPr>
              <a:t>wo </a:t>
            </a:r>
            <a:r>
              <a:rPr lang="en-US" dirty="0">
                <a:solidFill>
                  <a:prstClr val="black"/>
                </a:solidFill>
                <a:latin typeface="Times New Roman" panose="02020603050405020304" pitchFamily="18" charset="0"/>
                <a:cs typeface="Times New Roman" panose="02020603050405020304" pitchFamily="18" charset="0"/>
              </a:rPr>
              <a:t>Complementary Irreducible </a:t>
            </a:r>
            <a:r>
              <a:rPr lang="en-US" dirty="0" smtClean="0">
                <a:solidFill>
                  <a:prstClr val="black"/>
                </a:solidFill>
                <a:latin typeface="Times New Roman" panose="02020603050405020304" pitchFamily="18" charset="0"/>
                <a:cs typeface="Times New Roman" panose="02020603050405020304" pitchFamily="18" charset="0"/>
              </a:rPr>
              <a:t>Coupled Information Management Subsystems.</a:t>
            </a:r>
          </a:p>
        </p:txBody>
      </p:sp>
      <p:pic>
        <p:nvPicPr>
          <p:cNvPr id="9"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6949" y="3516199"/>
            <a:ext cx="3730101" cy="308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olo 1"/>
          <p:cNvSpPr txBox="1">
            <a:spLocks/>
          </p:cNvSpPr>
          <p:nvPr/>
        </p:nvSpPr>
        <p:spPr bwMode="auto">
          <a:xfrm>
            <a:off x="1" y="836612"/>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Ideal Asymptotic </a:t>
            </a:r>
            <a:r>
              <a:rPr lang="en-US" sz="2400" dirty="0" smtClean="0">
                <a:latin typeface="Times New Roman" panose="02020603050405020304" pitchFamily="18" charset="0"/>
                <a:cs typeface="Times New Roman" panose="02020603050405020304" pitchFamily="18" charset="0"/>
              </a:rPr>
              <a:t>Dichotomy to Educated Creativity</a:t>
            </a:r>
            <a:endParaRPr lang="en-US" sz="2400" kern="0" dirty="0" smtClean="0">
              <a:latin typeface="Times New Roman" panose="02020603050405020304" pitchFamily="18" charset="0"/>
              <a:cs typeface="Times New Roman" panose="02020603050405020304" pitchFamily="18" charset="0"/>
            </a:endParaRPr>
          </a:p>
        </p:txBody>
      </p:sp>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(15)</a:t>
            </a:r>
            <a:endParaRPr lang="it-IT" sz="3200" b="1" dirty="0">
              <a:solidFill>
                <a:srgbClr val="003F6E"/>
              </a:solidFill>
              <a:latin typeface="Times New Roman" pitchFamily="18" charset="0"/>
            </a:endParaRPr>
          </a:p>
        </p:txBody>
      </p:sp>
      <p:sp>
        <p:nvSpPr>
          <p:cNvPr id="14" name="Rectangle 4"/>
          <p:cNvSpPr txBox="1">
            <a:spLocks noChangeArrowheads="1"/>
          </p:cNvSpPr>
          <p:nvPr/>
        </p:nvSpPr>
        <p:spPr bwMode="auto">
          <a:xfrm>
            <a:off x="7145476" y="6237363"/>
            <a:ext cx="1998524" cy="23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(R.A. </a:t>
            </a:r>
            <a:r>
              <a:rPr lang="en-US" sz="1800" b="1" kern="0" dirty="0" err="1" smtClean="0">
                <a:solidFill>
                  <a:srgbClr val="000000"/>
                </a:solidFill>
                <a:latin typeface="Times New Roman" pitchFamily="18" charset="0"/>
                <a:cs typeface="Times New Roman" pitchFamily="18" charset="0"/>
              </a:rPr>
              <a:t>Fiorini</a:t>
            </a:r>
            <a:r>
              <a:rPr lang="en-US" sz="1800" b="1" kern="0" dirty="0" smtClean="0">
                <a:solidFill>
                  <a:srgbClr val="000000"/>
                </a:solidFill>
                <a:latin typeface="Times New Roman" pitchFamily="18" charset="0"/>
                <a:cs typeface="Times New Roman" pitchFamily="18" charset="0"/>
              </a:rPr>
              <a:t>, 2011)</a:t>
            </a:r>
            <a:endParaRPr lang="it-IT" sz="1800" kern="0" dirty="0" smtClean="0">
              <a:solidFill>
                <a:srgbClr val="000000"/>
              </a:solidFill>
            </a:endParaRPr>
          </a:p>
        </p:txBody>
      </p:sp>
    </p:spTree>
    <p:extLst>
      <p:ext uri="{BB962C8B-B14F-4D97-AF65-F5344CB8AC3E}">
        <p14:creationId xmlns:p14="http://schemas.microsoft.com/office/powerpoint/2010/main" val="42038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9964" y="845574"/>
            <a:ext cx="4084072" cy="5768190"/>
          </a:xfrm>
          <a:prstGeom prst="rect">
            <a:avLst/>
          </a:prstGeom>
        </p:spPr>
      </p:pic>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(16)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7528250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56</a:t>
            </a:fld>
            <a:endParaRPr lang="it-IT" smtClean="0">
              <a:latin typeface="Arial" pitchFamily="34" charset="0"/>
            </a:endParaRPr>
          </a:p>
        </p:txBody>
      </p:sp>
      <p:sp>
        <p:nvSpPr>
          <p:cNvPr id="15" name="Text Box 3"/>
          <p:cNvSpPr txBox="1">
            <a:spLocks noChangeArrowheads="1"/>
          </p:cNvSpPr>
          <p:nvPr/>
        </p:nvSpPr>
        <p:spPr bwMode="auto">
          <a:xfrm>
            <a:off x="0" y="836612"/>
            <a:ext cx="9143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000" b="1" dirty="0" smtClean="0">
                <a:solidFill>
                  <a:srgbClr val="003F6E"/>
                </a:solidFill>
                <a:latin typeface="Times New Roman" pitchFamily="18" charset="0"/>
                <a:cs typeface="Times New Roman" pitchFamily="18" charset="0"/>
              </a:rPr>
              <a:t>Neuralizer Work In Progress</a:t>
            </a:r>
            <a:r>
              <a:rPr lang="it-IT" sz="2800" b="1" dirty="0" smtClean="0">
                <a:solidFill>
                  <a:srgbClr val="000000"/>
                </a:solidFill>
                <a:latin typeface="Times New Roman" pitchFamily="18" charset="0"/>
                <a:cs typeface="Times New Roman" pitchFamily="18" charset="0"/>
              </a:rPr>
              <a:t>  </a:t>
            </a:r>
            <a:endParaRPr lang="it-IT" sz="2800" b="1" dirty="0">
              <a:solidFill>
                <a:srgbClr val="000000"/>
              </a:solidFill>
              <a:latin typeface="Times New Roman" pitchFamily="18" charset="0"/>
              <a:cs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63625"/>
            <a:ext cx="9144000" cy="5133473"/>
          </a:xfrm>
          <a:prstGeom prst="rect">
            <a:avLst/>
          </a:prstGeom>
        </p:spPr>
      </p:pic>
      <p:sp>
        <p:nvSpPr>
          <p:cNvPr id="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Guided Creativity (17)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525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36711"/>
            <a:ext cx="9143999" cy="5768192"/>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321096C-42E0-4FD3-80F9-E743BF744095}" type="slidenum">
              <a:rPr lang="it-IT" smtClean="0">
                <a:latin typeface="Arial" pitchFamily="34" charset="0"/>
              </a:rPr>
              <a:pPr eaLnBrk="1" hangingPunct="1">
                <a:spcBef>
                  <a:spcPct val="0"/>
                </a:spcBef>
                <a:defRPr/>
              </a:pPr>
              <a:t>57</a:t>
            </a:fld>
            <a:endParaRPr lang="it-IT" smtClean="0">
              <a:latin typeface="Arial" pitchFamily="34" charset="0"/>
            </a:endParaRPr>
          </a:p>
        </p:txBody>
      </p:sp>
      <p:sp>
        <p:nvSpPr>
          <p:cNvPr id="17" name="Segnaposto contenuto 2"/>
          <p:cNvSpPr>
            <a:spLocks noGrp="1"/>
          </p:cNvSpPr>
          <p:nvPr>
            <p:ph idx="1"/>
          </p:nvPr>
        </p:nvSpPr>
        <p:spPr>
          <a:xfrm>
            <a:off x="0" y="3140968"/>
            <a:ext cx="9144000" cy="1368425"/>
          </a:xfrm>
        </p:spPr>
        <p:txBody>
          <a:bodyPr/>
          <a:lstStyle/>
          <a:p>
            <a:pPr algn="ctr">
              <a:defRPr/>
            </a:pPr>
            <a:r>
              <a:rPr lang="it-IT" sz="8800" b="1" dirty="0" smtClean="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rPr>
              <a:t>Your A t t e n t i o n</a:t>
            </a:r>
            <a:endParaRPr lang="it-IT" sz="8800" b="1" dirty="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endParaRPr>
          </a:p>
        </p:txBody>
      </p:sp>
      <p:pic>
        <p:nvPicPr>
          <p:cNvPr id="70662" name="Picture 6" descr="C:\Marco\Presentazione Tesi\LineeI.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823236"/>
            <a:ext cx="8556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egnaposto contenuto 2"/>
          <p:cNvSpPr txBox="1">
            <a:spLocks/>
          </p:cNvSpPr>
          <p:nvPr/>
        </p:nvSpPr>
        <p:spPr bwMode="auto">
          <a:xfrm>
            <a:off x="1259632" y="1556792"/>
            <a:ext cx="701804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defRPr/>
            </a:pPr>
            <a:r>
              <a:rPr lang="it-IT" sz="8800" b="1" dirty="0" smtClean="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rPr>
              <a:t>Thank You for</a:t>
            </a:r>
            <a:endParaRPr lang="it-IT" sz="8800" b="1" dirty="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endParaRPr>
          </a:p>
        </p:txBody>
      </p:sp>
      <p:pic>
        <p:nvPicPr>
          <p:cNvPr id="3" name="Picture 2"/>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30652" y="2823236"/>
            <a:ext cx="857250" cy="838200"/>
          </a:xfrm>
          <a:prstGeom prst="rect">
            <a:avLst/>
          </a:prstGeom>
        </p:spPr>
      </p:pic>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a:spcBef>
                <a:spcPts val="300"/>
              </a:spcBef>
              <a:defRPr/>
            </a:pPr>
            <a:r>
              <a:rPr lang="en-US" sz="3600" b="1" dirty="0">
                <a:solidFill>
                  <a:srgbClr val="003F6E"/>
                </a:solidFill>
                <a:effectLst>
                  <a:outerShdw blurRad="38100" dist="38100" dir="2700000" algn="tl">
                    <a:srgbClr val="C0C0C0"/>
                  </a:outerShdw>
                </a:effectLst>
                <a:latin typeface="Calibri" pitchFamily="34" charset="0"/>
                <a:cs typeface="Arial" charset="0"/>
              </a:rPr>
              <a:t>Creativity </a:t>
            </a:r>
            <a:r>
              <a:rPr lang="en-US" sz="3600" b="1" dirty="0" smtClean="0">
                <a:solidFill>
                  <a:srgbClr val="003F6E"/>
                </a:solidFill>
                <a:effectLst>
                  <a:outerShdw blurRad="38100" dist="38100" dir="2700000" algn="tl">
                    <a:srgbClr val="C0C0C0"/>
                  </a:outerShdw>
                </a:effectLst>
                <a:latin typeface="Calibri" pitchFamily="34" charset="0"/>
                <a:cs typeface="Arial" charset="0"/>
              </a:rPr>
              <a:t>and Scientific Discovery</a:t>
            </a:r>
            <a:endParaRPr lang="it-IT" sz="4000" b="1" dirty="0">
              <a:solidFill>
                <a:srgbClr val="003F6E"/>
              </a:solidFill>
              <a:latin typeface="Times New Roman" pitchFamily="18" charset="0"/>
            </a:endParaRPr>
          </a:p>
        </p:txBody>
      </p:sp>
    </p:spTree>
    <p:extLst>
      <p:ext uri="{BB962C8B-B14F-4D97-AF65-F5344CB8AC3E}">
        <p14:creationId xmlns:p14="http://schemas.microsoft.com/office/powerpoint/2010/main" val="2187449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711"/>
            <a:ext cx="9144000" cy="575935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6</a:t>
            </a:fld>
            <a:endParaRPr lang="it-IT" smtClean="0">
              <a:latin typeface="Arial" pitchFamily="34" charset="0"/>
            </a:endParaRPr>
          </a:p>
        </p:txBody>
      </p:sp>
      <p:sp>
        <p:nvSpPr>
          <p:cNvPr id="8" name="Rectangle 4"/>
          <p:cNvSpPr>
            <a:spLocks noGrp="1" noChangeArrowheads="1"/>
          </p:cNvSpPr>
          <p:nvPr>
            <p:ph idx="1"/>
          </p:nvPr>
        </p:nvSpPr>
        <p:spPr>
          <a:xfrm>
            <a:off x="416941" y="1916832"/>
            <a:ext cx="8229600" cy="10801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7472" algn="just">
              <a:spcBef>
                <a:spcPts val="0"/>
              </a:spcBef>
            </a:pPr>
            <a:r>
              <a:rPr lang="en-US" sz="2400" dirty="0" smtClean="0">
                <a:solidFill>
                  <a:srgbClr val="000000"/>
                </a:solidFill>
                <a:latin typeface="Times New Roman" pitchFamily="18" charset="0"/>
                <a:cs typeface="Times New Roman" pitchFamily="18" charset="0"/>
              </a:rPr>
              <a:t>« Iron </a:t>
            </a:r>
            <a:r>
              <a:rPr lang="en-US" sz="2400" dirty="0">
                <a:solidFill>
                  <a:srgbClr val="000000"/>
                </a:solidFill>
                <a:latin typeface="Times New Roman" pitchFamily="18" charset="0"/>
                <a:cs typeface="Times New Roman" pitchFamily="18" charset="0"/>
              </a:rPr>
              <a:t>rusts from disuse; stagnant water loses its purity and in cold weather becomes frozen; even so does inaction sap the vigor of the mind</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a:t>
            </a:r>
            <a:r>
              <a:rPr lang="en-US" sz="2200" dirty="0">
                <a:solidFill>
                  <a:srgbClr val="000000"/>
                </a:solidFill>
                <a:latin typeface="Times New Roman" pitchFamily="18" charset="0"/>
                <a:cs typeface="Times New Roman" pitchFamily="18" charset="0"/>
              </a:rPr>
              <a:t> </a:t>
            </a:r>
            <a:endParaRPr lang="it-IT" sz="2800" dirty="0" smtClean="0">
              <a:solidFill>
                <a:srgbClr val="000000"/>
              </a:solidFill>
            </a:endParaRPr>
          </a:p>
        </p:txBody>
      </p:sp>
      <p:sp>
        <p:nvSpPr>
          <p:cNvPr id="2" name="TextBox 1"/>
          <p:cNvSpPr txBox="1"/>
          <p:nvPr/>
        </p:nvSpPr>
        <p:spPr>
          <a:xfrm>
            <a:off x="467544" y="5001773"/>
            <a:ext cx="8208912" cy="430887"/>
          </a:xfrm>
          <a:prstGeom prst="rect">
            <a:avLst/>
          </a:prstGeom>
          <a:noFill/>
        </p:spPr>
        <p:txBody>
          <a:bodyPr wrap="square" rtlCol="0">
            <a:spAutoFit/>
          </a:bodyPr>
          <a:lstStyle/>
          <a:p>
            <a:pPr marL="347472" indent="-347472" algn="r"/>
            <a:r>
              <a:rPr lang="en-US" sz="2200" dirty="0" smtClean="0">
                <a:latin typeface="Times New Roman" pitchFamily="18" charset="0"/>
                <a:cs typeface="Times New Roman" pitchFamily="18" charset="0"/>
              </a:rPr>
              <a:t>Leonardo da Vinci (1452 – 1519) </a:t>
            </a:r>
            <a:endParaRPr lang="it-IT" sz="2200" dirty="0">
              <a:latin typeface="Times New Roman" pitchFamily="18" charset="0"/>
              <a:cs typeface="Times New Roman" pitchFamily="18" charset="0"/>
            </a:endParaRPr>
          </a:p>
        </p:txBody>
      </p:sp>
      <p:sp>
        <p:nvSpPr>
          <p:cNvPr id="12" name="Rectangle 4"/>
          <p:cNvSpPr txBox="1">
            <a:spLocks noChangeArrowheads="1"/>
          </p:cNvSpPr>
          <p:nvPr/>
        </p:nvSpPr>
        <p:spPr bwMode="auto">
          <a:xfrm>
            <a:off x="416941" y="2996952"/>
            <a:ext cx="822960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400" kern="0" dirty="0" smtClean="0">
                <a:solidFill>
                  <a:srgbClr val="000000"/>
                </a:solidFill>
                <a:latin typeface="Times New Roman" pitchFamily="18" charset="0"/>
                <a:cs typeface="Times New Roman" pitchFamily="18" charset="0"/>
              </a:rPr>
              <a:t>« The </a:t>
            </a:r>
            <a:r>
              <a:rPr lang="en-US" sz="2400" kern="0" dirty="0">
                <a:solidFill>
                  <a:srgbClr val="000000"/>
                </a:solidFill>
                <a:latin typeface="Times New Roman" pitchFamily="18" charset="0"/>
                <a:cs typeface="Times New Roman" pitchFamily="18" charset="0"/>
              </a:rPr>
              <a:t>water you touch in a river is the last of that which has passed, and the first of that which is coming. Thus it is with time present</a:t>
            </a:r>
            <a:r>
              <a:rPr lang="en-US" sz="2400" kern="0" dirty="0" smtClean="0">
                <a:solidFill>
                  <a:srgbClr val="000000"/>
                </a:solidFill>
                <a:latin typeface="Times New Roman" pitchFamily="18" charset="0"/>
                <a:cs typeface="Times New Roman" pitchFamily="18" charset="0"/>
              </a:rPr>
              <a:t>. </a:t>
            </a:r>
            <a:r>
              <a:rPr lang="en-US" sz="2400" kern="0" dirty="0">
                <a:solidFill>
                  <a:srgbClr val="000000"/>
                </a:solidFill>
                <a:latin typeface="Times New Roman" pitchFamily="18" charset="0"/>
                <a:cs typeface="Times New Roman" pitchFamily="18" charset="0"/>
              </a:rPr>
              <a:t>»</a:t>
            </a:r>
            <a:endParaRPr lang="it-IT" sz="2400" kern="0" dirty="0" smtClean="0">
              <a:solidFill>
                <a:srgbClr val="000000"/>
              </a:solidFill>
            </a:endParaRPr>
          </a:p>
        </p:txBody>
      </p:sp>
      <p:sp>
        <p:nvSpPr>
          <p:cNvPr id="13" name="Rectangle 4"/>
          <p:cNvSpPr txBox="1">
            <a:spLocks noChangeArrowheads="1"/>
          </p:cNvSpPr>
          <p:nvPr/>
        </p:nvSpPr>
        <p:spPr bwMode="auto">
          <a:xfrm>
            <a:off x="416941" y="4077072"/>
            <a:ext cx="8229600" cy="107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400" kern="0" dirty="0">
                <a:solidFill>
                  <a:srgbClr val="000000"/>
                </a:solidFill>
                <a:latin typeface="Times New Roman" pitchFamily="18" charset="0"/>
                <a:cs typeface="Times New Roman" pitchFamily="18" charset="0"/>
              </a:rPr>
              <a:t>«There is no certainty in sciences where one of the mathematical sciences cannot be applied, or which are not in relation with these mathematics. </a:t>
            </a:r>
            <a:r>
              <a:rPr lang="en-US" sz="2400" kern="0" dirty="0" smtClean="0">
                <a:solidFill>
                  <a:srgbClr val="000000"/>
                </a:solidFill>
                <a:latin typeface="Times New Roman" pitchFamily="18" charset="0"/>
                <a:cs typeface="Times New Roman" pitchFamily="18" charset="0"/>
              </a:rPr>
              <a:t>»</a:t>
            </a:r>
            <a:endParaRPr lang="it-IT" sz="2400" kern="0" dirty="0" smtClean="0">
              <a:solidFill>
                <a:srgbClr val="000000"/>
              </a:solidFill>
            </a:endParaRPr>
          </a:p>
        </p:txBody>
      </p:sp>
      <p:sp>
        <p:nvSpPr>
          <p:cNvPr id="14" name="Rectangle 4"/>
          <p:cNvSpPr txBox="1">
            <a:spLocks noChangeArrowheads="1"/>
          </p:cNvSpPr>
          <p:nvPr/>
        </p:nvSpPr>
        <p:spPr bwMode="auto">
          <a:xfrm>
            <a:off x="467544" y="5875981"/>
            <a:ext cx="8229600" cy="72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400" b="1" kern="0" dirty="0" smtClean="0">
                <a:solidFill>
                  <a:srgbClr val="000000"/>
                </a:solidFill>
                <a:latin typeface="Times New Roman" pitchFamily="18" charset="0"/>
                <a:cs typeface="Times New Roman" pitchFamily="18" charset="0"/>
              </a:rPr>
              <a:t>Intellect from Emotion:</a:t>
            </a:r>
            <a:r>
              <a:rPr lang="en-US" sz="2400" kern="0" dirty="0" smtClean="0">
                <a:solidFill>
                  <a:srgbClr val="000000"/>
                </a:solidFill>
                <a:latin typeface="Times New Roman" pitchFamily="18" charset="0"/>
                <a:cs typeface="Times New Roman" pitchFamily="18" charset="0"/>
              </a:rPr>
              <a:t> </a:t>
            </a:r>
            <a:r>
              <a:rPr lang="en-US" sz="2400" b="1" kern="0" dirty="0" smtClean="0">
                <a:solidFill>
                  <a:srgbClr val="000000"/>
                </a:solidFill>
                <a:latin typeface="Times New Roman" pitchFamily="18" charset="0"/>
                <a:cs typeface="Times New Roman" pitchFamily="18" charset="0"/>
              </a:rPr>
              <a:t>"Intuitive Mind"</a:t>
            </a:r>
            <a:r>
              <a:rPr lang="en-US" sz="2400" kern="0" dirty="0" smtClean="0">
                <a:solidFill>
                  <a:srgbClr val="000000"/>
                </a:solidFill>
                <a:latin typeface="Times New Roman" pitchFamily="18" charset="0"/>
                <a:cs typeface="Times New Roman" pitchFamily="18" charset="0"/>
              </a:rPr>
              <a:t> and  </a:t>
            </a:r>
            <a:r>
              <a:rPr lang="en-US" sz="2400" b="1" kern="0" dirty="0">
                <a:solidFill>
                  <a:srgbClr val="000000"/>
                </a:solidFill>
                <a:latin typeface="Times New Roman" pitchFamily="18" charset="0"/>
                <a:cs typeface="Times New Roman" pitchFamily="18" charset="0"/>
              </a:rPr>
              <a:t>"Natural </a:t>
            </a:r>
            <a:r>
              <a:rPr lang="en-US" sz="2400" b="1" kern="0" dirty="0" smtClean="0">
                <a:solidFill>
                  <a:srgbClr val="000000"/>
                </a:solidFill>
                <a:latin typeface="Times New Roman" pitchFamily="18" charset="0"/>
                <a:cs typeface="Times New Roman" pitchFamily="18" charset="0"/>
              </a:rPr>
              <a:t>Inquiry </a:t>
            </a:r>
            <a:r>
              <a:rPr lang="en-US" sz="2400" b="1" kern="0" dirty="0">
                <a:solidFill>
                  <a:srgbClr val="000000"/>
                </a:solidFill>
                <a:latin typeface="Times New Roman" pitchFamily="18" charset="0"/>
                <a:cs typeface="Times New Roman" pitchFamily="18" charset="0"/>
              </a:rPr>
              <a:t>Method" </a:t>
            </a:r>
            <a:r>
              <a:rPr lang="en-US" sz="2400" dirty="0">
                <a:latin typeface="Times New Roman" pitchFamily="18" charset="0"/>
                <a:cs typeface="Times New Roman" pitchFamily="18" charset="0"/>
              </a:rPr>
              <a:t>(to inquire </a:t>
            </a:r>
            <a:r>
              <a:rPr lang="en-US" sz="2400" b="1" dirty="0" smtClean="0">
                <a:latin typeface="Times New Roman" pitchFamily="18" charset="0"/>
                <a:cs typeface="Times New Roman" pitchFamily="18" charset="0"/>
              </a:rPr>
              <a:t>Nature</a:t>
            </a:r>
            <a:r>
              <a:rPr lang="en-US" sz="2400" dirty="0" smtClean="0">
                <a:latin typeface="Times New Roman" pitchFamily="18" charset="0"/>
                <a:cs typeface="Times New Roman" pitchFamily="18" charset="0"/>
              </a:rPr>
              <a:t>) are</a:t>
            </a:r>
            <a:r>
              <a:rPr lang="en-US" sz="2400" kern="0" dirty="0" smtClean="0">
                <a:solidFill>
                  <a:srgbClr val="000000"/>
                </a:solidFill>
                <a:latin typeface="Times New Roman" pitchFamily="18" charset="0"/>
                <a:cs typeface="Times New Roman" pitchFamily="18" charset="0"/>
              </a:rPr>
              <a:t> born.</a:t>
            </a:r>
            <a:endParaRPr lang="it-IT" sz="2400" kern="0" dirty="0" smtClean="0">
              <a:solidFill>
                <a:srgbClr val="000000"/>
              </a:solidFill>
            </a:endParaRPr>
          </a:p>
        </p:txBody>
      </p:sp>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7" name="Text Box 3"/>
          <p:cNvSpPr txBox="1">
            <a:spLocks noChangeArrowheads="1"/>
          </p:cNvSpPr>
          <p:nvPr/>
        </p:nvSpPr>
        <p:spPr bwMode="auto">
          <a:xfrm>
            <a:off x="286521" y="839034"/>
            <a:ext cx="87218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5000" b="1" dirty="0" smtClean="0">
                <a:solidFill>
                  <a:srgbClr val="003F6E"/>
                </a:solidFill>
              </a:rPr>
              <a:t>Scientific Reference Paradigms</a:t>
            </a:r>
            <a:endParaRPr lang="it-IT" sz="5000" b="1" dirty="0">
              <a:solidFill>
                <a:srgbClr val="003F6E"/>
              </a:solidFill>
            </a:endParaRPr>
          </a:p>
        </p:txBody>
      </p:sp>
      <p:sp>
        <p:nvSpPr>
          <p:cNvPr id="1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01039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p:bldP spid="12" grpId="0" build="p"/>
      <p:bldP spid="13" grpId="0" build="p"/>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711"/>
            <a:ext cx="9144000" cy="575935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7</a:t>
            </a:fld>
            <a:endParaRPr lang="it-IT" smtClean="0">
              <a:latin typeface="Arial" pitchFamily="34" charset="0"/>
            </a:endParaRPr>
          </a:p>
        </p:txBody>
      </p:sp>
      <p:sp>
        <p:nvSpPr>
          <p:cNvPr id="8" name="Rectangle 4"/>
          <p:cNvSpPr>
            <a:spLocks noGrp="1" noChangeArrowheads="1"/>
          </p:cNvSpPr>
          <p:nvPr>
            <p:ph idx="1"/>
          </p:nvPr>
        </p:nvSpPr>
        <p:spPr>
          <a:xfrm>
            <a:off x="436086" y="1698485"/>
            <a:ext cx="8229600" cy="36004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0"/>
              </a:spcBef>
            </a:pPr>
            <a:r>
              <a:rPr lang="en-US" sz="2200" dirty="0" smtClean="0">
                <a:solidFill>
                  <a:srgbClr val="000000"/>
                </a:solidFill>
                <a:latin typeface="Times New Roman" pitchFamily="18" charset="0"/>
                <a:cs typeface="Times New Roman" pitchFamily="18" charset="0"/>
              </a:rPr>
              <a:t>« Speak </a:t>
            </a:r>
            <a:r>
              <a:rPr lang="en-US" sz="2200" dirty="0">
                <a:solidFill>
                  <a:srgbClr val="000000"/>
                </a:solidFill>
                <a:latin typeface="Times New Roman" pitchFamily="18" charset="0"/>
                <a:cs typeface="Times New Roman" pitchFamily="18" charset="0"/>
              </a:rPr>
              <a:t>obscurely everyone knows how to do, but very few clear. </a:t>
            </a:r>
            <a:r>
              <a:rPr lang="en-US" sz="2200" dirty="0" smtClean="0">
                <a:solidFill>
                  <a:srgbClr val="000000"/>
                </a:solidFill>
                <a:latin typeface="Times New Roman" pitchFamily="18" charset="0"/>
                <a:cs typeface="Times New Roman" pitchFamily="18" charset="0"/>
              </a:rPr>
              <a:t>»</a:t>
            </a:r>
            <a:endParaRPr lang="it-IT" sz="1800" dirty="0" smtClean="0">
              <a:solidFill>
                <a:srgbClr val="000000"/>
              </a:solidFill>
            </a:endParaRPr>
          </a:p>
        </p:txBody>
      </p:sp>
      <p:sp>
        <p:nvSpPr>
          <p:cNvPr id="7" name="TextBox 6"/>
          <p:cNvSpPr txBox="1"/>
          <p:nvPr/>
        </p:nvSpPr>
        <p:spPr>
          <a:xfrm>
            <a:off x="251520" y="5773906"/>
            <a:ext cx="8784976" cy="830997"/>
          </a:xfrm>
          <a:prstGeom prst="rect">
            <a:avLst/>
          </a:prstGeom>
          <a:noFill/>
        </p:spPr>
        <p:txBody>
          <a:bodyPr wrap="square" rtlCol="0">
            <a:spAutoFit/>
          </a:bodyPr>
          <a:lstStyle/>
          <a:p>
            <a:pPr marL="347472" indent="-347472" algn="just"/>
            <a:r>
              <a:rPr lang="en-US" sz="2400" b="1" dirty="0" smtClean="0">
                <a:latin typeface="Times New Roman" pitchFamily="18" charset="0"/>
                <a:cs typeface="Times New Roman" pitchFamily="18" charset="0"/>
              </a:rPr>
              <a:t>Intellect without Emotion:</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“Rational Mind"</a:t>
            </a:r>
            <a:r>
              <a:rPr lang="en-US" sz="2400" dirty="0" smtClean="0">
                <a:latin typeface="Times New Roman" pitchFamily="18" charset="0"/>
                <a:cs typeface="Times New Roman" pitchFamily="18" charset="0"/>
              </a:rPr>
              <a:t> and </a:t>
            </a:r>
            <a:r>
              <a:rPr lang="en-US" sz="2400" b="1" dirty="0">
                <a:latin typeface="Times New Roman" pitchFamily="18" charset="0"/>
                <a:cs typeface="Times New Roman" pitchFamily="18" charset="0"/>
              </a:rPr>
              <a:t>"Classic Scientific Method" </a:t>
            </a:r>
            <a:r>
              <a:rPr lang="en-US" sz="2400" dirty="0" smtClean="0">
                <a:latin typeface="Times New Roman" pitchFamily="18" charset="0"/>
                <a:cs typeface="Times New Roman" pitchFamily="18" charset="0"/>
              </a:rPr>
              <a:t>(to inquire </a:t>
            </a:r>
            <a:r>
              <a:rPr lang="en-US" sz="2400" b="1" dirty="0" smtClean="0">
                <a:latin typeface="Times New Roman" pitchFamily="18" charset="0"/>
                <a:cs typeface="Times New Roman" pitchFamily="18" charset="0"/>
              </a:rPr>
              <a:t>Immanent Reality</a:t>
            </a:r>
            <a:r>
              <a:rPr lang="en-US" sz="2400" dirty="0" smtClean="0">
                <a:latin typeface="Times New Roman" pitchFamily="18" charset="0"/>
                <a:cs typeface="Times New Roman" pitchFamily="18" charset="0"/>
              </a:rPr>
              <a:t>) are born.</a:t>
            </a:r>
            <a:endParaRPr lang="it-IT" sz="2400" dirty="0">
              <a:latin typeface="Times New Roman" pitchFamily="18" charset="0"/>
              <a:cs typeface="Times New Roman" pitchFamily="18" charset="0"/>
            </a:endParaRPr>
          </a:p>
        </p:txBody>
      </p:sp>
      <p:grpSp>
        <p:nvGrpSpPr>
          <p:cNvPr id="3" name="Group 2"/>
          <p:cNvGrpSpPr/>
          <p:nvPr/>
        </p:nvGrpSpPr>
        <p:grpSpPr>
          <a:xfrm>
            <a:off x="349361" y="2277447"/>
            <a:ext cx="8424953" cy="2277953"/>
            <a:chOff x="323511" y="3490568"/>
            <a:chExt cx="8424953" cy="2144678"/>
          </a:xfrm>
        </p:grpSpPr>
        <p:sp>
          <p:nvSpPr>
            <p:cNvPr id="9" name="TextBox 8"/>
            <p:cNvSpPr txBox="1"/>
            <p:nvPr/>
          </p:nvSpPr>
          <p:spPr>
            <a:xfrm>
              <a:off x="3068538" y="5287522"/>
              <a:ext cx="5679926" cy="347724"/>
            </a:xfrm>
            <a:prstGeom prst="rect">
              <a:avLst/>
            </a:prstGeom>
            <a:noFill/>
          </p:spPr>
          <p:txBody>
            <a:bodyPr wrap="square" rtlCol="0">
              <a:spAutoFit/>
            </a:bodyPr>
            <a:lstStyle/>
            <a:p>
              <a:pPr marL="347472" indent="-347472" algn="r"/>
              <a:r>
                <a:rPr lang="en-US" dirty="0" smtClean="0">
                  <a:latin typeface="Times New Roman" pitchFamily="18" charset="0"/>
                  <a:cs typeface="Times New Roman" pitchFamily="18" charset="0"/>
                </a:rPr>
                <a:t>Galileo </a:t>
              </a:r>
              <a:r>
                <a:rPr lang="en-US" dirty="0" err="1" smtClean="0">
                  <a:latin typeface="Times New Roman" pitchFamily="18" charset="0"/>
                  <a:cs typeface="Times New Roman" pitchFamily="18" charset="0"/>
                </a:rPr>
                <a:t>Galilei</a:t>
              </a:r>
              <a:r>
                <a:rPr lang="en-US" dirty="0" smtClean="0">
                  <a:latin typeface="Times New Roman" pitchFamily="18" charset="0"/>
                  <a:cs typeface="Times New Roman" pitchFamily="18" charset="0"/>
                </a:rPr>
                <a:t> (1564 – </a:t>
              </a:r>
              <a:r>
                <a:rPr lang="en-US" dirty="0">
                  <a:latin typeface="Times New Roman" pitchFamily="18" charset="0"/>
                  <a:cs typeface="Times New Roman" pitchFamily="18" charset="0"/>
                </a:rPr>
                <a:t>1642</a:t>
              </a:r>
              <a:r>
                <a:rPr lang="en-US" dirty="0" smtClean="0">
                  <a:latin typeface="Times New Roman" pitchFamily="18" charset="0"/>
                  <a:cs typeface="Times New Roman" pitchFamily="18" charset="0"/>
                </a:rPr>
                <a:t>), The Assayer, </a:t>
              </a:r>
              <a:r>
                <a:rPr lang="en-US" dirty="0">
                  <a:latin typeface="Times New Roman" pitchFamily="18" charset="0"/>
                  <a:cs typeface="Times New Roman" pitchFamily="18" charset="0"/>
                </a:rPr>
                <a:t>Cap. </a:t>
              </a:r>
              <a:r>
                <a:rPr lang="en-US" dirty="0" smtClean="0">
                  <a:latin typeface="Times New Roman" pitchFamily="18" charset="0"/>
                  <a:cs typeface="Times New Roman" pitchFamily="18" charset="0"/>
                </a:rPr>
                <a:t>VI, 1623.</a:t>
              </a:r>
              <a:endParaRPr lang="it-IT" dirty="0">
                <a:latin typeface="Times New Roman" pitchFamily="18" charset="0"/>
                <a:cs typeface="Times New Roman" pitchFamily="18" charset="0"/>
              </a:endParaRPr>
            </a:p>
          </p:txBody>
        </p:sp>
        <p:sp>
          <p:nvSpPr>
            <p:cNvPr id="11" name="TextBox 10"/>
            <p:cNvSpPr txBox="1"/>
            <p:nvPr/>
          </p:nvSpPr>
          <p:spPr>
            <a:xfrm>
              <a:off x="323511" y="3490568"/>
              <a:ext cx="8424952" cy="2020660"/>
            </a:xfrm>
            <a:prstGeom prst="rect">
              <a:avLst/>
            </a:prstGeom>
            <a:noFill/>
          </p:spPr>
          <p:txBody>
            <a:bodyPr wrap="square" rtlCol="0">
              <a:spAutoFit/>
            </a:bodyPr>
            <a:lstStyle/>
            <a:p>
              <a:pPr marL="347472" indent="-347472" algn="just">
                <a:lnSpc>
                  <a:spcPts val="2000"/>
                </a:lnSpc>
              </a:pPr>
              <a:r>
                <a:rPr lang="it-IT"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Philosophy </a:t>
              </a:r>
              <a:r>
                <a:rPr lang="en-US" sz="2200" dirty="0">
                  <a:latin typeface="Times New Roman" pitchFamily="18" charset="0"/>
                  <a:cs typeface="Times New Roman" pitchFamily="18" charset="0"/>
                </a:rPr>
                <a:t>[i.e. physics] is written in this grand book — I mean the universe — which stands continually open to our gaze, but it cannot be understood unless one first learns to comprehend the language and interpret the characters in which it is written. It is written in the language of mathematics, and its characters are triangles, circles, and other geometrical figures, without which it is humanly impossible to understand a single word of it; without these, one is wandering around in a dark </a:t>
              </a:r>
              <a:r>
                <a:rPr lang="en-US" sz="2200" dirty="0" smtClean="0">
                  <a:latin typeface="Times New Roman" pitchFamily="18" charset="0"/>
                  <a:cs typeface="Times New Roman" pitchFamily="18" charset="0"/>
                </a:rPr>
                <a:t>labyrinth</a:t>
              </a:r>
              <a:r>
                <a:rPr lang="it-IT" sz="2000" dirty="0" smtClean="0">
                  <a:latin typeface="Times New Roman" pitchFamily="18" charset="0"/>
                  <a:cs typeface="Times New Roman" pitchFamily="18" charset="0"/>
                </a:rPr>
                <a:t>.</a:t>
              </a:r>
              <a:r>
                <a:rPr lang="it-IT" sz="2200" dirty="0" smtClean="0">
                  <a:latin typeface="Times New Roman" pitchFamily="18" charset="0"/>
                  <a:cs typeface="Times New Roman" pitchFamily="18" charset="0"/>
                </a:rPr>
                <a:t> »</a:t>
              </a:r>
              <a:endParaRPr lang="it-IT" sz="2200" dirty="0">
                <a:latin typeface="Times New Roman" pitchFamily="18" charset="0"/>
                <a:cs typeface="Times New Roman" pitchFamily="18" charset="0"/>
              </a:endParaRPr>
            </a:p>
          </p:txBody>
        </p:sp>
      </p:grpSp>
      <p:grpSp>
        <p:nvGrpSpPr>
          <p:cNvPr id="4" name="Group 3"/>
          <p:cNvGrpSpPr/>
          <p:nvPr/>
        </p:nvGrpSpPr>
        <p:grpSpPr>
          <a:xfrm>
            <a:off x="436086" y="4581128"/>
            <a:ext cx="8316946" cy="1368152"/>
            <a:chOff x="433178" y="1457001"/>
            <a:chExt cx="8315287" cy="1368152"/>
          </a:xfrm>
        </p:grpSpPr>
        <p:sp>
          <p:nvSpPr>
            <p:cNvPr id="13" name="Rectangle 4"/>
            <p:cNvSpPr txBox="1">
              <a:spLocks noChangeArrowheads="1"/>
            </p:cNvSpPr>
            <p:nvPr/>
          </p:nvSpPr>
          <p:spPr bwMode="auto">
            <a:xfrm>
              <a:off x="433178" y="1457001"/>
              <a:ext cx="822960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lnSpc>
                  <a:spcPts val="2000"/>
                </a:lnSpc>
                <a:spcBef>
                  <a:spcPts val="0"/>
                </a:spcBef>
              </a:pPr>
              <a:r>
                <a:rPr lang="en-US" sz="2200" kern="0" dirty="0">
                  <a:solidFill>
                    <a:srgbClr val="000000"/>
                  </a:solidFill>
                  <a:latin typeface="Times New Roman" pitchFamily="18" charset="0"/>
                  <a:cs typeface="Times New Roman" pitchFamily="18" charset="0"/>
                </a:rPr>
                <a:t>«And by this experience his knowledge was reduced to diffidence, so that when asked how sounds were created be used to answer tolerantly that although he knew a few ways, he was sure that many more existed which were not only unknown but </a:t>
              </a:r>
              <a:r>
                <a:rPr lang="en-US" sz="2200" kern="0" dirty="0" smtClean="0">
                  <a:solidFill>
                    <a:srgbClr val="000000"/>
                  </a:solidFill>
                  <a:latin typeface="Times New Roman" pitchFamily="18" charset="0"/>
                  <a:cs typeface="Times New Roman" pitchFamily="18" charset="0"/>
                </a:rPr>
                <a:t>unimaginable</a:t>
              </a:r>
              <a:r>
                <a:rPr lang="en-US" kern="0" dirty="0" smtClean="0">
                  <a:solidFill>
                    <a:srgbClr val="000000"/>
                  </a:solidFill>
                  <a:latin typeface="Times New Roman" pitchFamily="18" charset="0"/>
                  <a:cs typeface="Times New Roman" pitchFamily="18" charset="0"/>
                </a:rPr>
                <a:t>. </a:t>
              </a:r>
              <a:r>
                <a:rPr lang="en-US" sz="2200" kern="0" dirty="0" smtClean="0">
                  <a:solidFill>
                    <a:srgbClr val="000000"/>
                  </a:solidFill>
                  <a:latin typeface="Times New Roman" pitchFamily="18" charset="0"/>
                  <a:cs typeface="Times New Roman" pitchFamily="18" charset="0"/>
                </a:rPr>
                <a:t>» </a:t>
              </a:r>
              <a:endParaRPr lang="it-IT" sz="2800" kern="0" dirty="0" smtClean="0">
                <a:solidFill>
                  <a:srgbClr val="000000"/>
                </a:solidFill>
              </a:endParaRPr>
            </a:p>
          </p:txBody>
        </p:sp>
        <p:sp>
          <p:nvSpPr>
            <p:cNvPr id="14" name="TextBox 13"/>
            <p:cNvSpPr txBox="1"/>
            <p:nvPr/>
          </p:nvSpPr>
          <p:spPr>
            <a:xfrm>
              <a:off x="613183" y="2412757"/>
              <a:ext cx="8135282" cy="369332"/>
            </a:xfrm>
            <a:prstGeom prst="rect">
              <a:avLst/>
            </a:prstGeom>
            <a:noFill/>
          </p:spPr>
          <p:txBody>
            <a:bodyPr wrap="square" rtlCol="0">
              <a:spAutoFit/>
            </a:bodyPr>
            <a:lstStyle/>
            <a:p>
              <a:pPr marL="347472" indent="-347472" algn="r"/>
              <a:r>
                <a:rPr lang="en-US" dirty="0" smtClean="0">
                  <a:latin typeface="Times New Roman" pitchFamily="18" charset="0"/>
                  <a:cs typeface="Times New Roman" pitchFamily="18" charset="0"/>
                </a:rPr>
                <a:t>Galileo </a:t>
              </a:r>
              <a:r>
                <a:rPr lang="en-US" dirty="0" err="1" smtClean="0">
                  <a:latin typeface="Times New Roman" pitchFamily="18" charset="0"/>
                  <a:cs typeface="Times New Roman" pitchFamily="18" charset="0"/>
                </a:rPr>
                <a:t>Galilei</a:t>
              </a:r>
              <a:r>
                <a:rPr lang="en-US" dirty="0" smtClean="0">
                  <a:latin typeface="Times New Roman" pitchFamily="18" charset="0"/>
                  <a:cs typeface="Times New Roman" pitchFamily="18" charset="0"/>
                </a:rPr>
                <a:t> (1564 – </a:t>
              </a:r>
              <a:r>
                <a:rPr lang="en-US" dirty="0">
                  <a:latin typeface="Times New Roman" pitchFamily="18" charset="0"/>
                  <a:cs typeface="Times New Roman" pitchFamily="18" charset="0"/>
                </a:rPr>
                <a:t>1642</a:t>
              </a:r>
              <a:r>
                <a:rPr lang="en-US" dirty="0" smtClean="0">
                  <a:latin typeface="Times New Roman" pitchFamily="18" charset="0"/>
                  <a:cs typeface="Times New Roman" pitchFamily="18" charset="0"/>
                </a:rPr>
                <a:t>), The Assayer, The Scientist and the Cicada, 1623.</a:t>
              </a:r>
              <a:endParaRPr lang="it-IT" dirty="0">
                <a:latin typeface="Times New Roman" pitchFamily="18" charset="0"/>
                <a:cs typeface="Times New Roman" pitchFamily="18" charset="0"/>
              </a:endParaRPr>
            </a:p>
          </p:txBody>
        </p:sp>
      </p:grpSp>
      <p:sp>
        <p:nvSpPr>
          <p:cNvPr id="20" name="Rectangle 4"/>
          <p:cNvSpPr txBox="1">
            <a:spLocks noChangeArrowheads="1"/>
          </p:cNvSpPr>
          <p:nvPr/>
        </p:nvSpPr>
        <p:spPr bwMode="auto">
          <a:xfrm>
            <a:off x="5892341" y="1988840"/>
            <a:ext cx="2778141" cy="32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kern="0" dirty="0" smtClean="0">
                <a:solidFill>
                  <a:srgbClr val="000000"/>
                </a:solidFill>
                <a:latin typeface="Times New Roman" pitchFamily="18" charset="0"/>
                <a:cs typeface="Times New Roman" pitchFamily="18" charset="0"/>
              </a:rPr>
              <a:t>Galileo </a:t>
            </a:r>
            <a:r>
              <a:rPr lang="en-US" sz="1800" kern="0" dirty="0" err="1" smtClean="0">
                <a:solidFill>
                  <a:srgbClr val="000000"/>
                </a:solidFill>
                <a:latin typeface="Times New Roman" pitchFamily="18" charset="0"/>
                <a:cs typeface="Times New Roman" pitchFamily="18" charset="0"/>
              </a:rPr>
              <a:t>Galilei</a:t>
            </a:r>
            <a:r>
              <a:rPr lang="en-US" sz="1800" kern="0" dirty="0" smtClean="0">
                <a:solidFill>
                  <a:srgbClr val="000000"/>
                </a:solidFill>
                <a:latin typeface="Times New Roman" pitchFamily="18" charset="0"/>
                <a:cs typeface="Times New Roman" pitchFamily="18" charset="0"/>
              </a:rPr>
              <a:t> (1564 – 1642).</a:t>
            </a:r>
            <a:endParaRPr lang="it-IT" sz="1800" kern="0" dirty="0" smtClean="0">
              <a:solidFill>
                <a:srgbClr val="000000"/>
              </a:solidFill>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02)</a:t>
            </a:r>
            <a:endParaRPr lang="it-IT" sz="3200" b="1" dirty="0">
              <a:solidFill>
                <a:srgbClr val="003F6E"/>
              </a:solidFill>
              <a:latin typeface="Times New Roman" pitchFamily="18" charset="0"/>
            </a:endParaRPr>
          </a:p>
        </p:txBody>
      </p:sp>
      <p:sp>
        <p:nvSpPr>
          <p:cNvPr id="16" name="Text Box 3"/>
          <p:cNvSpPr txBox="1">
            <a:spLocks noChangeArrowheads="1"/>
          </p:cNvSpPr>
          <p:nvPr/>
        </p:nvSpPr>
        <p:spPr bwMode="auto">
          <a:xfrm>
            <a:off x="286521" y="839034"/>
            <a:ext cx="87218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5000" b="1" dirty="0" smtClean="0">
                <a:solidFill>
                  <a:srgbClr val="003F6E"/>
                </a:solidFill>
              </a:rPr>
              <a:t>Scientific Reference Paradigms</a:t>
            </a:r>
            <a:endParaRPr lang="it-IT" sz="5000" b="1" dirty="0">
              <a:solidFill>
                <a:srgbClr val="003F6E"/>
              </a:solidFill>
            </a:endParaRPr>
          </a:p>
        </p:txBody>
      </p:sp>
    </p:spTree>
    <p:extLst>
      <p:ext uri="{BB962C8B-B14F-4D97-AF65-F5344CB8AC3E}">
        <p14:creationId xmlns:p14="http://schemas.microsoft.com/office/powerpoint/2010/main" val="31140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711"/>
            <a:ext cx="9144000" cy="575935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8</a:t>
            </a:fld>
            <a:endParaRPr lang="it-IT" smtClean="0">
              <a:latin typeface="Arial" pitchFamily="34" charset="0"/>
            </a:endParaRPr>
          </a:p>
        </p:txBody>
      </p:sp>
      <p:sp>
        <p:nvSpPr>
          <p:cNvPr id="20" name="Text Box 4"/>
          <p:cNvSpPr txBox="1">
            <a:spLocks noChangeArrowheads="1"/>
          </p:cNvSpPr>
          <p:nvPr/>
        </p:nvSpPr>
        <p:spPr bwMode="auto">
          <a:xfrm>
            <a:off x="495054" y="2770929"/>
            <a:ext cx="76743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Reductionist Positivist     </a:t>
            </a:r>
            <a:r>
              <a:rPr lang="it-IT" sz="2800" b="1" smtClean="0"/>
              <a:t>(1687</a:t>
            </a:r>
            <a:r>
              <a:rPr lang="it-IT" sz="2800" b="1" dirty="0"/>
              <a:t>): t ≡ A; s ≡ A.</a:t>
            </a:r>
          </a:p>
        </p:txBody>
      </p:sp>
      <p:sp>
        <p:nvSpPr>
          <p:cNvPr id="21" name="Text Box 5"/>
          <p:cNvSpPr txBox="1">
            <a:spLocks noChangeArrowheads="1"/>
          </p:cNvSpPr>
          <p:nvPr/>
        </p:nvSpPr>
        <p:spPr bwMode="auto">
          <a:xfrm>
            <a:off x="495054" y="2224028"/>
            <a:ext cx="75001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Relativistic  Galileinian   (</a:t>
            </a:r>
            <a:r>
              <a:rPr lang="it-IT" sz="2800" b="1" dirty="0"/>
              <a:t>1632): t ≡ A; s ≡ R.</a:t>
            </a:r>
          </a:p>
        </p:txBody>
      </p:sp>
      <p:sp>
        <p:nvSpPr>
          <p:cNvPr id="22" name="Text Box 4"/>
          <p:cNvSpPr txBox="1">
            <a:spLocks noChangeArrowheads="1"/>
          </p:cNvSpPr>
          <p:nvPr/>
        </p:nvSpPr>
        <p:spPr bwMode="auto">
          <a:xfrm>
            <a:off x="500440" y="3849781"/>
            <a:ext cx="83994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Quantum Stochastic         (</a:t>
            </a:r>
            <a:r>
              <a:rPr lang="it-IT" sz="2800" b="1" dirty="0"/>
              <a:t>1924–1927): </a:t>
            </a:r>
            <a:r>
              <a:rPr lang="it-IT" sz="2800" b="1" dirty="0" smtClean="0"/>
              <a:t>E(f(sxt)).</a:t>
            </a:r>
          </a:p>
          <a:p>
            <a:pPr marL="0" indent="0" eaLnBrk="1" hangingPunct="1"/>
            <a:r>
              <a:rPr lang="en-US" sz="1600" dirty="0" smtClean="0"/>
              <a:t>         (</a:t>
            </a:r>
            <a:r>
              <a:rPr lang="en-US" sz="1600" b="1" dirty="0" smtClean="0"/>
              <a:t>The</a:t>
            </a:r>
            <a:r>
              <a:rPr lang="en-US" sz="1600" dirty="0" smtClean="0"/>
              <a:t> </a:t>
            </a:r>
            <a:r>
              <a:rPr lang="en-US" sz="1600" b="1" dirty="0"/>
              <a:t>Copenhagen </a:t>
            </a:r>
            <a:r>
              <a:rPr lang="en-US" sz="1600" b="1" dirty="0" smtClean="0"/>
              <a:t>Interpretation: </a:t>
            </a:r>
            <a:r>
              <a:rPr lang="en-US" sz="1600" b="1" dirty="0" err="1" smtClean="0"/>
              <a:t>Niels</a:t>
            </a:r>
            <a:r>
              <a:rPr lang="en-US" sz="1600" b="1" dirty="0" smtClean="0"/>
              <a:t> </a:t>
            </a:r>
            <a:r>
              <a:rPr lang="en-US" sz="1600" b="1" dirty="0"/>
              <a:t>Bohr, Werner </a:t>
            </a:r>
            <a:r>
              <a:rPr lang="en-US" sz="1600" b="1" dirty="0" smtClean="0"/>
              <a:t>Heisenberg.)</a:t>
            </a:r>
            <a:endParaRPr lang="it-IT" sz="1600" b="1" dirty="0"/>
          </a:p>
        </p:txBody>
      </p:sp>
      <p:sp>
        <p:nvSpPr>
          <p:cNvPr id="23" name="Text Box 5"/>
          <p:cNvSpPr txBox="1">
            <a:spLocks noChangeArrowheads="1"/>
          </p:cNvSpPr>
          <p:nvPr/>
        </p:nvSpPr>
        <p:spPr bwMode="auto">
          <a:xfrm>
            <a:off x="503134" y="3303949"/>
            <a:ext cx="62424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Relativistic Einsteinian    (</a:t>
            </a:r>
            <a:r>
              <a:rPr lang="it-IT" sz="2800" b="1" dirty="0"/>
              <a:t>1921): </a:t>
            </a:r>
            <a:r>
              <a:rPr lang="it-IT" sz="2800" b="1" dirty="0" smtClean="0"/>
              <a:t>sxt</a:t>
            </a:r>
            <a:r>
              <a:rPr lang="it-IT" sz="2800" b="1" dirty="0"/>
              <a:t>.</a:t>
            </a:r>
          </a:p>
        </p:txBody>
      </p:sp>
      <p:sp>
        <p:nvSpPr>
          <p:cNvPr id="24" name="Text Box 4"/>
          <p:cNvSpPr txBox="1">
            <a:spLocks noChangeArrowheads="1"/>
          </p:cNvSpPr>
          <p:nvPr/>
        </p:nvSpPr>
        <p:spPr bwMode="auto">
          <a:xfrm>
            <a:off x="500440" y="4511603"/>
            <a:ext cx="856895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Quantum Causal               (</a:t>
            </a:r>
            <a:r>
              <a:rPr lang="it-IT" sz="2800" b="1" dirty="0"/>
              <a:t>1992): </a:t>
            </a:r>
            <a:r>
              <a:rPr lang="it-IT" sz="2800" b="1" dirty="0" smtClean="0"/>
              <a:t>sxt </a:t>
            </a:r>
            <a:r>
              <a:rPr lang="it-IT" sz="1600" b="1" dirty="0" smtClean="0"/>
              <a:t>(Open System).</a:t>
            </a:r>
          </a:p>
          <a:p>
            <a:pPr marL="0" indent="0" eaLnBrk="1" hangingPunct="1"/>
            <a:r>
              <a:rPr lang="en-US" sz="1600" dirty="0" smtClean="0"/>
              <a:t>         (</a:t>
            </a:r>
            <a:r>
              <a:rPr lang="en-US" sz="1600" b="1" dirty="0"/>
              <a:t>The de Broglie–</a:t>
            </a:r>
            <a:r>
              <a:rPr lang="en-US" sz="1600" b="1" dirty="0" err="1"/>
              <a:t>Bohm</a:t>
            </a:r>
            <a:r>
              <a:rPr lang="en-US" sz="1600" b="1" dirty="0"/>
              <a:t> </a:t>
            </a:r>
            <a:r>
              <a:rPr lang="en-US" sz="1600" b="1" dirty="0" smtClean="0"/>
              <a:t>theory Interpretation: Louis </a:t>
            </a:r>
            <a:r>
              <a:rPr lang="en-US" sz="1600" b="1" dirty="0"/>
              <a:t>de Broglie, David </a:t>
            </a:r>
            <a:r>
              <a:rPr lang="en-US" sz="1600" b="1" dirty="0" err="1" smtClean="0"/>
              <a:t>Bohm</a:t>
            </a:r>
            <a:r>
              <a:rPr lang="en-US" sz="1600" b="1" dirty="0" smtClean="0"/>
              <a:t>.</a:t>
            </a:r>
            <a:r>
              <a:rPr lang="en-US" sz="1600" dirty="0" smtClean="0"/>
              <a:t>)</a:t>
            </a:r>
            <a:endParaRPr lang="it-IT" sz="1600" b="1" dirty="0"/>
          </a:p>
        </p:txBody>
      </p:sp>
      <p:sp>
        <p:nvSpPr>
          <p:cNvPr id="26" name="Text Box 4"/>
          <p:cNvSpPr txBox="1">
            <a:spLocks noChangeArrowheads="1"/>
          </p:cNvSpPr>
          <p:nvPr/>
        </p:nvSpPr>
        <p:spPr bwMode="auto">
          <a:xfrm>
            <a:off x="500438" y="5905233"/>
            <a:ext cx="8399463"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000"/>
              </a:lnSpc>
              <a:buFont typeface="Wingdings" pitchFamily="2" charset="2"/>
              <a:buChar char="q"/>
            </a:pPr>
            <a:r>
              <a:rPr lang="it-IT" sz="2800" b="1" dirty="0" smtClean="0"/>
              <a:t>Quantum Relational         (1994-1997): </a:t>
            </a:r>
            <a:r>
              <a:rPr lang="it-IT" sz="1600" b="1" dirty="0" smtClean="0"/>
              <a:t>(Open Systems).</a:t>
            </a:r>
          </a:p>
          <a:p>
            <a:pPr marL="0" indent="0" eaLnBrk="1" hangingPunct="1">
              <a:lnSpc>
                <a:spcPts val="2000"/>
              </a:lnSpc>
            </a:pPr>
            <a:r>
              <a:rPr lang="it-IT" sz="1600" b="1" dirty="0"/>
              <a:t> </a:t>
            </a:r>
            <a:r>
              <a:rPr lang="it-IT" sz="1600" b="1" dirty="0" smtClean="0"/>
              <a:t>         (</a:t>
            </a:r>
            <a:r>
              <a:rPr lang="it-IT" sz="1600" b="1" dirty="0"/>
              <a:t>The </a:t>
            </a:r>
            <a:r>
              <a:rPr lang="it-IT" sz="1600" b="1" dirty="0" smtClean="0"/>
              <a:t>RQM Interpretation: </a:t>
            </a:r>
            <a:r>
              <a:rPr lang="it-IT" sz="1600" b="1" dirty="0"/>
              <a:t>Carlo Rovelli</a:t>
            </a:r>
            <a:r>
              <a:rPr lang="it-IT" sz="1600" b="1"/>
              <a:t>, </a:t>
            </a:r>
            <a:r>
              <a:rPr lang="it-IT" sz="1600" b="1" smtClean="0"/>
              <a:t>Basvan </a:t>
            </a:r>
            <a:r>
              <a:rPr lang="it-IT" sz="1600" b="1" dirty="0"/>
              <a:t>Fraassen and by Michel </a:t>
            </a:r>
            <a:r>
              <a:rPr lang="it-IT" sz="1600" b="1" dirty="0" smtClean="0"/>
              <a:t>Bitbol.)</a:t>
            </a:r>
            <a:endParaRPr lang="it-IT" sz="1600" b="1" dirty="0"/>
          </a:p>
        </p:txBody>
      </p:sp>
      <p:sp>
        <p:nvSpPr>
          <p:cNvPr id="15" name="Text Box 5"/>
          <p:cNvSpPr txBox="1">
            <a:spLocks noChangeArrowheads="1"/>
          </p:cNvSpPr>
          <p:nvPr/>
        </p:nvSpPr>
        <p:spPr bwMode="auto">
          <a:xfrm>
            <a:off x="500440" y="1700808"/>
            <a:ext cx="63204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Naturalistic  DaVincian   (1478): sxt.</a:t>
            </a:r>
            <a:endParaRPr lang="it-IT" sz="2800" b="1" dirty="0"/>
          </a:p>
        </p:txBody>
      </p:sp>
      <p:sp>
        <p:nvSpPr>
          <p:cNvPr id="16" name="Text Box 4"/>
          <p:cNvSpPr txBox="1">
            <a:spLocks noChangeArrowheads="1"/>
          </p:cNvSpPr>
          <p:nvPr/>
        </p:nvSpPr>
        <p:spPr bwMode="auto">
          <a:xfrm>
            <a:off x="500439" y="5299939"/>
            <a:ext cx="8399463"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000"/>
              </a:lnSpc>
              <a:buFont typeface="Wingdings" pitchFamily="2" charset="2"/>
              <a:buChar char="q"/>
            </a:pPr>
            <a:r>
              <a:rPr lang="it-IT" sz="2800" b="1" dirty="0" smtClean="0"/>
              <a:t>Quantum Transactional   (1986-2013): </a:t>
            </a:r>
            <a:r>
              <a:rPr lang="it-IT" sz="1600" b="1" dirty="0" smtClean="0"/>
              <a:t>(Open Systems).</a:t>
            </a:r>
          </a:p>
          <a:p>
            <a:pPr marL="0" indent="0" eaLnBrk="1" hangingPunct="1">
              <a:lnSpc>
                <a:spcPts val="2000"/>
              </a:lnSpc>
            </a:pPr>
            <a:r>
              <a:rPr lang="it-IT" sz="1600" b="1" dirty="0"/>
              <a:t> </a:t>
            </a:r>
            <a:r>
              <a:rPr lang="it-IT" sz="1600" b="1" dirty="0" smtClean="0"/>
              <a:t>         (TIQM</a:t>
            </a:r>
            <a:r>
              <a:rPr lang="it-IT" sz="1600" b="1" dirty="0"/>
              <a:t>: John G. Cramer, </a:t>
            </a:r>
            <a:r>
              <a:rPr lang="it-IT" sz="1600" b="1" dirty="0" smtClean="0"/>
              <a:t>R. Kastner.)</a:t>
            </a:r>
            <a:endParaRPr lang="it-IT" sz="1600" b="1" dirty="0"/>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(03)</a:t>
            </a:r>
            <a:endParaRPr lang="it-IT" sz="3200" b="1" dirty="0">
              <a:solidFill>
                <a:srgbClr val="003F6E"/>
              </a:solidFill>
              <a:latin typeface="Times New Roman" pitchFamily="18" charset="0"/>
            </a:endParaRPr>
          </a:p>
        </p:txBody>
      </p:sp>
      <p:sp>
        <p:nvSpPr>
          <p:cNvPr id="25" name="Text Box 3"/>
          <p:cNvSpPr txBox="1">
            <a:spLocks noChangeArrowheads="1"/>
          </p:cNvSpPr>
          <p:nvPr/>
        </p:nvSpPr>
        <p:spPr bwMode="auto">
          <a:xfrm>
            <a:off x="286521" y="839034"/>
            <a:ext cx="87218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5000" b="1" dirty="0" smtClean="0">
                <a:solidFill>
                  <a:srgbClr val="003F6E"/>
                </a:solidFill>
              </a:rPr>
              <a:t>Scientific Reference Paradigms</a:t>
            </a:r>
            <a:endParaRPr lang="it-IT" sz="5000" b="1" dirty="0">
              <a:solidFill>
                <a:srgbClr val="003F6E"/>
              </a:solidFill>
            </a:endParaRPr>
          </a:p>
        </p:txBody>
      </p:sp>
    </p:spTree>
    <p:extLst>
      <p:ext uri="{BB962C8B-B14F-4D97-AF65-F5344CB8AC3E}">
        <p14:creationId xmlns:p14="http://schemas.microsoft.com/office/powerpoint/2010/main" val="181594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subTnLst>
                                    <p:audio>
                                      <p:cMediaNode>
                                        <p:cTn display="0" masterRel="sameClick">
                                          <p:stCondLst>
                                            <p:cond evt="begin" delay="0">
                                              <p:tn val="30"/>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subTnLst>
                                    <p:audio>
                                      <p:cMediaNode>
                                        <p:cTn display="0" masterRel="sameClick">
                                          <p:stCondLst>
                                            <p:cond evt="begin" delay="0">
                                              <p:tn val="4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21" grpId="0" autoUpdateAnimBg="0"/>
      <p:bldP spid="22" grpId="0" autoUpdateAnimBg="0"/>
      <p:bldP spid="23" grpId="0" autoUpdateAnimBg="0"/>
      <p:bldP spid="24" grpId="0" autoUpdateAnimBg="0"/>
      <p:bldP spid="26" grpId="0" autoUpdateAnimBg="0"/>
      <p:bldP spid="15" grpId="0" autoUpdateAnimBg="0"/>
      <p:bldP spid="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9</a:t>
            </a:fld>
            <a:endParaRPr lang="it-IT" smtClean="0">
              <a:latin typeface="Arial" pitchFamily="34" charset="0"/>
            </a:endParaRPr>
          </a:p>
        </p:txBody>
      </p:sp>
      <p:sp>
        <p:nvSpPr>
          <p:cNvPr id="8" name="TextBox 7"/>
          <p:cNvSpPr txBox="1"/>
          <p:nvPr/>
        </p:nvSpPr>
        <p:spPr>
          <a:xfrm>
            <a:off x="323528" y="980728"/>
            <a:ext cx="8208912" cy="1569660"/>
          </a:xfrm>
          <a:prstGeom prst="rect">
            <a:avLst/>
          </a:prstGeom>
          <a:noFill/>
        </p:spPr>
        <p:txBody>
          <a:bodyPr wrap="square" rtlCol="0">
            <a:spAutoFit/>
          </a:bodyPr>
          <a:lstStyle/>
          <a:p>
            <a:pPr marL="347472" indent="-347472" algn="just"/>
            <a:r>
              <a:rPr lang="en-US" sz="2400" dirty="0">
                <a:solidFill>
                  <a:srgbClr val="000000"/>
                </a:solidFill>
                <a:latin typeface="Times New Roman" panose="02020603050405020304" pitchFamily="18" charset="0"/>
                <a:cs typeface="Times New Roman" panose="02020603050405020304" pitchFamily="18" charset="0"/>
              </a:rPr>
              <a:t>Today, we know that </a:t>
            </a:r>
            <a:r>
              <a:rPr lang="en-US" sz="2400" b="1" dirty="0">
                <a:solidFill>
                  <a:srgbClr val="000000"/>
                </a:solidFill>
                <a:latin typeface="Times New Roman" panose="02020603050405020304" pitchFamily="18" charset="0"/>
                <a:cs typeface="Times New Roman" panose="02020603050405020304" pitchFamily="18" charset="0"/>
              </a:rPr>
              <a:t>incredibly </a:t>
            </a:r>
            <a:r>
              <a:rPr lang="en-US" sz="2400" b="1" dirty="0" smtClean="0">
                <a:solidFill>
                  <a:srgbClr val="000000"/>
                </a:solidFill>
                <a:latin typeface="Times New Roman" panose="02020603050405020304" pitchFamily="18" charset="0"/>
                <a:cs typeface="Times New Roman" panose="02020603050405020304" pitchFamily="18" charset="0"/>
              </a:rPr>
              <a:t>small groups </a:t>
            </a:r>
            <a:r>
              <a:rPr lang="en-US" sz="2400" b="1" dirty="0">
                <a:solidFill>
                  <a:srgbClr val="000000"/>
                </a:solidFill>
                <a:latin typeface="Times New Roman" panose="02020603050405020304" pitchFamily="18" charset="0"/>
                <a:cs typeface="Times New Roman" panose="02020603050405020304" pitchFamily="18" charset="0"/>
              </a:rPr>
              <a:t>of atoms</a:t>
            </a:r>
            <a:r>
              <a:rPr lang="en-US" sz="2400" dirty="0">
                <a:solidFill>
                  <a:srgbClr val="000000"/>
                </a:solidFill>
                <a:latin typeface="Times New Roman" panose="02020603050405020304" pitchFamily="18" charset="0"/>
                <a:cs typeface="Times New Roman" panose="02020603050405020304" pitchFamily="18" charset="0"/>
              </a:rPr>
              <a:t>, much too small to display exact statistical laws, </a:t>
            </a:r>
            <a:r>
              <a:rPr lang="en-US" sz="2400" b="1" dirty="0">
                <a:solidFill>
                  <a:srgbClr val="000000"/>
                </a:solidFill>
                <a:latin typeface="Times New Roman" panose="02020603050405020304" pitchFamily="18" charset="0"/>
                <a:cs typeface="Times New Roman" panose="02020603050405020304" pitchFamily="18" charset="0"/>
              </a:rPr>
              <a:t>do play a dominating </a:t>
            </a:r>
            <a:r>
              <a:rPr lang="en-US" sz="2400" b="1" dirty="0" smtClean="0">
                <a:solidFill>
                  <a:srgbClr val="000000"/>
                </a:solidFill>
                <a:latin typeface="Times New Roman" panose="02020603050405020304" pitchFamily="18" charset="0"/>
                <a:cs typeface="Times New Roman" panose="02020603050405020304" pitchFamily="18" charset="0"/>
              </a:rPr>
              <a:t>role</a:t>
            </a:r>
            <a:r>
              <a:rPr lang="en-US" sz="2400" dirty="0" smtClean="0">
                <a:solidFill>
                  <a:srgbClr val="000000"/>
                </a:solidFill>
                <a:latin typeface="Times New Roman" panose="02020603050405020304" pitchFamily="18" charset="0"/>
                <a:cs typeface="Times New Roman" panose="02020603050405020304" pitchFamily="18" charset="0"/>
              </a:rPr>
              <a:t> in </a:t>
            </a:r>
            <a:r>
              <a:rPr lang="en-US" sz="2400" dirty="0">
                <a:solidFill>
                  <a:srgbClr val="000000"/>
                </a:solidFill>
                <a:latin typeface="Times New Roman" panose="02020603050405020304" pitchFamily="18" charset="0"/>
                <a:cs typeface="Times New Roman" panose="02020603050405020304" pitchFamily="18" charset="0"/>
              </a:rPr>
              <a:t>the very orderly and lawful events </a:t>
            </a:r>
            <a:r>
              <a:rPr lang="en-US" sz="2400" b="1" dirty="0">
                <a:solidFill>
                  <a:srgbClr val="000000"/>
                </a:solidFill>
                <a:latin typeface="Times New Roman" panose="02020603050405020304" pitchFamily="18" charset="0"/>
                <a:cs typeface="Times New Roman" panose="02020603050405020304" pitchFamily="18" charset="0"/>
              </a:rPr>
              <a:t>within a living organism.</a:t>
            </a:r>
            <a:r>
              <a:rPr lang="en-US" sz="24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rPr>
              <a:t> </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12423" y="2416820"/>
            <a:ext cx="8208912" cy="2308324"/>
          </a:xfrm>
          <a:prstGeom prst="rect">
            <a:avLst/>
          </a:prstGeom>
          <a:noFill/>
        </p:spPr>
        <p:txBody>
          <a:bodyPr wrap="square" rtlCol="0">
            <a:spAutoFit/>
          </a:bodyPr>
          <a:lstStyle/>
          <a:p>
            <a:pPr marL="347472" indent="-347472" algn="just"/>
            <a:r>
              <a:rPr lang="en-US" sz="2400" dirty="0">
                <a:solidFill>
                  <a:srgbClr val="000000"/>
                </a:solidFill>
                <a:latin typeface="Times New Roman" panose="02020603050405020304" pitchFamily="18" charset="0"/>
                <a:cs typeface="Times New Roman" panose="02020603050405020304" pitchFamily="18" charset="0"/>
              </a:rPr>
              <a:t>The great revelation of quantum theory (QT), discovered </a:t>
            </a:r>
            <a:r>
              <a:rPr lang="en-US" sz="2400" dirty="0" smtClean="0">
                <a:solidFill>
                  <a:srgbClr val="000000"/>
                </a:solidFill>
                <a:latin typeface="Times New Roman" panose="02020603050405020304" pitchFamily="18" charset="0"/>
                <a:cs typeface="Times New Roman" panose="02020603050405020304" pitchFamily="18" charset="0"/>
              </a:rPr>
              <a:t>by Max </a:t>
            </a:r>
            <a:r>
              <a:rPr lang="en-US" sz="2400" dirty="0">
                <a:solidFill>
                  <a:srgbClr val="000000"/>
                </a:solidFill>
                <a:latin typeface="Times New Roman" panose="02020603050405020304" pitchFamily="18" charset="0"/>
                <a:cs typeface="Times New Roman" panose="02020603050405020304" pitchFamily="18" charset="0"/>
              </a:rPr>
              <a:t>Planck in 1900, is that </a:t>
            </a:r>
            <a:r>
              <a:rPr lang="en-US" sz="2400" b="1" dirty="0">
                <a:solidFill>
                  <a:srgbClr val="000000"/>
                </a:solidFill>
                <a:latin typeface="Times New Roman" panose="02020603050405020304" pitchFamily="18" charset="0"/>
                <a:cs typeface="Times New Roman" panose="02020603050405020304" pitchFamily="18" charset="0"/>
              </a:rPr>
              <a:t>features of a discreteness were discovered in the Book of Nature </a:t>
            </a:r>
            <a:r>
              <a:rPr lang="en-US" sz="2400" b="1" dirty="0" smtClean="0">
                <a:solidFill>
                  <a:srgbClr val="000000"/>
                </a:solidFill>
                <a:latin typeface="Times New Roman" panose="02020603050405020304" pitchFamily="18" charset="0"/>
                <a:cs typeface="Times New Roman" panose="02020603050405020304" pitchFamily="18" charset="0"/>
              </a:rPr>
              <a:t>at system </a:t>
            </a:r>
            <a:r>
              <a:rPr lang="en-US" sz="2400" b="1" dirty="0">
                <a:solidFill>
                  <a:srgbClr val="000000"/>
                </a:solidFill>
                <a:latin typeface="Times New Roman" panose="02020603050405020304" pitchFamily="18" charset="0"/>
                <a:cs typeface="Times New Roman" panose="02020603050405020304" pitchFamily="18" charset="0"/>
              </a:rPr>
              <a:t>microscale (nanoscale) </a:t>
            </a:r>
            <a:r>
              <a:rPr lang="en-US" sz="2400" b="1" dirty="0" smtClean="0">
                <a:solidFill>
                  <a:srgbClr val="000000"/>
                </a:solidFill>
                <a:latin typeface="Times New Roman" panose="02020603050405020304" pitchFamily="18" charset="0"/>
                <a:cs typeface="Times New Roman" panose="02020603050405020304" pitchFamily="18" charset="0"/>
              </a:rPr>
              <a:t>level (</a:t>
            </a:r>
            <a:r>
              <a:rPr lang="en-US" sz="2400" dirty="0">
                <a:solidFill>
                  <a:srgbClr val="000000"/>
                </a:solidFill>
                <a:latin typeface="Times New Roman" panose="02020603050405020304" pitchFamily="18" charset="0"/>
                <a:cs typeface="Times New Roman" panose="02020603050405020304" pitchFamily="18" charset="0"/>
              </a:rPr>
              <a:t>"</a:t>
            </a:r>
            <a:r>
              <a:rPr lang="en-US" sz="2400" b="1" dirty="0" smtClean="0">
                <a:solidFill>
                  <a:srgbClr val="000000"/>
                </a:solidFill>
                <a:latin typeface="Times New Roman" panose="02020603050405020304" pitchFamily="18" charset="0"/>
                <a:cs typeface="Times New Roman" panose="02020603050405020304" pitchFamily="18" charset="0"/>
              </a:rPr>
              <a:t>discreteness hypothesis</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DH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in context in which anything other than continuity </a:t>
            </a:r>
            <a:r>
              <a:rPr lang="en-US" sz="2400" dirty="0" smtClean="0">
                <a:solidFill>
                  <a:srgbClr val="000000"/>
                </a:solidFill>
                <a:latin typeface="Times New Roman" panose="02020603050405020304" pitchFamily="18" charset="0"/>
                <a:cs typeface="Times New Roman" panose="02020603050405020304" pitchFamily="18" charset="0"/>
              </a:rPr>
              <a:t>seemed to </a:t>
            </a:r>
            <a:r>
              <a:rPr lang="en-US" sz="2400" dirty="0">
                <a:solidFill>
                  <a:srgbClr val="000000"/>
                </a:solidFill>
                <a:latin typeface="Times New Roman" panose="02020603050405020304" pitchFamily="18" charset="0"/>
                <a:cs typeface="Times New Roman" panose="02020603050405020304" pitchFamily="18" charset="0"/>
              </a:rPr>
              <a:t>be absurd, according to the views held until then at macroscale </a:t>
            </a:r>
            <a:r>
              <a:rPr lang="en-US" sz="2400" dirty="0" smtClean="0">
                <a:solidFill>
                  <a:srgbClr val="000000"/>
                </a:solidFill>
                <a:latin typeface="Times New Roman" panose="02020603050405020304" pitchFamily="18" charset="0"/>
                <a:cs typeface="Times New Roman" panose="02020603050405020304" pitchFamily="18" charset="0"/>
              </a:rPr>
              <a:t>level.</a:t>
            </a:r>
            <a:endParaRPr lang="it-IT" sz="2400" dirty="0">
              <a:solidFill>
                <a:srgbClr val="000000"/>
              </a:solidFill>
              <a:latin typeface="Times New Roman" pitchFamily="18" charset="0"/>
              <a:cs typeface="Times New Roman" pitchFamily="18" charset="0"/>
            </a:endParaRPr>
          </a:p>
        </p:txBody>
      </p:sp>
      <p:sp>
        <p:nvSpPr>
          <p:cNvPr id="12" name="TextBox 11"/>
          <p:cNvSpPr txBox="1"/>
          <p:nvPr/>
        </p:nvSpPr>
        <p:spPr>
          <a:xfrm>
            <a:off x="312423" y="4665911"/>
            <a:ext cx="8208912" cy="1938992"/>
          </a:xfrm>
          <a:prstGeom prst="rect">
            <a:avLst/>
          </a:prstGeom>
          <a:noFill/>
        </p:spPr>
        <p:txBody>
          <a:bodyPr wrap="square" rtlCol="0">
            <a:spAutoFit/>
          </a:bodyPr>
          <a:lstStyle/>
          <a:p>
            <a:pPr marL="347472" indent="-347472" algn="just"/>
            <a:r>
              <a:rPr lang="en-US" sz="2400" dirty="0" smtClean="0">
                <a:solidFill>
                  <a:srgbClr val="000000"/>
                </a:solidFill>
                <a:latin typeface="Times New Roman" panose="02020603050405020304" pitchFamily="18" charset="0"/>
                <a:cs typeface="Times New Roman" panose="02020603050405020304" pitchFamily="18" charset="0"/>
              </a:rPr>
              <a:t>Furthermore, </a:t>
            </a:r>
            <a:r>
              <a:rPr lang="en-US" sz="2400" b="1" dirty="0">
                <a:solidFill>
                  <a:srgbClr val="000000"/>
                </a:solidFill>
                <a:latin typeface="Times New Roman" panose="02020603050405020304" pitchFamily="18" charset="0"/>
                <a:cs typeface="Times New Roman" panose="02020603050405020304" pitchFamily="18" charset="0"/>
              </a:rPr>
              <a:t>in 1924 de Broglie </a:t>
            </a:r>
            <a:r>
              <a:rPr lang="en-US" sz="2400" b="1" dirty="0" smtClean="0">
                <a:solidFill>
                  <a:srgbClr val="000000"/>
                </a:solidFill>
                <a:latin typeface="Times New Roman" panose="02020603050405020304" pitchFamily="18" charset="0"/>
                <a:cs typeface="Times New Roman" panose="02020603050405020304" pitchFamily="18" charset="0"/>
              </a:rPr>
              <a:t>introduced </a:t>
            </a:r>
            <a:r>
              <a:rPr lang="en-US" sz="2400" b="1" dirty="0">
                <a:solidFill>
                  <a:srgbClr val="000000"/>
                </a:solidFill>
                <a:latin typeface="Times New Roman" panose="02020603050405020304" pitchFamily="18" charset="0"/>
                <a:cs typeface="Times New Roman" panose="02020603050405020304" pitchFamily="18" charset="0"/>
              </a:rPr>
              <a:t>the idea </a:t>
            </a:r>
            <a:r>
              <a:rPr lang="en-US" sz="2400" b="1" dirty="0" smtClean="0">
                <a:solidFill>
                  <a:srgbClr val="000000"/>
                </a:solidFill>
                <a:latin typeface="Times New Roman" panose="02020603050405020304" pitchFamily="18" charset="0"/>
                <a:cs typeface="Times New Roman" panose="02020603050405020304" pitchFamily="18" charset="0"/>
              </a:rPr>
              <a:t>in QM of </a:t>
            </a:r>
            <a:r>
              <a:rPr lang="en-US" sz="2400" b="1" dirty="0">
                <a:solidFill>
                  <a:srgbClr val="000000"/>
                </a:solidFill>
                <a:latin typeface="Times New Roman" panose="02020603050405020304" pitchFamily="18" charset="0"/>
                <a:cs typeface="Times New Roman" panose="02020603050405020304" pitchFamily="18" charset="0"/>
              </a:rPr>
              <a:t>a wave description of elementary systems.</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Later </a:t>
            </a:r>
            <a:r>
              <a:rPr lang="en-US" sz="2400" b="1" dirty="0" smtClean="0">
                <a:solidFill>
                  <a:srgbClr val="000000"/>
                </a:solidFill>
                <a:latin typeface="Times New Roman" panose="02020603050405020304" pitchFamily="18" charset="0"/>
                <a:cs typeface="Times New Roman" panose="02020603050405020304" pitchFamily="18" charset="0"/>
              </a:rPr>
              <a:t>QFT</a:t>
            </a:r>
            <a:r>
              <a:rPr lang="en-US" sz="2400" dirty="0" smtClean="0">
                <a:solidFill>
                  <a:srgbClr val="000000"/>
                </a:solidFill>
                <a:latin typeface="Times New Roman" panose="02020603050405020304" pitchFamily="18" charset="0"/>
                <a:cs typeface="Times New Roman" panose="02020603050405020304" pitchFamily="18" charset="0"/>
              </a:rPr>
              <a:t> emerged from </a:t>
            </a:r>
            <a:r>
              <a:rPr lang="en-US" sz="2400" b="1" dirty="0" smtClean="0">
                <a:solidFill>
                  <a:srgbClr val="000000"/>
                </a:solidFill>
                <a:latin typeface="Times New Roman" panose="02020603050405020304" pitchFamily="18" charset="0"/>
                <a:cs typeface="Times New Roman" panose="02020603050405020304" pitchFamily="18" charset="0"/>
              </a:rPr>
              <a:t>a </a:t>
            </a:r>
            <a:r>
              <a:rPr lang="en-US" sz="2400" b="1" dirty="0">
                <a:solidFill>
                  <a:srgbClr val="000000"/>
                </a:solidFill>
                <a:latin typeface="Times New Roman" panose="02020603050405020304" pitchFamily="18" charset="0"/>
                <a:cs typeface="Times New Roman" panose="02020603050405020304" pitchFamily="18" charset="0"/>
              </a:rPr>
              <a:t>major ontological paradigm shift with respect to Classical Physics</a:t>
            </a:r>
            <a:r>
              <a:rPr lang="en-US" sz="2400" dirty="0">
                <a:solidFill>
                  <a:srgbClr val="000000"/>
                </a:solidFill>
                <a:latin typeface="Times New Roman" panose="02020603050405020304" pitchFamily="18" charset="0"/>
                <a:cs typeface="Times New Roman" panose="02020603050405020304" pitchFamily="18" charset="0"/>
              </a:rPr>
              <a:t> which still provides </a:t>
            </a:r>
            <a:r>
              <a:rPr lang="en-US" sz="2400" dirty="0" smtClean="0">
                <a:solidFill>
                  <a:srgbClr val="000000"/>
                </a:solidFill>
                <a:latin typeface="Times New Roman" panose="02020603050405020304" pitchFamily="18" charset="0"/>
                <a:cs typeface="Times New Roman" panose="02020603050405020304" pitchFamily="18" charset="0"/>
              </a:rPr>
              <a:t>the framework </a:t>
            </a:r>
            <a:r>
              <a:rPr lang="en-US" sz="2400" dirty="0">
                <a:solidFill>
                  <a:srgbClr val="000000"/>
                </a:solidFill>
                <a:latin typeface="Times New Roman" panose="02020603050405020304" pitchFamily="18" charset="0"/>
                <a:cs typeface="Times New Roman" panose="02020603050405020304" pitchFamily="18" charset="0"/>
              </a:rPr>
              <a:t>of the vision of nature of most </a:t>
            </a:r>
            <a:r>
              <a:rPr lang="en-US" sz="2400" dirty="0" smtClean="0">
                <a:solidFill>
                  <a:srgbClr val="000000"/>
                </a:solidFill>
                <a:latin typeface="Times New Roman" panose="02020603050405020304" pitchFamily="18" charset="0"/>
                <a:cs typeface="Times New Roman" panose="02020603050405020304" pitchFamily="18" charset="0"/>
              </a:rPr>
              <a:t>scientists currently</a:t>
            </a:r>
            <a:r>
              <a:rPr lang="en-US" sz="2000" dirty="0" smtClean="0">
                <a:solidFill>
                  <a:srgbClr val="000000"/>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0185698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18940</TotalTime>
  <Words>4395</Words>
  <Application>Microsoft Office PowerPoint</Application>
  <PresentationFormat>On-screen Show (4:3)</PresentationFormat>
  <Paragraphs>582</Paragraphs>
  <Slides>57</Slides>
  <Notes>54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Giulia</dc:creator>
  <cp:lastModifiedBy>user1</cp:lastModifiedBy>
  <cp:revision>5073</cp:revision>
  <cp:lastPrinted>2014-05-21T17:09:52Z</cp:lastPrinted>
  <dcterms:created xsi:type="dcterms:W3CDTF">2009-02-20T09:52:32Z</dcterms:created>
  <dcterms:modified xsi:type="dcterms:W3CDTF">2016-04-27T12:46:48Z</dcterms:modified>
</cp:coreProperties>
</file>