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Cabin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bin-bold.fntdata"/><Relationship Id="rId10" Type="http://schemas.openxmlformats.org/officeDocument/2006/relationships/font" Target="fonts/Cabin-regular.fntdata"/><Relationship Id="rId13" Type="http://schemas.openxmlformats.org/officeDocument/2006/relationships/font" Target="fonts/Cabin-boldItalic.fntdata"/><Relationship Id="rId12" Type="http://schemas.openxmlformats.org/officeDocument/2006/relationships/font" Target="fonts/Cabin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ctrTitle"/>
          </p:nvPr>
        </p:nvSpPr>
        <p:spPr>
          <a:xfrm>
            <a:off x="1910080" y="359897"/>
            <a:ext cx="9875520" cy="147218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mbria"/>
              <a:buNone/>
              <a:defRPr b="0" i="0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1" type="subTitle"/>
          </p:nvPr>
        </p:nvSpPr>
        <p:spPr>
          <a:xfrm>
            <a:off x="1910080" y="1850064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032" lvl="0" marL="27432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2600" u="none" cap="none" strike="noStrike">
                <a:solidFill>
                  <a:srgbClr val="34110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26" name="Shape 26"/>
          <p:cNvSpPr/>
          <p:nvPr/>
        </p:nvSpPr>
        <p:spPr>
          <a:xfrm>
            <a:off x="1228576" y="1413801"/>
            <a:ext cx="280415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1542900" y="1345016"/>
            <a:ext cx="85344" cy="64008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7849195" y="1066800"/>
            <a:ext cx="3657600" cy="1981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mbria"/>
              <a:buNone/>
              <a:defRPr b="1" i="0" sz="21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6" name="Shape 86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89" name="Shape 89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cap="sq" cmpd="sng" w="88900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274300">
            <a:noAutofit/>
          </a:bodyPr>
          <a:lstStyle/>
          <a:p>
            <a:pPr indent="0" lvl="0" marL="0" marR="0" rtl="0" algn="l">
              <a:lnSpc>
                <a:spcPct val="93750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0" name="Shape 90"/>
          <p:cNvSpPr/>
          <p:nvPr>
            <p:ph idx="2" type="pic"/>
          </p:nvPr>
        </p:nvSpPr>
        <p:spPr>
          <a:xfrm>
            <a:off x="1117600" y="1143004"/>
            <a:ext cx="5892799" cy="3514531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/>
          <a:lstStyle>
            <a:lvl1pPr indent="-10159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1" name="Shape 91"/>
          <p:cNvSpPr/>
          <p:nvPr/>
        </p:nvSpPr>
        <p:spPr>
          <a:xfrm rot="-2131329">
            <a:off x="528967" y="954341"/>
            <a:ext cx="914399" cy="204309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2" name="Shape 92"/>
          <p:cNvSpPr/>
          <p:nvPr/>
        </p:nvSpPr>
        <p:spPr>
          <a:xfrm flipH="1" rot="2103354">
            <a:off x="6671555" y="936786"/>
            <a:ext cx="865631" cy="204310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1117600" y="4800600"/>
            <a:ext cx="5892799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4285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777777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1701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1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175767" lvl="2" marL="886967" marR="0" rtl="0" algn="l">
              <a:lnSpc>
                <a:spcPct val="100000"/>
              </a:lnSpc>
              <a:spcBef>
                <a:spcPts val="2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125730" lvl="3" marL="1097280" marR="0" rtl="0" algn="l">
              <a:lnSpc>
                <a:spcPct val="100000"/>
              </a:lnSpc>
              <a:spcBef>
                <a:spcPts val="18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136397" lvl="4" marL="1298448" marR="0" rtl="0" algn="l">
              <a:lnSpc>
                <a:spcPct val="100000"/>
              </a:lnSpc>
              <a:spcBef>
                <a:spcPts val="18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1914143" y="274637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mbria"/>
              <a:buNone/>
              <a:defRPr b="0" i="0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6" name="Shape 96"/>
          <p:cNvSpPr txBox="1"/>
          <p:nvPr>
            <p:ph idx="1" type="body"/>
          </p:nvPr>
        </p:nvSpPr>
        <p:spPr>
          <a:xfrm rot="5400000">
            <a:off x="4512564" y="-1150619"/>
            <a:ext cx="4800600" cy="99974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 rot="5400000">
            <a:off x="7437437" y="1981202"/>
            <a:ext cx="5851525" cy="2438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mbria"/>
              <a:buNone/>
              <a:defRPr b="0" i="0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 rot="5400000">
            <a:off x="2306637" y="-507996"/>
            <a:ext cx="5851525" cy="741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1914143" y="274637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mbria"/>
              <a:buNone/>
              <a:defRPr b="0" i="0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1914143" y="1447800"/>
            <a:ext cx="999743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1914143" y="274637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mbria"/>
              <a:buNone/>
              <a:defRPr b="0" i="0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1914143" y="1447800"/>
            <a:ext cx="999743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3043852" y="-54"/>
            <a:ext cx="9144000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2" name="Shape 42"/>
          <p:cNvSpPr txBox="1"/>
          <p:nvPr>
            <p:ph type="title"/>
          </p:nvPr>
        </p:nvSpPr>
        <p:spPr>
          <a:xfrm>
            <a:off x="3437855" y="2600325"/>
            <a:ext cx="85343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2500"/>
              </a:lnSpc>
              <a:spcBef>
                <a:spcPts val="0"/>
              </a:spcBef>
              <a:buClr>
                <a:srgbClr val="562214"/>
              </a:buClr>
              <a:buFont typeface="Cambria"/>
              <a:buNone/>
              <a:defRPr b="1" i="0" sz="40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3437855" y="1066800"/>
            <a:ext cx="8534399" cy="150971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-5588" lvl="0" marL="18288" marR="0" rtl="0" algn="l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34110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2463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0" i="0" sz="18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239267" lvl="2" marL="886967" marR="0" rtl="0" algn="l">
              <a:lnSpc>
                <a:spcPct val="100000"/>
              </a:lnSpc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182880" lvl="3" marL="1097280" marR="0" rtl="0" algn="l">
              <a:lnSpc>
                <a:spcPct val="100000"/>
              </a:lnSpc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193547" lvl="4" marL="1298448" marR="0" rtl="0" algn="l">
              <a:lnSpc>
                <a:spcPct val="100000"/>
              </a:lnSpc>
              <a:spcBef>
                <a:spcPts val="280"/>
              </a:spcBef>
              <a:buClr>
                <a:schemeClr val="accent4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47" name="Shape 47"/>
          <p:cNvSpPr/>
          <p:nvPr/>
        </p:nvSpPr>
        <p:spPr>
          <a:xfrm>
            <a:off x="3048000" y="0"/>
            <a:ext cx="101599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2896427" y="2814656"/>
            <a:ext cx="280415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9" name="Shape 49"/>
          <p:cNvSpPr/>
          <p:nvPr/>
        </p:nvSpPr>
        <p:spPr>
          <a:xfrm>
            <a:off x="3210751" y="2745869"/>
            <a:ext cx="85344" cy="64008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1914143" y="274319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mbria"/>
              <a:buNone/>
              <a:defRPr b="0" i="0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1914143" y="1524000"/>
            <a:ext cx="4876799" cy="46634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7319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939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112267" lvl="2" marL="886967" marR="0" rtl="0" algn="l">
              <a:lnSpc>
                <a:spcPct val="100000"/>
              </a:lnSpc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68580" lvl="3" marL="1097280" marR="0" rtl="0" algn="l">
              <a:lnSpc>
                <a:spcPct val="100000"/>
              </a:lnSpc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79247" lvl="4" marL="1298448" marR="0" rtl="0" algn="l">
              <a:lnSpc>
                <a:spcPct val="100000"/>
              </a:lnSpc>
              <a:spcBef>
                <a:spcPts val="36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7034784" y="1524000"/>
            <a:ext cx="4876799" cy="46634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7319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939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112267" lvl="2" marL="886967" marR="0" rtl="0" algn="l">
              <a:lnSpc>
                <a:spcPct val="100000"/>
              </a:lnSpc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68580" lvl="3" marL="1097280" marR="0" rtl="0" algn="l">
              <a:lnSpc>
                <a:spcPct val="100000"/>
              </a:lnSpc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79247" lvl="4" marL="1298448" marR="0" rtl="0" algn="l">
              <a:lnSpc>
                <a:spcPct val="100000"/>
              </a:lnSpc>
              <a:spcBef>
                <a:spcPts val="36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609600" y="5160335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rgbClr val="562214"/>
              </a:buClr>
              <a:buFont typeface="Cambria"/>
              <a:buNone/>
              <a:defRPr b="1" i="0" sz="45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09600" y="328278"/>
            <a:ext cx="5364479" cy="640079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-507" lvl="0" marL="64008" marR="0" rtl="0" algn="l">
              <a:lnSpc>
                <a:spcPct val="100000"/>
              </a:lnSpc>
              <a:spcBef>
                <a:spcPts val="100"/>
              </a:spcBef>
              <a:buClr>
                <a:schemeClr val="accent1"/>
              </a:buClr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2463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239267" lvl="2" marL="886967" marR="0" rtl="0" algn="l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182880" lvl="3" marL="1097280" marR="0" rtl="0" algn="l">
              <a:lnSpc>
                <a:spcPct val="100000"/>
              </a:lnSpc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193547" lvl="4" marL="1298448" marR="0" rtl="0" algn="l">
              <a:lnSpc>
                <a:spcPct val="100000"/>
              </a:lnSpc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6217919" y="328278"/>
            <a:ext cx="5364479" cy="640079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-507" lvl="0" marL="64008" marR="0" rtl="0" algn="l">
              <a:lnSpc>
                <a:spcPct val="100000"/>
              </a:lnSpc>
              <a:spcBef>
                <a:spcPts val="100"/>
              </a:spcBef>
              <a:buClr>
                <a:schemeClr val="accent1"/>
              </a:buClr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2463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239267" lvl="2" marL="886967" marR="0" rtl="0" algn="l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182880" lvl="3" marL="1097280" marR="0" rtl="0" algn="l">
              <a:lnSpc>
                <a:spcPct val="100000"/>
              </a:lnSpc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193547" lvl="4" marL="1298448" marR="0" rtl="0" algn="l">
              <a:lnSpc>
                <a:spcPct val="100000"/>
              </a:lnSpc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3" type="body"/>
          </p:nvPr>
        </p:nvSpPr>
        <p:spPr>
          <a:xfrm>
            <a:off x="609600" y="969336"/>
            <a:ext cx="5364479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-156971" lvl="0" marL="393192" marR="0" rtl="0" algn="l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119380" lvl="1" marL="640080" marR="0" rtl="0" algn="l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124967" lvl="2" marL="886967" marR="0" rtl="0" algn="l">
              <a:lnSpc>
                <a:spcPct val="100000"/>
              </a:lnSpc>
              <a:spcBef>
                <a:spcPts val="7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81280" lvl="3" marL="1097280" marR="0" rtl="0" algn="l">
              <a:lnSpc>
                <a:spcPct val="100000"/>
              </a:lnSpc>
              <a:spcBef>
                <a:spcPts val="7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91947" lvl="4" marL="1298448" marR="0" rtl="0" algn="l">
              <a:lnSpc>
                <a:spcPct val="100000"/>
              </a:lnSpc>
              <a:spcBef>
                <a:spcPts val="7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4" type="body"/>
          </p:nvPr>
        </p:nvSpPr>
        <p:spPr>
          <a:xfrm>
            <a:off x="6217919" y="969336"/>
            <a:ext cx="5364479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-156971" lvl="0" marL="393192" marR="0" rtl="0" algn="l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119380" lvl="1" marL="640080" marR="0" rtl="0" algn="l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124967" lvl="2" marL="886967" marR="0" rtl="0" algn="l">
              <a:lnSpc>
                <a:spcPct val="100000"/>
              </a:lnSpc>
              <a:spcBef>
                <a:spcPts val="7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81280" lvl="3" marL="1097280" marR="0" rtl="0" algn="l">
              <a:lnSpc>
                <a:spcPct val="100000"/>
              </a:lnSpc>
              <a:spcBef>
                <a:spcPts val="7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91947" lvl="4" marL="1298448" marR="0" rtl="0" algn="l">
              <a:lnSpc>
                <a:spcPct val="100000"/>
              </a:lnSpc>
              <a:spcBef>
                <a:spcPts val="7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1914143" y="274319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mbria"/>
              <a:buNone/>
              <a:defRPr b="0" i="0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1353312" y="0"/>
            <a:ext cx="10838687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76" name="Shape 76"/>
          <p:cNvSpPr/>
          <p:nvPr/>
        </p:nvSpPr>
        <p:spPr>
          <a:xfrm>
            <a:off x="1353312" y="-54"/>
            <a:ext cx="97536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609600" y="216778"/>
            <a:ext cx="50800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909"/>
              </a:lnSpc>
              <a:spcBef>
                <a:spcPts val="0"/>
              </a:spcBef>
              <a:buClr>
                <a:srgbClr val="562214"/>
              </a:buClr>
              <a:buFont typeface="Cambria"/>
              <a:buNone/>
              <a:defRPr b="1" i="0" sz="22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09600" y="1406963"/>
            <a:ext cx="5080000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19" lvl="0" marL="45720" marR="0" rtl="0"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2463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b="0" i="0" sz="1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239267" lvl="2" marL="886967" marR="0" rtl="0" algn="l">
              <a:lnSpc>
                <a:spcPct val="100000"/>
              </a:lnSpc>
              <a:spcBef>
                <a:spcPts val="200"/>
              </a:spcBef>
              <a:buClr>
                <a:schemeClr val="accent2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182880" lvl="3" marL="1097280" marR="0" rtl="0" algn="l">
              <a:lnSpc>
                <a:spcPct val="100000"/>
              </a:lnSpc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193547" lvl="4" marL="1298448" marR="0" rtl="0" algn="l">
              <a:lnSpc>
                <a:spcPct val="100000"/>
              </a:lnSpc>
              <a:spcBef>
                <a:spcPts val="180"/>
              </a:spcBef>
              <a:buClr>
                <a:schemeClr val="accent4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2" type="body"/>
          </p:nvPr>
        </p:nvSpPr>
        <p:spPr>
          <a:xfrm>
            <a:off x="609600" y="2133600"/>
            <a:ext cx="10871199" cy="39925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tile algn="tl" flip="xy" tx="0" sx="90000" ty="0" sy="90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1087901" y="-815922"/>
            <a:ext cx="2185182" cy="1638886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EF9F3">
              <a:alpha val="32941"/>
            </a:srgbClr>
          </a:solidFill>
          <a:ln cap="rnd" cmpd="sng" w="9525">
            <a:solidFill>
              <a:srgbClr val="D1C19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25088" y="21102"/>
            <a:ext cx="2269587" cy="1702190"/>
          </a:xfrm>
          <a:prstGeom prst="ellipse">
            <a:avLst/>
          </a:prstGeom>
          <a:noFill/>
          <a:ln cap="rnd" cmpd="sng" w="27300">
            <a:solidFill>
              <a:srgbClr val="FFF5D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" name="Shape 12"/>
          <p:cNvSpPr/>
          <p:nvPr/>
        </p:nvSpPr>
        <p:spPr>
          <a:xfrm rot="2315675">
            <a:off x="243842" y="1055077"/>
            <a:ext cx="1500955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1350498" y="-54"/>
            <a:ext cx="10841503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4" name="Shape 14"/>
          <p:cNvSpPr txBox="1"/>
          <p:nvPr>
            <p:ph type="title"/>
          </p:nvPr>
        </p:nvSpPr>
        <p:spPr>
          <a:xfrm>
            <a:off x="1914143" y="274637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562214"/>
              </a:buClr>
              <a:buFont typeface="Cambria"/>
              <a:buNone/>
              <a:defRPr b="0" i="0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1914143" y="1447800"/>
            <a:ext cx="999743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700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68580" lvl="1" marL="640080" marR="0" rtl="0" algn="l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86867" lvl="2" marL="886967" marR="0" rtl="0" algn="l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55880" lvl="3" marL="1097280" marR="0" rtl="0" algn="l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66547" lvl="4" marL="1298448" marR="0" rtl="0" algn="l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4775200" y="6305550"/>
            <a:ext cx="28448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7620000" y="6305550"/>
            <a:ext cx="38607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11484864" y="6305550"/>
            <a:ext cx="609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19" name="Shape 19"/>
          <p:cNvSpPr/>
          <p:nvPr/>
        </p:nvSpPr>
        <p:spPr>
          <a:xfrm>
            <a:off x="1353312" y="-54"/>
            <a:ext cx="97536" cy="68580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ctrTitle"/>
          </p:nvPr>
        </p:nvSpPr>
        <p:spPr>
          <a:xfrm>
            <a:off x="1910080" y="359897"/>
            <a:ext cx="9875520" cy="14721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562214"/>
              </a:buClr>
              <a:buSzPct val="25000"/>
              <a:buFont typeface="Cambria"/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rPr>
              <a:t>Deep Thinking &amp; Deep Learning: Implications for Education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1870330" y="4562126"/>
            <a:ext cx="804521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0">
            <a:noAutofit/>
          </a:bodyPr>
          <a:lstStyle/>
          <a:p>
            <a:pPr indent="-2032" lvl="0" marL="2743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en-US" sz="3237" u="none" cap="none" strike="noStrike">
                <a:solidFill>
                  <a:srgbClr val="296C7D"/>
                </a:solidFill>
                <a:latin typeface="Cambria"/>
                <a:ea typeface="Cambria"/>
                <a:cs typeface="Cambria"/>
                <a:sym typeface="Cambria"/>
              </a:rPr>
              <a:t>Garry Jacobs</a:t>
            </a:r>
          </a:p>
          <a:p>
            <a:pPr indent="-2032" lvl="0" marL="27432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5" u="none" cap="none" strike="noStrike">
                <a:solidFill>
                  <a:srgbClr val="296C7D"/>
                </a:solidFill>
                <a:latin typeface="Cambria"/>
                <a:ea typeface="Cambria"/>
                <a:cs typeface="Cambria"/>
                <a:sym typeface="Cambria"/>
              </a:rPr>
              <a:t>CEO, World Academy of Art &amp; Science</a:t>
            </a:r>
          </a:p>
          <a:p>
            <a:pPr indent="-2032" lvl="0" marL="27432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5" u="none" cap="none" strike="noStrike">
                <a:solidFill>
                  <a:srgbClr val="296C7D"/>
                </a:solidFill>
                <a:latin typeface="Cambria"/>
                <a:ea typeface="Cambria"/>
                <a:cs typeface="Cambria"/>
                <a:sym typeface="Cambria"/>
              </a:rPr>
              <a:t>Chairman of the Board &amp; CEO, World University Consortium</a:t>
            </a:r>
          </a:p>
          <a:p>
            <a:pPr indent="-2032" lvl="0" marL="27432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5" u="none" cap="none" strike="noStrike">
                <a:solidFill>
                  <a:srgbClr val="296C7D"/>
                </a:solidFill>
                <a:latin typeface="Cambria"/>
                <a:ea typeface="Cambria"/>
                <a:cs typeface="Cambria"/>
                <a:sym typeface="Cambria"/>
              </a:rPr>
              <a:t>Vice-President, The Mother's Service Society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1914143" y="274637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562214"/>
              </a:buClr>
              <a:buSzPct val="25000"/>
              <a:buFont typeface="Cambria"/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rPr>
              <a:t>Deep Thinking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1914143" y="1447800"/>
            <a:ext cx="999743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The creative process involved in changing conceptual systems. Also known as insight.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The capacity to move from one conceptual system to another is a key in the evolution of knowledge, characteristics of great discoveries and works of intellectual genius.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It is stimulated by incompatible and contradictory elements that do not fit within the existing framework.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It leads to development of new conceptual systems which reconcile the contradictions as complementary aspects of a wider truth.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1914143" y="274637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562214"/>
              </a:buClr>
              <a:buSzPct val="25000"/>
              <a:buFont typeface="Cambria"/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rPr>
              <a:t>Inherent Obstacles 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1914143" y="1447800"/>
            <a:ext cx="999743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Mind’s quest for certainty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Centripetal force of security and inertia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Rational bias toward consistent facts and arguments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Implicit values and premises unquestionably accepted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Mind’s propensity to view reality from one perspective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Mistaking mental conceptions for reality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1914143" y="274637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562214"/>
              </a:buClr>
              <a:buSzPct val="25000"/>
              <a:buFont typeface="Cambria"/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rPr>
              <a:t>Deep Learning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1914143" y="1447800"/>
            <a:ext cx="999743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We can and do learn how to change conceptual systems throughout our lives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Deep learning is person-centered, not subject-centered 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Deep learning is only possible by independent thinking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Independent thinking is an expression of mental individuality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Individuality can only develop in freedom </a:t>
            </a:r>
          </a:p>
          <a:p>
            <a:pPr indent="-289560" lvl="0" marL="365760" marR="0" rtl="0" algn="l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8933"/>
              <a:buFont typeface="Noto Sans Symbols"/>
              <a:buChar char="●"/>
            </a:pPr>
            <a:r>
              <a:rPr b="0" i="0" lang="en-US" sz="296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Studying great intellectual discoveries and the resistance to them reveals the process of creative thinking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1914143" y="274637"/>
            <a:ext cx="999743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562214"/>
              </a:buClr>
              <a:buSzPct val="25000"/>
              <a:buFont typeface="Cambria"/>
              <a:buNone/>
            </a:pPr>
            <a:r>
              <a:rPr b="0" i="0" lang="en-US" sz="4300" u="none" cap="none" strike="noStrike">
                <a:solidFill>
                  <a:srgbClr val="562214"/>
                </a:solidFill>
                <a:latin typeface="Cambria"/>
                <a:ea typeface="Cambria"/>
                <a:cs typeface="Cambria"/>
                <a:sym typeface="Cambria"/>
              </a:rPr>
              <a:t>Steps in Deep Learning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1914143" y="1447800"/>
            <a:ext cx="999743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9560" lvl="0" marL="36576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360"/>
              <a:buFont typeface="Noto Sans Symbols"/>
              <a:buChar char="●"/>
            </a:pP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Creation </a:t>
            </a:r>
            <a:r>
              <a:rPr b="0" i="0" lang="en-US" sz="217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– </a:t>
            </a: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constructing a conceptual system (CS)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9360"/>
              <a:buFont typeface="Noto Sans Symbols"/>
              <a:buChar char="●"/>
            </a:pP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Conflict </a:t>
            </a:r>
            <a:r>
              <a:rPr b="0" i="0" lang="en-US" sz="217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– </a:t>
            </a: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recognizing conflict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9360"/>
              <a:buFont typeface="Noto Sans Symbols"/>
              <a:buChar char="●"/>
            </a:pP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Consciousness </a:t>
            </a:r>
            <a:r>
              <a:rPr b="0" i="0" lang="en-US" sz="217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– </a:t>
            </a: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Making explicit underlying values and premises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9360"/>
              <a:buFont typeface="Noto Sans Symbols"/>
              <a:buChar char="●"/>
            </a:pP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Escape – moving beyond the boundaries of the CS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9360"/>
              <a:buFont typeface="Noto Sans Symbols"/>
              <a:buChar char="●"/>
            </a:pP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Ambiguity – embracing the tensions of uncertainty and ambiguity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9360"/>
              <a:buFont typeface="Noto Sans Symbols"/>
              <a:buChar char="●"/>
            </a:pP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Reconciliation – conceiving of alternatives that resolves conflict and embraces contradictions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9360"/>
              <a:buFont typeface="Noto Sans Symbols"/>
              <a:buChar char="●"/>
            </a:pP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Construction -- assembling elements of a new conceptual representation of the whole</a:t>
            </a:r>
          </a:p>
          <a:p>
            <a:pPr indent="-289560" lvl="0" marL="365760" marR="0" rtl="0" algn="l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9360"/>
              <a:buFont typeface="Noto Sans Symbols"/>
              <a:buChar char="●"/>
            </a:pPr>
            <a:r>
              <a:rPr b="0" i="0" lang="en-US" sz="248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Self-referencing – making explicit the values &amp; premises of the new conception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