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71" r:id="rId6"/>
    <p:sldId id="369" r:id="rId7"/>
    <p:sldId id="403" r:id="rId8"/>
    <p:sldId id="402" r:id="rId9"/>
    <p:sldId id="366" r:id="rId10"/>
    <p:sldId id="313" r:id="rId11"/>
    <p:sldId id="314" r:id="rId12"/>
    <p:sldId id="315" r:id="rId13"/>
    <p:sldId id="371" r:id="rId14"/>
    <p:sldId id="325" r:id="rId15"/>
    <p:sldId id="405" r:id="rId16"/>
    <p:sldId id="327" r:id="rId17"/>
    <p:sldId id="329" r:id="rId18"/>
    <p:sldId id="367" r:id="rId19"/>
    <p:sldId id="330" r:id="rId20"/>
    <p:sldId id="331" r:id="rId21"/>
    <p:sldId id="333" r:id="rId22"/>
    <p:sldId id="334" r:id="rId23"/>
    <p:sldId id="335" r:id="rId24"/>
    <p:sldId id="336" r:id="rId25"/>
    <p:sldId id="379" r:id="rId26"/>
    <p:sldId id="387" r:id="rId27"/>
    <p:sldId id="388" r:id="rId28"/>
    <p:sldId id="404" r:id="rId29"/>
    <p:sldId id="389" r:id="rId30"/>
    <p:sldId id="391" r:id="rId31"/>
    <p:sldId id="393" r:id="rId32"/>
    <p:sldId id="394" r:id="rId33"/>
    <p:sldId id="395" r:id="rId34"/>
    <p:sldId id="396" r:id="rId35"/>
    <p:sldId id="397" r:id="rId36"/>
    <p:sldId id="398" r:id="rId37"/>
    <p:sldId id="399" r:id="rId38"/>
    <p:sldId id="400" r:id="rId39"/>
    <p:sldId id="337" r:id="rId40"/>
    <p:sldId id="401" r:id="rId41"/>
    <p:sldId id="339" r:id="rId42"/>
    <p:sldId id="343" r:id="rId43"/>
    <p:sldId id="375" r:id="rId44"/>
    <p:sldId id="382" r:id="rId45"/>
    <p:sldId id="386" r:id="rId46"/>
    <p:sldId id="376" r:id="rId47"/>
    <p:sldId id="349" r:id="rId48"/>
    <p:sldId id="381" r:id="rId49"/>
    <p:sldId id="350" r:id="rId50"/>
    <p:sldId id="368" r:id="rId5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6ABE723-9C90-418A-9FEF-719D6A42117E}" type="datetimeFigureOut">
              <a:rPr lang="es-ES" smtClean="0"/>
              <a:t>06/04/2016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0C93172-9CB6-4541-9FA4-C4073936C46D}"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6ABE723-9C90-418A-9FEF-719D6A42117E}" type="datetimeFigureOut">
              <a:rPr lang="es-ES" smtClean="0"/>
              <a:t>06/04/2016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0C93172-9CB6-4541-9FA4-C4073936C46D}"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6ABE723-9C90-418A-9FEF-719D6A42117E}" type="datetimeFigureOut">
              <a:rPr lang="es-ES" smtClean="0"/>
              <a:t>06/04/2016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0C93172-9CB6-4541-9FA4-C4073936C46D}"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6ABE723-9C90-418A-9FEF-719D6A42117E}" type="datetimeFigureOut">
              <a:rPr lang="es-ES" smtClean="0"/>
              <a:t>06/04/2016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0C93172-9CB6-4541-9FA4-C4073936C46D}"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6ABE723-9C90-418A-9FEF-719D6A42117E}" type="datetimeFigureOut">
              <a:rPr lang="es-ES" smtClean="0"/>
              <a:t>06/04/2016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0C93172-9CB6-4541-9FA4-C4073936C46D}"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6ABE723-9C90-418A-9FEF-719D6A42117E}" type="datetimeFigureOut">
              <a:rPr lang="es-ES" smtClean="0"/>
              <a:t>06/04/2016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0C93172-9CB6-4541-9FA4-C4073936C46D}"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56ABE723-9C90-418A-9FEF-719D6A42117E}" type="datetimeFigureOut">
              <a:rPr lang="es-ES" smtClean="0"/>
              <a:t>06/04/2016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0C93172-9CB6-4541-9FA4-C4073936C46D}"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6ABE723-9C90-418A-9FEF-719D6A42117E}" type="datetimeFigureOut">
              <a:rPr lang="es-ES" smtClean="0"/>
              <a:t>06/04/2016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0C93172-9CB6-4541-9FA4-C4073936C46D}"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BE723-9C90-418A-9FEF-719D6A42117E}" type="datetimeFigureOut">
              <a:rPr lang="es-ES" smtClean="0"/>
              <a:t>06/04/2016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0C93172-9CB6-4541-9FA4-C4073936C46D}"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6ABE723-9C90-418A-9FEF-719D6A42117E}" type="datetimeFigureOut">
              <a:rPr lang="es-ES" smtClean="0"/>
              <a:t>06/04/2016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0C93172-9CB6-4541-9FA4-C4073936C46D}" type="slidenum">
              <a:rPr lang="es-ES" smtClean="0"/>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56ABE723-9C90-418A-9FEF-719D6A42117E}" type="datetimeFigureOut">
              <a:rPr lang="es-ES" smtClean="0"/>
              <a:t>06/04/2016</a:t>
            </a:fld>
            <a:endParaRPr lang="es-ES"/>
          </a:p>
        </p:txBody>
      </p:sp>
      <p:sp>
        <p:nvSpPr>
          <p:cNvPr id="9" name="Slide Number Placeholder 8"/>
          <p:cNvSpPr>
            <a:spLocks noGrp="1"/>
          </p:cNvSpPr>
          <p:nvPr>
            <p:ph type="sldNum" sz="quarter" idx="11"/>
          </p:nvPr>
        </p:nvSpPr>
        <p:spPr/>
        <p:txBody>
          <a:bodyPr/>
          <a:lstStyle/>
          <a:p>
            <a:fld id="{40C93172-9CB6-4541-9FA4-C4073936C46D}" type="slidenum">
              <a:rPr lang="es-ES" smtClean="0"/>
              <a:t>‹Nº›</a:t>
            </a:fld>
            <a:endParaRPr lang="es-ES"/>
          </a:p>
        </p:txBody>
      </p:sp>
      <p:sp>
        <p:nvSpPr>
          <p:cNvPr id="10" name="Footer Placeholder 9"/>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0C93172-9CB6-4541-9FA4-C4073936C46D}" type="slidenum">
              <a:rPr lang="es-ES" smtClean="0"/>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6ABE723-9C90-418A-9FEF-719D6A42117E}" type="datetimeFigureOut">
              <a:rPr lang="es-ES" smtClean="0"/>
              <a:t>06/04/2016</a:t>
            </a:fld>
            <a:endParaRPr lang="es-E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1988840"/>
            <a:ext cx="7543800" cy="2593975"/>
          </a:xfrm>
        </p:spPr>
        <p:txBody>
          <a:bodyPr/>
          <a:lstStyle/>
          <a:p>
            <a:pPr algn="ctr"/>
            <a:r>
              <a:rPr lang="es-ES" sz="6000" dirty="0" smtClean="0"/>
              <a:t>THE MIND-BODY PROBLEM</a:t>
            </a:r>
            <a:endParaRPr lang="es-ES" sz="6000" dirty="0"/>
          </a:p>
        </p:txBody>
      </p:sp>
      <p:sp>
        <p:nvSpPr>
          <p:cNvPr id="3" name="2 Subtítulo"/>
          <p:cNvSpPr>
            <a:spLocks noGrp="1"/>
          </p:cNvSpPr>
          <p:nvPr>
            <p:ph type="subTitle" idx="1"/>
          </p:nvPr>
        </p:nvSpPr>
        <p:spPr/>
        <p:txBody>
          <a:bodyPr>
            <a:normAutofit/>
          </a:bodyPr>
          <a:lstStyle/>
          <a:p>
            <a:pPr algn="ctr"/>
            <a:r>
              <a:rPr lang="es-ES" dirty="0" smtClean="0"/>
              <a:t>CARLOS BLANCO</a:t>
            </a:r>
          </a:p>
          <a:p>
            <a:pPr algn="ctr"/>
            <a:r>
              <a:rPr lang="es-ES" dirty="0" smtClean="0"/>
              <a:t>DUBROVNIK, APRIL 2016</a:t>
            </a:r>
          </a:p>
          <a:p>
            <a:pPr algn="ctr"/>
            <a:endParaRPr lang="es-ES" dirty="0" smtClean="0"/>
          </a:p>
          <a:p>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32656"/>
            <a:ext cx="208823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787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dirty="0" smtClean="0"/>
              <a:t>	</a:t>
            </a:r>
            <a:endParaRPr lang="es-ES" sz="2400" dirty="0"/>
          </a:p>
        </p:txBody>
      </p:sp>
      <p:sp>
        <p:nvSpPr>
          <p:cNvPr id="3" name="2 Marcador de contenido"/>
          <p:cNvSpPr>
            <a:spLocks noGrp="1"/>
          </p:cNvSpPr>
          <p:nvPr>
            <p:ph idx="1"/>
          </p:nvPr>
        </p:nvSpPr>
        <p:spPr/>
        <p:txBody>
          <a:bodyPr/>
          <a:lstStyle/>
          <a:p>
            <a:pPr algn="just"/>
            <a:r>
              <a:rPr lang="es-ES" dirty="0" err="1" smtClean="0"/>
              <a:t>Two</a:t>
            </a:r>
            <a:r>
              <a:rPr lang="es-ES" dirty="0" smtClean="0"/>
              <a:t> </a:t>
            </a:r>
            <a:r>
              <a:rPr lang="es-ES" dirty="0" err="1" smtClean="0"/>
              <a:t>great</a:t>
            </a:r>
            <a:r>
              <a:rPr lang="es-ES" dirty="0" smtClean="0"/>
              <a:t> </a:t>
            </a:r>
            <a:r>
              <a:rPr lang="es-ES" dirty="0" err="1" smtClean="0"/>
              <a:t>philosophical</a:t>
            </a:r>
            <a:r>
              <a:rPr lang="es-ES" dirty="0" smtClean="0"/>
              <a:t> </a:t>
            </a:r>
            <a:r>
              <a:rPr lang="es-ES" i="1" dirty="0" err="1" smtClean="0"/>
              <a:t>solutions</a:t>
            </a:r>
            <a:r>
              <a:rPr lang="es-ES" dirty="0" smtClean="0"/>
              <a:t>:</a:t>
            </a:r>
          </a:p>
          <a:p>
            <a:pPr algn="just"/>
            <a:endParaRPr lang="es-ES" dirty="0"/>
          </a:p>
          <a:p>
            <a:pPr algn="just"/>
            <a:r>
              <a:rPr lang="es-ES" dirty="0" smtClean="0"/>
              <a:t>1) </a:t>
            </a:r>
            <a:r>
              <a:rPr lang="es-ES" dirty="0" err="1" smtClean="0"/>
              <a:t>Psycho</a:t>
            </a:r>
            <a:r>
              <a:rPr lang="es-ES" dirty="0" smtClean="0"/>
              <a:t>- </a:t>
            </a:r>
            <a:r>
              <a:rPr lang="es-ES" dirty="0" err="1" smtClean="0"/>
              <a:t>physical</a:t>
            </a:r>
            <a:r>
              <a:rPr lang="es-ES" dirty="0" smtClean="0"/>
              <a:t> </a:t>
            </a:r>
            <a:r>
              <a:rPr lang="es-ES" dirty="0" err="1" smtClean="0"/>
              <a:t>dualism</a:t>
            </a:r>
            <a:r>
              <a:rPr lang="es-ES" dirty="0" smtClean="0"/>
              <a:t> (</a:t>
            </a:r>
            <a:r>
              <a:rPr lang="es-ES" dirty="0" err="1" smtClean="0"/>
              <a:t>two</a:t>
            </a:r>
            <a:r>
              <a:rPr lang="es-ES" dirty="0" smtClean="0"/>
              <a:t> </a:t>
            </a:r>
            <a:r>
              <a:rPr lang="es-ES" dirty="0" err="1" smtClean="0"/>
              <a:t>substances</a:t>
            </a:r>
            <a:r>
              <a:rPr lang="es-ES" dirty="0" smtClean="0"/>
              <a:t> in </a:t>
            </a:r>
            <a:r>
              <a:rPr lang="es-ES" i="1" dirty="0" err="1" smtClean="0"/>
              <a:t>interaction</a:t>
            </a:r>
            <a:r>
              <a:rPr lang="es-ES" dirty="0" smtClean="0"/>
              <a:t>).</a:t>
            </a:r>
          </a:p>
          <a:p>
            <a:endParaRPr lang="es-ES" dirty="0"/>
          </a:p>
          <a:p>
            <a:r>
              <a:rPr lang="es-ES" dirty="0" smtClean="0"/>
              <a:t>2) </a:t>
            </a:r>
            <a:r>
              <a:rPr lang="es-ES" dirty="0" err="1" smtClean="0"/>
              <a:t>Psycho-physical</a:t>
            </a:r>
            <a:r>
              <a:rPr lang="es-ES" dirty="0" smtClean="0"/>
              <a:t> </a:t>
            </a:r>
            <a:r>
              <a:rPr lang="es-ES" dirty="0" err="1" smtClean="0"/>
              <a:t>monism</a:t>
            </a:r>
            <a:r>
              <a:rPr lang="es-ES" dirty="0" smtClean="0"/>
              <a:t> (</a:t>
            </a:r>
            <a:r>
              <a:rPr lang="es-ES" i="1" dirty="0" err="1" smtClean="0"/>
              <a:t>idealistic</a:t>
            </a:r>
            <a:r>
              <a:rPr lang="es-ES" dirty="0" smtClean="0"/>
              <a:t> </a:t>
            </a:r>
            <a:r>
              <a:rPr lang="es-ES" dirty="0" err="1" smtClean="0"/>
              <a:t>or</a:t>
            </a:r>
            <a:r>
              <a:rPr lang="es-ES" dirty="0" smtClean="0"/>
              <a:t> </a:t>
            </a:r>
            <a:r>
              <a:rPr lang="es-ES" i="1" dirty="0" err="1" smtClean="0"/>
              <a:t>materialistic</a:t>
            </a:r>
            <a:r>
              <a:rPr lang="es-ES" dirty="0" smtClean="0"/>
              <a:t>) </a:t>
            </a:r>
            <a:endParaRPr lang="es-E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149080"/>
            <a:ext cx="252221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540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p:txBody>
          <a:bodyPr/>
          <a:lstStyle/>
          <a:p>
            <a:r>
              <a:rPr lang="es-ES" dirty="0" smtClean="0"/>
              <a:t>I. DUALISM</a:t>
            </a:r>
          </a:p>
          <a:p>
            <a:endParaRPr lang="es-ES" dirty="0" smtClean="0"/>
          </a:p>
          <a:p>
            <a:endParaRPr lang="es-ES" dirty="0"/>
          </a:p>
          <a:p>
            <a:pPr algn="just"/>
            <a:r>
              <a:rPr lang="es-ES" dirty="0" err="1" smtClean="0"/>
              <a:t>Two</a:t>
            </a:r>
            <a:r>
              <a:rPr lang="es-ES" dirty="0" smtClean="0"/>
              <a:t> </a:t>
            </a:r>
            <a:r>
              <a:rPr lang="es-ES" dirty="0" err="1" smtClean="0"/>
              <a:t>worlds</a:t>
            </a:r>
            <a:r>
              <a:rPr lang="es-ES" dirty="0" smtClean="0"/>
              <a:t>, </a:t>
            </a:r>
            <a:r>
              <a:rPr lang="es-ES" dirty="0" err="1" smtClean="0"/>
              <a:t>ruled</a:t>
            </a:r>
            <a:r>
              <a:rPr lang="es-ES" dirty="0" smtClean="0"/>
              <a:t> </a:t>
            </a:r>
            <a:r>
              <a:rPr lang="es-ES" dirty="0" err="1" smtClean="0"/>
              <a:t>by</a:t>
            </a:r>
            <a:r>
              <a:rPr lang="es-ES" dirty="0" smtClean="0"/>
              <a:t> </a:t>
            </a:r>
            <a:r>
              <a:rPr lang="es-ES" dirty="0" err="1" smtClean="0"/>
              <a:t>their</a:t>
            </a:r>
            <a:r>
              <a:rPr lang="es-ES" dirty="0" smtClean="0"/>
              <a:t> </a:t>
            </a:r>
            <a:r>
              <a:rPr lang="es-ES" dirty="0" err="1" smtClean="0"/>
              <a:t>own</a:t>
            </a:r>
            <a:r>
              <a:rPr lang="es-ES" dirty="0" smtClean="0"/>
              <a:t> </a:t>
            </a:r>
            <a:r>
              <a:rPr lang="es-ES" dirty="0" err="1" smtClean="0"/>
              <a:t>laws</a:t>
            </a:r>
            <a:endParaRPr lang="es-ES" dirty="0" smtClean="0"/>
          </a:p>
          <a:p>
            <a:pPr algn="just"/>
            <a:endParaRPr lang="es-ES" dirty="0"/>
          </a:p>
          <a:p>
            <a:pPr algn="just"/>
            <a:r>
              <a:rPr lang="es-ES" dirty="0" err="1" smtClean="0"/>
              <a:t>Five</a:t>
            </a:r>
            <a:r>
              <a:rPr lang="es-ES" dirty="0" smtClean="0"/>
              <a:t> </a:t>
            </a:r>
            <a:r>
              <a:rPr lang="es-ES" i="1" dirty="0" smtClean="0"/>
              <a:t>conceptual </a:t>
            </a:r>
            <a:r>
              <a:rPr lang="es-ES" i="1" dirty="0" err="1" smtClean="0"/>
              <a:t>possibilities</a:t>
            </a:r>
            <a:endParaRPr lang="es-ES" dirty="0" smtClean="0"/>
          </a:p>
          <a:p>
            <a:pPr algn="just"/>
            <a:endParaRPr lang="es-ES" dirty="0"/>
          </a:p>
          <a:p>
            <a:pPr marL="114300" indent="0">
              <a:buNone/>
            </a:pPr>
            <a:endParaRPr lang="es-ES" dirty="0" smtClean="0"/>
          </a:p>
          <a:p>
            <a:endParaRPr lang="es-ES" dirty="0"/>
          </a:p>
          <a:p>
            <a:endParaRPr lang="es-E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564904"/>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460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p:txBody>
          <a:bodyPr>
            <a:normAutofit/>
          </a:bodyPr>
          <a:lstStyle/>
          <a:p>
            <a:pPr algn="just"/>
            <a:r>
              <a:rPr lang="es-ES" dirty="0" smtClean="0"/>
              <a:t>1) Radical </a:t>
            </a:r>
            <a:r>
              <a:rPr lang="es-ES" dirty="0" err="1" smtClean="0"/>
              <a:t>independence</a:t>
            </a:r>
            <a:r>
              <a:rPr lang="es-ES" dirty="0" smtClean="0"/>
              <a:t> of </a:t>
            </a:r>
            <a:r>
              <a:rPr lang="es-ES" dirty="0" err="1" smtClean="0"/>
              <a:t>both</a:t>
            </a:r>
            <a:r>
              <a:rPr lang="es-ES" dirty="0" smtClean="0"/>
              <a:t> </a:t>
            </a:r>
            <a:r>
              <a:rPr lang="es-ES" dirty="0" err="1" smtClean="0"/>
              <a:t>worlds</a:t>
            </a:r>
            <a:r>
              <a:rPr lang="es-ES" dirty="0" smtClean="0"/>
              <a:t> (</a:t>
            </a:r>
            <a:r>
              <a:rPr lang="es-ES" dirty="0" err="1" smtClean="0"/>
              <a:t>animism</a:t>
            </a:r>
            <a:r>
              <a:rPr lang="es-ES" dirty="0" smtClean="0"/>
              <a:t>).</a:t>
            </a:r>
          </a:p>
          <a:p>
            <a:pPr algn="just"/>
            <a:endParaRPr lang="es-ES" dirty="0"/>
          </a:p>
          <a:p>
            <a:pPr algn="just"/>
            <a:r>
              <a:rPr lang="es-ES" dirty="0" smtClean="0"/>
              <a:t>2) </a:t>
            </a:r>
            <a:r>
              <a:rPr lang="es-ES" dirty="0" err="1" smtClean="0"/>
              <a:t>Psycho-physical</a:t>
            </a:r>
            <a:r>
              <a:rPr lang="es-ES" dirty="0" smtClean="0"/>
              <a:t> </a:t>
            </a:r>
            <a:r>
              <a:rPr lang="es-ES" dirty="0" err="1" smtClean="0"/>
              <a:t>parallelism</a:t>
            </a:r>
            <a:r>
              <a:rPr lang="es-ES" dirty="0" smtClean="0"/>
              <a:t> (</a:t>
            </a:r>
            <a:r>
              <a:rPr lang="es-ES" dirty="0" err="1" smtClean="0"/>
              <a:t>preestablished</a:t>
            </a:r>
            <a:r>
              <a:rPr lang="es-ES" dirty="0" smtClean="0"/>
              <a:t> </a:t>
            </a:r>
            <a:r>
              <a:rPr lang="es-ES" dirty="0" err="1" smtClean="0"/>
              <a:t>harmony</a:t>
            </a:r>
            <a:r>
              <a:rPr lang="es-ES" dirty="0" smtClean="0"/>
              <a:t>)</a:t>
            </a:r>
          </a:p>
          <a:p>
            <a:pPr algn="just"/>
            <a:endParaRPr lang="es-ES" dirty="0"/>
          </a:p>
          <a:p>
            <a:pPr algn="just"/>
            <a:r>
              <a:rPr lang="es-ES" dirty="0" smtClean="0"/>
              <a:t>3) </a:t>
            </a:r>
            <a:r>
              <a:rPr lang="es-ES" dirty="0" err="1" smtClean="0"/>
              <a:t>The</a:t>
            </a:r>
            <a:r>
              <a:rPr lang="es-ES" dirty="0" smtClean="0"/>
              <a:t> </a:t>
            </a:r>
            <a:r>
              <a:rPr lang="es-ES" dirty="0" err="1" smtClean="0"/>
              <a:t>physical</a:t>
            </a:r>
            <a:r>
              <a:rPr lang="es-ES" dirty="0" smtClean="0"/>
              <a:t> </a:t>
            </a:r>
            <a:r>
              <a:rPr lang="es-ES" dirty="0" err="1" smtClean="0"/>
              <a:t>completely</a:t>
            </a:r>
            <a:r>
              <a:rPr lang="es-ES" dirty="0" smtClean="0"/>
              <a:t> determines </a:t>
            </a:r>
            <a:r>
              <a:rPr lang="es-ES" dirty="0" err="1" smtClean="0"/>
              <a:t>mind</a:t>
            </a:r>
            <a:endParaRPr lang="es-ES" dirty="0" smtClean="0"/>
          </a:p>
          <a:p>
            <a:pPr algn="just"/>
            <a:endParaRPr lang="es-ES" dirty="0"/>
          </a:p>
          <a:p>
            <a:pPr algn="just"/>
            <a:r>
              <a:rPr lang="es-ES" dirty="0" smtClean="0"/>
              <a:t>4) </a:t>
            </a:r>
            <a:r>
              <a:rPr lang="es-ES" dirty="0" err="1" smtClean="0"/>
              <a:t>Mind</a:t>
            </a:r>
            <a:r>
              <a:rPr lang="es-ES" dirty="0" smtClean="0"/>
              <a:t> </a:t>
            </a:r>
            <a:r>
              <a:rPr lang="es-ES" dirty="0" err="1" smtClean="0"/>
              <a:t>completely</a:t>
            </a:r>
            <a:r>
              <a:rPr lang="es-ES" dirty="0" smtClean="0"/>
              <a:t> determines </a:t>
            </a:r>
            <a:r>
              <a:rPr lang="es-ES" dirty="0" err="1" smtClean="0"/>
              <a:t>the</a:t>
            </a:r>
            <a:r>
              <a:rPr lang="es-ES" dirty="0" smtClean="0"/>
              <a:t> </a:t>
            </a:r>
            <a:r>
              <a:rPr lang="es-ES" dirty="0" err="1" smtClean="0"/>
              <a:t>physical</a:t>
            </a:r>
            <a:endParaRPr lang="es-ES" dirty="0" smtClean="0"/>
          </a:p>
          <a:p>
            <a:pPr algn="just"/>
            <a:endParaRPr lang="es-ES" dirty="0"/>
          </a:p>
          <a:p>
            <a:pPr algn="just"/>
            <a:r>
              <a:rPr lang="es-ES" dirty="0" smtClean="0"/>
              <a:t>5) </a:t>
            </a:r>
            <a:r>
              <a:rPr lang="es-ES" dirty="0" err="1" smtClean="0"/>
              <a:t>Interactionism</a:t>
            </a:r>
            <a:r>
              <a:rPr lang="es-ES" dirty="0" smtClean="0"/>
              <a:t> (</a:t>
            </a:r>
            <a:r>
              <a:rPr lang="es-ES" dirty="0" err="1" smtClean="0"/>
              <a:t>Eccles</a:t>
            </a:r>
            <a:r>
              <a:rPr lang="es-ES" dirty="0" smtClean="0"/>
              <a:t>)</a:t>
            </a:r>
          </a:p>
          <a:p>
            <a:endParaRPr lang="es-ES" dirty="0" smtClean="0"/>
          </a:p>
          <a:p>
            <a:endParaRPr lang="es-ES" dirty="0" smtClean="0"/>
          </a:p>
          <a:p>
            <a:endParaRPr lang="es-ES" dirty="0"/>
          </a:p>
          <a:p>
            <a:endParaRPr lang="es-ES" dirty="0" smtClean="0"/>
          </a:p>
          <a:p>
            <a:endParaRPr lang="es-ES" dirty="0"/>
          </a:p>
          <a:p>
            <a:endParaRPr lang="es-E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373216"/>
            <a:ext cx="2619375" cy="14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5018387"/>
            <a:ext cx="1777830" cy="1873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3212976"/>
            <a:ext cx="165618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4497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p:txBody>
          <a:bodyPr>
            <a:normAutofit fontScale="77500" lnSpcReduction="20000"/>
          </a:bodyPr>
          <a:lstStyle/>
          <a:p>
            <a:pPr algn="just"/>
            <a:r>
              <a:rPr lang="es-ES" dirty="0" smtClean="0"/>
              <a:t>Sir John </a:t>
            </a:r>
            <a:r>
              <a:rPr lang="es-ES" dirty="0" err="1" smtClean="0"/>
              <a:t>Eccles</a:t>
            </a:r>
            <a:endParaRPr lang="es-ES" dirty="0" smtClean="0"/>
          </a:p>
          <a:p>
            <a:pPr algn="just"/>
            <a:endParaRPr lang="es-ES" dirty="0"/>
          </a:p>
          <a:p>
            <a:pPr algn="just"/>
            <a:r>
              <a:rPr lang="en-US" dirty="0" smtClean="0"/>
              <a:t>“</a:t>
            </a:r>
            <a:r>
              <a:rPr lang="en-US" i="1" dirty="0" smtClean="0"/>
              <a:t>I </a:t>
            </a:r>
            <a:r>
              <a:rPr lang="en-US" i="1" dirty="0"/>
              <a:t>maintain that the human mystery is incredibly demeaned by scientific reductionism, with its claim in promissory materialism to account eventually for all of the spiritual world in terms of patterns of neuronal activity. This belief must be classed as a superstition. . . . we have to recognize that we are spiritual beings with souls existing in a spiritual world as well as material beings with bodies and brains existing in a material </a:t>
            </a:r>
            <a:r>
              <a:rPr lang="en-US" i="1" dirty="0" smtClean="0"/>
              <a:t>world</a:t>
            </a:r>
            <a:r>
              <a:rPr lang="en-US" dirty="0" smtClean="0"/>
              <a:t>” (</a:t>
            </a:r>
            <a:r>
              <a:rPr lang="en-US" i="1" dirty="0" smtClean="0"/>
              <a:t>Evolution </a:t>
            </a:r>
            <a:r>
              <a:rPr lang="en-US" i="1" dirty="0"/>
              <a:t>of the Brain, Creation of the Self</a:t>
            </a:r>
            <a:r>
              <a:rPr lang="en-US" dirty="0"/>
              <a:t>, p. </a:t>
            </a:r>
            <a:r>
              <a:rPr lang="en-US" dirty="0" smtClean="0"/>
              <a:t>241).</a:t>
            </a:r>
          </a:p>
          <a:p>
            <a:pPr algn="just"/>
            <a:endParaRPr lang="en-US" dirty="0"/>
          </a:p>
          <a:p>
            <a:pPr algn="just"/>
            <a:r>
              <a:rPr lang="en-US" dirty="0" smtClean="0"/>
              <a:t>“</a:t>
            </a:r>
            <a:r>
              <a:rPr lang="en-US" i="1" dirty="0" smtClean="0"/>
              <a:t>Since </a:t>
            </a:r>
            <a:r>
              <a:rPr lang="en-US" i="1" dirty="0"/>
              <a:t>materialist solutions fail to account for our experienced uniqueness, I am constrained to attribute the uniqueness of the Self or Soul to a supernatural spiritual creation. To give the explanation in theological terms: each Soul is a new Divine creation which is implanted into the growing </a:t>
            </a:r>
            <a:r>
              <a:rPr lang="en-US" i="1" dirty="0" err="1"/>
              <a:t>foetus</a:t>
            </a:r>
            <a:r>
              <a:rPr lang="en-US" i="1" dirty="0"/>
              <a:t> at some time between conception and birth</a:t>
            </a:r>
            <a:r>
              <a:rPr lang="en-US" dirty="0" smtClean="0"/>
              <a:t>.” (</a:t>
            </a:r>
            <a:r>
              <a:rPr lang="en-US" i="1" dirty="0" smtClean="0"/>
              <a:t>Evolution </a:t>
            </a:r>
            <a:r>
              <a:rPr lang="en-US" i="1" dirty="0"/>
              <a:t>of the Brain, </a:t>
            </a:r>
            <a:r>
              <a:rPr lang="en-US" dirty="0" smtClean="0"/>
              <a:t>237 ).</a:t>
            </a:r>
          </a:p>
          <a:p>
            <a:pPr algn="just"/>
            <a:endParaRPr lang="en-US" dirty="0"/>
          </a:p>
          <a:p>
            <a:pPr algn="just"/>
            <a:r>
              <a:rPr lang="en-US" dirty="0" smtClean="0"/>
              <a:t>“</a:t>
            </a:r>
            <a:r>
              <a:rPr lang="en-US" i="1" dirty="0" smtClean="0"/>
              <a:t>We </a:t>
            </a:r>
            <a:r>
              <a:rPr lang="en-US" i="1" dirty="0"/>
              <a:t>can regard the death of the body and brain as dissolution of our dualist existence. Hopefully, the liberated soul will find another future of even deeper meaning and more entrancing experiences, perhaps in some renewed embodied existence . . . in accord with traditional Christian </a:t>
            </a:r>
            <a:r>
              <a:rPr lang="en-US" i="1" dirty="0" smtClean="0"/>
              <a:t>teaching</a:t>
            </a:r>
            <a:r>
              <a:rPr lang="en-US" dirty="0" smtClean="0"/>
              <a:t>.” (</a:t>
            </a:r>
            <a:r>
              <a:rPr lang="en-US" i="1" dirty="0" smtClean="0"/>
              <a:t>Evolution </a:t>
            </a:r>
            <a:r>
              <a:rPr lang="en-US" i="1" dirty="0"/>
              <a:t>of the Brain, </a:t>
            </a:r>
            <a:r>
              <a:rPr lang="en-US" dirty="0" smtClean="0"/>
              <a:t>242).</a:t>
            </a:r>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51821"/>
            <a:ext cx="1743075"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1152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a:xfrm>
            <a:off x="457200" y="1600200"/>
            <a:ext cx="4618856" cy="4800600"/>
          </a:xfrm>
        </p:spPr>
        <p:txBody>
          <a:bodyPr>
            <a:normAutofit fontScale="92500" lnSpcReduction="20000"/>
          </a:bodyPr>
          <a:lstStyle/>
          <a:p>
            <a:r>
              <a:rPr lang="es-ES" dirty="0" err="1" smtClean="0"/>
              <a:t>Associated</a:t>
            </a:r>
            <a:r>
              <a:rPr lang="es-ES" dirty="0" smtClean="0"/>
              <a:t> idea: </a:t>
            </a:r>
            <a:r>
              <a:rPr lang="es-ES" dirty="0" err="1" smtClean="0"/>
              <a:t>pampsychism</a:t>
            </a:r>
            <a:endParaRPr lang="es-ES" dirty="0" smtClean="0"/>
          </a:p>
          <a:p>
            <a:endParaRPr lang="es-ES" dirty="0"/>
          </a:p>
          <a:p>
            <a:pPr algn="just"/>
            <a:r>
              <a:rPr lang="es-ES" dirty="0" smtClean="0"/>
              <a:t>Sir </a:t>
            </a:r>
            <a:r>
              <a:rPr lang="es-ES" dirty="0"/>
              <a:t>Charles </a:t>
            </a:r>
            <a:r>
              <a:rPr lang="es-ES" dirty="0" err="1"/>
              <a:t>Sherrington</a:t>
            </a:r>
            <a:r>
              <a:rPr lang="es-ES" dirty="0"/>
              <a:t>: </a:t>
            </a:r>
            <a:r>
              <a:rPr lang="es-ES" i="1" dirty="0" err="1" smtClean="0"/>
              <a:t>Energy</a:t>
            </a:r>
            <a:r>
              <a:rPr lang="es-ES" dirty="0" smtClean="0"/>
              <a:t> and </a:t>
            </a:r>
            <a:r>
              <a:rPr lang="es-ES" i="1" dirty="0" err="1" smtClean="0"/>
              <a:t>Mind</a:t>
            </a:r>
            <a:r>
              <a:rPr lang="es-ES" dirty="0" smtClean="0"/>
              <a:t> </a:t>
            </a:r>
            <a:r>
              <a:rPr lang="es-ES" dirty="0" err="1" smtClean="0"/>
              <a:t>exist</a:t>
            </a:r>
            <a:r>
              <a:rPr lang="es-ES" dirty="0" smtClean="0"/>
              <a:t> </a:t>
            </a:r>
            <a:r>
              <a:rPr lang="es-ES" i="1" dirty="0" smtClean="0"/>
              <a:t>ab initio</a:t>
            </a:r>
            <a:endParaRPr lang="es-ES" i="1" dirty="0"/>
          </a:p>
          <a:p>
            <a:endParaRPr lang="es-ES" dirty="0"/>
          </a:p>
          <a:p>
            <a:pPr algn="just"/>
            <a:r>
              <a:rPr lang="es-ES" dirty="0"/>
              <a:t>“</a:t>
            </a:r>
            <a:r>
              <a:rPr lang="es-ES" i="1" dirty="0" err="1"/>
              <a:t>Man’s</a:t>
            </a:r>
            <a:r>
              <a:rPr lang="es-ES" i="1" dirty="0"/>
              <a:t> </a:t>
            </a:r>
            <a:r>
              <a:rPr lang="es-ES" i="1" dirty="0" err="1"/>
              <a:t>mind</a:t>
            </a:r>
            <a:r>
              <a:rPr lang="es-ES" i="1" dirty="0"/>
              <a:t> </a:t>
            </a:r>
            <a:r>
              <a:rPr lang="es-ES" i="1" dirty="0" err="1"/>
              <a:t>is</a:t>
            </a:r>
            <a:r>
              <a:rPr lang="es-ES" i="1" dirty="0"/>
              <a:t> a </a:t>
            </a:r>
            <a:r>
              <a:rPr lang="es-ES" i="1" dirty="0" err="1"/>
              <a:t>recent</a:t>
            </a:r>
            <a:r>
              <a:rPr lang="es-ES" i="1" dirty="0"/>
              <a:t> </a:t>
            </a:r>
            <a:r>
              <a:rPr lang="es-ES" i="1" dirty="0" err="1"/>
              <a:t>product</a:t>
            </a:r>
            <a:r>
              <a:rPr lang="es-ES" i="1" dirty="0"/>
              <a:t> of </a:t>
            </a:r>
            <a:r>
              <a:rPr lang="es-ES" i="1" dirty="0" err="1"/>
              <a:t>our</a:t>
            </a:r>
            <a:r>
              <a:rPr lang="es-ES" i="1" dirty="0"/>
              <a:t> </a:t>
            </a:r>
            <a:r>
              <a:rPr lang="es-ES" i="1" dirty="0" err="1"/>
              <a:t>planet’s</a:t>
            </a:r>
            <a:r>
              <a:rPr lang="es-ES" i="1" dirty="0"/>
              <a:t> </a:t>
            </a:r>
            <a:r>
              <a:rPr lang="es-ES" i="1" dirty="0" err="1"/>
              <a:t>side</a:t>
            </a:r>
            <a:r>
              <a:rPr lang="es-ES" i="1" dirty="0"/>
              <a:t>, </a:t>
            </a:r>
            <a:r>
              <a:rPr lang="es-ES" i="1" dirty="0" err="1"/>
              <a:t>produced</a:t>
            </a:r>
            <a:r>
              <a:rPr lang="es-ES" i="1" dirty="0"/>
              <a:t> </a:t>
            </a:r>
            <a:r>
              <a:rPr lang="es-ES" i="1" dirty="0" err="1"/>
              <a:t>from</a:t>
            </a:r>
            <a:r>
              <a:rPr lang="es-ES" i="1" dirty="0"/>
              <a:t> </a:t>
            </a:r>
            <a:r>
              <a:rPr lang="es-ES" i="1" dirty="0" err="1"/>
              <a:t>mind</a:t>
            </a:r>
            <a:r>
              <a:rPr lang="es-ES" i="1" dirty="0"/>
              <a:t> </a:t>
            </a:r>
            <a:r>
              <a:rPr lang="es-ES" i="1" dirty="0" err="1"/>
              <a:t>already</a:t>
            </a:r>
            <a:r>
              <a:rPr lang="es-ES" i="1" dirty="0"/>
              <a:t> </a:t>
            </a:r>
            <a:r>
              <a:rPr lang="es-ES" i="1" dirty="0" err="1"/>
              <a:t>there</a:t>
            </a:r>
            <a:r>
              <a:rPr lang="es-ES" i="1" dirty="0"/>
              <a:t> </a:t>
            </a:r>
            <a:r>
              <a:rPr lang="es-ES" i="1" dirty="0" err="1"/>
              <a:t>long</a:t>
            </a:r>
            <a:r>
              <a:rPr lang="es-ES" i="1" dirty="0"/>
              <a:t> </a:t>
            </a:r>
            <a:r>
              <a:rPr lang="es-ES" i="1" dirty="0" err="1"/>
              <a:t>previously</a:t>
            </a:r>
            <a:r>
              <a:rPr lang="es-ES" i="1" dirty="0"/>
              <a:t>, </a:t>
            </a:r>
            <a:r>
              <a:rPr lang="es-ES" i="1" dirty="0" err="1"/>
              <a:t>yielding</a:t>
            </a:r>
            <a:r>
              <a:rPr lang="es-ES" i="1" dirty="0"/>
              <a:t> </a:t>
            </a:r>
            <a:r>
              <a:rPr lang="es-ES" i="1" dirty="0" err="1"/>
              <a:t>man’s</a:t>
            </a:r>
            <a:r>
              <a:rPr lang="es-ES" i="1" dirty="0"/>
              <a:t> </a:t>
            </a:r>
            <a:r>
              <a:rPr lang="es-ES" i="1" dirty="0" err="1"/>
              <a:t>mind</a:t>
            </a:r>
            <a:r>
              <a:rPr lang="es-ES" i="1" dirty="0"/>
              <a:t> </a:t>
            </a:r>
            <a:r>
              <a:rPr lang="es-ES" i="1" dirty="0" err="1"/>
              <a:t>by</a:t>
            </a:r>
            <a:r>
              <a:rPr lang="es-ES" i="1" dirty="0"/>
              <a:t> gradual </a:t>
            </a:r>
            <a:r>
              <a:rPr lang="es-ES" i="1" dirty="0" err="1"/>
              <a:t>change</a:t>
            </a:r>
            <a:r>
              <a:rPr lang="es-ES" i="1" dirty="0"/>
              <a:t> of </a:t>
            </a:r>
            <a:r>
              <a:rPr lang="es-ES" i="1" dirty="0" err="1"/>
              <a:t>previous</a:t>
            </a:r>
            <a:r>
              <a:rPr lang="es-ES" i="1" dirty="0"/>
              <a:t> </a:t>
            </a:r>
            <a:r>
              <a:rPr lang="es-ES" i="1" dirty="0" err="1"/>
              <a:t>minds</a:t>
            </a:r>
            <a:r>
              <a:rPr lang="es-ES" dirty="0"/>
              <a:t>” (</a:t>
            </a:r>
            <a:r>
              <a:rPr lang="es-ES" i="1" dirty="0" err="1"/>
              <a:t>Man</a:t>
            </a:r>
            <a:r>
              <a:rPr lang="es-ES" i="1" dirty="0"/>
              <a:t> </a:t>
            </a:r>
            <a:r>
              <a:rPr lang="es-ES" i="1" dirty="0" err="1"/>
              <a:t>on</a:t>
            </a:r>
            <a:r>
              <a:rPr lang="es-ES" i="1" dirty="0"/>
              <a:t> </a:t>
            </a:r>
            <a:r>
              <a:rPr lang="es-ES" i="1" dirty="0" err="1"/>
              <a:t>His</a:t>
            </a:r>
            <a:r>
              <a:rPr lang="es-ES" i="1" dirty="0"/>
              <a:t> </a:t>
            </a:r>
            <a:r>
              <a:rPr lang="es-ES" i="1" dirty="0" err="1" smtClean="0"/>
              <a:t>Nature</a:t>
            </a:r>
            <a:r>
              <a:rPr lang="es-ES" dirty="0" smtClean="0"/>
              <a:t>).</a:t>
            </a:r>
          </a:p>
          <a:p>
            <a:endParaRPr lang="es-ES" dirty="0"/>
          </a:p>
          <a:p>
            <a:pPr marL="114300" indent="0">
              <a:buNone/>
            </a:pPr>
            <a:endParaRPr lang="es-ES" dirty="0"/>
          </a:p>
          <a:p>
            <a:pPr algn="just"/>
            <a:r>
              <a:rPr lang="es-ES" dirty="0" err="1" smtClean="0"/>
              <a:t>Question</a:t>
            </a:r>
            <a:r>
              <a:rPr lang="es-ES" dirty="0" smtClean="0"/>
              <a:t>: </a:t>
            </a:r>
            <a:r>
              <a:rPr lang="es-ES" dirty="0" err="1" smtClean="0"/>
              <a:t>shall</a:t>
            </a:r>
            <a:r>
              <a:rPr lang="es-ES" dirty="0" smtClean="0"/>
              <a:t> </a:t>
            </a:r>
            <a:r>
              <a:rPr lang="es-ES" dirty="0" err="1" smtClean="0"/>
              <a:t>it</a:t>
            </a:r>
            <a:r>
              <a:rPr lang="es-ES" dirty="0" smtClean="0"/>
              <a:t> </a:t>
            </a:r>
            <a:r>
              <a:rPr lang="es-ES" dirty="0" err="1" smtClean="0"/>
              <a:t>evolve</a:t>
            </a:r>
            <a:r>
              <a:rPr lang="es-ES" dirty="0" smtClean="0"/>
              <a:t> </a:t>
            </a:r>
            <a:r>
              <a:rPr lang="es-ES" dirty="0" err="1" smtClean="0"/>
              <a:t>towards</a:t>
            </a:r>
            <a:r>
              <a:rPr lang="es-ES" dirty="0" smtClean="0"/>
              <a:t> a </a:t>
            </a:r>
            <a:r>
              <a:rPr lang="es-ES" dirty="0" err="1" smtClean="0"/>
              <a:t>higher</a:t>
            </a:r>
            <a:r>
              <a:rPr lang="es-ES" dirty="0" smtClean="0"/>
              <a:t> </a:t>
            </a:r>
            <a:r>
              <a:rPr lang="es-ES" dirty="0" err="1" smtClean="0"/>
              <a:t>reality</a:t>
            </a:r>
            <a:r>
              <a:rPr lang="es-ES" dirty="0" smtClean="0"/>
              <a:t>? </a:t>
            </a:r>
            <a:r>
              <a:rPr lang="es-ES" dirty="0" err="1" smtClean="0"/>
              <a:t>How</a:t>
            </a:r>
            <a:r>
              <a:rPr lang="es-ES" dirty="0" smtClean="0"/>
              <a:t> </a:t>
            </a:r>
            <a:r>
              <a:rPr lang="es-ES" dirty="0" err="1" smtClean="0"/>
              <a:t>were</a:t>
            </a:r>
            <a:r>
              <a:rPr lang="es-ES" dirty="0" smtClean="0"/>
              <a:t> </a:t>
            </a:r>
            <a:r>
              <a:rPr lang="es-ES" dirty="0" err="1" smtClean="0"/>
              <a:t>both</a:t>
            </a:r>
            <a:r>
              <a:rPr lang="es-ES" dirty="0" smtClean="0"/>
              <a:t> </a:t>
            </a:r>
            <a:r>
              <a:rPr lang="es-ES" dirty="0" err="1" smtClean="0"/>
              <a:t>realities</a:t>
            </a:r>
            <a:r>
              <a:rPr lang="es-ES" dirty="0" smtClean="0"/>
              <a:t> </a:t>
            </a:r>
            <a:r>
              <a:rPr lang="es-ES" dirty="0" err="1" smtClean="0"/>
              <a:t>synchronized</a:t>
            </a:r>
            <a:r>
              <a:rPr lang="es-ES" dirty="0" smtClean="0"/>
              <a:t>? </a:t>
            </a:r>
            <a:r>
              <a:rPr lang="es-ES" dirty="0" err="1" smtClean="0"/>
              <a:t>Why</a:t>
            </a:r>
            <a:r>
              <a:rPr lang="es-ES" dirty="0" smtClean="0"/>
              <a:t> at </a:t>
            </a:r>
            <a:r>
              <a:rPr lang="es-ES" dirty="0" err="1" smtClean="0"/>
              <a:t>that</a:t>
            </a:r>
            <a:r>
              <a:rPr lang="es-ES" dirty="0" smtClean="0"/>
              <a:t> time? </a:t>
            </a:r>
            <a:r>
              <a:rPr lang="es-ES" dirty="0" err="1" smtClean="0"/>
              <a:t>Is</a:t>
            </a:r>
            <a:r>
              <a:rPr lang="es-ES" dirty="0" smtClean="0"/>
              <a:t> </a:t>
            </a:r>
            <a:r>
              <a:rPr lang="es-ES" dirty="0" err="1" smtClean="0"/>
              <a:t>there</a:t>
            </a:r>
            <a:r>
              <a:rPr lang="es-ES" dirty="0" smtClean="0"/>
              <a:t> </a:t>
            </a:r>
            <a:r>
              <a:rPr lang="es-ES" dirty="0" err="1" smtClean="0"/>
              <a:t>teleology</a:t>
            </a:r>
            <a:r>
              <a:rPr lang="es-ES" dirty="0" smtClean="0"/>
              <a:t> in </a:t>
            </a:r>
            <a:r>
              <a:rPr lang="es-ES" dirty="0" err="1" smtClean="0"/>
              <a:t>nature</a:t>
            </a:r>
            <a:r>
              <a:rPr lang="es-ES" dirty="0" smtClean="0"/>
              <a:t>?</a:t>
            </a:r>
          </a:p>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8859" y="1844824"/>
            <a:ext cx="1308699" cy="217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758019"/>
            <a:ext cx="1371600" cy="217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293096"/>
            <a:ext cx="1655785" cy="195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492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lvl="0" algn="just"/>
            <a:r>
              <a:rPr lang="es-ES" dirty="0" err="1" smtClean="0"/>
              <a:t>Expansion</a:t>
            </a:r>
            <a:r>
              <a:rPr lang="es-ES" dirty="0" smtClean="0"/>
              <a:t> of </a:t>
            </a:r>
            <a:r>
              <a:rPr lang="es-ES" dirty="0" err="1" smtClean="0"/>
              <a:t>precortal</a:t>
            </a:r>
            <a:r>
              <a:rPr lang="es-ES" dirty="0" smtClean="0"/>
              <a:t> </a:t>
            </a:r>
            <a:r>
              <a:rPr lang="es-ES" dirty="0" err="1" smtClean="0"/>
              <a:t>cortex</a:t>
            </a:r>
            <a:r>
              <a:rPr lang="es-ES" dirty="0" smtClean="0"/>
              <a:t> in </a:t>
            </a:r>
            <a:r>
              <a:rPr lang="es-ES" dirty="0" err="1" smtClean="0"/>
              <a:t>mamals</a:t>
            </a:r>
            <a:r>
              <a:rPr lang="es-ES" dirty="0" smtClean="0"/>
              <a:t>:</a:t>
            </a:r>
          </a:p>
          <a:p>
            <a:pPr lvl="0" algn="just"/>
            <a:endParaRPr lang="es-ES" dirty="0"/>
          </a:p>
          <a:p>
            <a:pPr lvl="0" algn="just"/>
            <a:r>
              <a:rPr lang="es-ES" dirty="0" err="1" smtClean="0"/>
              <a:t>Lemur</a:t>
            </a:r>
            <a:r>
              <a:rPr lang="es-ES" dirty="0"/>
              <a:t>: 8’5% </a:t>
            </a:r>
            <a:r>
              <a:rPr lang="es-ES" dirty="0" smtClean="0"/>
              <a:t>of </a:t>
            </a:r>
            <a:r>
              <a:rPr lang="es-ES" dirty="0" err="1" smtClean="0"/>
              <a:t>the</a:t>
            </a:r>
            <a:r>
              <a:rPr lang="es-ES" dirty="0" smtClean="0"/>
              <a:t> total </a:t>
            </a:r>
            <a:r>
              <a:rPr lang="es-ES" dirty="0" err="1" smtClean="0"/>
              <a:t>volume</a:t>
            </a:r>
            <a:r>
              <a:rPr lang="es-ES" dirty="0" smtClean="0"/>
              <a:t> of </a:t>
            </a:r>
            <a:r>
              <a:rPr lang="es-ES" dirty="0" err="1" smtClean="0"/>
              <a:t>cortex</a:t>
            </a:r>
            <a:r>
              <a:rPr lang="es-ES" dirty="0" smtClean="0"/>
              <a:t> </a:t>
            </a:r>
            <a:endParaRPr lang="es-ES" dirty="0"/>
          </a:p>
          <a:p>
            <a:pPr lvl="0" algn="just"/>
            <a:endParaRPr lang="es-ES" dirty="0" smtClean="0"/>
          </a:p>
          <a:p>
            <a:pPr lvl="0" algn="just"/>
            <a:r>
              <a:rPr lang="es-ES" dirty="0" err="1" smtClean="0"/>
              <a:t>Gibbon</a:t>
            </a:r>
            <a:r>
              <a:rPr lang="es-ES" dirty="0"/>
              <a:t>: 11’5% </a:t>
            </a:r>
          </a:p>
          <a:p>
            <a:pPr lvl="0" algn="just"/>
            <a:endParaRPr lang="es-ES" dirty="0" smtClean="0"/>
          </a:p>
          <a:p>
            <a:pPr lvl="0" algn="just"/>
            <a:r>
              <a:rPr lang="es-ES" dirty="0" err="1" smtClean="0"/>
              <a:t>Chimpanzee</a:t>
            </a:r>
            <a:r>
              <a:rPr lang="es-ES" dirty="0" smtClean="0"/>
              <a:t>: </a:t>
            </a:r>
            <a:r>
              <a:rPr lang="es-ES" dirty="0"/>
              <a:t>17%</a:t>
            </a:r>
          </a:p>
          <a:p>
            <a:pPr lvl="0" algn="just"/>
            <a:endParaRPr lang="es-ES" i="1" dirty="0" smtClean="0"/>
          </a:p>
          <a:p>
            <a:pPr lvl="0" algn="just"/>
            <a:r>
              <a:rPr lang="es-ES" i="1" dirty="0" smtClean="0"/>
              <a:t>Homo </a:t>
            </a:r>
            <a:r>
              <a:rPr lang="es-ES" i="1" dirty="0"/>
              <a:t>sapiens</a:t>
            </a:r>
            <a:r>
              <a:rPr lang="es-ES" dirty="0"/>
              <a:t>: 29% </a:t>
            </a:r>
          </a:p>
          <a:p>
            <a:endParaRPr lang="es-E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975" y="2944661"/>
            <a:ext cx="124207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8221" y="2008557"/>
            <a:ext cx="1275953"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4224881"/>
            <a:ext cx="1581919"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4734206"/>
            <a:ext cx="1890142" cy="142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632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p:txBody>
          <a:bodyPr>
            <a:normAutofit/>
          </a:bodyPr>
          <a:lstStyle/>
          <a:p>
            <a:r>
              <a:rPr lang="es-ES" dirty="0" smtClean="0"/>
              <a:t>In favor of </a:t>
            </a:r>
            <a:r>
              <a:rPr lang="es-ES" i="1" dirty="0" err="1" smtClean="0"/>
              <a:t>dualism</a:t>
            </a:r>
            <a:endParaRPr lang="es-ES" dirty="0" smtClean="0"/>
          </a:p>
          <a:p>
            <a:endParaRPr lang="es-ES" i="1" dirty="0"/>
          </a:p>
          <a:p>
            <a:r>
              <a:rPr lang="es-ES" dirty="0" smtClean="0"/>
              <a:t>1) </a:t>
            </a:r>
            <a:r>
              <a:rPr lang="es-ES" dirty="0" err="1" smtClean="0"/>
              <a:t>The</a:t>
            </a:r>
            <a:r>
              <a:rPr lang="es-ES" dirty="0" smtClean="0"/>
              <a:t> </a:t>
            </a:r>
            <a:r>
              <a:rPr lang="es-ES" dirty="0" err="1" smtClean="0"/>
              <a:t>problem</a:t>
            </a:r>
            <a:r>
              <a:rPr lang="es-ES" dirty="0" smtClean="0"/>
              <a:t> of </a:t>
            </a:r>
            <a:r>
              <a:rPr lang="es-ES" i="1" dirty="0" err="1" smtClean="0"/>
              <a:t>qualia</a:t>
            </a:r>
            <a:endParaRPr lang="es-ES" i="1" dirty="0" smtClean="0"/>
          </a:p>
          <a:p>
            <a:endParaRPr lang="es-ES" i="1" dirty="0"/>
          </a:p>
          <a:p>
            <a:pPr algn="just"/>
            <a:r>
              <a:rPr lang="es-ES" dirty="0" smtClean="0"/>
              <a:t>2) </a:t>
            </a:r>
            <a:r>
              <a:rPr lang="es-ES" dirty="0" err="1" smtClean="0"/>
              <a:t>Subjectivity</a:t>
            </a:r>
            <a:r>
              <a:rPr lang="es-ES" dirty="0" smtClean="0"/>
              <a:t>: </a:t>
            </a:r>
            <a:r>
              <a:rPr lang="es-ES" dirty="0" err="1" smtClean="0"/>
              <a:t>mind</a:t>
            </a:r>
            <a:r>
              <a:rPr lang="es-ES" dirty="0" smtClean="0"/>
              <a:t> </a:t>
            </a:r>
            <a:r>
              <a:rPr lang="es-ES" dirty="0" err="1" smtClean="0"/>
              <a:t>needs</a:t>
            </a:r>
            <a:r>
              <a:rPr lang="es-ES" dirty="0" smtClean="0"/>
              <a:t> to </a:t>
            </a:r>
            <a:r>
              <a:rPr lang="es-ES" dirty="0" err="1" smtClean="0"/>
              <a:t>conceive</a:t>
            </a:r>
            <a:r>
              <a:rPr lang="es-ES" dirty="0" smtClean="0"/>
              <a:t> of a </a:t>
            </a:r>
            <a:r>
              <a:rPr lang="es-ES" i="1" dirty="0" err="1" smtClean="0"/>
              <a:t>subject</a:t>
            </a:r>
            <a:r>
              <a:rPr lang="es-ES" dirty="0" smtClean="0"/>
              <a:t> </a:t>
            </a:r>
            <a:r>
              <a:rPr lang="es-ES" dirty="0" err="1" smtClean="0"/>
              <a:t>underlying</a:t>
            </a:r>
            <a:r>
              <a:rPr lang="es-ES" dirty="0" smtClean="0"/>
              <a:t> </a:t>
            </a:r>
            <a:r>
              <a:rPr lang="es-ES" dirty="0" err="1" smtClean="0"/>
              <a:t>my</a:t>
            </a:r>
            <a:r>
              <a:rPr lang="es-ES" dirty="0" smtClean="0"/>
              <a:t> </a:t>
            </a:r>
            <a:r>
              <a:rPr lang="es-ES" dirty="0" err="1" smtClean="0"/>
              <a:t>thoughts</a:t>
            </a:r>
            <a:r>
              <a:rPr lang="es-ES" dirty="0" smtClean="0"/>
              <a:t> and </a:t>
            </a:r>
            <a:r>
              <a:rPr lang="es-ES" dirty="0" err="1" smtClean="0"/>
              <a:t>decisions</a:t>
            </a:r>
            <a:r>
              <a:rPr lang="es-ES" dirty="0" smtClean="0"/>
              <a:t> (</a:t>
            </a:r>
            <a:r>
              <a:rPr lang="es-ES" dirty="0" err="1" smtClean="0"/>
              <a:t>Kant’s</a:t>
            </a:r>
            <a:r>
              <a:rPr lang="es-ES" dirty="0" smtClean="0"/>
              <a:t> </a:t>
            </a:r>
            <a:r>
              <a:rPr lang="es-ES" i="1" dirty="0" err="1" smtClean="0"/>
              <a:t>ich</a:t>
            </a:r>
            <a:r>
              <a:rPr lang="es-ES" i="1" dirty="0" smtClean="0"/>
              <a:t> </a:t>
            </a:r>
            <a:r>
              <a:rPr lang="es-ES" i="1" dirty="0" err="1" smtClean="0"/>
              <a:t>denke</a:t>
            </a:r>
            <a:r>
              <a:rPr lang="es-ES" dirty="0" smtClean="0"/>
              <a:t>). </a:t>
            </a:r>
            <a:r>
              <a:rPr lang="es-ES" dirty="0" err="1" smtClean="0"/>
              <a:t>Where</a:t>
            </a:r>
            <a:r>
              <a:rPr lang="es-ES" dirty="0" smtClean="0"/>
              <a:t> </a:t>
            </a:r>
            <a:r>
              <a:rPr lang="es-ES" dirty="0" err="1" smtClean="0"/>
              <a:t>is</a:t>
            </a:r>
            <a:r>
              <a:rPr lang="es-ES" dirty="0" smtClean="0"/>
              <a:t> </a:t>
            </a:r>
            <a:r>
              <a:rPr lang="es-ES" dirty="0" err="1" smtClean="0"/>
              <a:t>the</a:t>
            </a:r>
            <a:r>
              <a:rPr lang="es-ES" dirty="0" smtClean="0"/>
              <a:t> </a:t>
            </a:r>
            <a:r>
              <a:rPr lang="es-ES" i="1" dirty="0" smtClean="0"/>
              <a:t>I</a:t>
            </a:r>
            <a:r>
              <a:rPr lang="es-ES" dirty="0" smtClean="0"/>
              <a:t>? In a </a:t>
            </a:r>
            <a:r>
              <a:rPr lang="es-ES" dirty="0" err="1" smtClean="0"/>
              <a:t>region</a:t>
            </a:r>
            <a:r>
              <a:rPr lang="es-ES" dirty="0" smtClean="0"/>
              <a:t>? In a </a:t>
            </a:r>
            <a:r>
              <a:rPr lang="es-ES" dirty="0" err="1" smtClean="0"/>
              <a:t>circuit</a:t>
            </a:r>
            <a:r>
              <a:rPr lang="es-ES" dirty="0" smtClean="0"/>
              <a:t>? In a single </a:t>
            </a:r>
            <a:r>
              <a:rPr lang="es-ES" dirty="0" err="1" smtClean="0"/>
              <a:t>neuron</a:t>
            </a:r>
            <a:r>
              <a:rPr lang="es-ES" dirty="0" smtClean="0"/>
              <a:t>?</a:t>
            </a:r>
          </a:p>
          <a:p>
            <a:endParaRPr lang="es-E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340768"/>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915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p:txBody>
          <a:bodyPr>
            <a:normAutofit fontScale="92500" lnSpcReduction="20000"/>
          </a:bodyPr>
          <a:lstStyle/>
          <a:p>
            <a:endParaRPr lang="es-ES" dirty="0"/>
          </a:p>
          <a:p>
            <a:r>
              <a:rPr lang="es-ES" i="1" dirty="0"/>
              <a:t>Sed contra</a:t>
            </a:r>
            <a:r>
              <a:rPr lang="es-ES" dirty="0" smtClean="0"/>
              <a:t>:</a:t>
            </a:r>
          </a:p>
          <a:p>
            <a:endParaRPr lang="es-ES" dirty="0"/>
          </a:p>
          <a:p>
            <a:endParaRPr lang="es-ES" i="1" dirty="0"/>
          </a:p>
          <a:p>
            <a:pPr algn="just"/>
            <a:endParaRPr lang="es-ES" dirty="0" smtClean="0"/>
          </a:p>
          <a:p>
            <a:pPr algn="just"/>
            <a:r>
              <a:rPr lang="es-ES" dirty="0" smtClean="0"/>
              <a:t>1</a:t>
            </a:r>
            <a:r>
              <a:rPr lang="es-ES" dirty="0"/>
              <a:t>) </a:t>
            </a:r>
            <a:r>
              <a:rPr lang="es-ES" dirty="0" err="1" smtClean="0"/>
              <a:t>Neuroscience</a:t>
            </a:r>
            <a:r>
              <a:rPr lang="es-ES" dirty="0" smtClean="0"/>
              <a:t> </a:t>
            </a:r>
            <a:r>
              <a:rPr lang="es-ES" dirty="0" err="1" smtClean="0"/>
              <a:t>is</a:t>
            </a:r>
            <a:r>
              <a:rPr lang="es-ES" dirty="0" smtClean="0"/>
              <a:t> a </a:t>
            </a:r>
            <a:r>
              <a:rPr lang="es-ES" dirty="0" err="1" smtClean="0"/>
              <a:t>young</a:t>
            </a:r>
            <a:r>
              <a:rPr lang="es-ES" dirty="0" smtClean="0"/>
              <a:t> discipline: </a:t>
            </a:r>
            <a:r>
              <a:rPr lang="es-ES" i="1" dirty="0" err="1" smtClean="0"/>
              <a:t>Ignoramus</a:t>
            </a:r>
            <a:r>
              <a:rPr lang="es-ES" i="1" dirty="0" smtClean="0"/>
              <a:t> sed non </a:t>
            </a:r>
            <a:r>
              <a:rPr lang="es-ES" i="1" dirty="0" err="1" smtClean="0"/>
              <a:t>ignorabimus</a:t>
            </a:r>
            <a:endParaRPr lang="es-ES" dirty="0" smtClean="0"/>
          </a:p>
          <a:p>
            <a:pPr algn="just"/>
            <a:endParaRPr lang="es-ES" dirty="0"/>
          </a:p>
          <a:p>
            <a:pPr algn="just"/>
            <a:r>
              <a:rPr lang="es-ES" dirty="0"/>
              <a:t>2) </a:t>
            </a:r>
            <a:r>
              <a:rPr lang="es-ES" dirty="0" err="1" smtClean="0"/>
              <a:t>Dualism</a:t>
            </a:r>
            <a:r>
              <a:rPr lang="es-ES" dirty="0" smtClean="0"/>
              <a:t> </a:t>
            </a:r>
            <a:r>
              <a:rPr lang="es-ES" dirty="0" err="1" smtClean="0"/>
              <a:t>is</a:t>
            </a:r>
            <a:r>
              <a:rPr lang="es-ES" dirty="0" smtClean="0"/>
              <a:t> </a:t>
            </a:r>
            <a:r>
              <a:rPr lang="es-ES" dirty="0" err="1" smtClean="0"/>
              <a:t>difficult</a:t>
            </a:r>
            <a:r>
              <a:rPr lang="es-ES" dirty="0" smtClean="0"/>
              <a:t> to </a:t>
            </a:r>
            <a:r>
              <a:rPr lang="es-ES" dirty="0" err="1" smtClean="0"/>
              <a:t>harmonize</a:t>
            </a:r>
            <a:r>
              <a:rPr lang="es-ES" dirty="0" smtClean="0"/>
              <a:t> </a:t>
            </a:r>
            <a:r>
              <a:rPr lang="es-ES" dirty="0" err="1" smtClean="0"/>
              <a:t>with</a:t>
            </a:r>
            <a:r>
              <a:rPr lang="es-ES" dirty="0" smtClean="0"/>
              <a:t> </a:t>
            </a:r>
            <a:r>
              <a:rPr lang="es-ES" dirty="0" err="1" smtClean="0"/>
              <a:t>the</a:t>
            </a:r>
            <a:r>
              <a:rPr lang="es-ES" dirty="0" smtClean="0"/>
              <a:t> </a:t>
            </a:r>
            <a:r>
              <a:rPr lang="es-ES" dirty="0" err="1" smtClean="0"/>
              <a:t>theory</a:t>
            </a:r>
            <a:r>
              <a:rPr lang="es-ES" dirty="0" smtClean="0"/>
              <a:t> of </a:t>
            </a:r>
            <a:r>
              <a:rPr lang="es-ES" dirty="0" err="1" smtClean="0"/>
              <a:t>evolution</a:t>
            </a:r>
            <a:endParaRPr lang="es-ES" dirty="0" smtClean="0"/>
          </a:p>
          <a:p>
            <a:pPr algn="just"/>
            <a:endParaRPr lang="es-ES" dirty="0"/>
          </a:p>
          <a:p>
            <a:pPr algn="just"/>
            <a:r>
              <a:rPr lang="es-ES" dirty="0"/>
              <a:t>3) </a:t>
            </a:r>
            <a:r>
              <a:rPr lang="es-ES" dirty="0" err="1" smtClean="0"/>
              <a:t>The</a:t>
            </a:r>
            <a:r>
              <a:rPr lang="es-ES" dirty="0" smtClean="0"/>
              <a:t> </a:t>
            </a:r>
            <a:r>
              <a:rPr lang="es-ES" dirty="0" err="1" smtClean="0"/>
              <a:t>complexity</a:t>
            </a:r>
            <a:r>
              <a:rPr lang="es-ES" dirty="0" smtClean="0"/>
              <a:t> of cerebral </a:t>
            </a:r>
            <a:r>
              <a:rPr lang="es-ES" dirty="0" err="1" smtClean="0"/>
              <a:t>cortex</a:t>
            </a:r>
            <a:r>
              <a:rPr lang="es-ES" dirty="0" smtClean="0"/>
              <a:t> and </a:t>
            </a:r>
            <a:r>
              <a:rPr lang="es-ES" dirty="0" err="1" smtClean="0"/>
              <a:t>the</a:t>
            </a:r>
            <a:r>
              <a:rPr lang="es-ES" dirty="0" smtClean="0"/>
              <a:t> Central </a:t>
            </a:r>
            <a:r>
              <a:rPr lang="es-ES" dirty="0" err="1" smtClean="0"/>
              <a:t>Nervous</a:t>
            </a:r>
            <a:r>
              <a:rPr lang="es-ES" dirty="0" smtClean="0"/>
              <a:t> </a:t>
            </a:r>
            <a:r>
              <a:rPr lang="es-ES" dirty="0" err="1" smtClean="0"/>
              <a:t>System</a:t>
            </a:r>
            <a:r>
              <a:rPr lang="es-ES" dirty="0" smtClean="0"/>
              <a:t> </a:t>
            </a:r>
            <a:r>
              <a:rPr lang="es-ES" i="1" dirty="0" err="1" smtClean="0"/>
              <a:t>suggests</a:t>
            </a:r>
            <a:r>
              <a:rPr lang="es-ES" dirty="0" smtClean="0"/>
              <a:t> </a:t>
            </a:r>
            <a:r>
              <a:rPr lang="es-ES" dirty="0" err="1" smtClean="0"/>
              <a:t>that</a:t>
            </a:r>
            <a:r>
              <a:rPr lang="es-ES" dirty="0" smtClean="0"/>
              <a:t> </a:t>
            </a:r>
            <a:r>
              <a:rPr lang="es-ES" dirty="0" err="1" smtClean="0"/>
              <a:t>higher</a:t>
            </a:r>
            <a:r>
              <a:rPr lang="es-ES" dirty="0" smtClean="0"/>
              <a:t> </a:t>
            </a:r>
            <a:r>
              <a:rPr lang="es-ES" dirty="0" err="1" smtClean="0"/>
              <a:t>psychism</a:t>
            </a:r>
            <a:r>
              <a:rPr lang="es-ES" dirty="0" smtClean="0"/>
              <a:t> </a:t>
            </a:r>
            <a:r>
              <a:rPr lang="es-ES" dirty="0" err="1" smtClean="0"/>
              <a:t>is</a:t>
            </a:r>
            <a:r>
              <a:rPr lang="es-ES" dirty="0" smtClean="0"/>
              <a:t> </a:t>
            </a:r>
            <a:r>
              <a:rPr lang="es-ES" dirty="0" err="1" smtClean="0"/>
              <a:t>the</a:t>
            </a:r>
            <a:r>
              <a:rPr lang="es-ES" dirty="0" smtClean="0"/>
              <a:t> </a:t>
            </a:r>
            <a:r>
              <a:rPr lang="es-ES" dirty="0" err="1" smtClean="0"/>
              <a:t>fruit</a:t>
            </a:r>
            <a:r>
              <a:rPr lang="es-ES" dirty="0" smtClean="0"/>
              <a:t> of </a:t>
            </a:r>
            <a:r>
              <a:rPr lang="es-ES" dirty="0" err="1" smtClean="0"/>
              <a:t>the</a:t>
            </a:r>
            <a:r>
              <a:rPr lang="es-ES" dirty="0" smtClean="0"/>
              <a:t> </a:t>
            </a:r>
            <a:r>
              <a:rPr lang="es-ES" dirty="0" err="1" smtClean="0"/>
              <a:t>evolution</a:t>
            </a:r>
            <a:r>
              <a:rPr lang="es-ES" dirty="0" smtClean="0"/>
              <a:t> of neuronal </a:t>
            </a:r>
            <a:r>
              <a:rPr lang="es-ES" dirty="0" err="1" smtClean="0"/>
              <a:t>networks</a:t>
            </a:r>
            <a:r>
              <a:rPr lang="es-ES" dirty="0"/>
              <a:t>.</a:t>
            </a:r>
            <a:endParaRPr lang="es-ES" dirty="0" smtClean="0"/>
          </a:p>
          <a:p>
            <a:endParaRPr lang="es-ES" dirty="0"/>
          </a:p>
          <a:p>
            <a:r>
              <a:rPr lang="es-ES" dirty="0"/>
              <a:t>4) </a:t>
            </a:r>
            <a:r>
              <a:rPr lang="es-ES" dirty="0" err="1" smtClean="0"/>
              <a:t>Science</a:t>
            </a:r>
            <a:r>
              <a:rPr lang="es-ES" dirty="0" smtClean="0"/>
              <a:t> has </a:t>
            </a:r>
            <a:r>
              <a:rPr lang="es-ES" dirty="0" err="1" smtClean="0"/>
              <a:t>struggled</a:t>
            </a:r>
            <a:r>
              <a:rPr lang="es-ES" dirty="0" smtClean="0"/>
              <a:t> to </a:t>
            </a:r>
            <a:r>
              <a:rPr lang="es-ES" dirty="0" err="1" smtClean="0"/>
              <a:t>offer</a:t>
            </a:r>
            <a:r>
              <a:rPr lang="es-ES" dirty="0" smtClean="0"/>
              <a:t> a </a:t>
            </a:r>
            <a:r>
              <a:rPr lang="es-ES" dirty="0" err="1" smtClean="0"/>
              <a:t>unitary</a:t>
            </a:r>
            <a:r>
              <a:rPr lang="es-ES" dirty="0" smtClean="0"/>
              <a:t> </a:t>
            </a:r>
            <a:r>
              <a:rPr lang="es-ES" dirty="0" err="1" smtClean="0"/>
              <a:t>description</a:t>
            </a:r>
            <a:r>
              <a:rPr lang="es-ES" dirty="0" smtClean="0"/>
              <a:t> of </a:t>
            </a:r>
            <a:r>
              <a:rPr lang="es-ES" dirty="0" err="1" smtClean="0"/>
              <a:t>reality</a:t>
            </a:r>
            <a:endParaRPr lang="es-ES" dirty="0"/>
          </a:p>
          <a:p>
            <a:endParaRPr lang="es-E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196752"/>
            <a:ext cx="1872209" cy="1447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196752"/>
            <a:ext cx="1728192" cy="1447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304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p:txBody>
          <a:bodyPr>
            <a:normAutofit/>
          </a:bodyPr>
          <a:lstStyle/>
          <a:p>
            <a:pPr algn="just"/>
            <a:r>
              <a:rPr lang="es-ES" dirty="0"/>
              <a:t>5) </a:t>
            </a:r>
            <a:r>
              <a:rPr lang="es-ES" dirty="0" err="1" smtClean="0"/>
              <a:t>Science</a:t>
            </a:r>
            <a:r>
              <a:rPr lang="es-ES" dirty="0" smtClean="0"/>
              <a:t> has </a:t>
            </a:r>
            <a:r>
              <a:rPr lang="es-ES" dirty="0" err="1" smtClean="0"/>
              <a:t>crossed</a:t>
            </a:r>
            <a:r>
              <a:rPr lang="es-ES" dirty="0" smtClean="0"/>
              <a:t> </a:t>
            </a:r>
            <a:r>
              <a:rPr lang="es-ES" dirty="0" err="1" smtClean="0"/>
              <a:t>boundaries</a:t>
            </a:r>
            <a:r>
              <a:rPr lang="es-ES" dirty="0" smtClean="0"/>
              <a:t> </a:t>
            </a:r>
            <a:r>
              <a:rPr lang="es-ES" dirty="0" err="1" smtClean="0"/>
              <a:t>that</a:t>
            </a:r>
            <a:r>
              <a:rPr lang="es-ES" dirty="0" smtClean="0"/>
              <a:t> </a:t>
            </a:r>
            <a:r>
              <a:rPr lang="es-ES" dirty="0" err="1" smtClean="0"/>
              <a:t>seemed</a:t>
            </a:r>
            <a:r>
              <a:rPr lang="es-ES" dirty="0" smtClean="0"/>
              <a:t> </a:t>
            </a:r>
            <a:r>
              <a:rPr lang="es-ES" dirty="0" err="1" smtClean="0"/>
              <a:t>impossible</a:t>
            </a:r>
            <a:r>
              <a:rPr lang="es-ES" dirty="0" smtClean="0"/>
              <a:t> to </a:t>
            </a:r>
            <a:r>
              <a:rPr lang="es-ES" dirty="0" err="1" smtClean="0"/>
              <a:t>overcome</a:t>
            </a:r>
            <a:r>
              <a:rPr lang="es-ES" dirty="0" smtClean="0"/>
              <a:t> (vs. </a:t>
            </a:r>
            <a:r>
              <a:rPr lang="es-ES" dirty="0" err="1" smtClean="0"/>
              <a:t>Vitalism</a:t>
            </a:r>
            <a:r>
              <a:rPr lang="es-ES" dirty="0" smtClean="0"/>
              <a:t>)</a:t>
            </a:r>
          </a:p>
          <a:p>
            <a:pPr algn="just"/>
            <a:endParaRPr lang="es-ES" dirty="0"/>
          </a:p>
          <a:p>
            <a:pPr algn="just"/>
            <a:r>
              <a:rPr lang="es-ES" dirty="0"/>
              <a:t>6) </a:t>
            </a:r>
            <a:r>
              <a:rPr lang="es-ES" dirty="0" err="1" smtClean="0"/>
              <a:t>How</a:t>
            </a:r>
            <a:r>
              <a:rPr lang="es-ES" dirty="0" smtClean="0"/>
              <a:t> to </a:t>
            </a:r>
            <a:r>
              <a:rPr lang="es-ES" dirty="0" err="1" smtClean="0"/>
              <a:t>understand</a:t>
            </a:r>
            <a:r>
              <a:rPr lang="es-ES" dirty="0" smtClean="0"/>
              <a:t> </a:t>
            </a:r>
            <a:r>
              <a:rPr lang="es-ES" dirty="0" err="1" smtClean="0"/>
              <a:t>the</a:t>
            </a:r>
            <a:r>
              <a:rPr lang="es-ES" dirty="0" smtClean="0"/>
              <a:t> </a:t>
            </a:r>
            <a:r>
              <a:rPr lang="es-ES" dirty="0" err="1" smtClean="0"/>
              <a:t>laws</a:t>
            </a:r>
            <a:r>
              <a:rPr lang="es-ES" dirty="0" smtClean="0"/>
              <a:t> of </a:t>
            </a:r>
            <a:r>
              <a:rPr lang="es-ES" dirty="0" err="1" smtClean="0"/>
              <a:t>that</a:t>
            </a:r>
            <a:r>
              <a:rPr lang="es-ES" dirty="0" smtClean="0"/>
              <a:t> </a:t>
            </a:r>
            <a:r>
              <a:rPr lang="es-ES" dirty="0" err="1" smtClean="0"/>
              <a:t>dualistic</a:t>
            </a:r>
            <a:r>
              <a:rPr lang="es-ES" dirty="0" smtClean="0"/>
              <a:t> </a:t>
            </a:r>
            <a:r>
              <a:rPr lang="es-ES" dirty="0" err="1" smtClean="0"/>
              <a:t>world</a:t>
            </a:r>
            <a:r>
              <a:rPr lang="es-ES" dirty="0" smtClean="0"/>
              <a:t>?</a:t>
            </a:r>
          </a:p>
          <a:p>
            <a:pPr algn="just"/>
            <a:endParaRPr lang="es-ES" dirty="0"/>
          </a:p>
          <a:p>
            <a:pPr algn="just"/>
            <a:r>
              <a:rPr lang="es-ES" dirty="0"/>
              <a:t>7) </a:t>
            </a:r>
            <a:r>
              <a:rPr lang="es-ES" dirty="0" err="1" smtClean="0"/>
              <a:t>Dualism</a:t>
            </a:r>
            <a:r>
              <a:rPr lang="es-ES" dirty="0" smtClean="0"/>
              <a:t> </a:t>
            </a:r>
            <a:r>
              <a:rPr lang="es-ES" dirty="0" err="1" smtClean="0"/>
              <a:t>implies</a:t>
            </a:r>
            <a:r>
              <a:rPr lang="es-ES" dirty="0" smtClean="0"/>
              <a:t> a </a:t>
            </a:r>
            <a:r>
              <a:rPr lang="es-ES" dirty="0" err="1" smtClean="0"/>
              <a:t>violation</a:t>
            </a:r>
            <a:r>
              <a:rPr lang="es-ES" dirty="0" smtClean="0"/>
              <a:t> of </a:t>
            </a:r>
            <a:r>
              <a:rPr lang="es-ES" dirty="0" err="1" smtClean="0"/>
              <a:t>the</a:t>
            </a:r>
            <a:r>
              <a:rPr lang="es-ES" dirty="0" smtClean="0"/>
              <a:t> </a:t>
            </a:r>
            <a:r>
              <a:rPr lang="es-ES" dirty="0" err="1" smtClean="0"/>
              <a:t>first</a:t>
            </a:r>
            <a:r>
              <a:rPr lang="es-ES" dirty="0" smtClean="0"/>
              <a:t> </a:t>
            </a:r>
            <a:r>
              <a:rPr lang="es-ES" dirty="0" err="1" smtClean="0"/>
              <a:t>principle</a:t>
            </a:r>
            <a:r>
              <a:rPr lang="es-ES" dirty="0" smtClean="0"/>
              <a:t> of </a:t>
            </a:r>
            <a:r>
              <a:rPr lang="es-ES" dirty="0" err="1" smtClean="0"/>
              <a:t>Thermodynamics</a:t>
            </a:r>
            <a:r>
              <a:rPr lang="es-ES" dirty="0" smtClean="0"/>
              <a:t> (</a:t>
            </a:r>
            <a:r>
              <a:rPr lang="es-ES" i="1" dirty="0" err="1" smtClean="0"/>
              <a:t>creatio</a:t>
            </a:r>
            <a:r>
              <a:rPr lang="es-ES" i="1" dirty="0" smtClean="0"/>
              <a:t> ex nihilo</a:t>
            </a:r>
            <a:r>
              <a:rPr lang="es-ES" dirty="0" smtClean="0"/>
              <a:t>?)</a:t>
            </a:r>
          </a:p>
          <a:p>
            <a:pPr algn="just"/>
            <a:endParaRPr lang="es-ES" dirty="0"/>
          </a:p>
          <a:p>
            <a:pPr algn="just"/>
            <a:r>
              <a:rPr lang="es-ES" dirty="0"/>
              <a:t>8) </a:t>
            </a:r>
            <a:r>
              <a:rPr lang="es-ES" dirty="0" err="1" smtClean="0"/>
              <a:t>What</a:t>
            </a:r>
            <a:r>
              <a:rPr lang="es-ES" dirty="0" smtClean="0"/>
              <a:t> </a:t>
            </a:r>
            <a:r>
              <a:rPr lang="es-ES" dirty="0" err="1" smtClean="0"/>
              <a:t>is</a:t>
            </a:r>
            <a:r>
              <a:rPr lang="es-ES" dirty="0" smtClean="0"/>
              <a:t> </a:t>
            </a:r>
            <a:r>
              <a:rPr lang="es-ES" dirty="0" err="1" smtClean="0"/>
              <a:t>the</a:t>
            </a:r>
            <a:r>
              <a:rPr lang="es-ES" dirty="0" smtClean="0"/>
              <a:t> </a:t>
            </a:r>
            <a:r>
              <a:rPr lang="es-ES" dirty="0" err="1" smtClean="0"/>
              <a:t>explanatory</a:t>
            </a:r>
            <a:r>
              <a:rPr lang="es-ES" dirty="0" smtClean="0"/>
              <a:t> </a:t>
            </a:r>
            <a:r>
              <a:rPr lang="es-ES" dirty="0" err="1" smtClean="0"/>
              <a:t>power</a:t>
            </a:r>
            <a:r>
              <a:rPr lang="es-ES" dirty="0" smtClean="0"/>
              <a:t> of </a:t>
            </a:r>
            <a:r>
              <a:rPr lang="es-ES" dirty="0" err="1" smtClean="0"/>
              <a:t>dualism</a:t>
            </a:r>
            <a:r>
              <a:rPr lang="es-ES" dirty="0" smtClean="0"/>
              <a:t>?</a:t>
            </a:r>
            <a:endParaRPr lang="es-ES" dirty="0"/>
          </a:p>
          <a:p>
            <a:endParaRPr lang="es-E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4293096"/>
            <a:ext cx="1354460" cy="194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863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p:txBody>
          <a:bodyPr/>
          <a:lstStyle/>
          <a:p>
            <a:pPr algn="just"/>
            <a:r>
              <a:rPr lang="es-ES" dirty="0" smtClean="0"/>
              <a:t>II. MONISM</a:t>
            </a:r>
          </a:p>
          <a:p>
            <a:pPr algn="just"/>
            <a:endParaRPr lang="es-ES" dirty="0"/>
          </a:p>
          <a:p>
            <a:pPr algn="just"/>
            <a:endParaRPr lang="es-ES" dirty="0"/>
          </a:p>
          <a:p>
            <a:pPr algn="just"/>
            <a:r>
              <a:rPr lang="es-ES" dirty="0" smtClean="0"/>
              <a:t>1) </a:t>
            </a:r>
            <a:r>
              <a:rPr lang="es-ES" dirty="0" err="1" smtClean="0"/>
              <a:t>Everything</a:t>
            </a:r>
            <a:r>
              <a:rPr lang="es-ES" dirty="0" smtClean="0"/>
              <a:t> </a:t>
            </a:r>
            <a:r>
              <a:rPr lang="es-ES" dirty="0" err="1" smtClean="0"/>
              <a:t>is</a:t>
            </a:r>
            <a:r>
              <a:rPr lang="es-ES" dirty="0" smtClean="0"/>
              <a:t> </a:t>
            </a:r>
            <a:r>
              <a:rPr lang="es-ES" i="1" dirty="0" err="1" smtClean="0"/>
              <a:t>mind</a:t>
            </a:r>
            <a:r>
              <a:rPr lang="es-ES" i="1" dirty="0" smtClean="0"/>
              <a:t> </a:t>
            </a:r>
            <a:r>
              <a:rPr lang="es-ES" dirty="0" smtClean="0"/>
              <a:t>(idea).</a:t>
            </a:r>
          </a:p>
          <a:p>
            <a:pPr algn="just"/>
            <a:endParaRPr lang="es-ES" dirty="0" smtClean="0"/>
          </a:p>
          <a:p>
            <a:pPr algn="just"/>
            <a:r>
              <a:rPr lang="es-ES" dirty="0" smtClean="0"/>
              <a:t>2) </a:t>
            </a:r>
            <a:r>
              <a:rPr lang="es-ES" dirty="0" err="1" smtClean="0"/>
              <a:t>Everything</a:t>
            </a:r>
            <a:r>
              <a:rPr lang="es-ES" dirty="0" smtClean="0"/>
              <a:t> </a:t>
            </a:r>
            <a:r>
              <a:rPr lang="es-ES" dirty="0" err="1" smtClean="0"/>
              <a:t>is</a:t>
            </a:r>
            <a:r>
              <a:rPr lang="es-ES" dirty="0" smtClean="0"/>
              <a:t> </a:t>
            </a:r>
            <a:r>
              <a:rPr lang="es-ES" dirty="0" err="1" smtClean="0"/>
              <a:t>matter-energy</a:t>
            </a:r>
            <a:r>
              <a:rPr lang="es-ES" i="1" dirty="0" smtClean="0"/>
              <a:t>.</a:t>
            </a:r>
            <a:endParaRPr lang="es-E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348880"/>
            <a:ext cx="2907407" cy="195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367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endParaRPr lang="es-ES" sz="2400" dirty="0"/>
          </a:p>
        </p:txBody>
      </p:sp>
      <p:sp>
        <p:nvSpPr>
          <p:cNvPr id="3" name="2 Marcador de contenido"/>
          <p:cNvSpPr>
            <a:spLocks noGrp="1"/>
          </p:cNvSpPr>
          <p:nvPr>
            <p:ph idx="1"/>
          </p:nvPr>
        </p:nvSpPr>
        <p:spPr/>
        <p:txBody>
          <a:bodyPr/>
          <a:lstStyle/>
          <a:p>
            <a:pPr algn="just"/>
            <a:r>
              <a:rPr lang="es-ES" dirty="0" smtClean="0"/>
              <a:t>Fundamental </a:t>
            </a:r>
            <a:r>
              <a:rPr lang="es-ES" dirty="0" err="1" smtClean="0"/>
              <a:t>dualities</a:t>
            </a:r>
            <a:r>
              <a:rPr lang="es-ES" dirty="0" smtClean="0"/>
              <a:t> in human </a:t>
            </a:r>
            <a:r>
              <a:rPr lang="es-ES" dirty="0" err="1" smtClean="0"/>
              <a:t>thought</a:t>
            </a:r>
            <a:r>
              <a:rPr lang="es-ES" dirty="0" smtClean="0"/>
              <a:t> </a:t>
            </a:r>
            <a:r>
              <a:rPr lang="es-ES" dirty="0" err="1" smtClean="0"/>
              <a:t>point</a:t>
            </a:r>
            <a:r>
              <a:rPr lang="es-ES" dirty="0" smtClean="0"/>
              <a:t> to </a:t>
            </a:r>
            <a:r>
              <a:rPr lang="es-ES" dirty="0" err="1" smtClean="0"/>
              <a:t>this</a:t>
            </a:r>
            <a:r>
              <a:rPr lang="es-ES" dirty="0" smtClean="0"/>
              <a:t> </a:t>
            </a:r>
            <a:r>
              <a:rPr lang="es-ES" dirty="0" err="1" smtClean="0"/>
              <a:t>unsolved</a:t>
            </a:r>
            <a:r>
              <a:rPr lang="es-ES" dirty="0" smtClean="0"/>
              <a:t> </a:t>
            </a:r>
            <a:r>
              <a:rPr lang="es-ES" dirty="0" err="1" smtClean="0"/>
              <a:t>problem</a:t>
            </a:r>
            <a:r>
              <a:rPr lang="es-ES" dirty="0" smtClean="0"/>
              <a:t>:</a:t>
            </a:r>
          </a:p>
          <a:p>
            <a:endParaRPr lang="es-ES" dirty="0"/>
          </a:p>
          <a:p>
            <a:pPr algn="just"/>
            <a:r>
              <a:rPr lang="es-ES" dirty="0" err="1" smtClean="0"/>
              <a:t>Bodyu</a:t>
            </a:r>
            <a:r>
              <a:rPr lang="es-ES" dirty="0" smtClean="0"/>
              <a:t>/</a:t>
            </a:r>
            <a:r>
              <a:rPr lang="es-ES" dirty="0" err="1" smtClean="0"/>
              <a:t>soul</a:t>
            </a:r>
            <a:r>
              <a:rPr lang="es-ES" dirty="0" smtClean="0"/>
              <a:t>, </a:t>
            </a:r>
            <a:r>
              <a:rPr lang="es-ES" dirty="0" err="1" smtClean="0"/>
              <a:t>matter</a:t>
            </a:r>
            <a:r>
              <a:rPr lang="es-ES" dirty="0" smtClean="0"/>
              <a:t>/</a:t>
            </a:r>
            <a:r>
              <a:rPr lang="es-ES" dirty="0" err="1" smtClean="0"/>
              <a:t>spirit</a:t>
            </a:r>
            <a:r>
              <a:rPr lang="es-ES" dirty="0" smtClean="0"/>
              <a:t>, </a:t>
            </a:r>
            <a:r>
              <a:rPr lang="es-ES" dirty="0" err="1" smtClean="0"/>
              <a:t>causality</a:t>
            </a:r>
            <a:r>
              <a:rPr lang="es-ES" dirty="0" smtClean="0"/>
              <a:t>/</a:t>
            </a:r>
            <a:r>
              <a:rPr lang="es-ES" dirty="0" err="1" smtClean="0"/>
              <a:t>intentionality</a:t>
            </a:r>
            <a:r>
              <a:rPr lang="es-ES" dirty="0" smtClean="0"/>
              <a:t>, </a:t>
            </a:r>
            <a:r>
              <a:rPr lang="es-ES" dirty="0" err="1" smtClean="0"/>
              <a:t>facts</a:t>
            </a:r>
            <a:r>
              <a:rPr lang="es-ES" dirty="0" smtClean="0"/>
              <a:t>/</a:t>
            </a:r>
            <a:r>
              <a:rPr lang="es-ES" dirty="0" err="1" smtClean="0"/>
              <a:t>values</a:t>
            </a:r>
            <a:r>
              <a:rPr lang="es-ES" dirty="0" smtClean="0"/>
              <a:t>, </a:t>
            </a:r>
            <a:r>
              <a:rPr lang="es-ES" dirty="0" err="1" smtClean="0"/>
              <a:t>quantity</a:t>
            </a:r>
            <a:r>
              <a:rPr lang="es-ES" dirty="0" smtClean="0"/>
              <a:t>/</a:t>
            </a:r>
            <a:r>
              <a:rPr lang="es-ES" dirty="0" err="1" smtClean="0"/>
              <a:t>quality</a:t>
            </a:r>
            <a:r>
              <a:rPr lang="es-ES" dirty="0" smtClean="0"/>
              <a:t>, </a:t>
            </a:r>
            <a:r>
              <a:rPr lang="es-ES" dirty="0" err="1" smtClean="0"/>
              <a:t>exteriority</a:t>
            </a:r>
            <a:r>
              <a:rPr lang="es-ES" dirty="0" smtClean="0"/>
              <a:t>/</a:t>
            </a:r>
            <a:r>
              <a:rPr lang="es-ES" dirty="0" err="1" smtClean="0"/>
              <a:t>interiority</a:t>
            </a:r>
            <a:r>
              <a:rPr lang="es-ES" dirty="0" smtClean="0"/>
              <a:t>, </a:t>
            </a:r>
            <a:r>
              <a:rPr lang="es-ES" dirty="0" err="1" smtClean="0"/>
              <a:t>objectivity</a:t>
            </a:r>
            <a:r>
              <a:rPr lang="es-ES" dirty="0" smtClean="0"/>
              <a:t>/</a:t>
            </a:r>
            <a:r>
              <a:rPr lang="es-ES" dirty="0" err="1" smtClean="0"/>
              <a:t>subjectivity</a:t>
            </a:r>
            <a:r>
              <a:rPr lang="es-ES" dirty="0" smtClean="0"/>
              <a:t>.</a:t>
            </a:r>
          </a:p>
          <a:p>
            <a:endParaRPr lang="es-ES" dirty="0" smtClean="0"/>
          </a:p>
          <a:p>
            <a:pPr algn="just"/>
            <a:endParaRPr lang="es-E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3235" y="4077072"/>
            <a:ext cx="2380853" cy="216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697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p:txBody>
          <a:bodyPr>
            <a:normAutofit/>
          </a:bodyPr>
          <a:lstStyle/>
          <a:p>
            <a:r>
              <a:rPr lang="es-ES" dirty="0" smtClean="0"/>
              <a:t>A) </a:t>
            </a:r>
            <a:r>
              <a:rPr lang="es-ES" dirty="0" err="1" smtClean="0"/>
              <a:t>Idealism</a:t>
            </a:r>
            <a:endParaRPr lang="es-ES" dirty="0" smtClean="0"/>
          </a:p>
          <a:p>
            <a:endParaRPr lang="es-ES" dirty="0"/>
          </a:p>
          <a:p>
            <a:pPr algn="just"/>
            <a:r>
              <a:rPr lang="es-ES" dirty="0" smtClean="0"/>
              <a:t>1) </a:t>
            </a:r>
            <a:r>
              <a:rPr lang="es-ES" i="1" dirty="0" err="1" smtClean="0"/>
              <a:t>Esse</a:t>
            </a:r>
            <a:r>
              <a:rPr lang="es-ES" i="1" dirty="0" smtClean="0"/>
              <a:t> </a:t>
            </a:r>
            <a:r>
              <a:rPr lang="es-ES" i="1" dirty="0" err="1" smtClean="0"/>
              <a:t>est</a:t>
            </a:r>
            <a:r>
              <a:rPr lang="es-ES" i="1" dirty="0" smtClean="0"/>
              <a:t> </a:t>
            </a:r>
            <a:r>
              <a:rPr lang="es-ES" i="1" dirty="0" err="1" smtClean="0"/>
              <a:t>percipi</a:t>
            </a:r>
            <a:r>
              <a:rPr lang="es-ES" i="1" dirty="0" smtClean="0"/>
              <a:t>. </a:t>
            </a:r>
            <a:endParaRPr lang="es-ES" dirty="0"/>
          </a:p>
          <a:p>
            <a:endParaRPr lang="es-ES" dirty="0" smtClean="0"/>
          </a:p>
          <a:p>
            <a:endParaRPr lang="es-ES" dirty="0"/>
          </a:p>
          <a:p>
            <a:pPr algn="just"/>
            <a:r>
              <a:rPr lang="es-ES" dirty="0" smtClean="0"/>
              <a:t>¿</a:t>
            </a:r>
            <a:r>
              <a:rPr lang="es-ES" dirty="0" err="1" smtClean="0"/>
              <a:t>Why</a:t>
            </a:r>
            <a:r>
              <a:rPr lang="es-ES" dirty="0" smtClean="0"/>
              <a:t> do I </a:t>
            </a:r>
            <a:r>
              <a:rPr lang="es-ES" dirty="0" err="1" smtClean="0"/>
              <a:t>experience</a:t>
            </a:r>
            <a:r>
              <a:rPr lang="es-ES" dirty="0" smtClean="0"/>
              <a:t> </a:t>
            </a:r>
            <a:r>
              <a:rPr lang="es-ES" i="1" dirty="0" err="1" smtClean="0"/>
              <a:t>these</a:t>
            </a:r>
            <a:r>
              <a:rPr lang="es-ES" i="1" dirty="0" smtClean="0"/>
              <a:t> </a:t>
            </a:r>
            <a:r>
              <a:rPr lang="es-ES" i="1" dirty="0" err="1" smtClean="0"/>
              <a:t>affections</a:t>
            </a:r>
            <a:r>
              <a:rPr lang="es-ES" dirty="0" smtClean="0"/>
              <a:t> </a:t>
            </a:r>
            <a:r>
              <a:rPr lang="es-ES" dirty="0" err="1" smtClean="0"/>
              <a:t>instead</a:t>
            </a:r>
            <a:r>
              <a:rPr lang="es-ES" dirty="0" smtClean="0"/>
              <a:t> of </a:t>
            </a:r>
            <a:r>
              <a:rPr lang="es-ES" dirty="0" err="1" smtClean="0"/>
              <a:t>others</a:t>
            </a:r>
            <a:r>
              <a:rPr lang="es-ES" dirty="0" smtClean="0"/>
              <a:t>, </a:t>
            </a:r>
            <a:r>
              <a:rPr lang="es-ES" dirty="0" err="1" smtClean="0"/>
              <a:t>if</a:t>
            </a:r>
            <a:r>
              <a:rPr lang="es-ES" dirty="0" smtClean="0"/>
              <a:t> </a:t>
            </a:r>
            <a:r>
              <a:rPr lang="es-ES" dirty="0" err="1" smtClean="0"/>
              <a:t>matter</a:t>
            </a:r>
            <a:r>
              <a:rPr lang="es-ES" dirty="0" smtClean="0"/>
              <a:t> </a:t>
            </a:r>
            <a:r>
              <a:rPr lang="es-ES" dirty="0" err="1" smtClean="0"/>
              <a:t>is</a:t>
            </a:r>
            <a:r>
              <a:rPr lang="es-ES" dirty="0" smtClean="0"/>
              <a:t> </a:t>
            </a:r>
            <a:r>
              <a:rPr lang="es-ES" dirty="0" err="1" smtClean="0"/>
              <a:t>illusory</a:t>
            </a:r>
            <a:r>
              <a:rPr lang="es-ES" dirty="0" smtClean="0"/>
              <a:t>? </a:t>
            </a:r>
          </a:p>
          <a:p>
            <a:pPr algn="just"/>
            <a:endParaRPr lang="es-ES" dirty="0"/>
          </a:p>
          <a:p>
            <a:pPr algn="just"/>
            <a:r>
              <a:rPr lang="es-ES" dirty="0" smtClean="0"/>
              <a:t>2) German </a:t>
            </a:r>
            <a:r>
              <a:rPr lang="es-ES" dirty="0" err="1" smtClean="0"/>
              <a:t>idealism</a:t>
            </a:r>
            <a:endParaRPr lang="es-E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484784"/>
            <a:ext cx="200558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3" y="4149080"/>
            <a:ext cx="1933575"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230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a:xfrm>
            <a:off x="457200" y="1600200"/>
            <a:ext cx="5482952" cy="4800600"/>
          </a:xfrm>
        </p:spPr>
        <p:txBody>
          <a:bodyPr>
            <a:normAutofit fontScale="77500" lnSpcReduction="20000"/>
          </a:bodyPr>
          <a:lstStyle/>
          <a:p>
            <a:pPr algn="just"/>
            <a:r>
              <a:rPr lang="es-ES" sz="3400" dirty="0" smtClean="0"/>
              <a:t>B) </a:t>
            </a:r>
            <a:r>
              <a:rPr lang="es-ES" sz="3400" dirty="0" err="1" smtClean="0"/>
              <a:t>Materialism</a:t>
            </a:r>
            <a:r>
              <a:rPr lang="es-ES" sz="3400" dirty="0" smtClean="0"/>
              <a:t>: </a:t>
            </a:r>
            <a:r>
              <a:rPr lang="es-ES" sz="3400" dirty="0" err="1" smtClean="0"/>
              <a:t>matter</a:t>
            </a:r>
            <a:r>
              <a:rPr lang="es-ES" sz="3400" dirty="0" smtClean="0"/>
              <a:t> </a:t>
            </a:r>
            <a:r>
              <a:rPr lang="es-ES" sz="3400" dirty="0" err="1" smtClean="0"/>
              <a:t>is</a:t>
            </a:r>
            <a:r>
              <a:rPr lang="es-ES" sz="3400" dirty="0" smtClean="0"/>
              <a:t> </a:t>
            </a:r>
            <a:r>
              <a:rPr lang="es-ES" sz="3400" dirty="0" err="1" smtClean="0"/>
              <a:t>the</a:t>
            </a:r>
            <a:r>
              <a:rPr lang="es-ES" sz="3400" dirty="0" smtClean="0"/>
              <a:t> </a:t>
            </a:r>
            <a:r>
              <a:rPr lang="es-ES" sz="3400" dirty="0" err="1" smtClean="0"/>
              <a:t>only</a:t>
            </a:r>
            <a:r>
              <a:rPr lang="es-ES" sz="3400" dirty="0" smtClean="0"/>
              <a:t> </a:t>
            </a:r>
            <a:r>
              <a:rPr lang="es-ES" sz="3400" dirty="0" err="1" smtClean="0"/>
              <a:t>substance</a:t>
            </a:r>
            <a:r>
              <a:rPr lang="es-ES" sz="3400" dirty="0" smtClean="0"/>
              <a:t>, in </a:t>
            </a:r>
            <a:r>
              <a:rPr lang="es-ES" sz="3400" dirty="0" err="1" smtClean="0"/>
              <a:t>growing</a:t>
            </a:r>
            <a:r>
              <a:rPr lang="es-ES" sz="3400" dirty="0" smtClean="0"/>
              <a:t> </a:t>
            </a:r>
            <a:r>
              <a:rPr lang="es-ES" sz="3400" dirty="0" err="1" smtClean="0"/>
              <a:t>degrees</a:t>
            </a:r>
            <a:r>
              <a:rPr lang="es-ES" sz="3400" dirty="0" smtClean="0"/>
              <a:t> of </a:t>
            </a:r>
            <a:r>
              <a:rPr lang="es-ES" sz="3400" dirty="0" err="1" smtClean="0"/>
              <a:t>complexity</a:t>
            </a:r>
            <a:endParaRPr lang="es-ES" sz="3400" dirty="0" smtClean="0"/>
          </a:p>
          <a:p>
            <a:pPr algn="just"/>
            <a:endParaRPr lang="es-ES" sz="3400" dirty="0" smtClean="0"/>
          </a:p>
          <a:p>
            <a:endParaRPr lang="es-ES" sz="2900" dirty="0"/>
          </a:p>
          <a:p>
            <a:endParaRPr lang="es-ES" sz="2900" dirty="0"/>
          </a:p>
          <a:p>
            <a:pPr algn="just"/>
            <a:r>
              <a:rPr lang="es-ES" sz="2900" dirty="0" smtClean="0"/>
              <a:t>1) </a:t>
            </a:r>
            <a:r>
              <a:rPr lang="es-ES" sz="2900" i="1" dirty="0" err="1" smtClean="0"/>
              <a:t>Eliminativism</a:t>
            </a:r>
            <a:r>
              <a:rPr lang="es-ES" sz="2900" i="1" dirty="0" smtClean="0"/>
              <a:t> </a:t>
            </a:r>
            <a:r>
              <a:rPr lang="es-ES" sz="2900" dirty="0" smtClean="0"/>
              <a:t>(</a:t>
            </a:r>
            <a:r>
              <a:rPr lang="es-ES" sz="2900" dirty="0" err="1" smtClean="0"/>
              <a:t>behaviorism</a:t>
            </a:r>
            <a:r>
              <a:rPr lang="es-ES" sz="2900" dirty="0" smtClean="0"/>
              <a:t>, </a:t>
            </a:r>
            <a:r>
              <a:rPr lang="es-ES" sz="2900" dirty="0" err="1" smtClean="0"/>
              <a:t>Churchland’s</a:t>
            </a:r>
            <a:r>
              <a:rPr lang="es-ES" sz="2900" dirty="0" smtClean="0"/>
              <a:t> </a:t>
            </a:r>
            <a:r>
              <a:rPr lang="es-ES" sz="2900" dirty="0" err="1" smtClean="0"/>
              <a:t>criticism</a:t>
            </a:r>
            <a:r>
              <a:rPr lang="es-ES" sz="2900" dirty="0" smtClean="0"/>
              <a:t> of “</a:t>
            </a:r>
            <a:r>
              <a:rPr lang="es-ES" sz="2900" i="1" dirty="0" smtClean="0"/>
              <a:t>folk </a:t>
            </a:r>
            <a:r>
              <a:rPr lang="es-ES" sz="2900" i="1" dirty="0" err="1" smtClean="0"/>
              <a:t>psychology</a:t>
            </a:r>
            <a:r>
              <a:rPr lang="es-ES" sz="2900" dirty="0" smtClean="0"/>
              <a:t>”)</a:t>
            </a:r>
            <a:endParaRPr lang="es-ES" sz="2900" i="1" dirty="0" smtClean="0"/>
          </a:p>
          <a:p>
            <a:pPr algn="just"/>
            <a:endParaRPr lang="es-ES" sz="2900" i="1" dirty="0"/>
          </a:p>
          <a:p>
            <a:endParaRPr lang="es-ES" sz="2900" dirty="0"/>
          </a:p>
          <a:p>
            <a:pPr algn="just"/>
            <a:r>
              <a:rPr lang="es-ES" sz="2900" dirty="0" err="1" smtClean="0"/>
              <a:t>Problem</a:t>
            </a:r>
            <a:r>
              <a:rPr lang="es-ES" sz="2900" dirty="0" smtClean="0"/>
              <a:t>: </a:t>
            </a:r>
            <a:r>
              <a:rPr lang="es-ES" sz="2900" dirty="0" err="1" smtClean="0"/>
              <a:t>cognitive</a:t>
            </a:r>
            <a:r>
              <a:rPr lang="es-ES" sz="2900" dirty="0" smtClean="0"/>
              <a:t> </a:t>
            </a:r>
            <a:r>
              <a:rPr lang="es-ES" sz="2900" dirty="0" err="1" smtClean="0"/>
              <a:t>revolution</a:t>
            </a:r>
            <a:r>
              <a:rPr lang="es-ES" sz="2900" dirty="0" smtClean="0"/>
              <a:t>, </a:t>
            </a:r>
            <a:r>
              <a:rPr lang="es-ES" sz="2900" dirty="0" err="1" smtClean="0"/>
              <a:t>intrinsic</a:t>
            </a:r>
            <a:r>
              <a:rPr lang="es-ES" sz="2900" dirty="0" smtClean="0"/>
              <a:t> </a:t>
            </a:r>
            <a:r>
              <a:rPr lang="es-ES" sz="2900" dirty="0" err="1" smtClean="0"/>
              <a:t>properties</a:t>
            </a:r>
            <a:r>
              <a:rPr lang="es-ES" sz="2900" dirty="0" smtClean="0"/>
              <a:t> of </a:t>
            </a:r>
            <a:r>
              <a:rPr lang="es-ES" sz="2900" dirty="0" err="1" smtClean="0"/>
              <a:t>mind</a:t>
            </a:r>
            <a:r>
              <a:rPr lang="es-ES" sz="2900" dirty="0" smtClean="0"/>
              <a:t>, mental </a:t>
            </a:r>
            <a:r>
              <a:rPr lang="es-ES" sz="2900" dirty="0" err="1" smtClean="0"/>
              <a:t>phenomena</a:t>
            </a:r>
            <a:r>
              <a:rPr lang="es-ES" sz="2900" dirty="0" smtClean="0"/>
              <a:t> </a:t>
            </a:r>
            <a:r>
              <a:rPr lang="es-ES" sz="2900" dirty="0" err="1" smtClean="0"/>
              <a:t>cannot</a:t>
            </a:r>
            <a:r>
              <a:rPr lang="es-ES" sz="2900" dirty="0" smtClean="0"/>
              <a:t> be </a:t>
            </a:r>
            <a:r>
              <a:rPr lang="es-ES" sz="2900" dirty="0" err="1" smtClean="0"/>
              <a:t>eliminated</a:t>
            </a:r>
            <a:r>
              <a:rPr lang="es-ES" sz="2900" dirty="0" smtClean="0"/>
              <a:t> </a:t>
            </a:r>
            <a:r>
              <a:rPr lang="es-ES" sz="2900" dirty="0" err="1" smtClean="0"/>
              <a:t>from</a:t>
            </a:r>
            <a:r>
              <a:rPr lang="es-ES" sz="2900" dirty="0" smtClean="0"/>
              <a:t> </a:t>
            </a:r>
            <a:r>
              <a:rPr lang="es-ES" sz="2900" dirty="0" err="1" smtClean="0"/>
              <a:t>both</a:t>
            </a:r>
            <a:r>
              <a:rPr lang="es-ES" sz="2900" dirty="0" smtClean="0"/>
              <a:t> </a:t>
            </a:r>
            <a:r>
              <a:rPr lang="es-ES" sz="2900" dirty="0" err="1" smtClean="0"/>
              <a:t>discourse</a:t>
            </a:r>
            <a:r>
              <a:rPr lang="es-ES" sz="2900" dirty="0" smtClean="0"/>
              <a:t> and </a:t>
            </a:r>
            <a:r>
              <a:rPr lang="es-ES" sz="2900" dirty="0" err="1" smtClean="0"/>
              <a:t>concepts</a:t>
            </a:r>
            <a:r>
              <a:rPr lang="es-ES" sz="2900" dirty="0" smtClean="0"/>
              <a:t>, </a:t>
            </a:r>
            <a:r>
              <a:rPr lang="es-ES" sz="2900" dirty="0" err="1" smtClean="0"/>
              <a:t>internal</a:t>
            </a:r>
            <a:r>
              <a:rPr lang="es-ES" sz="2900" dirty="0" smtClean="0"/>
              <a:t> </a:t>
            </a:r>
            <a:r>
              <a:rPr lang="es-ES" sz="2900" dirty="0" err="1" smtClean="0"/>
              <a:t>states</a:t>
            </a:r>
            <a:r>
              <a:rPr lang="es-ES" sz="2900" dirty="0" smtClean="0"/>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854552"/>
            <a:ext cx="1804814"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161136"/>
            <a:ext cx="1804814"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271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p:txBody>
          <a:bodyPr>
            <a:normAutofit/>
          </a:bodyPr>
          <a:lstStyle/>
          <a:p>
            <a:pPr algn="just"/>
            <a:r>
              <a:rPr lang="es-ES" dirty="0" smtClean="0"/>
              <a:t>2) </a:t>
            </a:r>
            <a:r>
              <a:rPr lang="es-ES" dirty="0" err="1" smtClean="0"/>
              <a:t>Reductionism</a:t>
            </a:r>
            <a:r>
              <a:rPr lang="es-ES" dirty="0" smtClean="0"/>
              <a:t>: </a:t>
            </a:r>
            <a:r>
              <a:rPr lang="es-ES" dirty="0" err="1" smtClean="0"/>
              <a:t>the</a:t>
            </a:r>
            <a:r>
              <a:rPr lang="es-ES" dirty="0" smtClean="0"/>
              <a:t> mental can be </a:t>
            </a:r>
            <a:r>
              <a:rPr lang="es-ES" dirty="0" err="1" smtClean="0"/>
              <a:t>reduced</a:t>
            </a:r>
            <a:r>
              <a:rPr lang="es-ES" dirty="0" smtClean="0"/>
              <a:t> to </a:t>
            </a:r>
            <a:r>
              <a:rPr lang="es-ES" dirty="0" err="1" smtClean="0"/>
              <a:t>physics</a:t>
            </a:r>
            <a:r>
              <a:rPr lang="es-ES" dirty="0"/>
              <a:t>.</a:t>
            </a:r>
            <a:endParaRPr lang="es-ES" dirty="0" smtClean="0"/>
          </a:p>
          <a:p>
            <a:endParaRPr lang="es-ES" dirty="0"/>
          </a:p>
          <a:p>
            <a:r>
              <a:rPr lang="es-ES" dirty="0" smtClean="0"/>
              <a:t>Karl </a:t>
            </a:r>
            <a:r>
              <a:rPr lang="es-ES" dirty="0" err="1" smtClean="0"/>
              <a:t>Lashley</a:t>
            </a:r>
            <a:endParaRPr lang="es-ES" dirty="0" smtClean="0"/>
          </a:p>
          <a:p>
            <a:endParaRPr lang="es-ES" dirty="0" smtClean="0"/>
          </a:p>
          <a:p>
            <a:endParaRPr lang="es-ES" dirty="0"/>
          </a:p>
          <a:p>
            <a:endParaRPr lang="es-ES" dirty="0"/>
          </a:p>
          <a:p>
            <a:pPr algn="just"/>
            <a:r>
              <a:rPr lang="es-ES" dirty="0" err="1" smtClean="0"/>
              <a:t>Problem</a:t>
            </a:r>
            <a:r>
              <a:rPr lang="es-ES" dirty="0" smtClean="0"/>
              <a:t>: </a:t>
            </a:r>
            <a:r>
              <a:rPr lang="es-ES" dirty="0" err="1" smtClean="0"/>
              <a:t>first-person</a:t>
            </a:r>
            <a:r>
              <a:rPr lang="es-ES" dirty="0" smtClean="0"/>
              <a:t> </a:t>
            </a:r>
            <a:r>
              <a:rPr lang="es-ES" dirty="0" err="1" smtClean="0"/>
              <a:t>perspective</a:t>
            </a:r>
            <a:r>
              <a:rPr lang="es-ES" dirty="0" smtClean="0"/>
              <a:t>, </a:t>
            </a:r>
            <a:r>
              <a:rPr lang="es-ES" i="1" dirty="0" err="1" smtClean="0"/>
              <a:t>qualia</a:t>
            </a:r>
            <a:r>
              <a:rPr lang="es-ES" dirty="0" smtClean="0"/>
              <a:t>.</a:t>
            </a:r>
          </a:p>
          <a:p>
            <a:pPr algn="just"/>
            <a:endParaRPr lang="es-ES" dirty="0"/>
          </a:p>
          <a:p>
            <a:pPr algn="just"/>
            <a:r>
              <a:rPr lang="es-ES" dirty="0" smtClean="0"/>
              <a:t> </a:t>
            </a:r>
            <a:r>
              <a:rPr lang="es-ES" dirty="0" err="1" smtClean="0"/>
              <a:t>Is</a:t>
            </a:r>
            <a:r>
              <a:rPr lang="es-ES" dirty="0" smtClean="0"/>
              <a:t> </a:t>
            </a:r>
            <a:r>
              <a:rPr lang="es-ES" dirty="0" err="1" smtClean="0"/>
              <a:t>Biology</a:t>
            </a:r>
            <a:r>
              <a:rPr lang="es-ES" dirty="0" smtClean="0"/>
              <a:t> </a:t>
            </a:r>
            <a:r>
              <a:rPr lang="es-ES" dirty="0" err="1" smtClean="0"/>
              <a:t>entirely</a:t>
            </a:r>
            <a:r>
              <a:rPr lang="es-ES" dirty="0" smtClean="0"/>
              <a:t> reducible to </a:t>
            </a:r>
            <a:r>
              <a:rPr lang="es-ES" dirty="0" err="1" smtClean="0"/>
              <a:t>Physics</a:t>
            </a:r>
            <a:r>
              <a:rPr lang="es-ES" dirty="0" smtClean="0"/>
              <a:t>? And </a:t>
            </a:r>
            <a:r>
              <a:rPr lang="es-ES" dirty="0" err="1" smtClean="0"/>
              <a:t>Psychology</a:t>
            </a:r>
            <a:r>
              <a:rPr lang="es-ES" dirty="0" smtClean="0"/>
              <a:t> to </a:t>
            </a:r>
            <a:r>
              <a:rPr lang="es-ES" dirty="0" err="1" smtClean="0"/>
              <a:t>Biology</a:t>
            </a:r>
            <a:r>
              <a:rPr lang="es-ES" dirty="0" smtClean="0"/>
              <a:t>? And…?</a:t>
            </a:r>
            <a:endParaRPr lang="es-E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636912"/>
            <a:ext cx="1642130" cy="176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577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a:xfrm>
            <a:off x="457200" y="1600200"/>
            <a:ext cx="4546848" cy="4800600"/>
          </a:xfrm>
        </p:spPr>
        <p:txBody>
          <a:bodyPr>
            <a:normAutofit fontScale="92500" lnSpcReduction="20000"/>
          </a:bodyPr>
          <a:lstStyle/>
          <a:p>
            <a:pPr algn="just"/>
            <a:r>
              <a:rPr lang="es-ES" dirty="0" smtClean="0"/>
              <a:t>3) </a:t>
            </a:r>
            <a:r>
              <a:rPr lang="es-ES" i="1" dirty="0" smtClean="0"/>
              <a:t> </a:t>
            </a:r>
            <a:r>
              <a:rPr lang="es-ES" dirty="0" smtClean="0"/>
              <a:t>Neutral </a:t>
            </a:r>
            <a:r>
              <a:rPr lang="es-ES" dirty="0" err="1" smtClean="0"/>
              <a:t>monism</a:t>
            </a:r>
            <a:r>
              <a:rPr lang="es-ES" dirty="0" smtClean="0"/>
              <a:t>: </a:t>
            </a:r>
            <a:r>
              <a:rPr lang="es-ES" dirty="0" err="1" smtClean="0"/>
              <a:t>mind</a:t>
            </a:r>
            <a:r>
              <a:rPr lang="es-ES" dirty="0" smtClean="0"/>
              <a:t> and </a:t>
            </a:r>
            <a:r>
              <a:rPr lang="es-ES" dirty="0" err="1" smtClean="0"/>
              <a:t>matter</a:t>
            </a:r>
            <a:r>
              <a:rPr lang="es-ES" dirty="0" smtClean="0"/>
              <a:t> are </a:t>
            </a:r>
            <a:r>
              <a:rPr lang="es-ES" dirty="0" err="1" smtClean="0"/>
              <a:t>two</a:t>
            </a:r>
            <a:r>
              <a:rPr lang="es-ES" dirty="0" smtClean="0"/>
              <a:t> </a:t>
            </a:r>
            <a:r>
              <a:rPr lang="es-ES" dirty="0" err="1" smtClean="0"/>
              <a:t>aspects</a:t>
            </a:r>
            <a:r>
              <a:rPr lang="es-ES" dirty="0" smtClean="0"/>
              <a:t> of </a:t>
            </a:r>
            <a:r>
              <a:rPr lang="es-ES" dirty="0" err="1" smtClean="0"/>
              <a:t>the</a:t>
            </a:r>
            <a:r>
              <a:rPr lang="es-ES" dirty="0" smtClean="0"/>
              <a:t> </a:t>
            </a:r>
            <a:r>
              <a:rPr lang="es-ES" dirty="0" err="1" smtClean="0"/>
              <a:t>same</a:t>
            </a:r>
            <a:r>
              <a:rPr lang="es-ES" dirty="0" smtClean="0"/>
              <a:t> </a:t>
            </a:r>
            <a:r>
              <a:rPr lang="es-ES" dirty="0" err="1" smtClean="0"/>
              <a:t>reality</a:t>
            </a:r>
            <a:r>
              <a:rPr lang="es-ES" dirty="0" smtClean="0"/>
              <a:t>.</a:t>
            </a:r>
            <a:endParaRPr lang="es-ES" dirty="0" smtClean="0"/>
          </a:p>
          <a:p>
            <a:pPr algn="just"/>
            <a:endParaRPr lang="es-ES" dirty="0"/>
          </a:p>
          <a:p>
            <a:pPr algn="just"/>
            <a:r>
              <a:rPr lang="es-ES" dirty="0" smtClean="0"/>
              <a:t>Spinoza: </a:t>
            </a:r>
            <a:r>
              <a:rPr lang="es-ES" dirty="0" err="1" smtClean="0"/>
              <a:t>modes</a:t>
            </a:r>
            <a:r>
              <a:rPr lang="es-ES" dirty="0" smtClean="0"/>
              <a:t> of </a:t>
            </a:r>
            <a:r>
              <a:rPr lang="es-ES" dirty="0" err="1" smtClean="0"/>
              <a:t>the</a:t>
            </a:r>
            <a:r>
              <a:rPr lang="es-ES" dirty="0" smtClean="0"/>
              <a:t> </a:t>
            </a:r>
            <a:r>
              <a:rPr lang="es-ES" dirty="0" err="1" smtClean="0"/>
              <a:t>absolute</a:t>
            </a:r>
            <a:r>
              <a:rPr lang="es-ES" dirty="0" smtClean="0"/>
              <a:t> </a:t>
            </a:r>
            <a:r>
              <a:rPr lang="es-ES" dirty="0" err="1" smtClean="0"/>
              <a:t>substance</a:t>
            </a:r>
            <a:r>
              <a:rPr lang="es-ES" dirty="0" smtClean="0"/>
              <a:t>; </a:t>
            </a:r>
            <a:r>
              <a:rPr lang="es-ES" dirty="0" err="1" smtClean="0"/>
              <a:t>the</a:t>
            </a:r>
            <a:r>
              <a:rPr lang="es-ES" dirty="0" smtClean="0"/>
              <a:t> </a:t>
            </a:r>
            <a:r>
              <a:rPr lang="es-ES" dirty="0" err="1" smtClean="0"/>
              <a:t>spirit</a:t>
            </a:r>
            <a:r>
              <a:rPr lang="es-ES" dirty="0" smtClean="0"/>
              <a:t> </a:t>
            </a:r>
            <a:r>
              <a:rPr lang="es-ES" dirty="0" err="1" smtClean="0"/>
              <a:t>is</a:t>
            </a:r>
            <a:r>
              <a:rPr lang="es-ES" dirty="0" smtClean="0"/>
              <a:t> </a:t>
            </a:r>
            <a:r>
              <a:rPr lang="es-ES" dirty="0" err="1" smtClean="0"/>
              <a:t>the</a:t>
            </a:r>
            <a:r>
              <a:rPr lang="es-ES" dirty="0" smtClean="0"/>
              <a:t> </a:t>
            </a:r>
            <a:r>
              <a:rPr lang="es-ES" i="1" dirty="0" smtClean="0"/>
              <a:t>idea</a:t>
            </a:r>
            <a:r>
              <a:rPr lang="es-ES" dirty="0" smtClean="0"/>
              <a:t> of </a:t>
            </a:r>
            <a:r>
              <a:rPr lang="es-ES" dirty="0" err="1" smtClean="0"/>
              <a:t>the</a:t>
            </a:r>
            <a:r>
              <a:rPr lang="es-ES" dirty="0" smtClean="0"/>
              <a:t> </a:t>
            </a:r>
            <a:r>
              <a:rPr lang="es-ES" dirty="0" err="1" smtClean="0"/>
              <a:t>body</a:t>
            </a:r>
            <a:r>
              <a:rPr lang="es-ES" dirty="0" smtClean="0"/>
              <a:t>.</a:t>
            </a:r>
            <a:endParaRPr lang="es-ES" dirty="0" smtClean="0"/>
          </a:p>
          <a:p>
            <a:pPr marL="114300" indent="0" algn="just">
              <a:buNone/>
            </a:pPr>
            <a:endParaRPr lang="es-ES" i="1" dirty="0"/>
          </a:p>
          <a:p>
            <a:pPr marL="114300" indent="0" algn="just">
              <a:buNone/>
            </a:pPr>
            <a:endParaRPr lang="es-ES" i="1" dirty="0" smtClean="0"/>
          </a:p>
          <a:p>
            <a:pPr algn="just"/>
            <a:r>
              <a:rPr lang="es-ES" dirty="0" smtClean="0"/>
              <a:t>Bertrand </a:t>
            </a:r>
            <a:r>
              <a:rPr lang="es-ES" dirty="0" smtClean="0"/>
              <a:t>Russell, </a:t>
            </a:r>
            <a:r>
              <a:rPr lang="es-ES" i="1" dirty="0" err="1" smtClean="0"/>
              <a:t>The</a:t>
            </a:r>
            <a:r>
              <a:rPr lang="es-ES" i="1" dirty="0" smtClean="0"/>
              <a:t> </a:t>
            </a:r>
            <a:r>
              <a:rPr lang="es-ES" i="1" dirty="0" err="1" smtClean="0"/>
              <a:t>Analysis</a:t>
            </a:r>
            <a:r>
              <a:rPr lang="es-ES" i="1" dirty="0" smtClean="0"/>
              <a:t> of </a:t>
            </a:r>
            <a:r>
              <a:rPr lang="es-ES" i="1" dirty="0" err="1" smtClean="0"/>
              <a:t>Mind</a:t>
            </a:r>
            <a:r>
              <a:rPr lang="es-ES" dirty="0" smtClean="0"/>
              <a:t> (1921).</a:t>
            </a:r>
            <a:endParaRPr lang="es-ES" dirty="0"/>
          </a:p>
          <a:p>
            <a:pPr algn="just"/>
            <a:endParaRPr lang="es-ES" dirty="0"/>
          </a:p>
          <a:p>
            <a:pPr algn="just"/>
            <a:endParaRPr lang="es-ES" dirty="0" smtClean="0"/>
          </a:p>
          <a:p>
            <a:pPr algn="just"/>
            <a:r>
              <a:rPr lang="es-ES" dirty="0" err="1" smtClean="0"/>
              <a:t>But</a:t>
            </a:r>
            <a:r>
              <a:rPr lang="es-ES" dirty="0" smtClean="0"/>
              <a:t> </a:t>
            </a:r>
            <a:r>
              <a:rPr lang="es-ES" dirty="0" err="1" smtClean="0"/>
              <a:t>who</a:t>
            </a:r>
            <a:r>
              <a:rPr lang="es-ES" dirty="0" smtClean="0"/>
              <a:t> </a:t>
            </a:r>
            <a:r>
              <a:rPr lang="es-ES" dirty="0" err="1" smtClean="0"/>
              <a:t>or</a:t>
            </a:r>
            <a:r>
              <a:rPr lang="es-ES" dirty="0" smtClean="0"/>
              <a:t> </a:t>
            </a:r>
            <a:r>
              <a:rPr lang="es-ES" dirty="0" err="1" smtClean="0"/>
              <a:t>what</a:t>
            </a:r>
            <a:r>
              <a:rPr lang="es-ES" dirty="0" smtClean="0"/>
              <a:t> </a:t>
            </a:r>
            <a:r>
              <a:rPr lang="es-ES" dirty="0" err="1" smtClean="0"/>
              <a:t>creates</a:t>
            </a:r>
            <a:r>
              <a:rPr lang="es-ES" dirty="0" smtClean="0"/>
              <a:t> </a:t>
            </a:r>
            <a:r>
              <a:rPr lang="es-ES" dirty="0" err="1" smtClean="0"/>
              <a:t>that</a:t>
            </a:r>
            <a:r>
              <a:rPr lang="es-ES" dirty="0" smtClean="0"/>
              <a:t> </a:t>
            </a:r>
            <a:r>
              <a:rPr lang="es-ES" i="1" dirty="0" smtClean="0"/>
              <a:t>idea</a:t>
            </a:r>
            <a:r>
              <a:rPr lang="es-ES" dirty="0" smtClean="0"/>
              <a:t>?</a:t>
            </a:r>
          </a:p>
          <a:p>
            <a:pPr algn="just"/>
            <a:endParaRPr lang="es-ES" dirty="0"/>
          </a:p>
          <a:p>
            <a:pPr algn="just"/>
            <a:r>
              <a:rPr lang="es-ES" dirty="0" err="1" smtClean="0"/>
              <a:t>Explanatory</a:t>
            </a:r>
            <a:r>
              <a:rPr lang="es-ES" dirty="0" smtClean="0"/>
              <a:t> </a:t>
            </a:r>
            <a:r>
              <a:rPr lang="es-ES" dirty="0" err="1" smtClean="0"/>
              <a:t>power</a:t>
            </a:r>
            <a:r>
              <a:rPr lang="es-ES" dirty="0" smtClean="0"/>
              <a:t>? </a:t>
            </a:r>
            <a:endParaRPr lang="es-ES"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980728"/>
            <a:ext cx="1512168"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963" y="4013038"/>
            <a:ext cx="1512168"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892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mc:AlternateContent xmlns:mc="http://schemas.openxmlformats.org/markup-compatibility/2006">
        <mc:Choice xmlns:a14="http://schemas.microsoft.com/office/drawing/2010/main" Requires="a14">
          <p:sp>
            <p:nvSpPr>
              <p:cNvPr id="3" name="2 Marcador de contenido"/>
              <p:cNvSpPr>
                <a:spLocks noGrp="1"/>
              </p:cNvSpPr>
              <p:nvPr>
                <p:ph idx="1"/>
              </p:nvPr>
            </p:nvSpPr>
            <p:spPr/>
            <p:txBody>
              <a:bodyPr>
                <a:normAutofit fontScale="55000" lnSpcReduction="20000"/>
              </a:bodyPr>
              <a:lstStyle/>
              <a:p>
                <a:pPr algn="just"/>
                <a:r>
                  <a:rPr lang="es-ES" dirty="0" smtClean="0"/>
                  <a:t>4) </a:t>
                </a:r>
                <a:r>
                  <a:rPr lang="es-ES" dirty="0" err="1" smtClean="0"/>
                  <a:t>Emergentism</a:t>
                </a:r>
                <a:r>
                  <a:rPr lang="es-ES" dirty="0" smtClean="0"/>
                  <a:t>: </a:t>
                </a:r>
                <a:r>
                  <a:rPr lang="es-ES" dirty="0" err="1" smtClean="0"/>
                  <a:t>mind</a:t>
                </a:r>
                <a:r>
                  <a:rPr lang="es-ES" dirty="0" smtClean="0"/>
                  <a:t> </a:t>
                </a:r>
                <a:r>
                  <a:rPr lang="es-ES" dirty="0" err="1" smtClean="0"/>
                  <a:t>is</a:t>
                </a:r>
                <a:r>
                  <a:rPr lang="es-ES" dirty="0" smtClean="0"/>
                  <a:t> a set of </a:t>
                </a:r>
                <a:r>
                  <a:rPr lang="es-ES" dirty="0" err="1" smtClean="0"/>
                  <a:t>emerging</a:t>
                </a:r>
                <a:r>
                  <a:rPr lang="es-ES" dirty="0" smtClean="0"/>
                  <a:t> </a:t>
                </a:r>
                <a:r>
                  <a:rPr lang="es-ES" dirty="0" err="1" smtClean="0"/>
                  <a:t>biofunctions</a:t>
                </a:r>
                <a:r>
                  <a:rPr lang="es-ES" dirty="0" smtClean="0"/>
                  <a:t>. </a:t>
                </a:r>
                <a:r>
                  <a:rPr lang="es-ES" i="1" dirty="0" err="1" smtClean="0"/>
                  <a:t>Epiphenomenalism</a:t>
                </a:r>
                <a:r>
                  <a:rPr lang="es-ES" i="1" dirty="0" smtClean="0"/>
                  <a:t>.</a:t>
                </a:r>
                <a:endParaRPr lang="es-ES" dirty="0" smtClean="0"/>
              </a:p>
              <a:p>
                <a:pPr algn="just"/>
                <a:endParaRPr lang="es-ES" dirty="0" smtClean="0"/>
              </a:p>
              <a:p>
                <a:pPr algn="just"/>
                <a:endParaRPr lang="es-ES" dirty="0"/>
              </a:p>
              <a:p>
                <a:pPr algn="just"/>
                <a:endParaRPr lang="es-ES" dirty="0" smtClean="0"/>
              </a:p>
              <a:p>
                <a:pPr algn="just"/>
                <a:r>
                  <a:rPr lang="es-ES" dirty="0" err="1" smtClean="0"/>
                  <a:t>Complex</a:t>
                </a:r>
                <a:r>
                  <a:rPr lang="es-ES" dirty="0" smtClean="0"/>
                  <a:t> </a:t>
                </a:r>
                <a:r>
                  <a:rPr lang="es-ES" dirty="0" err="1" smtClean="0"/>
                  <a:t>dynamical</a:t>
                </a:r>
                <a:r>
                  <a:rPr lang="es-ES" dirty="0" smtClean="0"/>
                  <a:t> </a:t>
                </a:r>
                <a:r>
                  <a:rPr lang="es-ES" dirty="0" err="1" smtClean="0"/>
                  <a:t>systems</a:t>
                </a:r>
                <a:r>
                  <a:rPr lang="es-ES" dirty="0" smtClean="0"/>
                  <a:t>: </a:t>
                </a:r>
                <a:r>
                  <a:rPr lang="es-ES" dirty="0" err="1" smtClean="0"/>
                  <a:t>emergence</a:t>
                </a:r>
                <a:r>
                  <a:rPr lang="es-ES" dirty="0" smtClean="0"/>
                  <a:t> of </a:t>
                </a:r>
                <a:r>
                  <a:rPr lang="es-ES" dirty="0" err="1" smtClean="0"/>
                  <a:t>properties</a:t>
                </a:r>
                <a:r>
                  <a:rPr lang="es-ES" dirty="0" smtClean="0"/>
                  <a:t> irreducible to </a:t>
                </a:r>
                <a:r>
                  <a:rPr lang="es-ES" dirty="0" err="1" smtClean="0"/>
                  <a:t>the</a:t>
                </a:r>
                <a:r>
                  <a:rPr lang="es-ES" dirty="0" smtClean="0"/>
                  <a:t> sum of </a:t>
                </a:r>
                <a:r>
                  <a:rPr lang="es-ES" dirty="0" err="1" smtClean="0"/>
                  <a:t>the</a:t>
                </a:r>
                <a:r>
                  <a:rPr lang="es-ES" dirty="0" smtClean="0"/>
                  <a:t> </a:t>
                </a:r>
                <a:r>
                  <a:rPr lang="es-ES" dirty="0" err="1" smtClean="0"/>
                  <a:t>parts</a:t>
                </a:r>
                <a:r>
                  <a:rPr lang="es-ES" dirty="0" smtClean="0"/>
                  <a:t>:</a:t>
                </a:r>
              </a:p>
              <a:p>
                <a:pPr algn="just"/>
                <a:endParaRPr lang="es-ES" dirty="0"/>
              </a:p>
              <a:p>
                <a:pPr algn="just"/>
                <a:r>
                  <a:rPr lang="es-ES" dirty="0" err="1" smtClean="0"/>
                  <a:t>Whole</a:t>
                </a:r>
                <a:r>
                  <a:rPr lang="es-ES" dirty="0" smtClean="0"/>
                  <a:t> &gt; Sum of </a:t>
                </a:r>
                <a:r>
                  <a:rPr lang="es-ES" dirty="0" err="1" smtClean="0"/>
                  <a:t>its</a:t>
                </a:r>
                <a:r>
                  <a:rPr lang="es-ES" dirty="0" smtClean="0"/>
                  <a:t> </a:t>
                </a:r>
                <a:r>
                  <a:rPr lang="es-ES" dirty="0" err="1" smtClean="0"/>
                  <a:t>parts</a:t>
                </a:r>
                <a:endParaRPr lang="es-ES" dirty="0" smtClean="0"/>
              </a:p>
              <a:p>
                <a:pPr algn="just"/>
                <a:endParaRPr lang="es-ES" dirty="0"/>
              </a:p>
              <a:p>
                <a:pPr algn="just"/>
                <a:endParaRPr lang="es-ES" dirty="0"/>
              </a:p>
              <a:p>
                <a:pPr algn="just"/>
                <a:r>
                  <a:rPr lang="es-ES" dirty="0" smtClean="0"/>
                  <a:t>A </a:t>
                </a:r>
                <a:r>
                  <a:rPr lang="es-ES" dirty="0" err="1" smtClean="0"/>
                  <a:t>promising</a:t>
                </a:r>
                <a:r>
                  <a:rPr lang="es-ES" dirty="0" smtClean="0"/>
                  <a:t> </a:t>
                </a:r>
                <a:r>
                  <a:rPr lang="es-ES" dirty="0" err="1" smtClean="0"/>
                  <a:t>theory</a:t>
                </a:r>
                <a:r>
                  <a:rPr lang="es-ES" dirty="0" smtClean="0"/>
                  <a:t>, </a:t>
                </a:r>
                <a:r>
                  <a:rPr lang="es-ES" dirty="0" err="1" smtClean="0"/>
                  <a:t>but</a:t>
                </a:r>
                <a:r>
                  <a:rPr lang="es-ES" dirty="0" smtClean="0"/>
                  <a:t>:</a:t>
                </a:r>
              </a:p>
              <a:p>
                <a:pPr algn="just"/>
                <a:endParaRPr lang="es-ES" dirty="0"/>
              </a:p>
              <a:p>
                <a:pPr algn="just"/>
                <a:r>
                  <a:rPr lang="es-ES" dirty="0" err="1" smtClean="0"/>
                  <a:t>Vagueness</a:t>
                </a:r>
                <a:endParaRPr lang="es-ES" dirty="0" smtClean="0"/>
              </a:p>
              <a:p>
                <a:pPr algn="just"/>
                <a:endParaRPr lang="es-ES" dirty="0"/>
              </a:p>
              <a:p>
                <a:pPr algn="just"/>
                <a:r>
                  <a:rPr lang="es-ES" dirty="0" err="1" smtClean="0"/>
                  <a:t>Incompleteness</a:t>
                </a:r>
                <a:endParaRPr lang="es-ES" dirty="0" smtClean="0"/>
              </a:p>
              <a:p>
                <a:pPr algn="just"/>
                <a:endParaRPr lang="es-ES" dirty="0"/>
              </a:p>
              <a:p>
                <a:pPr algn="just"/>
                <a:r>
                  <a:rPr lang="es-ES" dirty="0" err="1" smtClean="0"/>
                  <a:t>Why</a:t>
                </a:r>
                <a:r>
                  <a:rPr lang="es-ES" dirty="0" smtClean="0"/>
                  <a:t> and </a:t>
                </a:r>
                <a:r>
                  <a:rPr lang="es-ES" dirty="0" err="1" smtClean="0"/>
                  <a:t>how</a:t>
                </a:r>
                <a:r>
                  <a:rPr lang="es-ES" dirty="0" smtClean="0"/>
                  <a:t> do </a:t>
                </a:r>
                <a:r>
                  <a:rPr lang="es-ES" dirty="0" err="1" smtClean="0"/>
                  <a:t>these</a:t>
                </a:r>
                <a:r>
                  <a:rPr lang="es-ES" dirty="0" smtClean="0"/>
                  <a:t> </a:t>
                </a:r>
                <a:r>
                  <a:rPr lang="es-ES" dirty="0" err="1" smtClean="0"/>
                  <a:t>properties</a:t>
                </a:r>
                <a:r>
                  <a:rPr lang="es-ES" dirty="0" smtClean="0"/>
                  <a:t> emerge?</a:t>
                </a:r>
              </a:p>
              <a:p>
                <a:pPr algn="just"/>
                <a:endParaRPr lang="es-ES" dirty="0"/>
              </a:p>
              <a:p>
                <a:pPr algn="just"/>
                <a:r>
                  <a:rPr lang="es-ES" dirty="0" err="1" smtClean="0"/>
                  <a:t>How</a:t>
                </a:r>
                <a:r>
                  <a:rPr lang="es-ES" dirty="0" smtClean="0"/>
                  <a:t> can </a:t>
                </a:r>
                <a:r>
                  <a:rPr lang="es-ES" dirty="0" err="1" smtClean="0"/>
                  <a:t>you</a:t>
                </a:r>
                <a:r>
                  <a:rPr lang="es-ES" dirty="0" smtClean="0"/>
                  <a:t> </a:t>
                </a:r>
                <a:r>
                  <a:rPr lang="es-ES" dirty="0" err="1" smtClean="0"/>
                  <a:t>prove</a:t>
                </a:r>
                <a:r>
                  <a:rPr lang="es-ES" dirty="0" smtClean="0"/>
                  <a:t> </a:t>
                </a:r>
                <a:r>
                  <a:rPr lang="es-ES" dirty="0" err="1" smtClean="0"/>
                  <a:t>that</a:t>
                </a:r>
                <a:r>
                  <a:rPr lang="es-ES" dirty="0" smtClean="0"/>
                  <a:t> </a:t>
                </a:r>
                <a:r>
                  <a:rPr lang="es-ES" dirty="0" err="1" smtClean="0"/>
                  <a:t>the</a:t>
                </a:r>
                <a:r>
                  <a:rPr lang="es-ES" dirty="0" smtClean="0"/>
                  <a:t> </a:t>
                </a:r>
                <a:r>
                  <a:rPr lang="es-ES" dirty="0" err="1" smtClean="0"/>
                  <a:t>whole</a:t>
                </a:r>
                <a:r>
                  <a:rPr lang="es-ES" dirty="0" smtClean="0"/>
                  <a:t> </a:t>
                </a:r>
                <a:r>
                  <a:rPr lang="es-ES" dirty="0" err="1" smtClean="0"/>
                  <a:t>is</a:t>
                </a:r>
                <a:r>
                  <a:rPr lang="es-ES" dirty="0" smtClean="0"/>
                  <a:t> </a:t>
                </a:r>
                <a:r>
                  <a:rPr lang="es-ES" dirty="0" err="1" smtClean="0"/>
                  <a:t>greater</a:t>
                </a:r>
                <a:r>
                  <a:rPr lang="es-ES" dirty="0" smtClean="0"/>
                  <a:t> </a:t>
                </a:r>
                <a:r>
                  <a:rPr lang="es-ES" dirty="0" err="1" smtClean="0"/>
                  <a:t>than</a:t>
                </a:r>
                <a:r>
                  <a:rPr lang="es-ES" dirty="0" smtClean="0"/>
                  <a:t> </a:t>
                </a:r>
                <a:r>
                  <a:rPr lang="es-ES" dirty="0" err="1" smtClean="0"/>
                  <a:t>the</a:t>
                </a:r>
                <a:r>
                  <a:rPr lang="es-ES" dirty="0" smtClean="0"/>
                  <a:t> sum of </a:t>
                </a:r>
                <a:r>
                  <a:rPr lang="es-ES" dirty="0" err="1" smtClean="0"/>
                  <a:t>its</a:t>
                </a:r>
                <a:r>
                  <a:rPr lang="es-ES" dirty="0" smtClean="0"/>
                  <a:t> </a:t>
                </a:r>
                <a:r>
                  <a:rPr lang="es-ES" dirty="0" err="1" smtClean="0"/>
                  <a:t>parts</a:t>
                </a:r>
                <a:r>
                  <a:rPr lang="es-ES" dirty="0" smtClean="0"/>
                  <a:t>?</a:t>
                </a:r>
              </a:p>
              <a:p>
                <a:pPr algn="just"/>
                <a:endParaRPr lang="es-ES" dirty="0"/>
              </a:p>
              <a:p>
                <a:pPr algn="just"/>
                <a:r>
                  <a:rPr lang="es-ES" dirty="0" err="1" smtClean="0"/>
                  <a:t>Will</a:t>
                </a:r>
                <a:r>
                  <a:rPr lang="es-ES" dirty="0" smtClean="0"/>
                  <a:t> new </a:t>
                </a:r>
                <a:r>
                  <a:rPr lang="es-ES" dirty="0" err="1" smtClean="0"/>
                  <a:t>functions</a:t>
                </a:r>
                <a:r>
                  <a:rPr lang="es-ES" dirty="0" smtClean="0"/>
                  <a:t> emerge, </a:t>
                </a:r>
                <a:r>
                  <a:rPr lang="es-ES" dirty="0" err="1" smtClean="0"/>
                  <a:t>or</a:t>
                </a:r>
                <a:r>
                  <a:rPr lang="es-ES" dirty="0" smtClean="0"/>
                  <a:t> </a:t>
                </a:r>
                <a:r>
                  <a:rPr lang="es-ES" dirty="0" err="1" smtClean="0"/>
                  <a:t>evolution</a:t>
                </a:r>
                <a:r>
                  <a:rPr lang="es-ES" dirty="0" smtClean="0"/>
                  <a:t> has </a:t>
                </a:r>
                <a:r>
                  <a:rPr lang="es-ES" dirty="0" err="1" smtClean="0"/>
                  <a:t>stopped</a:t>
                </a:r>
                <a:r>
                  <a:rPr lang="es-ES" dirty="0" smtClean="0"/>
                  <a:t>?</a:t>
                </a:r>
              </a:p>
              <a:p>
                <a:pPr algn="just"/>
                <a:endParaRPr lang="es-ES" dirty="0"/>
              </a:p>
              <a:p>
                <a:pPr algn="just"/>
                <a:r>
                  <a:rPr lang="es-ES" dirty="0" err="1" smtClean="0"/>
                  <a:t>Jaegwon</a:t>
                </a:r>
                <a:r>
                  <a:rPr lang="es-ES" dirty="0" smtClean="0"/>
                  <a:t> </a:t>
                </a:r>
                <a:r>
                  <a:rPr lang="es-ES" dirty="0" err="1" smtClean="0"/>
                  <a:t>Kim’s</a:t>
                </a:r>
                <a:r>
                  <a:rPr lang="es-ES" dirty="0" smtClean="0"/>
                  <a:t> </a:t>
                </a:r>
                <a:r>
                  <a:rPr lang="es-ES" dirty="0" err="1" smtClean="0"/>
                  <a:t>criticism</a:t>
                </a:r>
                <a:r>
                  <a:rPr lang="es-ES" dirty="0" smtClean="0"/>
                  <a:t> of </a:t>
                </a:r>
                <a:r>
                  <a:rPr lang="es-ES" dirty="0" err="1" smtClean="0"/>
                  <a:t>emergence</a:t>
                </a:r>
                <a:r>
                  <a:rPr lang="es-ES" dirty="0" smtClean="0"/>
                  <a:t>: </a:t>
                </a:r>
                <a14:m>
                  <m:oMath xmlns:m="http://schemas.openxmlformats.org/officeDocument/2006/math">
                    <m:r>
                      <a:rPr lang="es-ES" i="1">
                        <a:latin typeface="Cambria Math"/>
                      </a:rPr>
                      <m:t>𝐴</m:t>
                    </m:r>
                    <m:r>
                      <a:rPr lang="es-ES" i="1">
                        <a:latin typeface="Cambria Math"/>
                        <a:ea typeface="Cambria Math"/>
                      </a:rPr>
                      <m:t>→</m:t>
                    </m:r>
                    <m:r>
                      <a:rPr lang="es-ES" i="1">
                        <a:latin typeface="Cambria Math"/>
                        <a:ea typeface="Cambria Math"/>
                      </a:rPr>
                      <m:t>𝐵</m:t>
                    </m:r>
                  </m:oMath>
                </a14:m>
                <a:r>
                  <a:rPr lang="es-ES" dirty="0">
                    <a:ea typeface="Cambria Math"/>
                  </a:rPr>
                  <a:t>; A. </a:t>
                </a:r>
                <a:r>
                  <a:rPr lang="es-ES" dirty="0">
                    <a:ea typeface="Cambria Math"/>
                  </a:rPr>
                  <a:t>Luego </a:t>
                </a:r>
                <a:r>
                  <a:rPr lang="es-ES" i="1" dirty="0">
                    <a:ea typeface="Cambria Math"/>
                  </a:rPr>
                  <a:t>B. </a:t>
                </a:r>
                <a:r>
                  <a:rPr lang="es-ES" i="1" dirty="0" smtClean="0">
                    <a:ea typeface="Cambria Math"/>
                  </a:rPr>
                  <a:t> </a:t>
                </a:r>
                <a:r>
                  <a:rPr lang="es-ES" dirty="0" err="1" smtClean="0">
                    <a:ea typeface="Cambria Math"/>
                  </a:rPr>
                  <a:t>Emergence</a:t>
                </a:r>
                <a:r>
                  <a:rPr lang="es-ES" dirty="0" smtClean="0">
                    <a:ea typeface="Cambria Math"/>
                  </a:rPr>
                  <a:t> </a:t>
                </a:r>
                <a:r>
                  <a:rPr lang="es-ES" dirty="0" err="1" smtClean="0">
                    <a:ea typeface="Cambria Math"/>
                  </a:rPr>
                  <a:t>or</a:t>
                </a:r>
                <a:r>
                  <a:rPr lang="es-ES" dirty="0" smtClean="0">
                    <a:ea typeface="Cambria Math"/>
                  </a:rPr>
                  <a:t> </a:t>
                </a:r>
                <a:r>
                  <a:rPr lang="es-ES" dirty="0" err="1" smtClean="0">
                    <a:ea typeface="Cambria Math"/>
                  </a:rPr>
                  <a:t>unfolding</a:t>
                </a:r>
                <a:r>
                  <a:rPr lang="es-ES" dirty="0" smtClean="0">
                    <a:ea typeface="Cambria Math"/>
                  </a:rPr>
                  <a:t> of </a:t>
                </a:r>
                <a:r>
                  <a:rPr lang="es-ES" dirty="0" err="1" smtClean="0">
                    <a:ea typeface="Cambria Math"/>
                  </a:rPr>
                  <a:t>that</a:t>
                </a:r>
                <a:r>
                  <a:rPr lang="es-ES" dirty="0" smtClean="0">
                    <a:ea typeface="Cambria Math"/>
                  </a:rPr>
                  <a:t> </a:t>
                </a:r>
                <a:r>
                  <a:rPr lang="es-ES" dirty="0" err="1" smtClean="0">
                    <a:ea typeface="Cambria Math"/>
                  </a:rPr>
                  <a:t>which</a:t>
                </a:r>
                <a:r>
                  <a:rPr lang="es-ES" dirty="0" smtClean="0">
                    <a:ea typeface="Cambria Math"/>
                  </a:rPr>
                  <a:t> </a:t>
                </a:r>
                <a:r>
                  <a:rPr lang="es-ES" dirty="0" err="1" smtClean="0">
                    <a:ea typeface="Cambria Math"/>
                  </a:rPr>
                  <a:t>is</a:t>
                </a:r>
                <a:r>
                  <a:rPr lang="es-ES" dirty="0" smtClean="0">
                    <a:ea typeface="Cambria Math"/>
                  </a:rPr>
                  <a:t> </a:t>
                </a:r>
                <a:r>
                  <a:rPr lang="es-ES" dirty="0" err="1" smtClean="0">
                    <a:ea typeface="Cambria Math"/>
                  </a:rPr>
                  <a:t>already</a:t>
                </a:r>
                <a:r>
                  <a:rPr lang="es-ES" dirty="0" smtClean="0">
                    <a:ea typeface="Cambria Math"/>
                  </a:rPr>
                  <a:t> </a:t>
                </a:r>
                <a:r>
                  <a:rPr lang="es-ES" dirty="0" err="1" smtClean="0">
                    <a:ea typeface="Cambria Math"/>
                  </a:rPr>
                  <a:t>given</a:t>
                </a:r>
                <a:r>
                  <a:rPr lang="es-ES" dirty="0" smtClean="0">
                    <a:ea typeface="Cambria Math"/>
                  </a:rPr>
                  <a:t> </a:t>
                </a:r>
                <a:r>
                  <a:rPr lang="es-ES" i="1" dirty="0" smtClean="0">
                    <a:ea typeface="Cambria Math"/>
                  </a:rPr>
                  <a:t>in </a:t>
                </a:r>
                <a:r>
                  <a:rPr lang="es-ES" i="1" dirty="0" err="1" smtClean="0">
                    <a:ea typeface="Cambria Math"/>
                  </a:rPr>
                  <a:t>nuce</a:t>
                </a:r>
                <a:r>
                  <a:rPr lang="es-ES" dirty="0" smtClean="0">
                    <a:ea typeface="Cambria Math"/>
                  </a:rPr>
                  <a:t>. </a:t>
                </a:r>
              </a:p>
              <a:p>
                <a:pPr algn="just"/>
                <a:endParaRPr lang="es-ES" dirty="0">
                  <a:ea typeface="Cambria Math"/>
                </a:endParaRPr>
              </a:p>
              <a:p>
                <a:pPr algn="just"/>
                <a:r>
                  <a:rPr lang="es-ES" dirty="0" err="1" smtClean="0">
                    <a:ea typeface="Cambria Math"/>
                  </a:rPr>
                  <a:t>Parts</a:t>
                </a:r>
                <a:r>
                  <a:rPr lang="es-ES" dirty="0" smtClean="0">
                    <a:ea typeface="Cambria Math"/>
                  </a:rPr>
                  <a:t> + </a:t>
                </a:r>
                <a:r>
                  <a:rPr lang="es-ES" dirty="0" err="1" smtClean="0">
                    <a:ea typeface="Cambria Math"/>
                  </a:rPr>
                  <a:t>interactions</a:t>
                </a:r>
                <a:r>
                  <a:rPr lang="es-ES" dirty="0" smtClean="0">
                    <a:ea typeface="Cambria Math"/>
                  </a:rPr>
                  <a:t>? </a:t>
                </a:r>
                <a:r>
                  <a:rPr lang="es-ES" dirty="0" err="1" smtClean="0">
                    <a:ea typeface="Cambria Math"/>
                  </a:rPr>
                  <a:t>Reorganization</a:t>
                </a:r>
                <a:r>
                  <a:rPr lang="es-ES" dirty="0" smtClean="0">
                    <a:ea typeface="Cambria Math"/>
                  </a:rPr>
                  <a:t>?</a:t>
                </a:r>
                <a:endParaRPr lang="es-ES" dirty="0" smtClean="0"/>
              </a:p>
              <a:p>
                <a:pPr algn="just"/>
                <a:endParaRPr lang="es-ES" dirty="0"/>
              </a:p>
              <a:p>
                <a:pPr algn="just"/>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t="-635"/>
                </a:stretch>
              </a:blipFill>
            </p:spPr>
            <p:txBody>
              <a:bodyPr/>
              <a:lstStyle/>
              <a:p>
                <a:r>
                  <a:rPr lang="es-ES">
                    <a:noFill/>
                  </a:rPr>
                  <a:t> </a:t>
                </a:r>
              </a:p>
            </p:txBody>
          </p:sp>
        </mc:Fallback>
      </mc:AlternateContent>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852936"/>
            <a:ext cx="2115319"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197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dirty="0" smtClean="0"/>
              <a:t>III. APROXIMACIÓN SISTEMÁTICA</a:t>
            </a:r>
            <a:endParaRPr lang="es-ES" sz="2400" dirty="0"/>
          </a:p>
        </p:txBody>
      </p:sp>
      <p:sp>
        <p:nvSpPr>
          <p:cNvPr id="3" name="2 Marcador de contenido"/>
          <p:cNvSpPr>
            <a:spLocks noGrp="1"/>
          </p:cNvSpPr>
          <p:nvPr>
            <p:ph idx="1"/>
          </p:nvPr>
        </p:nvSpPr>
        <p:spPr>
          <a:xfrm>
            <a:off x="457200" y="1600200"/>
            <a:ext cx="5915000" cy="4800600"/>
          </a:xfrm>
        </p:spPr>
        <p:txBody>
          <a:bodyPr>
            <a:normAutofit fontScale="70000" lnSpcReduction="20000"/>
          </a:bodyPr>
          <a:lstStyle/>
          <a:p>
            <a:pPr algn="just"/>
            <a:r>
              <a:rPr lang="es-ES" i="1" dirty="0" err="1" smtClean="0"/>
              <a:t>Addenda</a:t>
            </a:r>
            <a:r>
              <a:rPr lang="es-ES" i="1" dirty="0" smtClean="0"/>
              <a:t> </a:t>
            </a:r>
            <a:endParaRPr lang="es-ES" dirty="0"/>
          </a:p>
          <a:p>
            <a:pPr algn="just"/>
            <a:endParaRPr lang="es-ES" dirty="0" smtClean="0"/>
          </a:p>
          <a:p>
            <a:pPr algn="just"/>
            <a:r>
              <a:rPr lang="es-ES" dirty="0" err="1" smtClean="0"/>
              <a:t>Explanations</a:t>
            </a:r>
            <a:r>
              <a:rPr lang="es-ES" dirty="0" smtClean="0"/>
              <a:t> </a:t>
            </a:r>
            <a:r>
              <a:rPr lang="es-ES" dirty="0" err="1" smtClean="0"/>
              <a:t>based</a:t>
            </a:r>
            <a:r>
              <a:rPr lang="es-ES" dirty="0" smtClean="0"/>
              <a:t> </a:t>
            </a:r>
            <a:r>
              <a:rPr lang="es-ES" dirty="0" err="1" smtClean="0"/>
              <a:t>on</a:t>
            </a:r>
            <a:r>
              <a:rPr lang="es-ES" dirty="0" smtClean="0"/>
              <a:t> </a:t>
            </a:r>
            <a:r>
              <a:rPr lang="es-ES" i="1" dirty="0" smtClean="0"/>
              <a:t>quantum </a:t>
            </a:r>
            <a:r>
              <a:rPr lang="es-ES" i="1" dirty="0" err="1" smtClean="0"/>
              <a:t>uncertainty</a:t>
            </a:r>
            <a:r>
              <a:rPr lang="es-ES" i="1" dirty="0" smtClean="0"/>
              <a:t> </a:t>
            </a:r>
            <a:r>
              <a:rPr lang="es-ES" dirty="0" smtClean="0"/>
              <a:t>(</a:t>
            </a:r>
            <a:r>
              <a:rPr lang="es-ES" dirty="0" err="1" smtClean="0"/>
              <a:t>Penrose-Hammeroff</a:t>
            </a:r>
            <a:r>
              <a:rPr lang="es-ES" dirty="0" smtClean="0"/>
              <a:t>)</a:t>
            </a:r>
          </a:p>
          <a:p>
            <a:pPr algn="just"/>
            <a:endParaRPr lang="es-ES" dirty="0"/>
          </a:p>
          <a:p>
            <a:pPr algn="just"/>
            <a:r>
              <a:rPr lang="es-ES" dirty="0" err="1" smtClean="0"/>
              <a:t>Problems</a:t>
            </a:r>
            <a:r>
              <a:rPr lang="es-ES" dirty="0" smtClean="0"/>
              <a:t>:</a:t>
            </a:r>
          </a:p>
          <a:p>
            <a:pPr algn="just"/>
            <a:endParaRPr lang="es-ES" dirty="0"/>
          </a:p>
          <a:p>
            <a:pPr marL="114300" indent="0" algn="just">
              <a:buNone/>
            </a:pPr>
            <a:r>
              <a:rPr lang="es-ES" dirty="0" smtClean="0"/>
              <a:t>	</a:t>
            </a:r>
            <a:r>
              <a:rPr lang="es-ES" dirty="0" err="1" smtClean="0"/>
              <a:t>It</a:t>
            </a:r>
            <a:r>
              <a:rPr lang="es-ES" dirty="0" smtClean="0"/>
              <a:t> </a:t>
            </a:r>
            <a:r>
              <a:rPr lang="es-ES" dirty="0" err="1" smtClean="0"/>
              <a:t>is</a:t>
            </a:r>
            <a:r>
              <a:rPr lang="es-ES" dirty="0" smtClean="0"/>
              <a:t> </a:t>
            </a:r>
            <a:r>
              <a:rPr lang="es-ES" dirty="0" err="1" smtClean="0"/>
              <a:t>conceptually</a:t>
            </a:r>
            <a:r>
              <a:rPr lang="es-ES" dirty="0" smtClean="0"/>
              <a:t> </a:t>
            </a:r>
            <a:r>
              <a:rPr lang="es-ES" dirty="0" err="1" smtClean="0"/>
              <a:t>interesting</a:t>
            </a:r>
            <a:r>
              <a:rPr lang="es-ES" dirty="0" smtClean="0"/>
              <a:t>, </a:t>
            </a:r>
            <a:r>
              <a:rPr lang="es-ES" dirty="0" err="1" smtClean="0"/>
              <a:t>but</a:t>
            </a:r>
            <a:r>
              <a:rPr lang="es-ES" dirty="0" smtClean="0"/>
              <a:t> </a:t>
            </a:r>
            <a:r>
              <a:rPr lang="es-ES" i="1" dirty="0" err="1" smtClean="0"/>
              <a:t>measurement</a:t>
            </a:r>
            <a:r>
              <a:rPr lang="es-ES" i="1" dirty="0" smtClean="0"/>
              <a:t> </a:t>
            </a:r>
            <a:r>
              <a:rPr lang="es-ES" i="1" dirty="0" err="1" smtClean="0"/>
              <a:t>problem</a:t>
            </a:r>
            <a:r>
              <a:rPr lang="es-ES" dirty="0" smtClean="0"/>
              <a:t> </a:t>
            </a:r>
            <a:r>
              <a:rPr lang="es-ES" dirty="0" err="1" smtClean="0"/>
              <a:t>is</a:t>
            </a:r>
            <a:r>
              <a:rPr lang="es-ES" dirty="0" smtClean="0"/>
              <a:t> </a:t>
            </a:r>
            <a:r>
              <a:rPr lang="es-ES" dirty="0" err="1" smtClean="0"/>
              <a:t>unsolved</a:t>
            </a:r>
            <a:r>
              <a:rPr lang="es-ES" dirty="0" smtClean="0"/>
              <a:t> </a:t>
            </a:r>
            <a:r>
              <a:rPr lang="es-ES" dirty="0" err="1" smtClean="0"/>
              <a:t>by</a:t>
            </a:r>
            <a:r>
              <a:rPr lang="es-ES" dirty="0" smtClean="0"/>
              <a:t> </a:t>
            </a:r>
            <a:r>
              <a:rPr lang="es-ES" dirty="0" err="1" smtClean="0"/>
              <a:t>Physics</a:t>
            </a:r>
            <a:endParaRPr lang="es-ES" dirty="0" smtClean="0"/>
          </a:p>
          <a:p>
            <a:pPr marL="114300" indent="0" algn="just">
              <a:buNone/>
            </a:pPr>
            <a:endParaRPr lang="es-ES" dirty="0"/>
          </a:p>
          <a:p>
            <a:pPr marL="114300" indent="0" algn="just">
              <a:buNone/>
            </a:pPr>
            <a:r>
              <a:rPr lang="es-ES" dirty="0" smtClean="0"/>
              <a:t>	</a:t>
            </a:r>
            <a:r>
              <a:rPr lang="es-ES" dirty="0" err="1" smtClean="0"/>
              <a:t>Is</a:t>
            </a:r>
            <a:r>
              <a:rPr lang="es-ES" dirty="0" smtClean="0"/>
              <a:t> Quantum </a:t>
            </a:r>
            <a:r>
              <a:rPr lang="es-ES" dirty="0" err="1" smtClean="0"/>
              <a:t>Theory</a:t>
            </a:r>
            <a:r>
              <a:rPr lang="es-ES" dirty="0" smtClean="0"/>
              <a:t> complete?</a:t>
            </a:r>
          </a:p>
          <a:p>
            <a:pPr marL="114300" indent="0" algn="just">
              <a:buNone/>
            </a:pPr>
            <a:endParaRPr lang="es-ES" dirty="0"/>
          </a:p>
          <a:p>
            <a:pPr marL="114300" indent="0" algn="just">
              <a:buNone/>
            </a:pPr>
            <a:r>
              <a:rPr lang="es-ES" dirty="0" smtClean="0"/>
              <a:t>	</a:t>
            </a:r>
            <a:r>
              <a:rPr lang="es-ES" dirty="0" err="1" smtClean="0"/>
              <a:t>It</a:t>
            </a:r>
            <a:r>
              <a:rPr lang="es-ES" dirty="0" smtClean="0"/>
              <a:t> </a:t>
            </a:r>
            <a:r>
              <a:rPr lang="es-ES" dirty="0" err="1" smtClean="0"/>
              <a:t>does</a:t>
            </a:r>
            <a:r>
              <a:rPr lang="es-ES" dirty="0" smtClean="0"/>
              <a:t> </a:t>
            </a:r>
            <a:r>
              <a:rPr lang="es-ES" dirty="0" err="1" smtClean="0"/>
              <a:t>not</a:t>
            </a:r>
            <a:r>
              <a:rPr lang="es-ES" dirty="0" smtClean="0"/>
              <a:t> </a:t>
            </a:r>
            <a:r>
              <a:rPr lang="es-ES" dirty="0" err="1" smtClean="0"/>
              <a:t>propose</a:t>
            </a:r>
            <a:r>
              <a:rPr lang="es-ES" dirty="0" smtClean="0"/>
              <a:t> </a:t>
            </a:r>
            <a:r>
              <a:rPr lang="es-ES" dirty="0" err="1" smtClean="0"/>
              <a:t>significant</a:t>
            </a:r>
            <a:r>
              <a:rPr lang="es-ES" dirty="0" smtClean="0"/>
              <a:t> </a:t>
            </a:r>
            <a:r>
              <a:rPr lang="es-ES" dirty="0" err="1" smtClean="0"/>
              <a:t>neurobiological</a:t>
            </a:r>
            <a:r>
              <a:rPr lang="es-ES" dirty="0" smtClean="0"/>
              <a:t> </a:t>
            </a:r>
            <a:r>
              <a:rPr lang="es-ES" dirty="0" err="1" smtClean="0"/>
              <a:t>predictions</a:t>
            </a:r>
            <a:r>
              <a:rPr lang="es-ES" dirty="0" smtClean="0"/>
              <a:t> and </a:t>
            </a:r>
            <a:r>
              <a:rPr lang="es-ES" dirty="0" err="1" smtClean="0"/>
              <a:t>explanations</a:t>
            </a:r>
            <a:endParaRPr lang="es-ES" dirty="0" smtClean="0"/>
          </a:p>
          <a:p>
            <a:pPr marL="114300" indent="0" algn="just">
              <a:buNone/>
            </a:pPr>
            <a:endParaRPr lang="es-ES" dirty="0"/>
          </a:p>
          <a:p>
            <a:pPr marL="114300" indent="0" algn="just">
              <a:buNone/>
            </a:pPr>
            <a:r>
              <a:rPr lang="es-ES" dirty="0" smtClean="0"/>
              <a:t>	</a:t>
            </a:r>
            <a:r>
              <a:rPr lang="es-ES" dirty="0" err="1" smtClean="0"/>
              <a:t>Even</a:t>
            </a:r>
            <a:r>
              <a:rPr lang="es-ES" dirty="0" smtClean="0"/>
              <a:t> </a:t>
            </a:r>
            <a:r>
              <a:rPr lang="es-ES" dirty="0" err="1" smtClean="0"/>
              <a:t>if</a:t>
            </a:r>
            <a:r>
              <a:rPr lang="es-ES" dirty="0" smtClean="0"/>
              <a:t> </a:t>
            </a:r>
            <a:r>
              <a:rPr lang="es-ES" dirty="0" err="1" smtClean="0"/>
              <a:t>something</a:t>
            </a:r>
            <a:r>
              <a:rPr lang="es-ES" dirty="0" smtClean="0"/>
              <a:t> </a:t>
            </a:r>
            <a:r>
              <a:rPr lang="es-ES" dirty="0" err="1" smtClean="0"/>
              <a:t>is</a:t>
            </a:r>
            <a:r>
              <a:rPr lang="es-ES" dirty="0" smtClean="0"/>
              <a:t> </a:t>
            </a:r>
            <a:r>
              <a:rPr lang="es-ES" dirty="0" err="1" smtClean="0"/>
              <a:t>not</a:t>
            </a:r>
            <a:r>
              <a:rPr lang="es-ES" dirty="0" smtClean="0"/>
              <a:t> </a:t>
            </a:r>
            <a:r>
              <a:rPr lang="es-ES" dirty="0" err="1" smtClean="0"/>
              <a:t>physically</a:t>
            </a:r>
            <a:r>
              <a:rPr lang="es-ES" dirty="0" smtClean="0"/>
              <a:t> </a:t>
            </a:r>
            <a:r>
              <a:rPr lang="es-ES" dirty="0" err="1" smtClean="0"/>
              <a:t>determined</a:t>
            </a:r>
            <a:r>
              <a:rPr lang="es-ES" dirty="0" smtClean="0"/>
              <a:t>, </a:t>
            </a:r>
            <a:r>
              <a:rPr lang="es-ES" dirty="0" err="1" smtClean="0"/>
              <a:t>it</a:t>
            </a:r>
            <a:r>
              <a:rPr lang="es-ES" dirty="0" smtClean="0"/>
              <a:t> can be </a:t>
            </a:r>
            <a:r>
              <a:rPr lang="es-ES" i="1" dirty="0" err="1" smtClean="0"/>
              <a:t>mentally</a:t>
            </a:r>
            <a:r>
              <a:rPr lang="es-ES" i="1" dirty="0" smtClean="0"/>
              <a:t> </a:t>
            </a:r>
            <a:r>
              <a:rPr lang="es-ES" dirty="0" err="1" smtClean="0"/>
              <a:t>determined</a:t>
            </a:r>
            <a:r>
              <a:rPr lang="es-ES" dirty="0" smtClean="0"/>
              <a:t>: 	mental </a:t>
            </a:r>
            <a:r>
              <a:rPr lang="es-ES" dirty="0" err="1" smtClean="0"/>
              <a:t>determinism</a:t>
            </a:r>
            <a:r>
              <a:rPr lang="es-ES" dirty="0" smtClean="0"/>
              <a:t> (vs. 	</a:t>
            </a:r>
            <a:r>
              <a:rPr lang="es-ES" dirty="0" err="1" smtClean="0"/>
              <a:t>random</a:t>
            </a:r>
            <a:r>
              <a:rPr lang="es-ES" dirty="0" smtClean="0"/>
              <a:t> </a:t>
            </a:r>
            <a:r>
              <a:rPr lang="es-ES" dirty="0" err="1" smtClean="0"/>
              <a:t>probabilities</a:t>
            </a:r>
            <a:r>
              <a:rPr lang="es-ES" dirty="0" smtClean="0"/>
              <a:t>)</a:t>
            </a:r>
          </a:p>
          <a:p>
            <a:pPr marL="114300" indent="0" algn="just">
              <a:buNone/>
            </a:pPr>
            <a:endParaRPr lang="es-ES" dirty="0"/>
          </a:p>
          <a:p>
            <a:pPr marL="114300" indent="0" algn="just">
              <a:buNone/>
            </a:pPr>
            <a:r>
              <a:rPr lang="es-ES" dirty="0" smtClean="0"/>
              <a:t>	Local vs. global </a:t>
            </a:r>
            <a:r>
              <a:rPr lang="es-ES" dirty="0" err="1" smtClean="0"/>
              <a:t>determinism</a:t>
            </a:r>
            <a:r>
              <a:rPr lang="es-ES" dirty="0" smtClean="0"/>
              <a:t>?</a:t>
            </a:r>
            <a:endParaRPr lang="es-ES" dirty="0"/>
          </a:p>
          <a:p>
            <a:pPr algn="just"/>
            <a:endParaRPr lang="es-ES" dirty="0"/>
          </a:p>
          <a:p>
            <a:pPr algn="just"/>
            <a:endParaRPr lang="es-ES" dirty="0"/>
          </a:p>
          <a:p>
            <a:pPr algn="just"/>
            <a:endParaRPr lang="es-ES" dirty="0"/>
          </a:p>
          <a:p>
            <a:pPr algn="just"/>
            <a:endParaRPr lang="es-ES" dirty="0"/>
          </a:p>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424383"/>
            <a:ext cx="1511052"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221088"/>
            <a:ext cx="1511052" cy="19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45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a:xfrm>
            <a:off x="457200" y="1600200"/>
            <a:ext cx="5122912" cy="4800600"/>
          </a:xfrm>
        </p:spPr>
        <p:txBody>
          <a:bodyPr>
            <a:normAutofit/>
          </a:bodyPr>
          <a:lstStyle/>
          <a:p>
            <a:pPr algn="just"/>
            <a:r>
              <a:rPr lang="es-ES" dirty="0" smtClean="0"/>
              <a:t>A </a:t>
            </a:r>
            <a:r>
              <a:rPr lang="es-ES" i="1" dirty="0" err="1" smtClean="0"/>
              <a:t>neurobiological</a:t>
            </a:r>
            <a:r>
              <a:rPr lang="es-ES" i="1" dirty="0" smtClean="0"/>
              <a:t> </a:t>
            </a:r>
            <a:r>
              <a:rPr lang="es-ES" i="1" dirty="0" err="1" smtClean="0"/>
              <a:t>theory</a:t>
            </a:r>
            <a:r>
              <a:rPr lang="es-ES" dirty="0" smtClean="0"/>
              <a:t> </a:t>
            </a:r>
            <a:r>
              <a:rPr lang="es-ES" dirty="0" err="1" smtClean="0"/>
              <a:t>is</a:t>
            </a:r>
            <a:r>
              <a:rPr lang="es-ES" dirty="0" smtClean="0"/>
              <a:t> </a:t>
            </a:r>
            <a:r>
              <a:rPr lang="es-ES" dirty="0" err="1" smtClean="0"/>
              <a:t>the</a:t>
            </a:r>
            <a:r>
              <a:rPr lang="es-ES" dirty="0" smtClean="0"/>
              <a:t> </a:t>
            </a:r>
            <a:r>
              <a:rPr lang="es-ES" dirty="0" err="1" smtClean="0"/>
              <a:t>most</a:t>
            </a:r>
            <a:r>
              <a:rPr lang="es-ES" dirty="0" smtClean="0"/>
              <a:t> </a:t>
            </a:r>
            <a:r>
              <a:rPr lang="es-ES" dirty="0" err="1" smtClean="0"/>
              <a:t>promising</a:t>
            </a:r>
            <a:r>
              <a:rPr lang="es-ES" dirty="0" smtClean="0"/>
              <a:t> </a:t>
            </a:r>
            <a:r>
              <a:rPr lang="es-ES" dirty="0" err="1" smtClean="0"/>
              <a:t>apporach</a:t>
            </a:r>
            <a:r>
              <a:rPr lang="es-ES" dirty="0" smtClean="0"/>
              <a:t> to </a:t>
            </a:r>
            <a:r>
              <a:rPr lang="es-ES" dirty="0" err="1" smtClean="0"/>
              <a:t>unfolding</a:t>
            </a:r>
            <a:r>
              <a:rPr lang="es-ES" dirty="0" smtClean="0"/>
              <a:t> </a:t>
            </a:r>
            <a:r>
              <a:rPr lang="es-ES" dirty="0" err="1" smtClean="0"/>
              <a:t>the</a:t>
            </a:r>
            <a:r>
              <a:rPr lang="es-ES" dirty="0" smtClean="0"/>
              <a:t> </a:t>
            </a:r>
            <a:r>
              <a:rPr lang="es-ES" dirty="0" err="1" smtClean="0"/>
              <a:t>nature</a:t>
            </a:r>
            <a:r>
              <a:rPr lang="es-ES" dirty="0" smtClean="0"/>
              <a:t> of </a:t>
            </a:r>
            <a:r>
              <a:rPr lang="es-ES" dirty="0" err="1" smtClean="0"/>
              <a:t>the</a:t>
            </a:r>
            <a:r>
              <a:rPr lang="es-ES" dirty="0" smtClean="0"/>
              <a:t> human </a:t>
            </a:r>
            <a:r>
              <a:rPr lang="es-ES" dirty="0" err="1" smtClean="0"/>
              <a:t>mind</a:t>
            </a:r>
            <a:endParaRPr lang="es-ES" dirty="0" smtClean="0"/>
          </a:p>
          <a:p>
            <a:pPr marL="114300" indent="0" algn="just">
              <a:buNone/>
            </a:pPr>
            <a:endParaRPr lang="es-ES" dirty="0" smtClean="0"/>
          </a:p>
          <a:p>
            <a:endParaRPr lang="es-ES" dirty="0" smtClean="0"/>
          </a:p>
          <a:p>
            <a:pPr algn="just"/>
            <a:r>
              <a:rPr lang="es-ES" i="1" dirty="0" smtClean="0"/>
              <a:t>Neural </a:t>
            </a:r>
            <a:r>
              <a:rPr lang="es-ES" i="1" dirty="0" err="1" smtClean="0"/>
              <a:t>correlates</a:t>
            </a:r>
            <a:r>
              <a:rPr lang="es-ES" i="1" dirty="0" smtClean="0"/>
              <a:t> </a:t>
            </a:r>
            <a:r>
              <a:rPr lang="es-ES" dirty="0" smtClean="0"/>
              <a:t>of </a:t>
            </a:r>
            <a:r>
              <a:rPr lang="es-ES" dirty="0" err="1" smtClean="0"/>
              <a:t>consciousness</a:t>
            </a:r>
            <a:endParaRPr lang="es-ES" i="1" dirty="0" smtClean="0"/>
          </a:p>
          <a:p>
            <a:pPr algn="just"/>
            <a:endParaRPr lang="es-ES" dirty="0"/>
          </a:p>
          <a:p>
            <a:pPr algn="just"/>
            <a:r>
              <a:rPr lang="es-ES" dirty="0" err="1" smtClean="0"/>
              <a:t>Correlation</a:t>
            </a:r>
            <a:r>
              <a:rPr lang="es-ES" dirty="0" smtClean="0"/>
              <a:t> </a:t>
            </a:r>
            <a:r>
              <a:rPr lang="es-ES" dirty="0" err="1" smtClean="0"/>
              <a:t>does</a:t>
            </a:r>
            <a:r>
              <a:rPr lang="es-ES" dirty="0" smtClean="0"/>
              <a:t> </a:t>
            </a:r>
            <a:r>
              <a:rPr lang="es-ES" dirty="0" err="1" smtClean="0"/>
              <a:t>not</a:t>
            </a:r>
            <a:r>
              <a:rPr lang="es-ES" dirty="0" smtClean="0"/>
              <a:t> </a:t>
            </a:r>
            <a:r>
              <a:rPr lang="es-ES" dirty="0" err="1" smtClean="0"/>
              <a:t>imply</a:t>
            </a:r>
            <a:r>
              <a:rPr lang="es-ES" dirty="0" smtClean="0"/>
              <a:t> </a:t>
            </a:r>
            <a:r>
              <a:rPr lang="es-ES" dirty="0" err="1" smtClean="0"/>
              <a:t>causation</a:t>
            </a:r>
            <a:r>
              <a:rPr lang="es-ES" dirty="0" smtClean="0"/>
              <a:t>, </a:t>
            </a:r>
            <a:r>
              <a:rPr lang="es-ES" dirty="0" err="1" smtClean="0"/>
              <a:t>but</a:t>
            </a:r>
            <a:r>
              <a:rPr lang="es-ES" dirty="0" smtClean="0"/>
              <a:t> </a:t>
            </a:r>
            <a:r>
              <a:rPr lang="es-ES" dirty="0" err="1" smtClean="0"/>
              <a:t>it</a:t>
            </a:r>
            <a:r>
              <a:rPr lang="es-ES" dirty="0" smtClean="0"/>
              <a:t> </a:t>
            </a:r>
            <a:r>
              <a:rPr lang="es-ES" dirty="0" err="1" smtClean="0"/>
              <a:t>makes</a:t>
            </a:r>
            <a:r>
              <a:rPr lang="es-ES" dirty="0" smtClean="0"/>
              <a:t> </a:t>
            </a:r>
            <a:r>
              <a:rPr lang="es-ES" dirty="0" err="1" smtClean="0"/>
              <a:t>it</a:t>
            </a:r>
            <a:r>
              <a:rPr lang="es-ES" dirty="0" smtClean="0"/>
              <a:t> </a:t>
            </a:r>
            <a:r>
              <a:rPr lang="es-ES" i="1" dirty="0" smtClean="0"/>
              <a:t>probable.</a:t>
            </a:r>
          </a:p>
          <a:p>
            <a:pPr algn="just"/>
            <a:endParaRPr lang="es-ES"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924944"/>
            <a:ext cx="20955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1479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a:xfrm>
            <a:off x="457200" y="1600200"/>
            <a:ext cx="5338936" cy="4800600"/>
          </a:xfrm>
        </p:spPr>
        <p:txBody>
          <a:bodyPr>
            <a:normAutofit lnSpcReduction="10000"/>
          </a:bodyPr>
          <a:lstStyle/>
          <a:p>
            <a:pPr algn="just"/>
            <a:r>
              <a:rPr lang="es-ES" dirty="0" err="1" smtClean="0"/>
              <a:t>Different</a:t>
            </a:r>
            <a:r>
              <a:rPr lang="es-ES" dirty="0" smtClean="0"/>
              <a:t> </a:t>
            </a:r>
            <a:r>
              <a:rPr lang="es-ES" dirty="0" err="1" smtClean="0"/>
              <a:t>neurobiological</a:t>
            </a:r>
            <a:r>
              <a:rPr lang="es-ES" dirty="0" smtClean="0"/>
              <a:t> </a:t>
            </a:r>
            <a:r>
              <a:rPr lang="es-ES" dirty="0" err="1" smtClean="0"/>
              <a:t>models</a:t>
            </a:r>
            <a:r>
              <a:rPr lang="es-ES" dirty="0" smtClean="0"/>
              <a:t>:</a:t>
            </a:r>
          </a:p>
          <a:p>
            <a:pPr algn="just"/>
            <a:endParaRPr lang="es-ES" dirty="0"/>
          </a:p>
          <a:p>
            <a:pPr algn="just"/>
            <a:endParaRPr lang="es-ES" dirty="0" smtClean="0"/>
          </a:p>
          <a:p>
            <a:pPr algn="just"/>
            <a:r>
              <a:rPr lang="es-ES" dirty="0" err="1" smtClean="0"/>
              <a:t>Synchronized</a:t>
            </a:r>
            <a:r>
              <a:rPr lang="es-ES" dirty="0" smtClean="0"/>
              <a:t> </a:t>
            </a:r>
            <a:r>
              <a:rPr lang="es-ES" dirty="0" err="1" smtClean="0"/>
              <a:t>discharging</a:t>
            </a:r>
            <a:r>
              <a:rPr lang="es-ES" dirty="0" smtClean="0"/>
              <a:t> of cortical </a:t>
            </a:r>
            <a:r>
              <a:rPr lang="es-ES" dirty="0" err="1" smtClean="0"/>
              <a:t>neurons</a:t>
            </a:r>
            <a:r>
              <a:rPr lang="es-ES" dirty="0" smtClean="0"/>
              <a:t> at 40 Hz, </a:t>
            </a:r>
            <a:r>
              <a:rPr lang="es-ES" i="1" dirty="0" smtClean="0"/>
              <a:t>gamma </a:t>
            </a:r>
            <a:r>
              <a:rPr lang="es-ES" i="1" dirty="0" err="1" smtClean="0"/>
              <a:t>oscillations</a:t>
            </a:r>
            <a:r>
              <a:rPr lang="es-ES" i="1" dirty="0" smtClean="0"/>
              <a:t>.</a:t>
            </a:r>
          </a:p>
          <a:p>
            <a:pPr algn="just"/>
            <a:endParaRPr lang="es-ES" i="1" dirty="0"/>
          </a:p>
          <a:p>
            <a:pPr algn="just"/>
            <a:r>
              <a:rPr lang="es-ES" dirty="0" err="1" smtClean="0"/>
              <a:t>But</a:t>
            </a:r>
            <a:r>
              <a:rPr lang="es-ES" dirty="0" smtClean="0"/>
              <a:t> </a:t>
            </a:r>
            <a:r>
              <a:rPr lang="es-ES" dirty="0" err="1" smtClean="0"/>
              <a:t>this</a:t>
            </a:r>
            <a:r>
              <a:rPr lang="es-ES" dirty="0" smtClean="0"/>
              <a:t> </a:t>
            </a:r>
            <a:r>
              <a:rPr lang="es-ES" dirty="0" err="1" smtClean="0"/>
              <a:t>frequency</a:t>
            </a:r>
            <a:r>
              <a:rPr lang="es-ES" dirty="0" smtClean="0"/>
              <a:t> has </a:t>
            </a:r>
            <a:r>
              <a:rPr lang="es-ES" dirty="0" err="1" smtClean="0"/>
              <a:t>been</a:t>
            </a:r>
            <a:r>
              <a:rPr lang="es-ES" dirty="0" smtClean="0"/>
              <a:t> </a:t>
            </a:r>
            <a:r>
              <a:rPr lang="es-ES" dirty="0" err="1" smtClean="0"/>
              <a:t>observed</a:t>
            </a:r>
            <a:r>
              <a:rPr lang="es-ES" dirty="0" smtClean="0"/>
              <a:t> in </a:t>
            </a:r>
            <a:r>
              <a:rPr lang="es-ES" dirty="0" err="1" smtClean="0"/>
              <a:t>unconscious</a:t>
            </a:r>
            <a:r>
              <a:rPr lang="es-ES" dirty="0" smtClean="0"/>
              <a:t> </a:t>
            </a:r>
            <a:r>
              <a:rPr lang="es-ES" dirty="0" err="1" smtClean="0"/>
              <a:t>subjects</a:t>
            </a:r>
            <a:r>
              <a:rPr lang="es-ES" dirty="0" smtClean="0"/>
              <a:t>.</a:t>
            </a:r>
          </a:p>
          <a:p>
            <a:pPr algn="just"/>
            <a:endParaRPr lang="es-ES" dirty="0" smtClean="0"/>
          </a:p>
          <a:p>
            <a:pPr algn="just"/>
            <a:r>
              <a:rPr lang="es-ES" i="1" dirty="0" smtClean="0"/>
              <a:t>¿</a:t>
            </a:r>
            <a:r>
              <a:rPr lang="es-ES" dirty="0"/>
              <a:t>Descarga sincrónica de neuronas corticales, con una frecuencia de 40 Hz, oscilación gamma? Parece ser que esta frecuencia también existe en sujetos anestesiados, “inconscientes”.</a:t>
            </a:r>
          </a:p>
          <a:p>
            <a:pPr algn="just"/>
            <a:endParaRPr lang="es-ES" dirty="0" smtClean="0"/>
          </a:p>
          <a:p>
            <a:pPr algn="just"/>
            <a:endParaRPr lang="es-E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348880"/>
            <a:ext cx="201622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28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4365104"/>
            <a:ext cx="2112640" cy="189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365104"/>
            <a:ext cx="1817762" cy="189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827584" y="2413338"/>
            <a:ext cx="6030416" cy="1754326"/>
          </a:xfrm>
          <a:prstGeom prst="rect">
            <a:avLst/>
          </a:prstGeom>
        </p:spPr>
        <p:txBody>
          <a:bodyPr wrap="square">
            <a:spAutoFit/>
          </a:bodyPr>
          <a:lstStyle/>
          <a:p>
            <a:pPr algn="just"/>
            <a:r>
              <a:rPr lang="es-ES" dirty="0"/>
              <a:t>Karl </a:t>
            </a:r>
            <a:r>
              <a:rPr lang="es-ES" dirty="0" err="1"/>
              <a:t>Friston</a:t>
            </a:r>
            <a:r>
              <a:rPr lang="es-ES" dirty="0"/>
              <a:t> </a:t>
            </a:r>
            <a:r>
              <a:rPr lang="es-ES" dirty="0" smtClean="0"/>
              <a:t>and </a:t>
            </a:r>
            <a:r>
              <a:rPr lang="es-ES" dirty="0"/>
              <a:t>Richard </a:t>
            </a:r>
            <a:r>
              <a:rPr lang="es-ES" dirty="0" err="1"/>
              <a:t>Frackowiak</a:t>
            </a:r>
            <a:r>
              <a:rPr lang="es-ES" dirty="0"/>
              <a:t>: </a:t>
            </a:r>
            <a:r>
              <a:rPr lang="es-ES" dirty="0" err="1" smtClean="0"/>
              <a:t>relevance</a:t>
            </a:r>
            <a:r>
              <a:rPr lang="es-ES" dirty="0" smtClean="0"/>
              <a:t> of prefrontal </a:t>
            </a:r>
            <a:r>
              <a:rPr lang="es-ES" dirty="0" err="1" smtClean="0"/>
              <a:t>cortex</a:t>
            </a:r>
            <a:r>
              <a:rPr lang="es-ES" dirty="0" smtClean="0"/>
              <a:t> and </a:t>
            </a:r>
            <a:r>
              <a:rPr lang="es-ES" dirty="0" err="1" smtClean="0"/>
              <a:t>the</a:t>
            </a:r>
            <a:r>
              <a:rPr lang="es-ES" dirty="0" smtClean="0"/>
              <a:t> </a:t>
            </a:r>
            <a:r>
              <a:rPr lang="es-ES" dirty="0" err="1" smtClean="0"/>
              <a:t>supplementary</a:t>
            </a:r>
            <a:r>
              <a:rPr lang="es-ES" dirty="0" smtClean="0"/>
              <a:t> motor </a:t>
            </a:r>
            <a:r>
              <a:rPr lang="es-ES" dirty="0" err="1" smtClean="0"/>
              <a:t>area</a:t>
            </a:r>
            <a:r>
              <a:rPr lang="es-ES" dirty="0" smtClean="0"/>
              <a:t>.</a:t>
            </a:r>
          </a:p>
          <a:p>
            <a:pPr algn="just"/>
            <a:endParaRPr lang="es-ES" dirty="0"/>
          </a:p>
          <a:p>
            <a:pPr algn="just"/>
            <a:r>
              <a:rPr lang="es-ES" dirty="0" smtClean="0"/>
              <a:t>Prefrontal </a:t>
            </a:r>
            <a:r>
              <a:rPr lang="es-ES" dirty="0" err="1" smtClean="0"/>
              <a:t>cortex</a:t>
            </a:r>
            <a:r>
              <a:rPr lang="es-ES" dirty="0" smtClean="0"/>
              <a:t>: </a:t>
            </a:r>
            <a:r>
              <a:rPr lang="es-ES" dirty="0" err="1" smtClean="0"/>
              <a:t>decision-making</a:t>
            </a:r>
            <a:endParaRPr lang="es-ES" dirty="0" smtClean="0"/>
          </a:p>
          <a:p>
            <a:pPr algn="just"/>
            <a:endParaRPr lang="es-ES" dirty="0" smtClean="0"/>
          </a:p>
          <a:p>
            <a:pPr algn="just"/>
            <a:r>
              <a:rPr lang="es-ES" dirty="0" smtClean="0"/>
              <a:t>AMS: </a:t>
            </a:r>
            <a:r>
              <a:rPr lang="es-ES" dirty="0" err="1" smtClean="0"/>
              <a:t>implied</a:t>
            </a:r>
            <a:r>
              <a:rPr lang="es-ES" dirty="0" smtClean="0"/>
              <a:t> in </a:t>
            </a:r>
            <a:r>
              <a:rPr lang="es-ES" dirty="0" err="1" smtClean="0"/>
              <a:t>initiating</a:t>
            </a:r>
            <a:r>
              <a:rPr lang="es-ES" dirty="0" smtClean="0"/>
              <a:t> </a:t>
            </a:r>
            <a:r>
              <a:rPr lang="es-ES" dirty="0" err="1" smtClean="0"/>
              <a:t>an</a:t>
            </a:r>
            <a:r>
              <a:rPr lang="es-ES" dirty="0" smtClean="0"/>
              <a:t> </a:t>
            </a:r>
            <a:r>
              <a:rPr lang="es-ES" dirty="0" err="1" smtClean="0"/>
              <a:t>action</a:t>
            </a:r>
            <a:endParaRPr lang="es-ES" dirty="0" smtClean="0"/>
          </a:p>
        </p:txBody>
      </p:sp>
    </p:spTree>
    <p:extLst>
      <p:ext uri="{BB962C8B-B14F-4D97-AF65-F5344CB8AC3E}">
        <p14:creationId xmlns:p14="http://schemas.microsoft.com/office/powerpoint/2010/main" val="3675052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a:xfrm>
            <a:off x="457200" y="1600200"/>
            <a:ext cx="5842992" cy="4800600"/>
          </a:xfrm>
        </p:spPr>
        <p:txBody>
          <a:bodyPr>
            <a:normAutofit fontScale="55000" lnSpcReduction="20000"/>
          </a:bodyPr>
          <a:lstStyle/>
          <a:p>
            <a:pPr algn="just"/>
            <a:r>
              <a:rPr lang="es-ES" dirty="0" smtClean="0"/>
              <a:t>Gerald </a:t>
            </a:r>
            <a:r>
              <a:rPr lang="es-ES" dirty="0" err="1" smtClean="0"/>
              <a:t>Edelman’s</a:t>
            </a:r>
            <a:r>
              <a:rPr lang="es-ES" dirty="0" smtClean="0"/>
              <a:t> Neural </a:t>
            </a:r>
            <a:r>
              <a:rPr lang="es-ES" dirty="0" err="1" smtClean="0"/>
              <a:t>Darwinism</a:t>
            </a:r>
            <a:endParaRPr lang="es-ES" dirty="0" smtClean="0"/>
          </a:p>
          <a:p>
            <a:pPr algn="just"/>
            <a:endParaRPr lang="es-ES" dirty="0"/>
          </a:p>
          <a:p>
            <a:pPr algn="just"/>
            <a:r>
              <a:rPr lang="es-ES" dirty="0" err="1" smtClean="0"/>
              <a:t>Process</a:t>
            </a:r>
            <a:r>
              <a:rPr lang="es-ES" dirty="0" smtClean="0"/>
              <a:t> of </a:t>
            </a:r>
            <a:r>
              <a:rPr lang="es-ES" dirty="0" err="1" smtClean="0"/>
              <a:t>selection</a:t>
            </a:r>
            <a:r>
              <a:rPr lang="es-ES" dirty="0" smtClean="0"/>
              <a:t>, in </a:t>
            </a:r>
            <a:r>
              <a:rPr lang="es-ES" dirty="0" err="1" smtClean="0"/>
              <a:t>analogy</a:t>
            </a:r>
            <a:r>
              <a:rPr lang="es-ES" dirty="0" smtClean="0"/>
              <a:t> </a:t>
            </a:r>
            <a:r>
              <a:rPr lang="es-ES" dirty="0" err="1" smtClean="0"/>
              <a:t>with</a:t>
            </a:r>
            <a:r>
              <a:rPr lang="es-ES" dirty="0" smtClean="0"/>
              <a:t> </a:t>
            </a:r>
            <a:r>
              <a:rPr lang="es-ES" dirty="0" err="1" smtClean="0"/>
              <a:t>immunology</a:t>
            </a:r>
            <a:r>
              <a:rPr lang="es-ES" dirty="0" smtClean="0"/>
              <a:t>.</a:t>
            </a:r>
          </a:p>
          <a:p>
            <a:pPr algn="just"/>
            <a:endParaRPr lang="es-ES" dirty="0"/>
          </a:p>
          <a:p>
            <a:pPr algn="just"/>
            <a:r>
              <a:rPr lang="es-ES" dirty="0" err="1" smtClean="0"/>
              <a:t>Anatomic</a:t>
            </a:r>
            <a:r>
              <a:rPr lang="es-ES" dirty="0" smtClean="0"/>
              <a:t> </a:t>
            </a:r>
            <a:r>
              <a:rPr lang="es-ES" dirty="0" err="1" smtClean="0"/>
              <a:t>connectivity</a:t>
            </a:r>
            <a:r>
              <a:rPr lang="es-ES" dirty="0" smtClean="0"/>
              <a:t> in </a:t>
            </a:r>
            <a:r>
              <a:rPr lang="es-ES" dirty="0" err="1" smtClean="0"/>
              <a:t>the</a:t>
            </a:r>
            <a:r>
              <a:rPr lang="es-ES" dirty="0" smtClean="0"/>
              <a:t> </a:t>
            </a:r>
            <a:r>
              <a:rPr lang="es-ES" dirty="0" err="1" smtClean="0"/>
              <a:t>nervous</a:t>
            </a:r>
            <a:r>
              <a:rPr lang="es-ES" dirty="0" smtClean="0"/>
              <a:t> </a:t>
            </a:r>
            <a:r>
              <a:rPr lang="es-ES" dirty="0" err="1" smtClean="0"/>
              <a:t>system</a:t>
            </a:r>
            <a:r>
              <a:rPr lang="es-ES" dirty="0" smtClean="0"/>
              <a:t> </a:t>
            </a:r>
            <a:r>
              <a:rPr lang="es-ES" dirty="0" err="1" smtClean="0"/>
              <a:t>obeys</a:t>
            </a:r>
            <a:r>
              <a:rPr lang="es-ES" dirty="0" smtClean="0"/>
              <a:t> a </a:t>
            </a:r>
            <a:r>
              <a:rPr lang="es-ES" dirty="0" err="1" smtClean="0"/>
              <a:t>process</a:t>
            </a:r>
            <a:r>
              <a:rPr lang="es-ES" dirty="0" smtClean="0"/>
              <a:t> of </a:t>
            </a:r>
            <a:r>
              <a:rPr lang="es-ES" dirty="0" err="1" smtClean="0"/>
              <a:t>Darwinian</a:t>
            </a:r>
            <a:r>
              <a:rPr lang="es-ES" dirty="0" smtClean="0"/>
              <a:t> </a:t>
            </a:r>
            <a:r>
              <a:rPr lang="es-ES" dirty="0" err="1" smtClean="0"/>
              <a:t>selection</a:t>
            </a:r>
            <a:r>
              <a:rPr lang="es-ES" dirty="0" smtClean="0"/>
              <a:t>, </a:t>
            </a:r>
            <a:r>
              <a:rPr lang="es-ES" dirty="0" err="1" smtClean="0"/>
              <a:t>through</a:t>
            </a:r>
            <a:r>
              <a:rPr lang="es-ES" dirty="0" smtClean="0"/>
              <a:t> </a:t>
            </a:r>
            <a:r>
              <a:rPr lang="es-ES" dirty="0" err="1" smtClean="0"/>
              <a:t>Epigenetics</a:t>
            </a:r>
            <a:r>
              <a:rPr lang="es-ES" dirty="0" smtClean="0"/>
              <a:t>. </a:t>
            </a:r>
          </a:p>
          <a:p>
            <a:pPr algn="just"/>
            <a:endParaRPr lang="es-ES" dirty="0"/>
          </a:p>
          <a:p>
            <a:pPr algn="just"/>
            <a:r>
              <a:rPr lang="es-ES" dirty="0" err="1" smtClean="0"/>
              <a:t>The</a:t>
            </a:r>
            <a:r>
              <a:rPr lang="es-ES" dirty="0" smtClean="0"/>
              <a:t> </a:t>
            </a:r>
            <a:r>
              <a:rPr lang="es-ES" dirty="0" err="1" smtClean="0"/>
              <a:t>primary</a:t>
            </a:r>
            <a:r>
              <a:rPr lang="es-ES" dirty="0" smtClean="0"/>
              <a:t> </a:t>
            </a:r>
            <a:r>
              <a:rPr lang="es-ES" dirty="0" err="1" smtClean="0"/>
              <a:t>repertoire</a:t>
            </a:r>
            <a:r>
              <a:rPr lang="es-ES" dirty="0" smtClean="0"/>
              <a:t> </a:t>
            </a:r>
            <a:r>
              <a:rPr lang="es-ES" dirty="0" err="1" smtClean="0"/>
              <a:t>is</a:t>
            </a:r>
            <a:r>
              <a:rPr lang="es-ES" dirty="0" smtClean="0"/>
              <a:t> susceptible to </a:t>
            </a:r>
            <a:r>
              <a:rPr lang="es-ES" dirty="0" err="1" smtClean="0"/>
              <a:t>replication</a:t>
            </a:r>
            <a:r>
              <a:rPr lang="es-ES" dirty="0" smtClean="0"/>
              <a:t> of </a:t>
            </a:r>
            <a:r>
              <a:rPr lang="es-ES" dirty="0" err="1" smtClean="0"/>
              <a:t>it</a:t>
            </a:r>
            <a:r>
              <a:rPr lang="es-ES" dirty="0" smtClean="0"/>
              <a:t> </a:t>
            </a:r>
            <a:r>
              <a:rPr lang="es-ES" dirty="0" err="1" smtClean="0"/>
              <a:t>is</a:t>
            </a:r>
            <a:r>
              <a:rPr lang="es-ES" dirty="0" smtClean="0"/>
              <a:t> </a:t>
            </a:r>
            <a:r>
              <a:rPr lang="es-ES" dirty="0" err="1" smtClean="0"/>
              <a:t>useful</a:t>
            </a:r>
            <a:endParaRPr lang="es-ES" dirty="0"/>
          </a:p>
          <a:p>
            <a:pPr algn="just"/>
            <a:endParaRPr lang="es-ES" dirty="0" smtClean="0"/>
          </a:p>
          <a:p>
            <a:pPr algn="just"/>
            <a:endParaRPr lang="es-ES" dirty="0"/>
          </a:p>
          <a:p>
            <a:pPr algn="just"/>
            <a:r>
              <a:rPr lang="es-ES" dirty="0" smtClean="0"/>
              <a:t>A </a:t>
            </a:r>
            <a:r>
              <a:rPr lang="es-ES" dirty="0" err="1" smtClean="0"/>
              <a:t>second</a:t>
            </a:r>
            <a:r>
              <a:rPr lang="es-ES" dirty="0" smtClean="0"/>
              <a:t> </a:t>
            </a:r>
            <a:r>
              <a:rPr lang="es-ES" dirty="0" err="1" smtClean="0"/>
              <a:t>process</a:t>
            </a:r>
            <a:r>
              <a:rPr lang="es-ES" dirty="0" smtClean="0"/>
              <a:t> of </a:t>
            </a:r>
            <a:r>
              <a:rPr lang="es-ES" dirty="0" err="1" smtClean="0"/>
              <a:t>selection</a:t>
            </a:r>
            <a:r>
              <a:rPr lang="es-ES" dirty="0" smtClean="0"/>
              <a:t> </a:t>
            </a:r>
            <a:r>
              <a:rPr lang="es-ES" dirty="0" err="1" smtClean="0"/>
              <a:t>occurs</a:t>
            </a:r>
            <a:r>
              <a:rPr lang="es-ES" dirty="0" smtClean="0"/>
              <a:t> </a:t>
            </a:r>
            <a:r>
              <a:rPr lang="es-ES" dirty="0" err="1" smtClean="0"/>
              <a:t>through</a:t>
            </a:r>
            <a:r>
              <a:rPr lang="es-ES" dirty="0" smtClean="0"/>
              <a:t> </a:t>
            </a:r>
            <a:r>
              <a:rPr lang="es-ES" dirty="0" err="1" smtClean="0"/>
              <a:t>experience</a:t>
            </a:r>
            <a:r>
              <a:rPr lang="es-ES" dirty="0" smtClean="0"/>
              <a:t>: more </a:t>
            </a:r>
            <a:r>
              <a:rPr lang="es-ES" dirty="0" err="1" smtClean="0"/>
              <a:t>favourable</a:t>
            </a:r>
            <a:r>
              <a:rPr lang="es-ES" dirty="0" smtClean="0"/>
              <a:t> </a:t>
            </a:r>
            <a:r>
              <a:rPr lang="es-ES" dirty="0" err="1" smtClean="0"/>
              <a:t>synaptic</a:t>
            </a:r>
            <a:r>
              <a:rPr lang="es-ES" dirty="0" smtClean="0"/>
              <a:t> </a:t>
            </a:r>
            <a:r>
              <a:rPr lang="es-ES" dirty="0" err="1" smtClean="0"/>
              <a:t>connections</a:t>
            </a:r>
            <a:r>
              <a:rPr lang="es-ES" dirty="0" smtClean="0"/>
              <a:t> are </a:t>
            </a:r>
            <a:r>
              <a:rPr lang="es-ES" dirty="0" err="1" smtClean="0"/>
              <a:t>established</a:t>
            </a:r>
            <a:r>
              <a:rPr lang="es-ES" dirty="0" smtClean="0"/>
              <a:t>. </a:t>
            </a:r>
            <a:r>
              <a:rPr lang="es-ES" dirty="0" err="1" smtClean="0"/>
              <a:t>Secondary</a:t>
            </a:r>
            <a:r>
              <a:rPr lang="es-ES" dirty="0" smtClean="0"/>
              <a:t> </a:t>
            </a:r>
            <a:r>
              <a:rPr lang="es-ES" dirty="0" err="1" smtClean="0"/>
              <a:t>repertoire</a:t>
            </a:r>
            <a:r>
              <a:rPr lang="es-ES" dirty="0" smtClean="0"/>
              <a:t>.</a:t>
            </a:r>
          </a:p>
          <a:p>
            <a:pPr algn="just"/>
            <a:endParaRPr lang="es-ES" dirty="0" smtClean="0"/>
          </a:p>
          <a:p>
            <a:pPr algn="just"/>
            <a:r>
              <a:rPr lang="es-ES" dirty="0" smtClean="0"/>
              <a:t>Re-</a:t>
            </a:r>
            <a:r>
              <a:rPr lang="es-ES" dirty="0" err="1" smtClean="0"/>
              <a:t>entry</a:t>
            </a:r>
            <a:r>
              <a:rPr lang="es-ES" dirty="0" smtClean="0"/>
              <a:t> </a:t>
            </a:r>
            <a:r>
              <a:rPr lang="es-ES" dirty="0" err="1" smtClean="0"/>
              <a:t>systems</a:t>
            </a:r>
            <a:r>
              <a:rPr lang="es-ES" dirty="0" smtClean="0"/>
              <a:t>: </a:t>
            </a:r>
            <a:r>
              <a:rPr lang="es-ES" dirty="0" err="1" smtClean="0"/>
              <a:t>feedback</a:t>
            </a:r>
            <a:r>
              <a:rPr lang="es-ES" dirty="0" smtClean="0"/>
              <a:t> </a:t>
            </a:r>
            <a:r>
              <a:rPr lang="es-ES" dirty="0" err="1" smtClean="0"/>
              <a:t>mechanism</a:t>
            </a:r>
            <a:r>
              <a:rPr lang="es-ES" dirty="0" smtClean="0"/>
              <a:t> </a:t>
            </a:r>
            <a:r>
              <a:rPr lang="es-ES" dirty="0" err="1" smtClean="0"/>
              <a:t>that</a:t>
            </a:r>
            <a:r>
              <a:rPr lang="es-ES" dirty="0" smtClean="0"/>
              <a:t> </a:t>
            </a:r>
            <a:r>
              <a:rPr lang="es-ES" dirty="0" err="1" smtClean="0"/>
              <a:t>dilutes</a:t>
            </a:r>
            <a:r>
              <a:rPr lang="es-ES" dirty="0" smtClean="0"/>
              <a:t> </a:t>
            </a:r>
            <a:r>
              <a:rPr lang="es-ES" dirty="0" err="1" smtClean="0"/>
              <a:t>the</a:t>
            </a:r>
            <a:r>
              <a:rPr lang="es-ES" dirty="0" smtClean="0"/>
              <a:t> </a:t>
            </a:r>
            <a:r>
              <a:rPr lang="es-ES" i="1" dirty="0" err="1" smtClean="0"/>
              <a:t>Homunculus</a:t>
            </a:r>
            <a:r>
              <a:rPr lang="es-ES" i="1" dirty="0" smtClean="0"/>
              <a:t> </a:t>
            </a:r>
            <a:r>
              <a:rPr lang="es-ES" i="1" dirty="0" err="1" smtClean="0"/>
              <a:t>problem</a:t>
            </a:r>
            <a:r>
              <a:rPr lang="es-ES" i="1" dirty="0" smtClean="0"/>
              <a:t>. </a:t>
            </a:r>
          </a:p>
          <a:p>
            <a:pPr algn="just"/>
            <a:endParaRPr lang="es-ES" i="1" dirty="0"/>
          </a:p>
          <a:p>
            <a:pPr algn="just"/>
            <a:r>
              <a:rPr lang="es-ES" dirty="0" err="1" smtClean="0"/>
              <a:t>Consciousness</a:t>
            </a:r>
            <a:r>
              <a:rPr lang="es-ES" dirty="0" smtClean="0"/>
              <a:t> </a:t>
            </a:r>
            <a:r>
              <a:rPr lang="es-ES" dirty="0" err="1" smtClean="0"/>
              <a:t>is</a:t>
            </a:r>
            <a:r>
              <a:rPr lang="es-ES" dirty="0" smtClean="0"/>
              <a:t> </a:t>
            </a:r>
            <a:r>
              <a:rPr lang="es-ES" dirty="0" err="1" smtClean="0"/>
              <a:t>the</a:t>
            </a:r>
            <a:r>
              <a:rPr lang="es-ES" dirty="0" smtClean="0"/>
              <a:t> </a:t>
            </a:r>
            <a:r>
              <a:rPr lang="es-ES" dirty="0" err="1" smtClean="0"/>
              <a:t>result</a:t>
            </a:r>
            <a:r>
              <a:rPr lang="es-ES" dirty="0" smtClean="0"/>
              <a:t> of </a:t>
            </a:r>
            <a:r>
              <a:rPr lang="es-ES" dirty="0" err="1" smtClean="0"/>
              <a:t>this</a:t>
            </a:r>
            <a:r>
              <a:rPr lang="es-ES" dirty="0" smtClean="0"/>
              <a:t> </a:t>
            </a:r>
            <a:r>
              <a:rPr lang="es-ES" dirty="0" err="1" smtClean="0"/>
              <a:t>constant</a:t>
            </a:r>
            <a:r>
              <a:rPr lang="es-ES" dirty="0" smtClean="0"/>
              <a:t> </a:t>
            </a:r>
            <a:r>
              <a:rPr lang="es-ES" dirty="0" err="1" smtClean="0"/>
              <a:t>interaction</a:t>
            </a:r>
            <a:r>
              <a:rPr lang="es-ES" dirty="0" smtClean="0"/>
              <a:t> </a:t>
            </a:r>
            <a:r>
              <a:rPr lang="es-ES" dirty="0" err="1" smtClean="0"/>
              <a:t>with</a:t>
            </a:r>
            <a:r>
              <a:rPr lang="es-ES" dirty="0" smtClean="0"/>
              <a:t> </a:t>
            </a:r>
            <a:r>
              <a:rPr lang="es-ES" dirty="0" err="1" smtClean="0"/>
              <a:t>the</a:t>
            </a:r>
            <a:r>
              <a:rPr lang="es-ES" dirty="0" smtClean="0"/>
              <a:t> </a:t>
            </a:r>
            <a:r>
              <a:rPr lang="es-ES" dirty="0" err="1" smtClean="0"/>
              <a:t>environment</a:t>
            </a:r>
            <a:r>
              <a:rPr lang="es-ES" dirty="0" smtClean="0"/>
              <a:t>.</a:t>
            </a:r>
          </a:p>
          <a:p>
            <a:pPr algn="just"/>
            <a:endParaRPr lang="es-ES" dirty="0"/>
          </a:p>
          <a:p>
            <a:pPr algn="just"/>
            <a:r>
              <a:rPr lang="es-ES" dirty="0" err="1" smtClean="0"/>
              <a:t>Existence</a:t>
            </a:r>
            <a:r>
              <a:rPr lang="es-ES" dirty="0" smtClean="0"/>
              <a:t> of </a:t>
            </a:r>
            <a:r>
              <a:rPr lang="es-ES" dirty="0" err="1" smtClean="0"/>
              <a:t>degenerate</a:t>
            </a:r>
            <a:r>
              <a:rPr lang="es-ES" dirty="0" smtClean="0"/>
              <a:t> </a:t>
            </a:r>
            <a:r>
              <a:rPr lang="es-ES" dirty="0" err="1" smtClean="0"/>
              <a:t>states</a:t>
            </a:r>
            <a:r>
              <a:rPr lang="es-ES" dirty="0" smtClean="0"/>
              <a:t>: </a:t>
            </a:r>
            <a:r>
              <a:rPr lang="es-ES" dirty="0" err="1" smtClean="0"/>
              <a:t>different</a:t>
            </a:r>
            <a:r>
              <a:rPr lang="es-ES" dirty="0" smtClean="0"/>
              <a:t> neuronal </a:t>
            </a:r>
            <a:r>
              <a:rPr lang="es-ES" dirty="0" err="1" smtClean="0"/>
              <a:t>groups</a:t>
            </a:r>
            <a:r>
              <a:rPr lang="es-ES" dirty="0" smtClean="0"/>
              <a:t> </a:t>
            </a:r>
            <a:r>
              <a:rPr lang="es-ES" dirty="0" err="1" smtClean="0"/>
              <a:t>that</a:t>
            </a:r>
            <a:r>
              <a:rPr lang="es-ES" dirty="0" smtClean="0"/>
              <a:t> </a:t>
            </a:r>
            <a:r>
              <a:rPr lang="es-ES" dirty="0" err="1" smtClean="0"/>
              <a:t>could</a:t>
            </a:r>
            <a:r>
              <a:rPr lang="es-ES" dirty="0" smtClean="0"/>
              <a:t> </a:t>
            </a:r>
            <a:r>
              <a:rPr lang="es-ES" dirty="0" err="1" smtClean="0"/>
              <a:t>fulfil</a:t>
            </a:r>
            <a:r>
              <a:rPr lang="es-ES" dirty="0" smtClean="0"/>
              <a:t> similar roles. </a:t>
            </a:r>
            <a:r>
              <a:rPr lang="es-ES" dirty="0" err="1" smtClean="0"/>
              <a:t>Different</a:t>
            </a:r>
            <a:r>
              <a:rPr lang="es-ES" dirty="0" smtClean="0"/>
              <a:t> </a:t>
            </a:r>
            <a:r>
              <a:rPr lang="es-ES" dirty="0" err="1" smtClean="0"/>
              <a:t>possible</a:t>
            </a:r>
            <a:r>
              <a:rPr lang="es-ES" dirty="0" smtClean="0"/>
              <a:t> </a:t>
            </a:r>
            <a:r>
              <a:rPr lang="es-ES" dirty="0" err="1" smtClean="0"/>
              <a:t>circuits</a:t>
            </a:r>
            <a:r>
              <a:rPr lang="es-ES" dirty="0" smtClean="0"/>
              <a:t>. No single </a:t>
            </a:r>
            <a:r>
              <a:rPr lang="es-ES" dirty="0" err="1" smtClean="0"/>
              <a:t>area</a:t>
            </a:r>
            <a:r>
              <a:rPr lang="es-ES" dirty="0" smtClean="0"/>
              <a:t> (vs. </a:t>
            </a:r>
            <a:r>
              <a:rPr lang="es-ES" dirty="0" err="1" smtClean="0"/>
              <a:t>Localizationism</a:t>
            </a:r>
            <a:r>
              <a:rPr lang="es-ES" dirty="0" smtClean="0"/>
              <a:t>).</a:t>
            </a:r>
          </a:p>
          <a:p>
            <a:pPr algn="just"/>
            <a:endParaRPr lang="es-ES" dirty="0"/>
          </a:p>
          <a:p>
            <a:pPr algn="just"/>
            <a:r>
              <a:rPr lang="es-ES" dirty="0" err="1" smtClean="0"/>
              <a:t>The</a:t>
            </a:r>
            <a:r>
              <a:rPr lang="es-ES" dirty="0" smtClean="0"/>
              <a:t> </a:t>
            </a:r>
            <a:r>
              <a:rPr lang="es-ES" dirty="0" err="1" smtClean="0"/>
              <a:t>brain</a:t>
            </a:r>
            <a:r>
              <a:rPr lang="es-ES" dirty="0" smtClean="0"/>
              <a:t> </a:t>
            </a:r>
            <a:r>
              <a:rPr lang="es-ES" dirty="0" err="1" smtClean="0"/>
              <a:t>creates</a:t>
            </a:r>
            <a:r>
              <a:rPr lang="es-ES" dirty="0" smtClean="0"/>
              <a:t> </a:t>
            </a:r>
            <a:r>
              <a:rPr lang="es-ES" dirty="0" err="1" smtClean="0"/>
              <a:t>categories</a:t>
            </a:r>
            <a:r>
              <a:rPr lang="es-ES" dirty="0" smtClean="0"/>
              <a:t> </a:t>
            </a:r>
            <a:r>
              <a:rPr lang="es-ES" dirty="0" err="1" smtClean="0"/>
              <a:t>capable</a:t>
            </a:r>
            <a:r>
              <a:rPr lang="es-ES" dirty="0" smtClean="0"/>
              <a:t> of </a:t>
            </a:r>
            <a:r>
              <a:rPr lang="es-ES" dirty="0" err="1" smtClean="0"/>
              <a:t>apprehending</a:t>
            </a:r>
            <a:r>
              <a:rPr lang="es-ES" dirty="0" smtClean="0"/>
              <a:t> </a:t>
            </a:r>
            <a:r>
              <a:rPr lang="es-ES" dirty="0" err="1" smtClean="0"/>
              <a:t>the</a:t>
            </a:r>
            <a:r>
              <a:rPr lang="es-ES" dirty="0" smtClean="0"/>
              <a:t> </a:t>
            </a:r>
            <a:r>
              <a:rPr lang="es-ES" dirty="0" err="1" smtClean="0"/>
              <a:t>organization</a:t>
            </a:r>
            <a:r>
              <a:rPr lang="es-ES" dirty="0" smtClean="0"/>
              <a:t> of </a:t>
            </a:r>
            <a:r>
              <a:rPr lang="es-ES" dirty="0" err="1" smtClean="0"/>
              <a:t>reality</a:t>
            </a:r>
            <a:r>
              <a:rPr lang="es-ES" dirty="0" smtClean="0"/>
              <a:t>. </a:t>
            </a:r>
            <a:r>
              <a:rPr lang="es-ES" dirty="0" err="1" smtClean="0"/>
              <a:t>It</a:t>
            </a:r>
            <a:r>
              <a:rPr lang="es-ES" dirty="0" smtClean="0"/>
              <a:t> </a:t>
            </a:r>
            <a:r>
              <a:rPr lang="es-ES" dirty="0" err="1" smtClean="0"/>
              <a:t>also</a:t>
            </a:r>
            <a:r>
              <a:rPr lang="es-ES" dirty="0" smtClean="0"/>
              <a:t> </a:t>
            </a:r>
            <a:r>
              <a:rPr lang="es-ES" dirty="0" err="1" smtClean="0"/>
              <a:t>elaborates</a:t>
            </a:r>
            <a:r>
              <a:rPr lang="es-ES" dirty="0" smtClean="0"/>
              <a:t> </a:t>
            </a:r>
            <a:r>
              <a:rPr lang="es-ES" dirty="0" err="1" smtClean="0"/>
              <a:t>an</a:t>
            </a:r>
            <a:r>
              <a:rPr lang="es-ES" dirty="0" smtClean="0"/>
              <a:t> </a:t>
            </a:r>
            <a:r>
              <a:rPr lang="es-ES" dirty="0" err="1" smtClean="0"/>
              <a:t>internal</a:t>
            </a:r>
            <a:r>
              <a:rPr lang="es-ES" dirty="0" smtClean="0"/>
              <a:t> </a:t>
            </a:r>
            <a:r>
              <a:rPr lang="es-ES" dirty="0" err="1" smtClean="0"/>
              <a:t>category</a:t>
            </a:r>
            <a:r>
              <a:rPr lang="es-ES" dirty="0" smtClean="0"/>
              <a:t> (</a:t>
            </a:r>
            <a:r>
              <a:rPr lang="es-ES" dirty="0" err="1" smtClean="0"/>
              <a:t>perception</a:t>
            </a:r>
            <a:r>
              <a:rPr lang="es-ES" dirty="0" smtClean="0"/>
              <a:t> of </a:t>
            </a:r>
            <a:r>
              <a:rPr lang="es-ES" dirty="0" err="1" smtClean="0"/>
              <a:t>ourselves</a:t>
            </a:r>
            <a:r>
              <a:rPr lang="es-ES" dirty="0" smtClean="0"/>
              <a:t>). </a:t>
            </a:r>
            <a:r>
              <a:rPr lang="es-ES" dirty="0" err="1" smtClean="0"/>
              <a:t>Combination</a:t>
            </a:r>
            <a:r>
              <a:rPr lang="es-ES" dirty="0" smtClean="0"/>
              <a:t> of </a:t>
            </a:r>
            <a:r>
              <a:rPr lang="es-ES" dirty="0" err="1" smtClean="0"/>
              <a:t>images</a:t>
            </a:r>
            <a:r>
              <a:rPr lang="es-ES" dirty="0"/>
              <a:t>.</a:t>
            </a:r>
            <a:endParaRPr lang="es-E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4739" y="2348880"/>
            <a:ext cx="1983879"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996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endParaRPr lang="es-ES" sz="2400" dirty="0"/>
          </a:p>
        </p:txBody>
      </p:sp>
      <p:sp>
        <p:nvSpPr>
          <p:cNvPr id="3" name="2 Marcador de contenido"/>
          <p:cNvSpPr>
            <a:spLocks noGrp="1"/>
          </p:cNvSpPr>
          <p:nvPr>
            <p:ph idx="1"/>
          </p:nvPr>
        </p:nvSpPr>
        <p:spPr/>
        <p:txBody>
          <a:bodyPr>
            <a:normAutofit/>
          </a:bodyPr>
          <a:lstStyle/>
          <a:p>
            <a:pPr algn="just"/>
            <a:r>
              <a:rPr lang="es-ES" dirty="0" err="1" smtClean="0"/>
              <a:t>How</a:t>
            </a:r>
            <a:r>
              <a:rPr lang="es-ES" dirty="0" smtClean="0"/>
              <a:t> to </a:t>
            </a:r>
            <a:r>
              <a:rPr lang="es-ES" dirty="0" err="1" smtClean="0"/>
              <a:t>explain</a:t>
            </a:r>
            <a:r>
              <a:rPr lang="es-ES" dirty="0" smtClean="0"/>
              <a:t> mental </a:t>
            </a:r>
            <a:r>
              <a:rPr lang="es-ES" dirty="0" err="1" smtClean="0"/>
              <a:t>phenomena</a:t>
            </a:r>
            <a:r>
              <a:rPr lang="es-ES" dirty="0" smtClean="0"/>
              <a:t>, in particular </a:t>
            </a:r>
            <a:r>
              <a:rPr lang="es-ES" dirty="0" err="1" smtClean="0"/>
              <a:t>self-consciousness</a:t>
            </a:r>
            <a:r>
              <a:rPr lang="es-ES" dirty="0" smtClean="0"/>
              <a:t>, </a:t>
            </a:r>
            <a:r>
              <a:rPr lang="es-ES" dirty="0" err="1" smtClean="0"/>
              <a:t>both</a:t>
            </a:r>
            <a:r>
              <a:rPr lang="es-ES" dirty="0" smtClean="0"/>
              <a:t> in </a:t>
            </a:r>
            <a:r>
              <a:rPr lang="es-ES" dirty="0" err="1" smtClean="0"/>
              <a:t>terms</a:t>
            </a:r>
            <a:r>
              <a:rPr lang="es-ES" dirty="0" smtClean="0"/>
              <a:t> of </a:t>
            </a:r>
            <a:r>
              <a:rPr lang="es-ES" dirty="0" err="1" smtClean="0"/>
              <a:t>necessary</a:t>
            </a:r>
            <a:r>
              <a:rPr lang="es-ES" dirty="0" smtClean="0"/>
              <a:t> </a:t>
            </a:r>
            <a:r>
              <a:rPr lang="es-ES" dirty="0" err="1" smtClean="0"/>
              <a:t>conditions</a:t>
            </a:r>
            <a:r>
              <a:rPr lang="es-ES" dirty="0" smtClean="0"/>
              <a:t> and </a:t>
            </a:r>
            <a:r>
              <a:rPr lang="es-ES" dirty="0" err="1" smtClean="0"/>
              <a:t>sufficient</a:t>
            </a:r>
            <a:r>
              <a:rPr lang="es-ES" dirty="0" smtClean="0"/>
              <a:t> </a:t>
            </a:r>
            <a:r>
              <a:rPr lang="es-ES" dirty="0" err="1" smtClean="0"/>
              <a:t>conditions</a:t>
            </a:r>
            <a:r>
              <a:rPr lang="es-ES" dirty="0" smtClean="0"/>
              <a:t>?</a:t>
            </a:r>
          </a:p>
          <a:p>
            <a:pPr algn="just"/>
            <a:endParaRPr lang="es-ES" dirty="0"/>
          </a:p>
          <a:p>
            <a:pPr algn="just"/>
            <a:endParaRPr lang="es-ES" dirty="0" smtClean="0"/>
          </a:p>
          <a:p>
            <a:pPr algn="just"/>
            <a:endParaRPr lang="es-ES" dirty="0"/>
          </a:p>
          <a:p>
            <a:pPr algn="just"/>
            <a:endParaRPr lang="es-ES" dirty="0" smtClean="0"/>
          </a:p>
          <a:p>
            <a:pPr algn="just"/>
            <a:endParaRPr lang="es-ES" dirty="0"/>
          </a:p>
          <a:p>
            <a:pPr algn="just"/>
            <a:endParaRPr lang="es-ES" dirty="0" smtClean="0"/>
          </a:p>
          <a:p>
            <a:pPr algn="just"/>
            <a:endParaRPr lang="es-E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429000"/>
            <a:ext cx="1584176" cy="2084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055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a:xfrm>
            <a:off x="457200" y="1600200"/>
            <a:ext cx="5410944" cy="4800600"/>
          </a:xfrm>
        </p:spPr>
        <p:txBody>
          <a:bodyPr>
            <a:normAutofit fontScale="55000" lnSpcReduction="20000"/>
          </a:bodyPr>
          <a:lstStyle/>
          <a:p>
            <a:pPr algn="just"/>
            <a:r>
              <a:rPr lang="es-ES" dirty="0" err="1" smtClean="0"/>
              <a:t>Objections</a:t>
            </a:r>
            <a:endParaRPr lang="es-ES" dirty="0" smtClean="0"/>
          </a:p>
          <a:p>
            <a:pPr algn="just"/>
            <a:endParaRPr lang="es-ES" dirty="0"/>
          </a:p>
          <a:p>
            <a:pPr algn="just"/>
            <a:r>
              <a:rPr lang="es-ES" dirty="0" err="1" smtClean="0"/>
              <a:t>Which</a:t>
            </a:r>
            <a:r>
              <a:rPr lang="es-ES" dirty="0" smtClean="0"/>
              <a:t> </a:t>
            </a:r>
            <a:r>
              <a:rPr lang="es-ES" dirty="0" err="1" smtClean="0"/>
              <a:t>is</a:t>
            </a:r>
            <a:r>
              <a:rPr lang="es-ES" dirty="0" smtClean="0"/>
              <a:t> </a:t>
            </a:r>
            <a:r>
              <a:rPr lang="es-ES" dirty="0" err="1" smtClean="0"/>
              <a:t>the</a:t>
            </a:r>
            <a:r>
              <a:rPr lang="es-ES" dirty="0" smtClean="0"/>
              <a:t> </a:t>
            </a:r>
            <a:r>
              <a:rPr lang="es-ES" dirty="0" err="1" smtClean="0"/>
              <a:t>unity</a:t>
            </a:r>
            <a:r>
              <a:rPr lang="es-ES" dirty="0" smtClean="0"/>
              <a:t> of </a:t>
            </a:r>
            <a:r>
              <a:rPr lang="es-ES" dirty="0" err="1" smtClean="0"/>
              <a:t>replication</a:t>
            </a:r>
            <a:r>
              <a:rPr lang="es-ES" dirty="0" smtClean="0"/>
              <a:t>? </a:t>
            </a:r>
          </a:p>
          <a:p>
            <a:pPr marL="114300" indent="0" algn="just">
              <a:buNone/>
            </a:pPr>
            <a:endParaRPr lang="es-ES" dirty="0"/>
          </a:p>
          <a:p>
            <a:pPr marL="114300" indent="0" algn="just">
              <a:buNone/>
            </a:pPr>
            <a:r>
              <a:rPr lang="es-ES" dirty="0"/>
              <a:t>	</a:t>
            </a:r>
            <a:r>
              <a:rPr lang="es-ES" dirty="0" err="1" smtClean="0"/>
              <a:t>Does</a:t>
            </a:r>
            <a:r>
              <a:rPr lang="es-ES" dirty="0" smtClean="0"/>
              <a:t> </a:t>
            </a:r>
            <a:r>
              <a:rPr lang="es-ES" dirty="0" err="1" smtClean="0"/>
              <a:t>selection</a:t>
            </a:r>
            <a:r>
              <a:rPr lang="es-ES" dirty="0" smtClean="0"/>
              <a:t> </a:t>
            </a:r>
            <a:r>
              <a:rPr lang="es-ES" dirty="0" err="1" smtClean="0"/>
              <a:t>imply</a:t>
            </a:r>
            <a:r>
              <a:rPr lang="es-ES" dirty="0" smtClean="0"/>
              <a:t> </a:t>
            </a:r>
            <a:r>
              <a:rPr lang="es-ES" dirty="0" err="1" smtClean="0"/>
              <a:t>elimination</a:t>
            </a:r>
            <a:r>
              <a:rPr lang="es-ES" dirty="0" smtClean="0"/>
              <a:t>?</a:t>
            </a:r>
          </a:p>
          <a:p>
            <a:pPr marL="114300" indent="0" algn="just">
              <a:buNone/>
            </a:pPr>
            <a:endParaRPr lang="es-ES" dirty="0"/>
          </a:p>
          <a:p>
            <a:pPr marL="114300" indent="0" algn="just">
              <a:buNone/>
            </a:pPr>
            <a:r>
              <a:rPr lang="es-ES" dirty="0" smtClean="0"/>
              <a:t>	</a:t>
            </a:r>
            <a:r>
              <a:rPr lang="es-ES" dirty="0" err="1" smtClean="0"/>
              <a:t>Which</a:t>
            </a:r>
            <a:r>
              <a:rPr lang="es-ES" dirty="0" smtClean="0"/>
              <a:t> are </a:t>
            </a:r>
            <a:r>
              <a:rPr lang="es-ES" dirty="0" err="1" smtClean="0"/>
              <a:t>the</a:t>
            </a:r>
            <a:r>
              <a:rPr lang="es-ES" dirty="0" smtClean="0"/>
              <a:t> </a:t>
            </a:r>
            <a:r>
              <a:rPr lang="es-ES" dirty="0" err="1" smtClean="0"/>
              <a:t>criteria</a:t>
            </a:r>
            <a:r>
              <a:rPr lang="es-ES" dirty="0" smtClean="0"/>
              <a:t> </a:t>
            </a:r>
            <a:r>
              <a:rPr lang="es-ES" dirty="0" err="1" smtClean="0"/>
              <a:t>for</a:t>
            </a:r>
            <a:r>
              <a:rPr lang="es-ES" dirty="0" smtClean="0"/>
              <a:t> </a:t>
            </a:r>
            <a:r>
              <a:rPr lang="es-ES" dirty="0" err="1" smtClean="0"/>
              <a:t>selection</a:t>
            </a:r>
            <a:r>
              <a:rPr lang="es-ES" dirty="0" smtClean="0"/>
              <a:t>, </a:t>
            </a:r>
            <a:r>
              <a:rPr lang="es-ES" dirty="0" err="1" smtClean="0"/>
              <a:t>if</a:t>
            </a:r>
            <a:r>
              <a:rPr lang="es-ES" dirty="0" smtClean="0"/>
              <a:t> </a:t>
            </a:r>
            <a:r>
              <a:rPr lang="es-ES" dirty="0" err="1" smtClean="0"/>
              <a:t>the</a:t>
            </a:r>
            <a:r>
              <a:rPr lang="es-ES" dirty="0" smtClean="0"/>
              <a:t> </a:t>
            </a:r>
            <a:r>
              <a:rPr lang="es-ES" dirty="0" err="1" smtClean="0"/>
              <a:t>brain</a:t>
            </a:r>
            <a:r>
              <a:rPr lang="es-ES" dirty="0" smtClean="0"/>
              <a:t> </a:t>
            </a:r>
            <a:r>
              <a:rPr lang="es-ES" dirty="0" err="1" smtClean="0"/>
              <a:t>does</a:t>
            </a:r>
            <a:r>
              <a:rPr lang="es-ES" dirty="0" smtClean="0"/>
              <a:t> </a:t>
            </a:r>
            <a:r>
              <a:rPr lang="es-ES" dirty="0" err="1" smtClean="0"/>
              <a:t>not</a:t>
            </a:r>
            <a:r>
              <a:rPr lang="es-ES" dirty="0" smtClean="0"/>
              <a:t> </a:t>
            </a:r>
            <a:r>
              <a:rPr lang="es-ES" dirty="0" err="1" smtClean="0"/>
              <a:t>know</a:t>
            </a:r>
            <a:r>
              <a:rPr lang="es-ES" dirty="0" smtClean="0"/>
              <a:t> </a:t>
            </a:r>
            <a:r>
              <a:rPr lang="es-ES" dirty="0" err="1" smtClean="0"/>
              <a:t>if</a:t>
            </a:r>
            <a:r>
              <a:rPr lang="es-ES" dirty="0" smtClean="0"/>
              <a:t> </a:t>
            </a:r>
            <a:r>
              <a:rPr lang="es-ES" dirty="0" err="1" smtClean="0"/>
              <a:t>it</a:t>
            </a:r>
            <a:r>
              <a:rPr lang="es-ES" dirty="0" smtClean="0"/>
              <a:t> </a:t>
            </a:r>
            <a:r>
              <a:rPr lang="es-ES" dirty="0" err="1" smtClean="0"/>
              <a:t>is</a:t>
            </a:r>
            <a:r>
              <a:rPr lang="es-ES" dirty="0" smtClean="0"/>
              <a:t> 	</a:t>
            </a:r>
            <a:r>
              <a:rPr lang="es-ES" dirty="0" err="1" smtClean="0"/>
              <a:t>going</a:t>
            </a:r>
            <a:r>
              <a:rPr lang="es-ES" dirty="0" smtClean="0"/>
              <a:t> to </a:t>
            </a:r>
            <a:r>
              <a:rPr lang="es-ES" dirty="0" err="1" smtClean="0"/>
              <a:t>survive</a:t>
            </a:r>
            <a:r>
              <a:rPr lang="es-ES" dirty="0" smtClean="0"/>
              <a:t>?</a:t>
            </a:r>
          </a:p>
          <a:p>
            <a:pPr marL="114300" indent="0" algn="just">
              <a:buNone/>
            </a:pPr>
            <a:endParaRPr lang="es-ES" dirty="0"/>
          </a:p>
          <a:p>
            <a:pPr marL="114300" indent="0" algn="just">
              <a:buNone/>
            </a:pPr>
            <a:r>
              <a:rPr lang="es-ES" dirty="0" smtClean="0"/>
              <a:t>	</a:t>
            </a:r>
            <a:r>
              <a:rPr lang="es-ES" dirty="0" err="1" smtClean="0"/>
              <a:t>Selection</a:t>
            </a:r>
            <a:r>
              <a:rPr lang="es-ES" dirty="0" smtClean="0"/>
              <a:t> </a:t>
            </a:r>
            <a:r>
              <a:rPr lang="es-ES" dirty="0" err="1" smtClean="0"/>
              <a:t>or</a:t>
            </a:r>
            <a:r>
              <a:rPr lang="es-ES" dirty="0" smtClean="0"/>
              <a:t> </a:t>
            </a:r>
            <a:r>
              <a:rPr lang="es-ES" dirty="0" err="1" smtClean="0"/>
              <a:t>optimal</a:t>
            </a:r>
            <a:r>
              <a:rPr lang="es-ES" dirty="0" smtClean="0"/>
              <a:t> </a:t>
            </a:r>
            <a:r>
              <a:rPr lang="es-ES" dirty="0" err="1" smtClean="0"/>
              <a:t>coupling</a:t>
            </a:r>
            <a:r>
              <a:rPr lang="es-ES" dirty="0" smtClean="0"/>
              <a:t>?</a:t>
            </a:r>
          </a:p>
          <a:p>
            <a:pPr marL="114300" indent="0" algn="just">
              <a:buNone/>
            </a:pPr>
            <a:endParaRPr lang="es-ES" dirty="0"/>
          </a:p>
          <a:p>
            <a:pPr marL="114300" indent="0" algn="just">
              <a:buNone/>
            </a:pPr>
            <a:r>
              <a:rPr lang="es-ES" dirty="0" smtClean="0"/>
              <a:t>	</a:t>
            </a:r>
            <a:r>
              <a:rPr lang="es-ES" dirty="0" err="1" smtClean="0"/>
              <a:t>Without</a:t>
            </a:r>
            <a:r>
              <a:rPr lang="es-ES" dirty="0" smtClean="0"/>
              <a:t> a </a:t>
            </a:r>
            <a:r>
              <a:rPr lang="es-ES" dirty="0" err="1" smtClean="0"/>
              <a:t>reproductive</a:t>
            </a:r>
            <a:r>
              <a:rPr lang="es-ES" dirty="0" smtClean="0"/>
              <a:t> </a:t>
            </a:r>
            <a:r>
              <a:rPr lang="es-ES" dirty="0" err="1" smtClean="0"/>
              <a:t>criterion</a:t>
            </a:r>
            <a:r>
              <a:rPr lang="es-ES" dirty="0" smtClean="0"/>
              <a:t>, </a:t>
            </a:r>
            <a:r>
              <a:rPr lang="es-ES" dirty="0" err="1" smtClean="0"/>
              <a:t>don’t</a:t>
            </a:r>
            <a:r>
              <a:rPr lang="es-ES" dirty="0" smtClean="0"/>
              <a:t> </a:t>
            </a:r>
            <a:r>
              <a:rPr lang="es-ES" dirty="0" err="1" smtClean="0"/>
              <a:t>we</a:t>
            </a:r>
            <a:r>
              <a:rPr lang="es-ES" dirty="0" smtClean="0"/>
              <a:t> </a:t>
            </a:r>
            <a:r>
              <a:rPr lang="es-ES" dirty="0" err="1" smtClean="0"/>
              <a:t>fall</a:t>
            </a:r>
            <a:r>
              <a:rPr lang="es-ES" dirty="0" smtClean="0"/>
              <a:t> </a:t>
            </a:r>
            <a:r>
              <a:rPr lang="es-ES" dirty="0" err="1" smtClean="0"/>
              <a:t>into</a:t>
            </a:r>
            <a:r>
              <a:rPr lang="es-ES" dirty="0" smtClean="0"/>
              <a:t> a </a:t>
            </a:r>
            <a:r>
              <a:rPr lang="es-ES" dirty="0" err="1" smtClean="0"/>
              <a:t>tautology</a:t>
            </a:r>
            <a:r>
              <a:rPr lang="es-ES" dirty="0" smtClean="0"/>
              <a:t>?</a:t>
            </a:r>
          </a:p>
          <a:p>
            <a:pPr marL="114300" indent="0" algn="just">
              <a:buNone/>
            </a:pPr>
            <a:endParaRPr lang="es-ES" dirty="0"/>
          </a:p>
          <a:p>
            <a:pPr marL="114300" indent="0" algn="just">
              <a:buNone/>
            </a:pPr>
            <a:r>
              <a:rPr lang="es-ES" dirty="0" smtClean="0"/>
              <a:t>	</a:t>
            </a:r>
            <a:r>
              <a:rPr lang="es-ES" dirty="0" err="1" smtClean="0"/>
              <a:t>Even</a:t>
            </a:r>
            <a:r>
              <a:rPr lang="es-ES" dirty="0" smtClean="0"/>
              <a:t> </a:t>
            </a:r>
            <a:r>
              <a:rPr lang="es-ES" dirty="0" err="1" smtClean="0"/>
              <a:t>if</a:t>
            </a:r>
            <a:r>
              <a:rPr lang="es-ES" dirty="0" smtClean="0"/>
              <a:t> </a:t>
            </a:r>
            <a:r>
              <a:rPr lang="es-ES" dirty="0" err="1" smtClean="0"/>
              <a:t>there</a:t>
            </a:r>
            <a:r>
              <a:rPr lang="es-ES" dirty="0" smtClean="0"/>
              <a:t> </a:t>
            </a:r>
            <a:r>
              <a:rPr lang="es-ES" dirty="0" err="1" smtClean="0"/>
              <a:t>is</a:t>
            </a:r>
            <a:r>
              <a:rPr lang="es-ES" dirty="0" smtClean="0"/>
              <a:t> </a:t>
            </a:r>
            <a:r>
              <a:rPr lang="es-ES" dirty="0" err="1" smtClean="0"/>
              <a:t>grouop</a:t>
            </a:r>
            <a:r>
              <a:rPr lang="es-ES" dirty="0" smtClean="0"/>
              <a:t> </a:t>
            </a:r>
            <a:r>
              <a:rPr lang="es-ES" dirty="0" err="1" smtClean="0"/>
              <a:t>variations</a:t>
            </a:r>
            <a:r>
              <a:rPr lang="es-ES" dirty="0" smtClean="0"/>
              <a:t>, </a:t>
            </a:r>
            <a:r>
              <a:rPr lang="es-ES" dirty="0" err="1" smtClean="0"/>
              <a:t>we</a:t>
            </a:r>
            <a:r>
              <a:rPr lang="es-ES" dirty="0" smtClean="0"/>
              <a:t> </a:t>
            </a:r>
            <a:r>
              <a:rPr lang="es-ES" dirty="0" err="1" smtClean="0"/>
              <a:t>still</a:t>
            </a:r>
            <a:r>
              <a:rPr lang="es-ES" dirty="0" smtClean="0"/>
              <a:t> </a:t>
            </a:r>
            <a:r>
              <a:rPr lang="es-ES" dirty="0" err="1" smtClean="0"/>
              <a:t>have</a:t>
            </a:r>
            <a:r>
              <a:rPr lang="es-ES" dirty="0" smtClean="0"/>
              <a:t> </a:t>
            </a:r>
            <a:r>
              <a:rPr lang="es-ES" dirty="0" err="1" smtClean="0"/>
              <a:t>clearly</a:t>
            </a:r>
            <a:r>
              <a:rPr lang="es-ES" dirty="0" smtClean="0"/>
              <a:t> </a:t>
            </a:r>
            <a:r>
              <a:rPr lang="es-ES" dirty="0" err="1" smtClean="0"/>
              <a:t>defined</a:t>
            </a:r>
            <a:r>
              <a:rPr lang="es-ES" dirty="0" smtClean="0"/>
              <a:t> 	cerebral </a:t>
            </a:r>
            <a:r>
              <a:rPr lang="es-ES" dirty="0" err="1" smtClean="0"/>
              <a:t>areas</a:t>
            </a:r>
            <a:r>
              <a:rPr lang="es-ES" dirty="0" smtClean="0"/>
              <a:t>.</a:t>
            </a:r>
          </a:p>
          <a:p>
            <a:pPr marL="114300" indent="0" algn="just">
              <a:buNone/>
            </a:pPr>
            <a:endParaRPr lang="es-ES" dirty="0"/>
          </a:p>
          <a:p>
            <a:pPr marL="114300" indent="0" algn="just">
              <a:buNone/>
            </a:pPr>
            <a:r>
              <a:rPr lang="es-ES" dirty="0" smtClean="0"/>
              <a:t>	</a:t>
            </a:r>
            <a:r>
              <a:rPr lang="es-ES" dirty="0" err="1" smtClean="0"/>
              <a:t>The</a:t>
            </a:r>
            <a:r>
              <a:rPr lang="es-ES" dirty="0" smtClean="0"/>
              <a:t> </a:t>
            </a:r>
            <a:r>
              <a:rPr lang="es-ES" dirty="0" err="1" smtClean="0"/>
              <a:t>versatility</a:t>
            </a:r>
            <a:r>
              <a:rPr lang="es-ES" dirty="0" smtClean="0"/>
              <a:t> of </a:t>
            </a:r>
            <a:r>
              <a:rPr lang="es-ES" dirty="0" err="1" smtClean="0"/>
              <a:t>each</a:t>
            </a:r>
            <a:r>
              <a:rPr lang="es-ES" dirty="0" smtClean="0"/>
              <a:t> </a:t>
            </a:r>
            <a:r>
              <a:rPr lang="es-ES" dirty="0" err="1" smtClean="0"/>
              <a:t>group</a:t>
            </a:r>
            <a:r>
              <a:rPr lang="es-ES" dirty="0" smtClean="0"/>
              <a:t> </a:t>
            </a:r>
            <a:r>
              <a:rPr lang="es-ES" dirty="0" err="1" smtClean="0"/>
              <a:t>is</a:t>
            </a:r>
            <a:r>
              <a:rPr lang="es-ES" dirty="0" smtClean="0"/>
              <a:t> </a:t>
            </a:r>
            <a:r>
              <a:rPr lang="es-ES" dirty="0" err="1" smtClean="0"/>
              <a:t>too</a:t>
            </a:r>
            <a:r>
              <a:rPr lang="es-ES" dirty="0" smtClean="0"/>
              <a:t> </a:t>
            </a:r>
            <a:r>
              <a:rPr lang="es-ES" dirty="0" err="1" smtClean="0"/>
              <a:t>great</a:t>
            </a:r>
            <a:endParaRPr lang="es-ES" dirty="0" smtClean="0"/>
          </a:p>
          <a:p>
            <a:pPr marL="114300" indent="0" algn="just">
              <a:buNone/>
            </a:pPr>
            <a:endParaRPr lang="es-ES" dirty="0"/>
          </a:p>
          <a:p>
            <a:pPr marL="114300" indent="0" algn="just">
              <a:buNone/>
            </a:pPr>
            <a:r>
              <a:rPr lang="es-ES" dirty="0" smtClean="0"/>
              <a:t>	</a:t>
            </a:r>
            <a:r>
              <a:rPr lang="es-ES" dirty="0" err="1" smtClean="0"/>
              <a:t>Why</a:t>
            </a:r>
            <a:r>
              <a:rPr lang="es-ES" dirty="0" smtClean="0"/>
              <a:t> </a:t>
            </a:r>
            <a:r>
              <a:rPr lang="es-ES" dirty="0" err="1" smtClean="0"/>
              <a:t>should</a:t>
            </a:r>
            <a:r>
              <a:rPr lang="es-ES" dirty="0" smtClean="0"/>
              <a:t> </a:t>
            </a:r>
            <a:r>
              <a:rPr lang="es-ES" dirty="0" err="1" smtClean="0"/>
              <a:t>it</a:t>
            </a:r>
            <a:r>
              <a:rPr lang="es-ES" dirty="0" smtClean="0"/>
              <a:t> be incompatible </a:t>
            </a:r>
            <a:r>
              <a:rPr lang="es-ES" dirty="0" err="1" smtClean="0"/>
              <a:t>with</a:t>
            </a:r>
            <a:r>
              <a:rPr lang="es-ES" dirty="0" smtClean="0"/>
              <a:t> </a:t>
            </a:r>
            <a:r>
              <a:rPr lang="es-ES" dirty="0" err="1" smtClean="0"/>
              <a:t>the</a:t>
            </a:r>
            <a:r>
              <a:rPr lang="es-ES" dirty="0" smtClean="0"/>
              <a:t> </a:t>
            </a:r>
            <a:r>
              <a:rPr lang="es-ES" dirty="0" err="1" smtClean="0"/>
              <a:t>computational</a:t>
            </a:r>
            <a:r>
              <a:rPr lang="es-ES" dirty="0" smtClean="0"/>
              <a:t> </a:t>
            </a:r>
            <a:r>
              <a:rPr lang="es-ES" dirty="0" err="1" smtClean="0"/>
              <a:t>theory</a:t>
            </a:r>
            <a:r>
              <a:rPr lang="es-ES" dirty="0" smtClean="0"/>
              <a:t> of 	</a:t>
            </a:r>
            <a:r>
              <a:rPr lang="es-ES" dirty="0" err="1" smtClean="0"/>
              <a:t>mind</a:t>
            </a:r>
            <a:r>
              <a:rPr lang="es-ES" dirty="0" smtClean="0"/>
              <a:t>?</a:t>
            </a:r>
          </a:p>
          <a:p>
            <a:pPr marL="114300" indent="0" algn="just">
              <a:buNone/>
            </a:pPr>
            <a:endParaRPr lang="es-ES" dirty="0"/>
          </a:p>
          <a:p>
            <a:pPr marL="114300" indent="0" algn="just">
              <a:buNone/>
            </a:pPr>
            <a:r>
              <a:rPr lang="es-ES" dirty="0" smtClean="0"/>
              <a:t>	Machines </a:t>
            </a:r>
            <a:r>
              <a:rPr lang="es-ES" dirty="0" err="1" smtClean="0"/>
              <a:t>that</a:t>
            </a:r>
            <a:r>
              <a:rPr lang="es-ES" dirty="0" smtClean="0"/>
              <a:t> </a:t>
            </a:r>
            <a:r>
              <a:rPr lang="es-ES" dirty="0" err="1" smtClean="0"/>
              <a:t>learn</a:t>
            </a:r>
            <a:r>
              <a:rPr lang="es-ES" dirty="0" smtClean="0"/>
              <a:t> </a:t>
            </a:r>
            <a:r>
              <a:rPr lang="es-ES" dirty="0" err="1" smtClean="0"/>
              <a:t>how</a:t>
            </a:r>
            <a:r>
              <a:rPr lang="es-ES" dirty="0" smtClean="0"/>
              <a:t> to </a:t>
            </a:r>
            <a:r>
              <a:rPr lang="es-ES" dirty="0" err="1" smtClean="0"/>
              <a:t>learn</a:t>
            </a:r>
            <a:r>
              <a:rPr lang="es-ES" dirty="0" smtClean="0"/>
              <a:t> (</a:t>
            </a:r>
            <a:r>
              <a:rPr lang="es-ES" dirty="0" err="1" smtClean="0"/>
              <a:t>Demis</a:t>
            </a:r>
            <a:r>
              <a:rPr lang="es-ES" dirty="0" smtClean="0"/>
              <a:t> </a:t>
            </a:r>
            <a:r>
              <a:rPr lang="es-ES" dirty="0" err="1" smtClean="0"/>
              <a:t>Hassabis</a:t>
            </a:r>
            <a:r>
              <a:rPr lang="es-ES" dirty="0" smtClean="0"/>
              <a:t>)</a:t>
            </a:r>
          </a:p>
          <a:p>
            <a:pPr marL="114300" indent="0" algn="just">
              <a:buNone/>
            </a:pPr>
            <a:endParaRPr lang="es-ES" dirty="0"/>
          </a:p>
          <a:p>
            <a:pPr marL="114300" indent="0" algn="just">
              <a:buNone/>
            </a:pPr>
            <a:r>
              <a:rPr lang="es-ES" dirty="0" smtClean="0"/>
              <a:t>	</a:t>
            </a:r>
            <a:r>
              <a:rPr lang="es-ES" dirty="0" err="1" smtClean="0"/>
              <a:t>Which</a:t>
            </a:r>
            <a:r>
              <a:rPr lang="es-ES" dirty="0" smtClean="0"/>
              <a:t> </a:t>
            </a:r>
            <a:r>
              <a:rPr lang="es-ES" dirty="0" err="1" smtClean="0"/>
              <a:t>is</a:t>
            </a:r>
            <a:r>
              <a:rPr lang="es-ES" dirty="0" smtClean="0"/>
              <a:t> </a:t>
            </a:r>
            <a:r>
              <a:rPr lang="es-ES" dirty="0" err="1" smtClean="0"/>
              <a:t>the</a:t>
            </a:r>
            <a:r>
              <a:rPr lang="es-ES" dirty="0" smtClean="0"/>
              <a:t> </a:t>
            </a:r>
            <a:r>
              <a:rPr lang="es-ES" dirty="0" err="1" smtClean="0"/>
              <a:t>unity</a:t>
            </a:r>
            <a:r>
              <a:rPr lang="es-ES" dirty="0" smtClean="0"/>
              <a:t> of </a:t>
            </a:r>
            <a:r>
              <a:rPr lang="es-ES" dirty="0" err="1" smtClean="0"/>
              <a:t>evolution</a:t>
            </a:r>
            <a:r>
              <a:rPr lang="es-ES" dirty="0" smtClean="0"/>
              <a:t>: </a:t>
            </a:r>
            <a:r>
              <a:rPr lang="es-ES" dirty="0" err="1" smtClean="0"/>
              <a:t>the</a:t>
            </a:r>
            <a:r>
              <a:rPr lang="es-ES" dirty="0" smtClean="0"/>
              <a:t> </a:t>
            </a:r>
            <a:r>
              <a:rPr lang="es-ES" dirty="0" err="1" smtClean="0"/>
              <a:t>neuron</a:t>
            </a:r>
            <a:r>
              <a:rPr lang="es-ES" dirty="0" smtClean="0"/>
              <a:t>, </a:t>
            </a:r>
            <a:r>
              <a:rPr lang="es-ES" dirty="0" err="1" smtClean="0"/>
              <a:t>the</a:t>
            </a:r>
            <a:r>
              <a:rPr lang="es-ES" dirty="0" smtClean="0"/>
              <a:t> neuronal </a:t>
            </a:r>
            <a:r>
              <a:rPr lang="es-ES" dirty="0" err="1" smtClean="0"/>
              <a:t>group</a:t>
            </a:r>
            <a:r>
              <a:rPr lang="es-ES" dirty="0" smtClean="0"/>
              <a:t>? </a:t>
            </a:r>
            <a:r>
              <a:rPr lang="es-ES" dirty="0" err="1" smtClean="0"/>
              <a:t>It</a:t>
            </a:r>
            <a:r>
              <a:rPr lang="es-ES" dirty="0" smtClean="0"/>
              <a:t> </a:t>
            </a:r>
            <a:r>
              <a:rPr lang="es-ES" dirty="0" err="1" smtClean="0"/>
              <a:t>is</a:t>
            </a:r>
            <a:r>
              <a:rPr lang="es-ES" dirty="0" smtClean="0"/>
              <a:t> 	</a:t>
            </a:r>
            <a:r>
              <a:rPr lang="es-ES" dirty="0" err="1" smtClean="0"/>
              <a:t>the</a:t>
            </a:r>
            <a:r>
              <a:rPr lang="es-ES" dirty="0" smtClean="0"/>
              <a:t> </a:t>
            </a:r>
            <a:r>
              <a:rPr lang="es-ES" dirty="0" err="1" smtClean="0"/>
              <a:t>size</a:t>
            </a:r>
            <a:r>
              <a:rPr lang="es-ES" dirty="0" smtClean="0"/>
              <a:t> of </a:t>
            </a:r>
            <a:r>
              <a:rPr lang="es-ES" dirty="0" err="1" smtClean="0"/>
              <a:t>the</a:t>
            </a:r>
            <a:r>
              <a:rPr lang="es-ES" dirty="0" smtClean="0"/>
              <a:t> </a:t>
            </a:r>
            <a:r>
              <a:rPr lang="es-ES" dirty="0" err="1" smtClean="0"/>
              <a:t>brain</a:t>
            </a:r>
            <a:r>
              <a:rPr lang="es-ES" dirty="0" smtClean="0"/>
              <a:t> </a:t>
            </a:r>
            <a:r>
              <a:rPr lang="es-ES" dirty="0" err="1" smtClean="0"/>
              <a:t>what</a:t>
            </a:r>
            <a:r>
              <a:rPr lang="es-ES" dirty="0" smtClean="0"/>
              <a:t> has </a:t>
            </a:r>
            <a:r>
              <a:rPr lang="es-ES" dirty="0" err="1" smtClean="0"/>
              <a:t>evolved</a:t>
            </a:r>
            <a:r>
              <a:rPr lang="es-ES" dirty="0" smtClean="0"/>
              <a:t>.</a:t>
            </a:r>
          </a:p>
          <a:p>
            <a:pPr marL="114300" indent="0" algn="just">
              <a:buNone/>
            </a:pPr>
            <a:endParaRPr lang="es-ES"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564904"/>
            <a:ext cx="2187327" cy="203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800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a:xfrm>
            <a:off x="457200" y="1600200"/>
            <a:ext cx="5554960" cy="4800600"/>
          </a:xfrm>
        </p:spPr>
        <p:txBody>
          <a:bodyPr>
            <a:normAutofit/>
          </a:bodyPr>
          <a:lstStyle/>
          <a:p>
            <a:pPr algn="just"/>
            <a:r>
              <a:rPr lang="es-ES" dirty="0" err="1" smtClean="0"/>
              <a:t>Other</a:t>
            </a:r>
            <a:r>
              <a:rPr lang="es-ES" dirty="0" smtClean="0"/>
              <a:t> </a:t>
            </a:r>
            <a:r>
              <a:rPr lang="es-ES" dirty="0" err="1" smtClean="0"/>
              <a:t>candidates</a:t>
            </a:r>
            <a:r>
              <a:rPr lang="es-ES" dirty="0" smtClean="0"/>
              <a:t> </a:t>
            </a:r>
            <a:r>
              <a:rPr lang="es-ES" dirty="0" err="1" smtClean="0"/>
              <a:t>for</a:t>
            </a:r>
            <a:r>
              <a:rPr lang="es-ES" dirty="0" smtClean="0"/>
              <a:t> neural </a:t>
            </a:r>
            <a:r>
              <a:rPr lang="es-ES" dirty="0" err="1" smtClean="0"/>
              <a:t>correlates</a:t>
            </a:r>
            <a:r>
              <a:rPr lang="es-ES" dirty="0" smtClean="0"/>
              <a:t>:</a:t>
            </a:r>
            <a:endParaRPr lang="es-ES" dirty="0" smtClean="0"/>
          </a:p>
          <a:p>
            <a:pPr algn="just"/>
            <a:endParaRPr lang="es-ES" dirty="0"/>
          </a:p>
          <a:p>
            <a:pPr algn="just"/>
            <a:r>
              <a:rPr lang="es-ES" dirty="0" smtClean="0"/>
              <a:t>Superior longitudinal </a:t>
            </a:r>
            <a:r>
              <a:rPr lang="es-ES" dirty="0" err="1" smtClean="0"/>
              <a:t>fasciculus</a:t>
            </a:r>
            <a:r>
              <a:rPr lang="es-ES" dirty="0" smtClean="0"/>
              <a:t> (</a:t>
            </a:r>
            <a:r>
              <a:rPr lang="es-ES" dirty="0" err="1" smtClean="0"/>
              <a:t>bi-directional</a:t>
            </a:r>
            <a:r>
              <a:rPr lang="es-ES" dirty="0" smtClean="0"/>
              <a:t>, </a:t>
            </a:r>
            <a:r>
              <a:rPr lang="es-ES" dirty="0" err="1" smtClean="0"/>
              <a:t>axonic</a:t>
            </a:r>
            <a:r>
              <a:rPr lang="es-ES" dirty="0" smtClean="0"/>
              <a:t> </a:t>
            </a:r>
            <a:r>
              <a:rPr lang="es-ES" dirty="0" err="1" smtClean="0"/>
              <a:t>fibers</a:t>
            </a:r>
            <a:r>
              <a:rPr lang="es-ES" dirty="0" smtClean="0"/>
              <a:t> </a:t>
            </a:r>
            <a:r>
              <a:rPr lang="es-ES" dirty="0" err="1" smtClean="0"/>
              <a:t>connecting</a:t>
            </a:r>
            <a:r>
              <a:rPr lang="es-ES" dirty="0" smtClean="0"/>
              <a:t> frontal </a:t>
            </a:r>
            <a:r>
              <a:rPr lang="es-ES" dirty="0" err="1" smtClean="0"/>
              <a:t>lobe</a:t>
            </a:r>
            <a:r>
              <a:rPr lang="es-ES" dirty="0" smtClean="0"/>
              <a:t> </a:t>
            </a:r>
            <a:r>
              <a:rPr lang="es-ES" dirty="0" err="1" smtClean="0"/>
              <a:t>with</a:t>
            </a:r>
            <a:r>
              <a:rPr lang="es-ES" dirty="0" smtClean="0"/>
              <a:t> occipital, parietal and temporal </a:t>
            </a:r>
            <a:r>
              <a:rPr lang="es-ES" dirty="0" err="1" smtClean="0"/>
              <a:t>lobes</a:t>
            </a:r>
            <a:r>
              <a:rPr lang="es-ES" dirty="0" smtClean="0"/>
              <a:t> in </a:t>
            </a:r>
            <a:r>
              <a:rPr lang="es-ES" dirty="0" err="1" smtClean="0"/>
              <a:t>both</a:t>
            </a:r>
            <a:r>
              <a:rPr lang="es-ES" dirty="0" smtClean="0"/>
              <a:t> </a:t>
            </a:r>
            <a:r>
              <a:rPr lang="es-ES" dirty="0" err="1" smtClean="0"/>
              <a:t>hemispheres</a:t>
            </a:r>
            <a:r>
              <a:rPr lang="es-ES" dirty="0" smtClean="0"/>
              <a:t>.</a:t>
            </a:r>
            <a:endParaRPr lang="es-ES" dirty="0" smtClean="0"/>
          </a:p>
          <a:p>
            <a:pPr algn="just"/>
            <a:endParaRPr lang="es-ES" dirty="0"/>
          </a:p>
          <a:p>
            <a:pPr algn="just"/>
            <a:r>
              <a:rPr lang="es-ES" dirty="0" err="1" smtClean="0"/>
              <a:t>It</a:t>
            </a:r>
            <a:r>
              <a:rPr lang="es-ES" dirty="0" smtClean="0"/>
              <a:t> </a:t>
            </a:r>
            <a:r>
              <a:rPr lang="es-ES" dirty="0" err="1" smtClean="0"/>
              <a:t>integrates</a:t>
            </a:r>
            <a:r>
              <a:rPr lang="es-ES" dirty="0" smtClean="0"/>
              <a:t> </a:t>
            </a:r>
            <a:r>
              <a:rPr lang="es-ES" dirty="0" err="1" smtClean="0"/>
              <a:t>different</a:t>
            </a:r>
            <a:r>
              <a:rPr lang="es-ES" dirty="0" smtClean="0"/>
              <a:t> </a:t>
            </a:r>
            <a:r>
              <a:rPr lang="es-ES" dirty="0" err="1" smtClean="0"/>
              <a:t>areas</a:t>
            </a:r>
            <a:r>
              <a:rPr lang="es-ES" dirty="0" smtClean="0"/>
              <a:t>; </a:t>
            </a:r>
            <a:r>
              <a:rPr lang="es-ES" dirty="0" err="1" smtClean="0"/>
              <a:t>it</a:t>
            </a:r>
            <a:r>
              <a:rPr lang="es-ES" dirty="0" smtClean="0"/>
              <a:t> </a:t>
            </a:r>
            <a:r>
              <a:rPr lang="es-ES" dirty="0" err="1" smtClean="0"/>
              <a:t>regulates</a:t>
            </a:r>
            <a:r>
              <a:rPr lang="es-ES" dirty="0" smtClean="0"/>
              <a:t> motor </a:t>
            </a:r>
            <a:r>
              <a:rPr lang="es-ES" dirty="0" err="1" smtClean="0"/>
              <a:t>behavior</a:t>
            </a:r>
            <a:r>
              <a:rPr lang="es-ES" dirty="0" smtClean="0"/>
              <a:t>; </a:t>
            </a:r>
            <a:r>
              <a:rPr lang="es-ES" dirty="0" err="1" smtClean="0"/>
              <a:t>it</a:t>
            </a:r>
            <a:r>
              <a:rPr lang="es-ES" dirty="0" smtClean="0"/>
              <a:t> </a:t>
            </a:r>
            <a:r>
              <a:rPr lang="es-ES" dirty="0" err="1" smtClean="0"/>
              <a:t>controls</a:t>
            </a:r>
            <a:r>
              <a:rPr lang="es-ES" dirty="0" smtClean="0"/>
              <a:t> </a:t>
            </a:r>
            <a:r>
              <a:rPr lang="es-ES" dirty="0" err="1" smtClean="0"/>
              <a:t>spatial</a:t>
            </a:r>
            <a:r>
              <a:rPr lang="es-ES" dirty="0" smtClean="0"/>
              <a:t> </a:t>
            </a:r>
            <a:r>
              <a:rPr lang="es-ES" dirty="0" err="1" smtClean="0"/>
              <a:t>attention</a:t>
            </a:r>
            <a:r>
              <a:rPr lang="es-ES" dirty="0" smtClean="0"/>
              <a:t>; </a:t>
            </a:r>
            <a:r>
              <a:rPr lang="es-ES" dirty="0" err="1" smtClean="0"/>
              <a:t>it</a:t>
            </a:r>
            <a:r>
              <a:rPr lang="es-ES" dirty="0" smtClean="0"/>
              <a:t> </a:t>
            </a:r>
            <a:r>
              <a:rPr lang="es-ES" dirty="0" err="1" smtClean="0"/>
              <a:t>participates</a:t>
            </a:r>
            <a:r>
              <a:rPr lang="es-ES" dirty="0" smtClean="0"/>
              <a:t> in </a:t>
            </a:r>
            <a:r>
              <a:rPr lang="es-ES" dirty="0" err="1" smtClean="0"/>
              <a:t>the</a:t>
            </a:r>
            <a:r>
              <a:rPr lang="es-ES" dirty="0" smtClean="0"/>
              <a:t> </a:t>
            </a:r>
            <a:r>
              <a:rPr lang="es-ES" dirty="0" err="1" smtClean="0"/>
              <a:t>synchronization</a:t>
            </a:r>
            <a:r>
              <a:rPr lang="es-ES" dirty="0" smtClean="0"/>
              <a:t> and </a:t>
            </a:r>
            <a:r>
              <a:rPr lang="es-ES" dirty="0" err="1" smtClean="0"/>
              <a:t>coordination</a:t>
            </a:r>
            <a:r>
              <a:rPr lang="es-ES" dirty="0" smtClean="0"/>
              <a:t> of </a:t>
            </a:r>
            <a:r>
              <a:rPr lang="es-ES" dirty="0" err="1" smtClean="0"/>
              <a:t>language</a:t>
            </a:r>
            <a:r>
              <a:rPr lang="es-ES" dirty="0"/>
              <a:t> </a:t>
            </a:r>
            <a:r>
              <a:rPr lang="es-ES" dirty="0" smtClean="0"/>
              <a:t>and in </a:t>
            </a:r>
            <a:r>
              <a:rPr lang="es-ES" dirty="0" err="1" smtClean="0"/>
              <a:t>the</a:t>
            </a:r>
            <a:r>
              <a:rPr lang="es-ES" dirty="0" smtClean="0"/>
              <a:t> </a:t>
            </a:r>
            <a:r>
              <a:rPr lang="es-ES" dirty="0" err="1" smtClean="0"/>
              <a:t>transference</a:t>
            </a:r>
            <a:r>
              <a:rPr lang="es-ES" dirty="0" smtClean="0"/>
              <a:t> of </a:t>
            </a:r>
            <a:r>
              <a:rPr lang="es-ES" dirty="0" err="1" smtClean="0"/>
              <a:t>somatosensory</a:t>
            </a:r>
            <a:r>
              <a:rPr lang="es-ES" dirty="0" smtClean="0"/>
              <a:t> </a:t>
            </a:r>
            <a:r>
              <a:rPr lang="es-ES" dirty="0" err="1" smtClean="0"/>
              <a:t>information</a:t>
            </a:r>
            <a:r>
              <a:rPr lang="es-ES" dirty="0" smtClean="0"/>
              <a:t>.</a:t>
            </a:r>
            <a:endParaRPr lang="es-ES" dirty="0"/>
          </a:p>
          <a:p>
            <a:endParaRPr lang="es-E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204864"/>
            <a:ext cx="2111690" cy="215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269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a:xfrm>
            <a:off x="457200" y="1600200"/>
            <a:ext cx="5122912" cy="4800600"/>
          </a:xfrm>
        </p:spPr>
        <p:txBody>
          <a:bodyPr>
            <a:normAutofit/>
          </a:bodyPr>
          <a:lstStyle/>
          <a:p>
            <a:pPr algn="just"/>
            <a:r>
              <a:rPr lang="es-ES" dirty="0" smtClean="0"/>
              <a:t>Key to mental </a:t>
            </a:r>
            <a:r>
              <a:rPr lang="es-ES" dirty="0" err="1" smtClean="0"/>
              <a:t>function</a:t>
            </a:r>
            <a:r>
              <a:rPr lang="es-ES" dirty="0" smtClean="0"/>
              <a:t>:</a:t>
            </a:r>
          </a:p>
          <a:p>
            <a:pPr algn="just"/>
            <a:endParaRPr lang="es-ES" dirty="0"/>
          </a:p>
          <a:p>
            <a:pPr algn="just"/>
            <a:r>
              <a:rPr lang="es-ES" dirty="0" err="1" smtClean="0"/>
              <a:t>Synchronization</a:t>
            </a:r>
            <a:r>
              <a:rPr lang="es-ES" dirty="0" smtClean="0"/>
              <a:t> of </a:t>
            </a:r>
            <a:r>
              <a:rPr lang="es-ES" dirty="0" err="1" smtClean="0"/>
              <a:t>perception</a:t>
            </a:r>
            <a:r>
              <a:rPr lang="es-ES" dirty="0" smtClean="0"/>
              <a:t> and </a:t>
            </a:r>
            <a:r>
              <a:rPr lang="es-ES" dirty="0" err="1" smtClean="0"/>
              <a:t>association</a:t>
            </a:r>
            <a:endParaRPr lang="es-ES" dirty="0" smtClean="0"/>
          </a:p>
          <a:p>
            <a:pPr algn="just"/>
            <a:endParaRPr lang="es-ES" dirty="0"/>
          </a:p>
          <a:p>
            <a:pPr algn="just"/>
            <a:r>
              <a:rPr lang="es-ES" dirty="0" err="1" smtClean="0"/>
              <a:t>Mind</a:t>
            </a:r>
            <a:r>
              <a:rPr lang="es-ES" dirty="0" smtClean="0"/>
              <a:t> </a:t>
            </a:r>
            <a:r>
              <a:rPr lang="es-ES" dirty="0" err="1" smtClean="0"/>
              <a:t>is</a:t>
            </a:r>
            <a:r>
              <a:rPr lang="es-ES" dirty="0" smtClean="0"/>
              <a:t> </a:t>
            </a:r>
            <a:r>
              <a:rPr lang="es-ES" i="1" dirty="0" smtClean="0"/>
              <a:t>time</a:t>
            </a:r>
            <a:r>
              <a:rPr lang="es-ES" dirty="0" smtClean="0"/>
              <a:t> </a:t>
            </a:r>
            <a:r>
              <a:rPr lang="es-ES" dirty="0" err="1" smtClean="0"/>
              <a:t>rather</a:t>
            </a:r>
            <a:r>
              <a:rPr lang="es-ES" dirty="0" smtClean="0"/>
              <a:t> </a:t>
            </a:r>
            <a:r>
              <a:rPr lang="es-ES" dirty="0" err="1" smtClean="0"/>
              <a:t>than</a:t>
            </a:r>
            <a:r>
              <a:rPr lang="es-ES" dirty="0" smtClean="0"/>
              <a:t> </a:t>
            </a:r>
            <a:r>
              <a:rPr lang="es-ES" i="1" dirty="0" err="1" smtClean="0"/>
              <a:t>space</a:t>
            </a:r>
            <a:r>
              <a:rPr lang="es-ES" dirty="0"/>
              <a:t> </a:t>
            </a:r>
            <a:r>
              <a:rPr lang="es-ES" dirty="0" smtClean="0"/>
              <a:t>(</a:t>
            </a:r>
            <a:r>
              <a:rPr lang="es-ES" i="1" dirty="0" smtClean="0"/>
              <a:t>res extensa</a:t>
            </a:r>
            <a:r>
              <a:rPr lang="es-ES" dirty="0" smtClean="0"/>
              <a:t>).</a:t>
            </a:r>
            <a:endParaRPr lang="es-ES" dirty="0" smtClean="0"/>
          </a:p>
          <a:p>
            <a:pPr algn="just"/>
            <a:endParaRPr lang="es-ES" dirty="0"/>
          </a:p>
          <a:p>
            <a:pPr algn="just"/>
            <a:r>
              <a:rPr lang="es-ES" dirty="0" err="1" smtClean="0"/>
              <a:t>Specialized</a:t>
            </a:r>
            <a:r>
              <a:rPr lang="es-ES" dirty="0" smtClean="0"/>
              <a:t> </a:t>
            </a:r>
            <a:r>
              <a:rPr lang="es-ES" dirty="0" err="1" smtClean="0"/>
              <a:t>areas</a:t>
            </a:r>
            <a:r>
              <a:rPr lang="es-ES" dirty="0" smtClean="0"/>
              <a:t>, </a:t>
            </a:r>
            <a:r>
              <a:rPr lang="es-ES" dirty="0" err="1" smtClean="0"/>
              <a:t>but</a:t>
            </a:r>
            <a:r>
              <a:rPr lang="es-ES" dirty="0" smtClean="0"/>
              <a:t> </a:t>
            </a:r>
            <a:r>
              <a:rPr lang="es-ES" dirty="0" err="1" smtClean="0"/>
              <a:t>consciousness</a:t>
            </a:r>
            <a:r>
              <a:rPr lang="es-ES" dirty="0" smtClean="0"/>
              <a:t> </a:t>
            </a:r>
            <a:r>
              <a:rPr lang="es-ES" dirty="0" err="1" smtClean="0"/>
              <a:t>is</a:t>
            </a:r>
            <a:r>
              <a:rPr lang="es-ES" dirty="0" smtClean="0"/>
              <a:t> </a:t>
            </a:r>
            <a:r>
              <a:rPr lang="es-ES" dirty="0" err="1" smtClean="0"/>
              <a:t>the</a:t>
            </a:r>
            <a:r>
              <a:rPr lang="es-ES" dirty="0" smtClean="0"/>
              <a:t> </a:t>
            </a:r>
            <a:r>
              <a:rPr lang="es-ES" dirty="0" err="1" smtClean="0"/>
              <a:t>fruit</a:t>
            </a:r>
            <a:r>
              <a:rPr lang="es-ES" dirty="0" smtClean="0"/>
              <a:t> of </a:t>
            </a:r>
            <a:r>
              <a:rPr lang="es-ES" dirty="0" err="1" smtClean="0"/>
              <a:t>synchronization</a:t>
            </a:r>
            <a:r>
              <a:rPr lang="es-ES" dirty="0" smtClean="0"/>
              <a:t>.</a:t>
            </a:r>
            <a:endParaRPr lang="es-ES" dirty="0" smtClean="0"/>
          </a:p>
          <a:p>
            <a:pPr marL="114300" indent="0" algn="just">
              <a:buNone/>
            </a:pPr>
            <a:endParaRPr lang="es-ES" dirty="0"/>
          </a:p>
          <a:p>
            <a:endParaRPr lang="es-E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488" y="2276872"/>
            <a:ext cx="2466975"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02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a:xfrm>
            <a:off x="457200" y="1600200"/>
            <a:ext cx="5410944" cy="4800600"/>
          </a:xfrm>
        </p:spPr>
        <p:txBody>
          <a:bodyPr>
            <a:normAutofit/>
          </a:bodyPr>
          <a:lstStyle/>
          <a:p>
            <a:pPr algn="just"/>
            <a:r>
              <a:rPr lang="es-ES" dirty="0" err="1" smtClean="0"/>
              <a:t>Wonder</a:t>
            </a:r>
            <a:r>
              <a:rPr lang="es-ES" dirty="0" smtClean="0"/>
              <a:t> of </a:t>
            </a:r>
            <a:r>
              <a:rPr lang="es-ES" dirty="0" err="1" smtClean="0"/>
              <a:t>nature</a:t>
            </a:r>
            <a:r>
              <a:rPr lang="es-ES" dirty="0" smtClean="0"/>
              <a:t>: </a:t>
            </a:r>
            <a:r>
              <a:rPr lang="es-ES" i="1" dirty="0" err="1" smtClean="0"/>
              <a:t>simplicity</a:t>
            </a:r>
            <a:endParaRPr lang="es-ES" i="1" dirty="0" smtClean="0"/>
          </a:p>
          <a:p>
            <a:pPr algn="just"/>
            <a:endParaRPr lang="es-ES" i="1" dirty="0"/>
          </a:p>
          <a:p>
            <a:pPr algn="just"/>
            <a:r>
              <a:rPr lang="es-ES" dirty="0" smtClean="0"/>
              <a:t>Neural </a:t>
            </a:r>
            <a:r>
              <a:rPr lang="es-ES" dirty="0" err="1" smtClean="0"/>
              <a:t>language</a:t>
            </a:r>
            <a:r>
              <a:rPr lang="es-ES" dirty="0" smtClean="0"/>
              <a:t>, </a:t>
            </a:r>
            <a:r>
              <a:rPr lang="es-ES" dirty="0" err="1" smtClean="0"/>
              <a:t>sensory</a:t>
            </a:r>
            <a:r>
              <a:rPr lang="es-ES" dirty="0" smtClean="0"/>
              <a:t> and motor, </a:t>
            </a:r>
            <a:r>
              <a:rPr lang="es-ES" dirty="0" err="1" smtClean="0"/>
              <a:t>perceptive</a:t>
            </a:r>
            <a:r>
              <a:rPr lang="es-ES" dirty="0" smtClean="0"/>
              <a:t> </a:t>
            </a:r>
            <a:r>
              <a:rPr lang="es-ES" dirty="0" err="1" smtClean="0"/>
              <a:t>or</a:t>
            </a:r>
            <a:r>
              <a:rPr lang="es-ES" dirty="0" smtClean="0"/>
              <a:t> active, </a:t>
            </a:r>
            <a:r>
              <a:rPr lang="es-ES" dirty="0" err="1" smtClean="0"/>
              <a:t>is</a:t>
            </a:r>
            <a:r>
              <a:rPr lang="es-ES" dirty="0" smtClean="0"/>
              <a:t> </a:t>
            </a:r>
            <a:r>
              <a:rPr lang="es-ES" dirty="0" err="1" smtClean="0"/>
              <a:t>based</a:t>
            </a:r>
            <a:r>
              <a:rPr lang="es-ES" dirty="0" smtClean="0"/>
              <a:t> </a:t>
            </a:r>
            <a:r>
              <a:rPr lang="es-ES" dirty="0" err="1" smtClean="0"/>
              <a:t>upon</a:t>
            </a:r>
            <a:r>
              <a:rPr lang="es-ES" dirty="0" smtClean="0"/>
              <a:t> </a:t>
            </a:r>
            <a:r>
              <a:rPr lang="es-ES" dirty="0" err="1" smtClean="0"/>
              <a:t>an</a:t>
            </a:r>
            <a:r>
              <a:rPr lang="es-ES" dirty="0" smtClean="0"/>
              <a:t> </a:t>
            </a:r>
            <a:r>
              <a:rPr lang="es-ES" dirty="0" err="1" smtClean="0"/>
              <a:t>electromagnetic</a:t>
            </a:r>
            <a:r>
              <a:rPr lang="es-ES" dirty="0" smtClean="0"/>
              <a:t> </a:t>
            </a:r>
            <a:r>
              <a:rPr lang="es-ES" dirty="0" err="1" smtClean="0"/>
              <a:t>signal</a:t>
            </a:r>
            <a:r>
              <a:rPr lang="es-ES" dirty="0" smtClean="0"/>
              <a:t>. </a:t>
            </a:r>
          </a:p>
          <a:p>
            <a:pPr algn="just"/>
            <a:endParaRPr lang="es-ES" dirty="0"/>
          </a:p>
          <a:p>
            <a:pPr algn="just"/>
            <a:r>
              <a:rPr lang="es-ES" dirty="0" err="1" smtClean="0"/>
              <a:t>Behold</a:t>
            </a:r>
            <a:r>
              <a:rPr lang="es-ES" dirty="0" smtClean="0"/>
              <a:t> </a:t>
            </a:r>
            <a:r>
              <a:rPr lang="es-ES" dirty="0" err="1" smtClean="0"/>
              <a:t>the</a:t>
            </a:r>
            <a:r>
              <a:rPr lang="es-ES" dirty="0" smtClean="0"/>
              <a:t> universal </a:t>
            </a:r>
            <a:r>
              <a:rPr lang="es-ES" dirty="0" err="1" smtClean="0"/>
              <a:t>language</a:t>
            </a:r>
            <a:r>
              <a:rPr lang="es-ES" dirty="0" smtClean="0"/>
              <a:t> of </a:t>
            </a:r>
            <a:r>
              <a:rPr lang="es-ES" dirty="0" err="1" smtClean="0"/>
              <a:t>the</a:t>
            </a:r>
            <a:r>
              <a:rPr lang="es-ES" dirty="0" smtClean="0"/>
              <a:t> </a:t>
            </a:r>
            <a:r>
              <a:rPr lang="es-ES" dirty="0" err="1" smtClean="0"/>
              <a:t>brain</a:t>
            </a:r>
            <a:r>
              <a:rPr lang="es-ES" dirty="0" smtClean="0"/>
              <a:t>.</a:t>
            </a:r>
          </a:p>
          <a:p>
            <a:pPr algn="just"/>
            <a:endParaRPr lang="es-ES" dirty="0"/>
          </a:p>
          <a:p>
            <a:pPr algn="just"/>
            <a:r>
              <a:rPr lang="es-ES" dirty="0" err="1" smtClean="0"/>
              <a:t>The</a:t>
            </a:r>
            <a:r>
              <a:rPr lang="es-ES" dirty="0" smtClean="0"/>
              <a:t> </a:t>
            </a:r>
            <a:r>
              <a:rPr lang="es-ES" dirty="0" err="1" smtClean="0"/>
              <a:t>integration</a:t>
            </a:r>
            <a:r>
              <a:rPr lang="es-ES" dirty="0" smtClean="0"/>
              <a:t> of </a:t>
            </a:r>
            <a:r>
              <a:rPr lang="es-ES" dirty="0" err="1" smtClean="0"/>
              <a:t>different</a:t>
            </a:r>
            <a:r>
              <a:rPr lang="es-ES" dirty="0" smtClean="0"/>
              <a:t> </a:t>
            </a:r>
            <a:r>
              <a:rPr lang="es-ES" dirty="0" err="1" smtClean="0"/>
              <a:t>sensory</a:t>
            </a:r>
            <a:r>
              <a:rPr lang="es-ES" dirty="0" smtClean="0"/>
              <a:t> data </a:t>
            </a:r>
            <a:r>
              <a:rPr lang="es-ES" dirty="0" err="1" smtClean="0"/>
              <a:t>is</a:t>
            </a:r>
            <a:r>
              <a:rPr lang="es-ES" dirty="0" smtClean="0"/>
              <a:t> </a:t>
            </a:r>
            <a:r>
              <a:rPr lang="es-ES" dirty="0" err="1" smtClean="0"/>
              <a:t>guaranteed</a:t>
            </a:r>
            <a:r>
              <a:rPr lang="es-ES" dirty="0" smtClean="0"/>
              <a:t> </a:t>
            </a:r>
            <a:r>
              <a:rPr lang="es-ES" dirty="0" err="1" smtClean="0"/>
              <a:t>by</a:t>
            </a:r>
            <a:r>
              <a:rPr lang="es-ES" dirty="0" smtClean="0"/>
              <a:t> </a:t>
            </a:r>
            <a:r>
              <a:rPr lang="es-ES" dirty="0" err="1" smtClean="0"/>
              <a:t>the</a:t>
            </a:r>
            <a:r>
              <a:rPr lang="es-ES" dirty="0" smtClean="0"/>
              <a:t> </a:t>
            </a:r>
            <a:r>
              <a:rPr lang="es-ES" dirty="0" err="1" smtClean="0"/>
              <a:t>existence</a:t>
            </a:r>
            <a:r>
              <a:rPr lang="es-ES" dirty="0" smtClean="0"/>
              <a:t> of </a:t>
            </a:r>
            <a:r>
              <a:rPr lang="es-ES" dirty="0" err="1" smtClean="0"/>
              <a:t>this</a:t>
            </a:r>
            <a:r>
              <a:rPr lang="es-ES" dirty="0" smtClean="0"/>
              <a:t> universal </a:t>
            </a:r>
            <a:r>
              <a:rPr lang="es-ES" dirty="0" err="1" smtClean="0"/>
              <a:t>language</a:t>
            </a:r>
            <a:r>
              <a:rPr lang="es-ES" dirty="0" smtClean="0"/>
              <a:t>. </a:t>
            </a:r>
          </a:p>
          <a:p>
            <a:pPr algn="just"/>
            <a:endParaRPr lang="es-E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844824"/>
            <a:ext cx="215265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24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a:xfrm>
            <a:off x="457200" y="1600200"/>
            <a:ext cx="5482952" cy="4800600"/>
          </a:xfrm>
        </p:spPr>
        <p:txBody>
          <a:bodyPr>
            <a:normAutofit fontScale="85000" lnSpcReduction="20000"/>
          </a:bodyPr>
          <a:lstStyle/>
          <a:p>
            <a:pPr algn="just"/>
            <a:endParaRPr lang="es-ES" dirty="0"/>
          </a:p>
          <a:p>
            <a:pPr algn="just"/>
            <a:r>
              <a:rPr lang="es-ES" dirty="0" err="1" smtClean="0"/>
              <a:t>Sensory</a:t>
            </a:r>
            <a:r>
              <a:rPr lang="es-ES" dirty="0" smtClean="0"/>
              <a:t> </a:t>
            </a:r>
            <a:r>
              <a:rPr lang="es-ES" dirty="0" err="1" smtClean="0"/>
              <a:t>signal</a:t>
            </a:r>
            <a:r>
              <a:rPr lang="es-ES" dirty="0" smtClean="0"/>
              <a:t> (</a:t>
            </a:r>
            <a:r>
              <a:rPr lang="es-ES" dirty="0" err="1" smtClean="0"/>
              <a:t>e.g</a:t>
            </a:r>
            <a:r>
              <a:rPr lang="es-ES" dirty="0" smtClean="0"/>
              <a:t>. in visual </a:t>
            </a:r>
            <a:r>
              <a:rPr lang="es-ES" dirty="0" err="1" smtClean="0"/>
              <a:t>cortex</a:t>
            </a:r>
            <a:r>
              <a:rPr lang="es-ES" dirty="0" smtClean="0"/>
              <a:t>) </a:t>
            </a:r>
            <a:r>
              <a:rPr lang="es-ES" dirty="0" err="1" smtClean="0"/>
              <a:t>travels</a:t>
            </a:r>
            <a:r>
              <a:rPr lang="es-ES" dirty="0" smtClean="0"/>
              <a:t> to </a:t>
            </a:r>
            <a:r>
              <a:rPr lang="es-ES" dirty="0" err="1" smtClean="0"/>
              <a:t>the</a:t>
            </a:r>
            <a:r>
              <a:rPr lang="es-ES" dirty="0" smtClean="0"/>
              <a:t> </a:t>
            </a:r>
            <a:r>
              <a:rPr lang="es-ES" dirty="0" err="1" smtClean="0"/>
              <a:t>prefrontal</a:t>
            </a:r>
            <a:r>
              <a:rPr lang="es-ES" dirty="0" smtClean="0"/>
              <a:t> </a:t>
            </a:r>
            <a:r>
              <a:rPr lang="es-ES" dirty="0" err="1" smtClean="0"/>
              <a:t>cortex</a:t>
            </a:r>
            <a:r>
              <a:rPr lang="es-ES" dirty="0" smtClean="0"/>
              <a:t> (</a:t>
            </a:r>
            <a:r>
              <a:rPr lang="es-ES" dirty="0" err="1" smtClean="0"/>
              <a:t>it</a:t>
            </a:r>
            <a:r>
              <a:rPr lang="es-ES" dirty="0" smtClean="0"/>
              <a:t> </a:t>
            </a:r>
            <a:r>
              <a:rPr lang="es-ES" dirty="0" err="1" smtClean="0"/>
              <a:t>will</a:t>
            </a:r>
            <a:r>
              <a:rPr lang="es-ES" dirty="0" smtClean="0"/>
              <a:t> </a:t>
            </a:r>
            <a:r>
              <a:rPr lang="es-ES" dirty="0" err="1" smtClean="0"/>
              <a:t>normally</a:t>
            </a:r>
            <a:r>
              <a:rPr lang="es-ES" dirty="0" smtClean="0"/>
              <a:t> </a:t>
            </a:r>
            <a:r>
              <a:rPr lang="es-ES" dirty="0" err="1" smtClean="0"/>
              <a:t>pass</a:t>
            </a:r>
            <a:r>
              <a:rPr lang="es-ES" dirty="0" smtClean="0"/>
              <a:t> </a:t>
            </a:r>
            <a:r>
              <a:rPr lang="es-ES" dirty="0" err="1" smtClean="0"/>
              <a:t>through</a:t>
            </a:r>
            <a:r>
              <a:rPr lang="es-ES" dirty="0" smtClean="0"/>
              <a:t> </a:t>
            </a:r>
            <a:r>
              <a:rPr lang="es-ES" dirty="0" err="1" smtClean="0"/>
              <a:t>the</a:t>
            </a:r>
            <a:r>
              <a:rPr lang="es-ES" dirty="0" smtClean="0"/>
              <a:t> </a:t>
            </a:r>
            <a:r>
              <a:rPr lang="es-ES" dirty="0" err="1" smtClean="0"/>
              <a:t>limbic</a:t>
            </a:r>
            <a:r>
              <a:rPr lang="es-ES" dirty="0" smtClean="0"/>
              <a:t> </a:t>
            </a:r>
            <a:r>
              <a:rPr lang="es-ES" dirty="0" err="1" smtClean="0"/>
              <a:t>system</a:t>
            </a:r>
            <a:r>
              <a:rPr lang="es-ES" dirty="0" smtClean="0"/>
              <a:t>)</a:t>
            </a:r>
          </a:p>
          <a:p>
            <a:pPr algn="just"/>
            <a:endParaRPr lang="es-ES" dirty="0"/>
          </a:p>
          <a:p>
            <a:pPr algn="just"/>
            <a:endParaRPr lang="es-ES" dirty="0"/>
          </a:p>
          <a:p>
            <a:pPr algn="just"/>
            <a:r>
              <a:rPr lang="es-ES" dirty="0" err="1" smtClean="0"/>
              <a:t>Emotionally</a:t>
            </a:r>
            <a:r>
              <a:rPr lang="es-ES" dirty="0" smtClean="0"/>
              <a:t> </a:t>
            </a:r>
            <a:r>
              <a:rPr lang="es-ES" dirty="0" err="1" smtClean="0"/>
              <a:t>codified</a:t>
            </a:r>
            <a:r>
              <a:rPr lang="es-ES" dirty="0" smtClean="0"/>
              <a:t> </a:t>
            </a:r>
            <a:r>
              <a:rPr lang="es-ES" dirty="0" err="1" smtClean="0"/>
              <a:t>information</a:t>
            </a:r>
            <a:r>
              <a:rPr lang="es-ES" dirty="0" smtClean="0"/>
              <a:t> </a:t>
            </a:r>
            <a:r>
              <a:rPr lang="es-ES" dirty="0" err="1" smtClean="0"/>
              <a:t>advances</a:t>
            </a:r>
            <a:r>
              <a:rPr lang="es-ES" dirty="0" smtClean="0"/>
              <a:t> and </a:t>
            </a:r>
            <a:r>
              <a:rPr lang="es-ES" dirty="0" err="1" smtClean="0"/>
              <a:t>arrives</a:t>
            </a:r>
            <a:r>
              <a:rPr lang="es-ES" dirty="0" smtClean="0"/>
              <a:t> in </a:t>
            </a:r>
            <a:r>
              <a:rPr lang="es-ES" dirty="0" err="1" smtClean="0"/>
              <a:t>the</a:t>
            </a:r>
            <a:r>
              <a:rPr lang="es-ES" dirty="0" smtClean="0"/>
              <a:t> </a:t>
            </a:r>
            <a:r>
              <a:rPr lang="es-ES" dirty="0" err="1" smtClean="0"/>
              <a:t>prefrontal</a:t>
            </a:r>
            <a:r>
              <a:rPr lang="es-ES" dirty="0" smtClean="0"/>
              <a:t> </a:t>
            </a:r>
            <a:r>
              <a:rPr lang="es-ES" dirty="0" err="1" smtClean="0"/>
              <a:t>cortex</a:t>
            </a:r>
            <a:r>
              <a:rPr lang="es-ES" dirty="0" smtClean="0"/>
              <a:t> (</a:t>
            </a:r>
            <a:r>
              <a:rPr lang="es-ES" dirty="0" err="1" smtClean="0"/>
              <a:t>association</a:t>
            </a:r>
            <a:r>
              <a:rPr lang="es-ES" dirty="0" smtClean="0"/>
              <a:t> </a:t>
            </a:r>
            <a:r>
              <a:rPr lang="es-ES" dirty="0" err="1" smtClean="0"/>
              <a:t>cortex</a:t>
            </a:r>
            <a:r>
              <a:rPr lang="es-ES" dirty="0" smtClean="0"/>
              <a:t>)</a:t>
            </a:r>
          </a:p>
          <a:p>
            <a:pPr algn="just"/>
            <a:endParaRPr lang="es-ES" dirty="0"/>
          </a:p>
          <a:p>
            <a:pPr algn="just"/>
            <a:r>
              <a:rPr lang="es-ES" dirty="0" err="1" smtClean="0"/>
              <a:t>Thanks</a:t>
            </a:r>
            <a:r>
              <a:rPr lang="es-ES" dirty="0" smtClean="0"/>
              <a:t> to </a:t>
            </a:r>
            <a:r>
              <a:rPr lang="es-ES" dirty="0" err="1" smtClean="0"/>
              <a:t>language-processing</a:t>
            </a:r>
            <a:r>
              <a:rPr lang="es-ES" dirty="0" smtClean="0"/>
              <a:t>  </a:t>
            </a:r>
            <a:r>
              <a:rPr lang="es-ES" dirty="0" err="1" smtClean="0"/>
              <a:t>areas</a:t>
            </a:r>
            <a:r>
              <a:rPr lang="es-ES" dirty="0" smtClean="0"/>
              <a:t>, </a:t>
            </a:r>
            <a:r>
              <a:rPr lang="es-ES" dirty="0" err="1" smtClean="0"/>
              <a:t>this</a:t>
            </a:r>
            <a:r>
              <a:rPr lang="es-ES" dirty="0" smtClean="0"/>
              <a:t> </a:t>
            </a:r>
            <a:r>
              <a:rPr lang="es-ES" dirty="0" err="1" smtClean="0"/>
              <a:t>electromagnetic</a:t>
            </a:r>
            <a:r>
              <a:rPr lang="es-ES" dirty="0" smtClean="0"/>
              <a:t> </a:t>
            </a:r>
            <a:r>
              <a:rPr lang="es-ES" dirty="0" err="1" smtClean="0"/>
              <a:t>signal</a:t>
            </a:r>
            <a:r>
              <a:rPr lang="es-ES" dirty="0" smtClean="0"/>
              <a:t> (= </a:t>
            </a:r>
            <a:r>
              <a:rPr lang="es-ES" dirty="0" err="1" smtClean="0"/>
              <a:t>perception</a:t>
            </a:r>
            <a:r>
              <a:rPr lang="es-ES" dirty="0" smtClean="0"/>
              <a:t> + </a:t>
            </a:r>
            <a:r>
              <a:rPr lang="es-ES" dirty="0" err="1" smtClean="0"/>
              <a:t>emotion</a:t>
            </a:r>
            <a:r>
              <a:rPr lang="es-ES" dirty="0" smtClean="0"/>
              <a:t>) </a:t>
            </a:r>
            <a:r>
              <a:rPr lang="es-ES" dirty="0" err="1" smtClean="0"/>
              <a:t>generates</a:t>
            </a:r>
            <a:r>
              <a:rPr lang="es-ES" dirty="0" smtClean="0"/>
              <a:t> </a:t>
            </a:r>
            <a:r>
              <a:rPr lang="es-ES" dirty="0" err="1" smtClean="0"/>
              <a:t>an</a:t>
            </a:r>
            <a:r>
              <a:rPr lang="es-ES" dirty="0" smtClean="0"/>
              <a:t> </a:t>
            </a:r>
            <a:r>
              <a:rPr lang="es-ES" dirty="0" err="1" smtClean="0"/>
              <a:t>internal</a:t>
            </a:r>
            <a:r>
              <a:rPr lang="es-ES" dirty="0" smtClean="0"/>
              <a:t> </a:t>
            </a:r>
            <a:r>
              <a:rPr lang="es-ES" dirty="0" err="1" smtClean="0"/>
              <a:t>representation</a:t>
            </a:r>
            <a:r>
              <a:rPr lang="es-ES" dirty="0" smtClean="0"/>
              <a:t>.</a:t>
            </a:r>
          </a:p>
          <a:p>
            <a:pPr algn="just"/>
            <a:endParaRPr lang="es-ES" dirty="0"/>
          </a:p>
          <a:p>
            <a:pPr algn="just"/>
            <a:r>
              <a:rPr lang="es-ES" dirty="0" smtClean="0"/>
              <a:t>Final </a:t>
            </a:r>
            <a:r>
              <a:rPr lang="es-ES" dirty="0" err="1" smtClean="0"/>
              <a:t>processing</a:t>
            </a:r>
            <a:r>
              <a:rPr lang="es-ES" dirty="0" smtClean="0"/>
              <a:t> in </a:t>
            </a:r>
            <a:r>
              <a:rPr lang="es-ES" dirty="0" err="1" smtClean="0"/>
              <a:t>the</a:t>
            </a:r>
            <a:r>
              <a:rPr lang="es-ES" dirty="0" smtClean="0"/>
              <a:t> </a:t>
            </a:r>
            <a:r>
              <a:rPr lang="es-ES" dirty="0" err="1" smtClean="0"/>
              <a:t>association</a:t>
            </a:r>
            <a:r>
              <a:rPr lang="es-ES" dirty="0" smtClean="0"/>
              <a:t> </a:t>
            </a:r>
            <a:r>
              <a:rPr lang="es-ES" dirty="0" err="1" smtClean="0"/>
              <a:t>areas</a:t>
            </a:r>
            <a:r>
              <a:rPr lang="es-ES" dirty="0" smtClean="0"/>
              <a:t> </a:t>
            </a:r>
            <a:r>
              <a:rPr lang="es-ES" dirty="0" err="1" smtClean="0"/>
              <a:t>propitiates</a:t>
            </a:r>
            <a:r>
              <a:rPr lang="es-ES" dirty="0" smtClean="0"/>
              <a:t> </a:t>
            </a:r>
            <a:r>
              <a:rPr lang="es-ES" dirty="0" err="1" smtClean="0"/>
              <a:t>an</a:t>
            </a:r>
            <a:r>
              <a:rPr lang="es-ES" dirty="0" smtClean="0"/>
              <a:t> “</a:t>
            </a:r>
            <a:r>
              <a:rPr lang="es-ES" dirty="0" err="1" smtClean="0"/>
              <a:t>independent</a:t>
            </a:r>
            <a:r>
              <a:rPr lang="es-ES" dirty="0" smtClean="0"/>
              <a:t>” </a:t>
            </a:r>
            <a:r>
              <a:rPr lang="es-ES" dirty="0" err="1" smtClean="0"/>
              <a:t>treatment</a:t>
            </a:r>
            <a:r>
              <a:rPr lang="es-ES" dirty="0" smtClean="0"/>
              <a:t> of </a:t>
            </a:r>
            <a:r>
              <a:rPr lang="es-ES" dirty="0" err="1" smtClean="0"/>
              <a:t>this</a:t>
            </a:r>
            <a:r>
              <a:rPr lang="es-ES" dirty="0" smtClean="0"/>
              <a:t> </a:t>
            </a:r>
            <a:r>
              <a:rPr lang="es-ES" dirty="0" err="1" smtClean="0"/>
              <a:t>complex</a:t>
            </a:r>
            <a:r>
              <a:rPr lang="es-ES" dirty="0" smtClean="0"/>
              <a:t> </a:t>
            </a:r>
            <a:r>
              <a:rPr lang="es-ES" dirty="0" err="1" smtClean="0"/>
              <a:t>information</a:t>
            </a:r>
            <a:r>
              <a:rPr lang="es-ES" dirty="0" smtClean="0"/>
              <a:t>. </a:t>
            </a:r>
            <a:r>
              <a:rPr lang="es-ES" dirty="0" err="1" smtClean="0"/>
              <a:t>It</a:t>
            </a:r>
            <a:r>
              <a:rPr lang="es-ES" dirty="0" smtClean="0"/>
              <a:t> </a:t>
            </a:r>
            <a:r>
              <a:rPr lang="es-ES" dirty="0" err="1" smtClean="0"/>
              <a:t>also</a:t>
            </a:r>
            <a:r>
              <a:rPr lang="es-ES" dirty="0" smtClean="0"/>
              <a:t> </a:t>
            </a:r>
            <a:r>
              <a:rPr lang="es-ES" dirty="0" err="1" smtClean="0"/>
              <a:t>allows</a:t>
            </a:r>
            <a:r>
              <a:rPr lang="es-ES" dirty="0" smtClean="0"/>
              <a:t> to </a:t>
            </a:r>
            <a:r>
              <a:rPr lang="es-ES" dirty="0" err="1" smtClean="0"/>
              <a:t>reflect</a:t>
            </a:r>
            <a:r>
              <a:rPr lang="es-ES" dirty="0" smtClean="0"/>
              <a:t> </a:t>
            </a:r>
            <a:r>
              <a:rPr lang="es-ES" dirty="0" err="1" smtClean="0"/>
              <a:t>about</a:t>
            </a:r>
            <a:r>
              <a:rPr lang="es-ES" dirty="0" smtClean="0"/>
              <a:t> </a:t>
            </a:r>
            <a:r>
              <a:rPr lang="es-ES" dirty="0" err="1" smtClean="0"/>
              <a:t>the</a:t>
            </a:r>
            <a:r>
              <a:rPr lang="es-ES" dirty="0" smtClean="0"/>
              <a:t> </a:t>
            </a:r>
            <a:r>
              <a:rPr lang="es-ES" dirty="0" err="1" smtClean="0"/>
              <a:t>information</a:t>
            </a:r>
            <a:r>
              <a:rPr lang="es-ES" dirty="0" smtClean="0"/>
              <a:t> </a:t>
            </a:r>
            <a:r>
              <a:rPr lang="es-ES" dirty="0" err="1" smtClean="0"/>
              <a:t>that</a:t>
            </a:r>
            <a:r>
              <a:rPr lang="es-ES" dirty="0" smtClean="0"/>
              <a:t> has </a:t>
            </a:r>
            <a:r>
              <a:rPr lang="es-ES" dirty="0" err="1" smtClean="0"/>
              <a:t>been</a:t>
            </a:r>
            <a:r>
              <a:rPr lang="es-ES" dirty="0" smtClean="0"/>
              <a:t> </a:t>
            </a:r>
            <a:r>
              <a:rPr lang="es-ES" dirty="0" err="1" smtClean="0"/>
              <a:t>apprehended</a:t>
            </a:r>
            <a:r>
              <a:rPr lang="es-ES" dirty="0" smtClean="0"/>
              <a:t>.</a:t>
            </a:r>
            <a:endParaRPr lang="es-ES" dirty="0" smtClean="0"/>
          </a:p>
          <a:p>
            <a:endParaRPr lang="es-E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348880"/>
            <a:ext cx="1971675"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3532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a:xfrm>
            <a:off x="457200" y="1600200"/>
            <a:ext cx="5482952" cy="4800600"/>
          </a:xfrm>
        </p:spPr>
        <p:txBody>
          <a:bodyPr>
            <a:normAutofit fontScale="85000" lnSpcReduction="20000"/>
          </a:bodyPr>
          <a:lstStyle/>
          <a:p>
            <a:pPr marL="114300" indent="0" algn="just">
              <a:buNone/>
            </a:pPr>
            <a:endParaRPr lang="es-ES" dirty="0"/>
          </a:p>
          <a:p>
            <a:pPr algn="just"/>
            <a:r>
              <a:rPr lang="es-ES" i="1" dirty="0" smtClean="0"/>
              <a:t>Homo sapiens: </a:t>
            </a:r>
            <a:r>
              <a:rPr lang="es-ES" dirty="0" err="1" smtClean="0"/>
              <a:t>high</a:t>
            </a:r>
            <a:r>
              <a:rPr lang="es-ES" dirty="0" smtClean="0"/>
              <a:t> </a:t>
            </a:r>
            <a:r>
              <a:rPr lang="es-ES" dirty="0" err="1" smtClean="0"/>
              <a:t>level</a:t>
            </a:r>
            <a:r>
              <a:rPr lang="es-ES" dirty="0" smtClean="0"/>
              <a:t> of </a:t>
            </a:r>
            <a:r>
              <a:rPr lang="es-ES" dirty="0" err="1" smtClean="0"/>
              <a:t>perception</a:t>
            </a:r>
            <a:r>
              <a:rPr lang="es-ES" dirty="0" smtClean="0"/>
              <a:t> of </a:t>
            </a:r>
            <a:r>
              <a:rPr lang="es-ES" dirty="0" err="1" smtClean="0"/>
              <a:t>patterns</a:t>
            </a:r>
            <a:r>
              <a:rPr lang="es-ES" dirty="0" smtClean="0"/>
              <a:t> and </a:t>
            </a:r>
            <a:r>
              <a:rPr lang="es-ES" dirty="0" err="1" smtClean="0"/>
              <a:t>generalities</a:t>
            </a:r>
            <a:r>
              <a:rPr lang="es-ES" dirty="0" smtClean="0"/>
              <a:t>.</a:t>
            </a:r>
          </a:p>
          <a:p>
            <a:pPr algn="just"/>
            <a:endParaRPr lang="es-ES" i="1" dirty="0"/>
          </a:p>
          <a:p>
            <a:pPr algn="just"/>
            <a:r>
              <a:rPr lang="es-ES" dirty="0" err="1" smtClean="0"/>
              <a:t>These</a:t>
            </a:r>
            <a:r>
              <a:rPr lang="es-ES" dirty="0" smtClean="0"/>
              <a:t> </a:t>
            </a:r>
            <a:r>
              <a:rPr lang="es-ES" dirty="0" err="1" smtClean="0"/>
              <a:t>patterns</a:t>
            </a:r>
            <a:r>
              <a:rPr lang="es-ES" dirty="0" smtClean="0"/>
              <a:t> can be </a:t>
            </a:r>
            <a:r>
              <a:rPr lang="es-ES" dirty="0" err="1" smtClean="0"/>
              <a:t>combinated</a:t>
            </a:r>
            <a:r>
              <a:rPr lang="es-ES" dirty="0" smtClean="0"/>
              <a:t> in </a:t>
            </a:r>
            <a:r>
              <a:rPr lang="es-ES" dirty="0" err="1" smtClean="0"/>
              <a:t>almost</a:t>
            </a:r>
            <a:r>
              <a:rPr lang="es-ES" dirty="0" smtClean="0"/>
              <a:t> </a:t>
            </a:r>
            <a:r>
              <a:rPr lang="es-ES" dirty="0" err="1" smtClean="0"/>
              <a:t>infinite</a:t>
            </a:r>
            <a:r>
              <a:rPr lang="es-ES" dirty="0" smtClean="0"/>
              <a:t> </a:t>
            </a:r>
            <a:r>
              <a:rPr lang="es-ES" dirty="0" err="1" smtClean="0"/>
              <a:t>ways</a:t>
            </a:r>
            <a:r>
              <a:rPr lang="es-ES" dirty="0" smtClean="0"/>
              <a:t>.</a:t>
            </a:r>
            <a:endParaRPr lang="es-ES" dirty="0" smtClean="0"/>
          </a:p>
          <a:p>
            <a:pPr algn="just"/>
            <a:endParaRPr lang="es-ES" dirty="0"/>
          </a:p>
          <a:p>
            <a:pPr algn="just"/>
            <a:endParaRPr lang="es-ES" dirty="0"/>
          </a:p>
          <a:p>
            <a:pPr algn="just"/>
            <a:r>
              <a:rPr lang="es-ES" dirty="0" err="1" smtClean="0"/>
              <a:t>Association</a:t>
            </a:r>
            <a:r>
              <a:rPr lang="es-ES" dirty="0" smtClean="0"/>
              <a:t> (</a:t>
            </a:r>
            <a:r>
              <a:rPr lang="es-ES" dirty="0" err="1" smtClean="0"/>
              <a:t>forced</a:t>
            </a:r>
            <a:r>
              <a:rPr lang="es-ES" dirty="0" smtClean="0"/>
              <a:t> </a:t>
            </a:r>
            <a:r>
              <a:rPr lang="es-ES" dirty="0" err="1" smtClean="0"/>
              <a:t>or</a:t>
            </a:r>
            <a:r>
              <a:rPr lang="es-ES" dirty="0" smtClean="0"/>
              <a:t> </a:t>
            </a:r>
            <a:r>
              <a:rPr lang="es-ES" dirty="0" err="1" smtClean="0"/>
              <a:t>random</a:t>
            </a:r>
            <a:r>
              <a:rPr lang="es-ES" dirty="0" smtClean="0"/>
              <a:t>): </a:t>
            </a:r>
            <a:r>
              <a:rPr lang="es-ES" dirty="0" err="1" smtClean="0"/>
              <a:t>multiply</a:t>
            </a:r>
            <a:r>
              <a:rPr lang="es-ES" dirty="0" smtClean="0"/>
              <a:t> </a:t>
            </a:r>
            <a:r>
              <a:rPr lang="es-ES" dirty="0" err="1" smtClean="0"/>
              <a:t>the</a:t>
            </a:r>
            <a:r>
              <a:rPr lang="es-ES" dirty="0" smtClean="0"/>
              <a:t> </a:t>
            </a:r>
            <a:r>
              <a:rPr lang="es-ES" dirty="0" err="1" smtClean="0"/>
              <a:t>power</a:t>
            </a:r>
            <a:r>
              <a:rPr lang="es-ES" dirty="0" smtClean="0"/>
              <a:t> of </a:t>
            </a:r>
            <a:r>
              <a:rPr lang="es-ES" dirty="0" err="1" smtClean="0"/>
              <a:t>our</a:t>
            </a:r>
            <a:r>
              <a:rPr lang="es-ES" dirty="0" smtClean="0"/>
              <a:t> </a:t>
            </a:r>
            <a:r>
              <a:rPr lang="es-ES" dirty="0" err="1" smtClean="0"/>
              <a:t>imagination</a:t>
            </a:r>
            <a:r>
              <a:rPr lang="es-ES" dirty="0" smtClean="0"/>
              <a:t>.</a:t>
            </a:r>
          </a:p>
          <a:p>
            <a:pPr algn="just"/>
            <a:endParaRPr lang="es-ES" dirty="0"/>
          </a:p>
          <a:p>
            <a:pPr algn="just"/>
            <a:r>
              <a:rPr lang="es-ES" dirty="0" smtClean="0"/>
              <a:t>Humboldt: “</a:t>
            </a:r>
            <a:r>
              <a:rPr lang="es-ES" dirty="0" err="1" smtClean="0"/>
              <a:t>language</a:t>
            </a:r>
            <a:r>
              <a:rPr lang="es-ES" dirty="0" smtClean="0"/>
              <a:t> </a:t>
            </a:r>
            <a:r>
              <a:rPr lang="es-ES" dirty="0" err="1" smtClean="0"/>
              <a:t>is</a:t>
            </a:r>
            <a:r>
              <a:rPr lang="es-ES" dirty="0" smtClean="0"/>
              <a:t> </a:t>
            </a:r>
            <a:r>
              <a:rPr lang="es-ES" dirty="0" err="1" smtClean="0"/>
              <a:t>the</a:t>
            </a:r>
            <a:r>
              <a:rPr lang="es-ES" dirty="0" smtClean="0"/>
              <a:t> </a:t>
            </a:r>
            <a:r>
              <a:rPr lang="es-ES" dirty="0" err="1" smtClean="0"/>
              <a:t>infinite</a:t>
            </a:r>
            <a:r>
              <a:rPr lang="es-ES" dirty="0" smtClean="0"/>
              <a:t> use of </a:t>
            </a:r>
            <a:r>
              <a:rPr lang="es-ES" dirty="0" err="1" smtClean="0"/>
              <a:t>finite</a:t>
            </a:r>
            <a:r>
              <a:rPr lang="es-ES" dirty="0" smtClean="0"/>
              <a:t> </a:t>
            </a:r>
            <a:r>
              <a:rPr lang="es-ES" dirty="0" err="1" smtClean="0"/>
              <a:t>means</a:t>
            </a:r>
            <a:r>
              <a:rPr lang="es-ES" dirty="0" smtClean="0"/>
              <a:t>” </a:t>
            </a:r>
            <a:endParaRPr lang="es-ES" dirty="0" smtClean="0"/>
          </a:p>
          <a:p>
            <a:pPr algn="just"/>
            <a:endParaRPr lang="es-ES" dirty="0"/>
          </a:p>
          <a:p>
            <a:pPr algn="just"/>
            <a:r>
              <a:rPr lang="es-ES" dirty="0" err="1" smtClean="0"/>
              <a:t>Parallel</a:t>
            </a:r>
            <a:r>
              <a:rPr lang="es-ES" dirty="0" smtClean="0"/>
              <a:t> </a:t>
            </a:r>
            <a:r>
              <a:rPr lang="es-ES" dirty="0" err="1" smtClean="0"/>
              <a:t>processing</a:t>
            </a:r>
            <a:r>
              <a:rPr lang="es-ES" dirty="0" smtClean="0"/>
              <a:t> of cerebral </a:t>
            </a:r>
            <a:r>
              <a:rPr lang="es-ES" dirty="0" err="1" smtClean="0"/>
              <a:t>areas</a:t>
            </a:r>
            <a:r>
              <a:rPr lang="es-ES" dirty="0" smtClean="0"/>
              <a:t>: </a:t>
            </a:r>
            <a:r>
              <a:rPr lang="es-ES" dirty="0" err="1" smtClean="0"/>
              <a:t>the</a:t>
            </a:r>
            <a:r>
              <a:rPr lang="es-ES" dirty="0" smtClean="0"/>
              <a:t> </a:t>
            </a:r>
            <a:r>
              <a:rPr lang="es-ES" dirty="0" err="1" smtClean="0"/>
              <a:t>possibility</a:t>
            </a:r>
            <a:r>
              <a:rPr lang="es-ES" dirty="0" smtClean="0"/>
              <a:t> of </a:t>
            </a:r>
            <a:r>
              <a:rPr lang="es-ES" dirty="0" err="1" smtClean="0"/>
              <a:t>elaborating</a:t>
            </a:r>
            <a:r>
              <a:rPr lang="es-ES" dirty="0" smtClean="0"/>
              <a:t> more </a:t>
            </a:r>
            <a:r>
              <a:rPr lang="es-ES" dirty="0" err="1" smtClean="0"/>
              <a:t>sophisticated</a:t>
            </a:r>
            <a:r>
              <a:rPr lang="es-ES" dirty="0" smtClean="0"/>
              <a:t> </a:t>
            </a:r>
            <a:r>
              <a:rPr lang="es-ES" dirty="0" err="1" smtClean="0"/>
              <a:t>rational</a:t>
            </a:r>
            <a:r>
              <a:rPr lang="es-ES" dirty="0" smtClean="0"/>
              <a:t> </a:t>
            </a:r>
            <a:r>
              <a:rPr lang="es-ES" dirty="0" err="1" smtClean="0"/>
              <a:t>constructions</a:t>
            </a:r>
            <a:r>
              <a:rPr lang="es-ES" dirty="0" smtClean="0"/>
              <a:t> </a:t>
            </a:r>
            <a:r>
              <a:rPr lang="es-ES" dirty="0" err="1" smtClean="0"/>
              <a:t>increases</a:t>
            </a:r>
            <a:r>
              <a:rPr lang="es-ES" dirty="0" smtClean="0"/>
              <a:t>.</a:t>
            </a:r>
          </a:p>
          <a:p>
            <a:endParaRPr lang="es-E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590" y="2420888"/>
            <a:ext cx="2219325"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464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a:xfrm>
            <a:off x="457200" y="1600200"/>
            <a:ext cx="5050904" cy="4800600"/>
          </a:xfrm>
        </p:spPr>
        <p:txBody>
          <a:bodyPr>
            <a:normAutofit fontScale="70000" lnSpcReduction="20000"/>
          </a:bodyPr>
          <a:lstStyle/>
          <a:p>
            <a:pPr algn="just"/>
            <a:endParaRPr lang="es-ES" dirty="0" smtClean="0"/>
          </a:p>
          <a:p>
            <a:pPr algn="just"/>
            <a:r>
              <a:rPr lang="es-ES" dirty="0" err="1" smtClean="0"/>
              <a:t>Knowledge</a:t>
            </a:r>
            <a:r>
              <a:rPr lang="es-ES" dirty="0" smtClean="0"/>
              <a:t>: a </a:t>
            </a:r>
            <a:r>
              <a:rPr lang="es-ES" dirty="0" err="1" smtClean="0"/>
              <a:t>very</a:t>
            </a:r>
            <a:r>
              <a:rPr lang="es-ES" dirty="0" smtClean="0"/>
              <a:t> </a:t>
            </a:r>
            <a:r>
              <a:rPr lang="es-ES" dirty="0" err="1" smtClean="0"/>
              <a:t>refined</a:t>
            </a:r>
            <a:r>
              <a:rPr lang="es-ES" dirty="0" smtClean="0"/>
              <a:t> </a:t>
            </a:r>
            <a:r>
              <a:rPr lang="es-ES" dirty="0" err="1" smtClean="0"/>
              <a:t>mechanism</a:t>
            </a:r>
            <a:r>
              <a:rPr lang="es-ES" dirty="0" smtClean="0"/>
              <a:t> of </a:t>
            </a:r>
            <a:r>
              <a:rPr lang="es-ES" dirty="0" err="1" smtClean="0"/>
              <a:t>assimilating</a:t>
            </a:r>
            <a:r>
              <a:rPr lang="es-ES" dirty="0" smtClean="0"/>
              <a:t> </a:t>
            </a:r>
            <a:r>
              <a:rPr lang="es-ES" dirty="0" err="1" smtClean="0"/>
              <a:t>the</a:t>
            </a:r>
            <a:r>
              <a:rPr lang="es-ES" dirty="0" smtClean="0"/>
              <a:t> </a:t>
            </a:r>
            <a:r>
              <a:rPr lang="es-ES" dirty="0" err="1" smtClean="0"/>
              <a:t>patterns</a:t>
            </a:r>
            <a:r>
              <a:rPr lang="es-ES" dirty="0" smtClean="0"/>
              <a:t> of </a:t>
            </a:r>
            <a:r>
              <a:rPr lang="es-ES" dirty="0" err="1" smtClean="0"/>
              <a:t>reality</a:t>
            </a:r>
            <a:r>
              <a:rPr lang="es-ES" dirty="0" smtClean="0"/>
              <a:t>.</a:t>
            </a:r>
          </a:p>
          <a:p>
            <a:pPr algn="just"/>
            <a:endParaRPr lang="es-ES" dirty="0"/>
          </a:p>
          <a:p>
            <a:pPr algn="just"/>
            <a:r>
              <a:rPr lang="es-ES" dirty="0" smtClean="0"/>
              <a:t>A </a:t>
            </a:r>
            <a:r>
              <a:rPr lang="es-ES" dirty="0" err="1" smtClean="0"/>
              <a:t>certain</a:t>
            </a:r>
            <a:r>
              <a:rPr lang="es-ES" dirty="0" smtClean="0"/>
              <a:t> </a:t>
            </a:r>
            <a:r>
              <a:rPr lang="es-ES" dirty="0" err="1" smtClean="0"/>
              <a:t>sense</a:t>
            </a:r>
            <a:r>
              <a:rPr lang="es-ES" dirty="0" smtClean="0"/>
              <a:t> </a:t>
            </a:r>
            <a:r>
              <a:rPr lang="es-ES" dirty="0" err="1" smtClean="0"/>
              <a:t>gives</a:t>
            </a:r>
            <a:r>
              <a:rPr lang="es-ES" dirty="0" smtClean="0"/>
              <a:t> </a:t>
            </a:r>
            <a:r>
              <a:rPr lang="es-ES" dirty="0" err="1" smtClean="0"/>
              <a:t>us</a:t>
            </a:r>
            <a:r>
              <a:rPr lang="es-ES" dirty="0" smtClean="0"/>
              <a:t> </a:t>
            </a:r>
            <a:r>
              <a:rPr lang="es-ES" dirty="0" err="1" smtClean="0"/>
              <a:t>information</a:t>
            </a:r>
            <a:r>
              <a:rPr lang="es-ES" dirty="0" smtClean="0"/>
              <a:t> </a:t>
            </a:r>
            <a:r>
              <a:rPr lang="es-ES" dirty="0" err="1" smtClean="0"/>
              <a:t>about</a:t>
            </a:r>
            <a:r>
              <a:rPr lang="es-ES" dirty="0" smtClean="0"/>
              <a:t> </a:t>
            </a:r>
            <a:r>
              <a:rPr lang="es-ES" dirty="0" err="1" smtClean="0"/>
              <a:t>the</a:t>
            </a:r>
            <a:r>
              <a:rPr lang="es-ES" dirty="0" smtClean="0"/>
              <a:t> </a:t>
            </a:r>
            <a:r>
              <a:rPr lang="es-ES" dirty="0" err="1" smtClean="0"/>
              <a:t>world</a:t>
            </a:r>
            <a:r>
              <a:rPr lang="es-ES" dirty="0" smtClean="0"/>
              <a:t>; </a:t>
            </a:r>
            <a:r>
              <a:rPr lang="es-ES" dirty="0" err="1" smtClean="0"/>
              <a:t>knowledge</a:t>
            </a:r>
            <a:r>
              <a:rPr lang="es-ES" dirty="0" smtClean="0"/>
              <a:t> </a:t>
            </a:r>
            <a:r>
              <a:rPr lang="es-ES" dirty="0" err="1" smtClean="0"/>
              <a:t>allows</a:t>
            </a:r>
            <a:r>
              <a:rPr lang="es-ES" dirty="0" smtClean="0"/>
              <a:t> </a:t>
            </a:r>
            <a:r>
              <a:rPr lang="es-ES" dirty="0" err="1" smtClean="0"/>
              <a:t>us</a:t>
            </a:r>
            <a:r>
              <a:rPr lang="es-ES" dirty="0" smtClean="0"/>
              <a:t> to </a:t>
            </a:r>
            <a:r>
              <a:rPr lang="es-ES" dirty="0" err="1" smtClean="0"/>
              <a:t>unveil</a:t>
            </a:r>
            <a:r>
              <a:rPr lang="es-ES" dirty="0" smtClean="0"/>
              <a:t> </a:t>
            </a:r>
            <a:r>
              <a:rPr lang="es-ES" dirty="0" err="1" smtClean="0"/>
              <a:t>the</a:t>
            </a:r>
            <a:r>
              <a:rPr lang="es-ES" dirty="0" smtClean="0"/>
              <a:t> </a:t>
            </a:r>
            <a:r>
              <a:rPr lang="es-ES" dirty="0" err="1" smtClean="0"/>
              <a:t>structure</a:t>
            </a:r>
            <a:r>
              <a:rPr lang="es-ES" dirty="0" smtClean="0"/>
              <a:t> of </a:t>
            </a:r>
            <a:r>
              <a:rPr lang="es-ES" dirty="0" err="1" smtClean="0"/>
              <a:t>the</a:t>
            </a:r>
            <a:r>
              <a:rPr lang="es-ES" dirty="0" smtClean="0"/>
              <a:t> </a:t>
            </a:r>
            <a:r>
              <a:rPr lang="es-ES" dirty="0" err="1" smtClean="0"/>
              <a:t>universe</a:t>
            </a:r>
            <a:r>
              <a:rPr lang="es-ES" dirty="0" smtClean="0"/>
              <a:t>, </a:t>
            </a:r>
            <a:r>
              <a:rPr lang="es-ES" dirty="0" err="1" smtClean="0"/>
              <a:t>its</a:t>
            </a:r>
            <a:r>
              <a:rPr lang="es-ES" dirty="0" smtClean="0"/>
              <a:t> general </a:t>
            </a:r>
            <a:r>
              <a:rPr lang="es-ES" dirty="0" err="1" smtClean="0"/>
              <a:t>functioning</a:t>
            </a:r>
            <a:r>
              <a:rPr lang="es-ES" dirty="0" smtClean="0"/>
              <a:t>. </a:t>
            </a:r>
          </a:p>
          <a:p>
            <a:pPr algn="just"/>
            <a:endParaRPr lang="es-ES" dirty="0"/>
          </a:p>
          <a:p>
            <a:pPr algn="just"/>
            <a:r>
              <a:rPr lang="es-ES" dirty="0" err="1" smtClean="0"/>
              <a:t>We</a:t>
            </a:r>
            <a:r>
              <a:rPr lang="es-ES" dirty="0" smtClean="0"/>
              <a:t> </a:t>
            </a:r>
            <a:r>
              <a:rPr lang="es-ES" dirty="0" err="1" smtClean="0"/>
              <a:t>gain</a:t>
            </a:r>
            <a:r>
              <a:rPr lang="es-ES" dirty="0" smtClean="0"/>
              <a:t> </a:t>
            </a:r>
            <a:r>
              <a:rPr lang="es-ES" dirty="0" err="1" smtClean="0"/>
              <a:t>independence</a:t>
            </a:r>
            <a:r>
              <a:rPr lang="es-ES" dirty="0" smtClean="0"/>
              <a:t> </a:t>
            </a:r>
            <a:r>
              <a:rPr lang="es-ES" dirty="0" err="1" smtClean="0"/>
              <a:t>from</a:t>
            </a:r>
            <a:r>
              <a:rPr lang="es-ES" dirty="0" smtClean="0"/>
              <a:t> </a:t>
            </a:r>
            <a:r>
              <a:rPr lang="es-ES" dirty="0" err="1" smtClean="0"/>
              <a:t>the</a:t>
            </a:r>
            <a:r>
              <a:rPr lang="es-ES" dirty="0" smtClean="0"/>
              <a:t> concrete </a:t>
            </a:r>
            <a:r>
              <a:rPr lang="es-ES" dirty="0" err="1" smtClean="0"/>
              <a:t>stimulus</a:t>
            </a:r>
            <a:r>
              <a:rPr lang="es-ES" dirty="0" smtClean="0"/>
              <a:t> (“</a:t>
            </a:r>
            <a:r>
              <a:rPr lang="es-ES" i="1" dirty="0" smtClean="0"/>
              <a:t>Anima </a:t>
            </a:r>
            <a:r>
              <a:rPr lang="es-ES" i="1" dirty="0" err="1" smtClean="0"/>
              <a:t>quodammodo</a:t>
            </a:r>
            <a:r>
              <a:rPr lang="es-ES" i="1" dirty="0" smtClean="0"/>
              <a:t> </a:t>
            </a:r>
            <a:r>
              <a:rPr lang="es-ES" i="1" dirty="0" err="1" smtClean="0"/>
              <a:t>omnia</a:t>
            </a:r>
            <a:r>
              <a:rPr lang="es-ES" i="1" dirty="0" smtClean="0"/>
              <a:t>”</a:t>
            </a:r>
            <a:r>
              <a:rPr lang="es-ES" dirty="0" smtClean="0"/>
              <a:t>).</a:t>
            </a:r>
          </a:p>
          <a:p>
            <a:pPr algn="just"/>
            <a:endParaRPr lang="es-ES" dirty="0"/>
          </a:p>
          <a:p>
            <a:pPr algn="just"/>
            <a:r>
              <a:rPr lang="es-ES" dirty="0" smtClean="0"/>
              <a:t>Of </a:t>
            </a:r>
            <a:r>
              <a:rPr lang="es-ES" dirty="0" err="1" smtClean="0"/>
              <a:t>course</a:t>
            </a:r>
            <a:r>
              <a:rPr lang="es-ES" dirty="0" smtClean="0"/>
              <a:t>, </a:t>
            </a:r>
            <a:r>
              <a:rPr lang="es-ES" dirty="0" err="1" smtClean="0"/>
              <a:t>it</a:t>
            </a:r>
            <a:r>
              <a:rPr lang="es-ES" dirty="0" smtClean="0"/>
              <a:t> </a:t>
            </a:r>
            <a:r>
              <a:rPr lang="es-ES" dirty="0" err="1" smtClean="0"/>
              <a:t>works</a:t>
            </a:r>
            <a:r>
              <a:rPr lang="es-ES" dirty="0" smtClean="0"/>
              <a:t> </a:t>
            </a:r>
            <a:r>
              <a:rPr lang="es-ES" dirty="0" err="1" smtClean="0"/>
              <a:t>through</a:t>
            </a:r>
            <a:r>
              <a:rPr lang="es-ES" dirty="0" smtClean="0"/>
              <a:t> </a:t>
            </a:r>
            <a:r>
              <a:rPr lang="es-ES" dirty="0" err="1" smtClean="0"/>
              <a:t>the</a:t>
            </a:r>
            <a:r>
              <a:rPr lang="es-ES" dirty="0" smtClean="0"/>
              <a:t> </a:t>
            </a:r>
            <a:r>
              <a:rPr lang="es-ES" dirty="0" err="1" smtClean="0"/>
              <a:t>superposition</a:t>
            </a:r>
            <a:r>
              <a:rPr lang="es-ES" dirty="0" smtClean="0"/>
              <a:t> of </a:t>
            </a:r>
            <a:r>
              <a:rPr lang="es-ES" dirty="0" err="1" smtClean="0"/>
              <a:t>images</a:t>
            </a:r>
            <a:r>
              <a:rPr lang="es-ES" dirty="0" smtClean="0"/>
              <a:t>. </a:t>
            </a:r>
            <a:endParaRPr lang="es-ES" dirty="0"/>
          </a:p>
          <a:p>
            <a:pPr algn="just"/>
            <a:endParaRPr lang="es-ES" dirty="0" smtClean="0"/>
          </a:p>
          <a:p>
            <a:pPr algn="just"/>
            <a:r>
              <a:rPr lang="es-ES" dirty="0" err="1" smtClean="0"/>
              <a:t>Superposition</a:t>
            </a:r>
            <a:r>
              <a:rPr lang="es-ES" dirty="0" smtClean="0"/>
              <a:t> of </a:t>
            </a:r>
            <a:r>
              <a:rPr lang="es-ES" dirty="0" err="1" smtClean="0"/>
              <a:t>superposition</a:t>
            </a:r>
            <a:r>
              <a:rPr lang="es-ES" dirty="0" smtClean="0"/>
              <a:t>: </a:t>
            </a:r>
            <a:r>
              <a:rPr lang="es-ES" dirty="0" err="1" smtClean="0"/>
              <a:t>metalanguages</a:t>
            </a:r>
            <a:r>
              <a:rPr lang="es-ES" dirty="0" smtClean="0"/>
              <a:t>. </a:t>
            </a:r>
          </a:p>
          <a:p>
            <a:pPr algn="just"/>
            <a:endParaRPr lang="es-ES" dirty="0"/>
          </a:p>
          <a:p>
            <a:pPr algn="just"/>
            <a:r>
              <a:rPr lang="es-ES" dirty="0" err="1" smtClean="0"/>
              <a:t>This</a:t>
            </a:r>
            <a:r>
              <a:rPr lang="es-ES" dirty="0" smtClean="0"/>
              <a:t> </a:t>
            </a:r>
            <a:r>
              <a:rPr lang="es-ES" dirty="0" err="1" smtClean="0"/>
              <a:t>is</a:t>
            </a:r>
            <a:r>
              <a:rPr lang="es-ES" dirty="0" smtClean="0"/>
              <a:t> </a:t>
            </a:r>
            <a:r>
              <a:rPr lang="es-ES" dirty="0" err="1" smtClean="0"/>
              <a:t>possible</a:t>
            </a:r>
            <a:r>
              <a:rPr lang="es-ES" dirty="0" smtClean="0"/>
              <a:t> </a:t>
            </a:r>
            <a:r>
              <a:rPr lang="es-ES" dirty="0" err="1" smtClean="0"/>
              <a:t>because</a:t>
            </a:r>
            <a:r>
              <a:rPr lang="es-ES" dirty="0" smtClean="0"/>
              <a:t> </a:t>
            </a:r>
            <a:r>
              <a:rPr lang="es-ES" dirty="0" err="1" smtClean="0"/>
              <a:t>there</a:t>
            </a:r>
            <a:r>
              <a:rPr lang="es-ES" dirty="0" smtClean="0"/>
              <a:t> </a:t>
            </a:r>
            <a:r>
              <a:rPr lang="es-ES" dirty="0" err="1" smtClean="0"/>
              <a:t>is</a:t>
            </a:r>
            <a:r>
              <a:rPr lang="es-ES" dirty="0" smtClean="0"/>
              <a:t> a </a:t>
            </a:r>
            <a:r>
              <a:rPr lang="es-ES" dirty="0" err="1" smtClean="0"/>
              <a:t>structural</a:t>
            </a:r>
            <a:r>
              <a:rPr lang="es-ES" dirty="0" smtClean="0"/>
              <a:t> and </a:t>
            </a:r>
            <a:r>
              <a:rPr lang="es-ES" dirty="0" err="1" smtClean="0"/>
              <a:t>functional</a:t>
            </a:r>
            <a:r>
              <a:rPr lang="es-ES" dirty="0" smtClean="0"/>
              <a:t> </a:t>
            </a:r>
            <a:r>
              <a:rPr lang="es-ES" dirty="0" err="1" smtClean="0"/>
              <a:t>difference</a:t>
            </a:r>
            <a:r>
              <a:rPr lang="es-ES" dirty="0" smtClean="0"/>
              <a:t> </a:t>
            </a:r>
            <a:r>
              <a:rPr lang="es-ES" dirty="0" err="1" smtClean="0"/>
              <a:t>between</a:t>
            </a:r>
            <a:r>
              <a:rPr lang="es-ES" dirty="0" smtClean="0"/>
              <a:t> </a:t>
            </a:r>
            <a:r>
              <a:rPr lang="es-ES" dirty="0" err="1" smtClean="0"/>
              <a:t>areas</a:t>
            </a:r>
            <a:r>
              <a:rPr lang="es-ES" dirty="0" smtClean="0"/>
              <a:t> in </a:t>
            </a:r>
            <a:r>
              <a:rPr lang="es-ES" dirty="0" err="1" smtClean="0"/>
              <a:t>charge</a:t>
            </a:r>
            <a:r>
              <a:rPr lang="es-ES" dirty="0" smtClean="0"/>
              <a:t> of </a:t>
            </a:r>
            <a:r>
              <a:rPr lang="es-ES" dirty="0" err="1" smtClean="0"/>
              <a:t>receiving</a:t>
            </a:r>
            <a:r>
              <a:rPr lang="es-ES" dirty="0" smtClean="0"/>
              <a:t> </a:t>
            </a:r>
            <a:r>
              <a:rPr lang="es-ES" dirty="0" err="1" smtClean="0"/>
              <a:t>perceptions</a:t>
            </a:r>
            <a:r>
              <a:rPr lang="es-ES" dirty="0" smtClean="0"/>
              <a:t> and </a:t>
            </a:r>
            <a:r>
              <a:rPr lang="es-ES" dirty="0" err="1" smtClean="0"/>
              <a:t>areas</a:t>
            </a:r>
            <a:r>
              <a:rPr lang="es-ES" dirty="0" smtClean="0"/>
              <a:t> in </a:t>
            </a:r>
            <a:r>
              <a:rPr lang="es-ES" dirty="0" err="1" smtClean="0"/>
              <a:t>charge</a:t>
            </a:r>
            <a:r>
              <a:rPr lang="es-ES" dirty="0" smtClean="0"/>
              <a:t> of </a:t>
            </a:r>
            <a:r>
              <a:rPr lang="es-ES" dirty="0" err="1" smtClean="0"/>
              <a:t>associating</a:t>
            </a:r>
            <a:r>
              <a:rPr lang="es-ES" dirty="0" smtClean="0"/>
              <a:t> </a:t>
            </a:r>
            <a:r>
              <a:rPr lang="es-ES" dirty="0" err="1" smtClean="0"/>
              <a:t>them</a:t>
            </a:r>
            <a:r>
              <a:rPr lang="es-ES" dirty="0" smtClean="0"/>
              <a:t>. </a:t>
            </a:r>
            <a:endParaRPr lang="es-E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492896"/>
            <a:ext cx="259228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833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a:xfrm>
            <a:off x="457200" y="1600200"/>
            <a:ext cx="5050904" cy="4800600"/>
          </a:xfrm>
        </p:spPr>
        <p:txBody>
          <a:bodyPr>
            <a:normAutofit fontScale="92500" lnSpcReduction="10000"/>
          </a:bodyPr>
          <a:lstStyle/>
          <a:p>
            <a:pPr algn="just"/>
            <a:r>
              <a:rPr lang="es-ES" dirty="0" smtClean="0"/>
              <a:t>Admirable </a:t>
            </a:r>
            <a:r>
              <a:rPr lang="es-ES" dirty="0" err="1" smtClean="0"/>
              <a:t>division</a:t>
            </a:r>
            <a:r>
              <a:rPr lang="es-ES" dirty="0" smtClean="0"/>
              <a:t> of </a:t>
            </a:r>
            <a:r>
              <a:rPr lang="es-ES" dirty="0" err="1" smtClean="0"/>
              <a:t>labour</a:t>
            </a:r>
            <a:r>
              <a:rPr lang="es-ES" dirty="0" smtClean="0"/>
              <a:t>: vs. </a:t>
            </a:r>
            <a:r>
              <a:rPr lang="es-ES" dirty="0" err="1" smtClean="0"/>
              <a:t>homunculus</a:t>
            </a:r>
            <a:r>
              <a:rPr lang="es-ES" dirty="0" smtClean="0"/>
              <a:t> </a:t>
            </a:r>
            <a:r>
              <a:rPr lang="es-ES" dirty="0" err="1" smtClean="0"/>
              <a:t>problem</a:t>
            </a:r>
            <a:r>
              <a:rPr lang="es-ES" dirty="0" smtClean="0"/>
              <a:t>. </a:t>
            </a:r>
          </a:p>
          <a:p>
            <a:pPr algn="just"/>
            <a:endParaRPr lang="es-ES" dirty="0"/>
          </a:p>
          <a:p>
            <a:pPr algn="just"/>
            <a:r>
              <a:rPr lang="es-ES" dirty="0" smtClean="0"/>
              <a:t>No pontifical </a:t>
            </a:r>
            <a:r>
              <a:rPr lang="es-ES" dirty="0" err="1" smtClean="0"/>
              <a:t>neuron</a:t>
            </a:r>
            <a:r>
              <a:rPr lang="es-ES" dirty="0" smtClean="0"/>
              <a:t>. </a:t>
            </a:r>
          </a:p>
          <a:p>
            <a:pPr algn="just"/>
            <a:endParaRPr lang="es-ES" dirty="0"/>
          </a:p>
          <a:p>
            <a:pPr algn="just"/>
            <a:r>
              <a:rPr lang="es-ES" dirty="0" err="1" smtClean="0"/>
              <a:t>The</a:t>
            </a:r>
            <a:r>
              <a:rPr lang="es-ES" dirty="0" smtClean="0"/>
              <a:t> </a:t>
            </a:r>
            <a:r>
              <a:rPr lang="es-ES" i="1" dirty="0" smtClean="0"/>
              <a:t>I</a:t>
            </a:r>
            <a:r>
              <a:rPr lang="es-ES" dirty="0" smtClean="0"/>
              <a:t> = </a:t>
            </a:r>
            <a:r>
              <a:rPr lang="es-ES" dirty="0" err="1" smtClean="0"/>
              <a:t>process</a:t>
            </a:r>
            <a:r>
              <a:rPr lang="es-ES" dirty="0" smtClean="0"/>
              <a:t> of </a:t>
            </a:r>
            <a:r>
              <a:rPr lang="es-ES" dirty="0" err="1" smtClean="0"/>
              <a:t>perception</a:t>
            </a:r>
            <a:r>
              <a:rPr lang="es-ES" dirty="0" smtClean="0"/>
              <a:t>, </a:t>
            </a:r>
            <a:r>
              <a:rPr lang="es-ES" dirty="0" err="1" smtClean="0"/>
              <a:t>assimilation</a:t>
            </a:r>
            <a:r>
              <a:rPr lang="es-ES" dirty="0"/>
              <a:t> </a:t>
            </a:r>
            <a:r>
              <a:rPr lang="es-ES" dirty="0" smtClean="0"/>
              <a:t>and </a:t>
            </a:r>
            <a:r>
              <a:rPr lang="es-ES" dirty="0" err="1" smtClean="0"/>
              <a:t>decision</a:t>
            </a:r>
            <a:r>
              <a:rPr lang="es-ES" dirty="0" smtClean="0"/>
              <a:t> (</a:t>
            </a:r>
            <a:r>
              <a:rPr lang="es-ES" dirty="0" err="1" smtClean="0"/>
              <a:t>virtuous</a:t>
            </a:r>
            <a:r>
              <a:rPr lang="es-ES" dirty="0" smtClean="0"/>
              <a:t> </a:t>
            </a:r>
            <a:r>
              <a:rPr lang="es-ES" dirty="0" err="1" smtClean="0"/>
              <a:t>circle</a:t>
            </a:r>
            <a:r>
              <a:rPr lang="es-ES" dirty="0" smtClean="0"/>
              <a:t>).</a:t>
            </a:r>
          </a:p>
          <a:p>
            <a:pPr algn="just"/>
            <a:endParaRPr lang="es-ES" dirty="0"/>
          </a:p>
          <a:p>
            <a:pPr algn="just"/>
            <a:r>
              <a:rPr lang="es-ES" dirty="0" smtClean="0"/>
              <a:t>Posterior </a:t>
            </a:r>
            <a:r>
              <a:rPr lang="es-ES" dirty="0" err="1" smtClean="0"/>
              <a:t>areas</a:t>
            </a:r>
            <a:r>
              <a:rPr lang="es-ES" dirty="0" smtClean="0"/>
              <a:t> + </a:t>
            </a:r>
            <a:r>
              <a:rPr lang="es-ES" dirty="0" err="1" smtClean="0"/>
              <a:t>emotional</a:t>
            </a:r>
            <a:r>
              <a:rPr lang="es-ES" dirty="0" smtClean="0"/>
              <a:t> </a:t>
            </a:r>
            <a:r>
              <a:rPr lang="es-ES" dirty="0" err="1" smtClean="0"/>
              <a:t>areas</a:t>
            </a:r>
            <a:r>
              <a:rPr lang="es-ES" dirty="0" smtClean="0"/>
              <a:t> + anterior </a:t>
            </a:r>
            <a:r>
              <a:rPr lang="es-ES" dirty="0" err="1" smtClean="0"/>
              <a:t>areas</a:t>
            </a:r>
            <a:r>
              <a:rPr lang="es-ES" dirty="0" smtClean="0"/>
              <a:t>. </a:t>
            </a:r>
            <a:r>
              <a:rPr lang="es-ES" dirty="0" err="1" smtClean="0"/>
              <a:t>Continuous</a:t>
            </a:r>
            <a:r>
              <a:rPr lang="es-ES" dirty="0" smtClean="0"/>
              <a:t> </a:t>
            </a:r>
            <a:r>
              <a:rPr lang="es-ES" dirty="0" err="1" smtClean="0"/>
              <a:t>feedback</a:t>
            </a:r>
            <a:r>
              <a:rPr lang="es-ES" dirty="0" smtClean="0"/>
              <a:t>. </a:t>
            </a:r>
          </a:p>
          <a:p>
            <a:pPr algn="just"/>
            <a:endParaRPr lang="es-ES" dirty="0"/>
          </a:p>
          <a:p>
            <a:pPr algn="just"/>
            <a:r>
              <a:rPr lang="es-ES" dirty="0" err="1" smtClean="0"/>
              <a:t>Fascinating</a:t>
            </a:r>
            <a:r>
              <a:rPr lang="es-ES" dirty="0" smtClean="0"/>
              <a:t> </a:t>
            </a:r>
            <a:r>
              <a:rPr lang="es-ES" dirty="0" err="1" smtClean="0"/>
              <a:t>tension</a:t>
            </a:r>
            <a:r>
              <a:rPr lang="es-ES" dirty="0" smtClean="0"/>
              <a:t> </a:t>
            </a:r>
            <a:r>
              <a:rPr lang="es-ES" dirty="0" err="1" smtClean="0"/>
              <a:t>between</a:t>
            </a:r>
            <a:r>
              <a:rPr lang="es-ES" dirty="0" smtClean="0"/>
              <a:t> </a:t>
            </a:r>
            <a:r>
              <a:rPr lang="es-ES" dirty="0" err="1" smtClean="0"/>
              <a:t>the</a:t>
            </a:r>
            <a:r>
              <a:rPr lang="es-ES" dirty="0" smtClean="0"/>
              <a:t> </a:t>
            </a:r>
            <a:r>
              <a:rPr lang="es-ES" dirty="0" err="1" smtClean="0"/>
              <a:t>object</a:t>
            </a:r>
            <a:r>
              <a:rPr lang="es-ES" dirty="0" smtClean="0"/>
              <a:t> of </a:t>
            </a:r>
            <a:r>
              <a:rPr lang="es-ES" dirty="0" err="1" smtClean="0"/>
              <a:t>perception</a:t>
            </a:r>
            <a:r>
              <a:rPr lang="es-ES" dirty="0" smtClean="0"/>
              <a:t>, </a:t>
            </a:r>
            <a:r>
              <a:rPr lang="es-ES" dirty="0" err="1" smtClean="0"/>
              <a:t>the</a:t>
            </a:r>
            <a:r>
              <a:rPr lang="es-ES" dirty="0" smtClean="0"/>
              <a:t> </a:t>
            </a:r>
            <a:r>
              <a:rPr lang="es-ES" dirty="0" err="1" smtClean="0"/>
              <a:t>emotion</a:t>
            </a:r>
            <a:r>
              <a:rPr lang="es-ES" dirty="0" smtClean="0"/>
              <a:t> and </a:t>
            </a:r>
            <a:r>
              <a:rPr lang="es-ES" dirty="0" err="1" smtClean="0"/>
              <a:t>rationality</a:t>
            </a:r>
            <a:r>
              <a:rPr lang="es-ES" dirty="0" smtClean="0"/>
              <a:t> (</a:t>
            </a:r>
            <a:r>
              <a:rPr lang="es-ES" dirty="0" err="1" smtClean="0"/>
              <a:t>eager</a:t>
            </a:r>
            <a:r>
              <a:rPr lang="es-ES" dirty="0" smtClean="0"/>
              <a:t> to </a:t>
            </a:r>
            <a:r>
              <a:rPr lang="es-ES" dirty="0" err="1" smtClean="0"/>
              <a:t>generalize</a:t>
            </a:r>
            <a:r>
              <a:rPr lang="es-ES" dirty="0" smtClean="0"/>
              <a:t>).</a:t>
            </a:r>
            <a:endParaRPr lang="es-ES" dirty="0" smtClean="0"/>
          </a:p>
          <a:p>
            <a:pPr algn="just"/>
            <a:endParaRPr lang="es-ES" dirty="0"/>
          </a:p>
          <a:p>
            <a:pPr algn="just"/>
            <a:endParaRPr lang="es-ES" dirty="0" smtClean="0"/>
          </a:p>
          <a:p>
            <a:pPr algn="just"/>
            <a:endParaRPr lang="es-E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832" y="2492896"/>
            <a:ext cx="2409825" cy="247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757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a:xfrm>
            <a:off x="457200" y="1600200"/>
            <a:ext cx="5050904" cy="4800600"/>
          </a:xfrm>
        </p:spPr>
        <p:txBody>
          <a:bodyPr>
            <a:normAutofit fontScale="77500" lnSpcReduction="20000"/>
          </a:bodyPr>
          <a:lstStyle/>
          <a:p>
            <a:pPr algn="just"/>
            <a:r>
              <a:rPr lang="es-ES" dirty="0" err="1" smtClean="0"/>
              <a:t>Consciousness</a:t>
            </a:r>
            <a:r>
              <a:rPr lang="es-ES" dirty="0" smtClean="0"/>
              <a:t>: </a:t>
            </a:r>
            <a:r>
              <a:rPr lang="es-ES" dirty="0" err="1" smtClean="0"/>
              <a:t>language</a:t>
            </a:r>
            <a:r>
              <a:rPr lang="es-ES" dirty="0" smtClean="0"/>
              <a:t> </a:t>
            </a:r>
            <a:r>
              <a:rPr lang="es-ES" dirty="0" err="1" smtClean="0"/>
              <a:t>that</a:t>
            </a:r>
            <a:r>
              <a:rPr lang="es-ES" dirty="0" smtClean="0"/>
              <a:t> </a:t>
            </a:r>
            <a:r>
              <a:rPr lang="es-ES" dirty="0" err="1" smtClean="0"/>
              <a:t>speaks</a:t>
            </a:r>
            <a:r>
              <a:rPr lang="es-ES" dirty="0" smtClean="0"/>
              <a:t> to </a:t>
            </a:r>
            <a:r>
              <a:rPr lang="es-ES" dirty="0" err="1" smtClean="0"/>
              <a:t>itself</a:t>
            </a:r>
            <a:r>
              <a:rPr lang="es-ES" dirty="0" smtClean="0"/>
              <a:t>. </a:t>
            </a:r>
          </a:p>
          <a:p>
            <a:pPr algn="just"/>
            <a:endParaRPr lang="es-ES" dirty="0"/>
          </a:p>
          <a:p>
            <a:pPr algn="just"/>
            <a:r>
              <a:rPr lang="es-ES" dirty="0" err="1" smtClean="0"/>
              <a:t>Concepts</a:t>
            </a:r>
            <a:r>
              <a:rPr lang="es-ES" dirty="0" smtClean="0"/>
              <a:t>: </a:t>
            </a:r>
            <a:r>
              <a:rPr lang="es-ES" dirty="0" err="1" smtClean="0"/>
              <a:t>hierarchical</a:t>
            </a:r>
            <a:r>
              <a:rPr lang="es-ES" dirty="0" smtClean="0"/>
              <a:t> </a:t>
            </a:r>
            <a:r>
              <a:rPr lang="es-ES" dirty="0" err="1" smtClean="0"/>
              <a:t>yuxtaposition</a:t>
            </a:r>
            <a:r>
              <a:rPr lang="es-ES" dirty="0" smtClean="0"/>
              <a:t> of </a:t>
            </a:r>
            <a:r>
              <a:rPr lang="es-ES" dirty="0" err="1" smtClean="0"/>
              <a:t>images</a:t>
            </a:r>
            <a:r>
              <a:rPr lang="es-ES" dirty="0" smtClean="0"/>
              <a:t>.</a:t>
            </a:r>
          </a:p>
          <a:p>
            <a:pPr algn="just"/>
            <a:endParaRPr lang="es-ES" dirty="0"/>
          </a:p>
          <a:p>
            <a:pPr algn="just"/>
            <a:r>
              <a:rPr lang="es-ES" dirty="0" err="1" smtClean="0"/>
              <a:t>Primacy</a:t>
            </a:r>
            <a:r>
              <a:rPr lang="es-ES" dirty="0" smtClean="0"/>
              <a:t> </a:t>
            </a:r>
            <a:r>
              <a:rPr lang="es-ES" dirty="0" err="1" smtClean="0"/>
              <a:t>is</a:t>
            </a:r>
            <a:r>
              <a:rPr lang="es-ES" dirty="0" smtClean="0"/>
              <a:t> </a:t>
            </a:r>
            <a:r>
              <a:rPr lang="es-ES" dirty="0" err="1" smtClean="0"/>
              <a:t>given</a:t>
            </a:r>
            <a:r>
              <a:rPr lang="es-ES" dirty="0" smtClean="0"/>
              <a:t> to more </a:t>
            </a:r>
            <a:r>
              <a:rPr lang="es-ES" dirty="0" err="1" smtClean="0"/>
              <a:t>frequent</a:t>
            </a:r>
            <a:r>
              <a:rPr lang="es-ES" dirty="0" smtClean="0"/>
              <a:t> </a:t>
            </a:r>
            <a:r>
              <a:rPr lang="es-ES" dirty="0" err="1" smtClean="0"/>
              <a:t>features</a:t>
            </a:r>
            <a:r>
              <a:rPr lang="es-ES" dirty="0" smtClean="0"/>
              <a:t>. </a:t>
            </a:r>
          </a:p>
          <a:p>
            <a:pPr algn="just"/>
            <a:endParaRPr lang="es-ES" dirty="0"/>
          </a:p>
          <a:p>
            <a:pPr algn="just"/>
            <a:r>
              <a:rPr lang="es-ES" dirty="0" smtClean="0"/>
              <a:t>La </a:t>
            </a:r>
            <a:r>
              <a:rPr lang="es-ES" dirty="0"/>
              <a:t>conciencia, en definitiva, es lenguaje que se habla a sí mismo. </a:t>
            </a:r>
            <a:endParaRPr lang="es-ES" dirty="0" smtClean="0"/>
          </a:p>
          <a:p>
            <a:pPr algn="just"/>
            <a:endParaRPr lang="es-ES" dirty="0"/>
          </a:p>
          <a:p>
            <a:pPr algn="just"/>
            <a:r>
              <a:rPr lang="es-ES" dirty="0" err="1" smtClean="0"/>
              <a:t>Consciousness</a:t>
            </a:r>
            <a:r>
              <a:rPr lang="es-ES" dirty="0" smtClean="0"/>
              <a:t> = </a:t>
            </a:r>
            <a:r>
              <a:rPr lang="es-ES" dirty="0" err="1" smtClean="0"/>
              <a:t>semantics</a:t>
            </a:r>
            <a:r>
              <a:rPr lang="es-ES" dirty="0" smtClean="0"/>
              <a:t> = </a:t>
            </a:r>
            <a:r>
              <a:rPr lang="es-ES" dirty="0" err="1" smtClean="0"/>
              <a:t>syntaxis</a:t>
            </a:r>
            <a:r>
              <a:rPr lang="es-ES" dirty="0" smtClean="0"/>
              <a:t> </a:t>
            </a:r>
            <a:r>
              <a:rPr lang="es-ES" dirty="0" err="1" smtClean="0"/>
              <a:t>over</a:t>
            </a:r>
            <a:r>
              <a:rPr lang="es-ES" dirty="0" smtClean="0"/>
              <a:t> </a:t>
            </a:r>
            <a:r>
              <a:rPr lang="es-ES" dirty="0" err="1" smtClean="0"/>
              <a:t>syntaxis</a:t>
            </a:r>
            <a:r>
              <a:rPr lang="es-ES" dirty="0" smtClean="0"/>
              <a:t>.</a:t>
            </a:r>
          </a:p>
          <a:p>
            <a:pPr algn="just"/>
            <a:endParaRPr lang="es-ES" dirty="0"/>
          </a:p>
          <a:p>
            <a:pPr algn="just"/>
            <a:r>
              <a:rPr lang="es-ES" dirty="0" err="1" smtClean="0"/>
              <a:t>Sophisticated</a:t>
            </a:r>
            <a:r>
              <a:rPr lang="es-ES" dirty="0" smtClean="0"/>
              <a:t> </a:t>
            </a:r>
            <a:r>
              <a:rPr lang="es-ES" dirty="0" err="1" smtClean="0"/>
              <a:t>connection</a:t>
            </a:r>
            <a:r>
              <a:rPr lang="es-ES" dirty="0" smtClean="0"/>
              <a:t> </a:t>
            </a:r>
            <a:r>
              <a:rPr lang="es-ES" dirty="0" err="1" smtClean="0"/>
              <a:t>between</a:t>
            </a:r>
            <a:r>
              <a:rPr lang="es-ES" dirty="0" smtClean="0"/>
              <a:t> Broca and </a:t>
            </a:r>
            <a:r>
              <a:rPr lang="es-ES" dirty="0" err="1" smtClean="0"/>
              <a:t>Wernicke’s</a:t>
            </a:r>
            <a:r>
              <a:rPr lang="es-ES" dirty="0" smtClean="0"/>
              <a:t> </a:t>
            </a:r>
            <a:r>
              <a:rPr lang="es-ES" dirty="0" err="1" smtClean="0"/>
              <a:t>areas</a:t>
            </a:r>
            <a:r>
              <a:rPr lang="es-ES" dirty="0" smtClean="0"/>
              <a:t>. </a:t>
            </a:r>
          </a:p>
          <a:p>
            <a:pPr algn="just"/>
            <a:endParaRPr lang="es-ES" dirty="0"/>
          </a:p>
          <a:p>
            <a:pPr algn="just"/>
            <a:r>
              <a:rPr lang="es-ES" dirty="0" err="1" smtClean="0"/>
              <a:t>The</a:t>
            </a:r>
            <a:r>
              <a:rPr lang="es-ES" dirty="0" smtClean="0"/>
              <a:t> </a:t>
            </a:r>
            <a:r>
              <a:rPr lang="es-ES" dirty="0" err="1" smtClean="0"/>
              <a:t>secret</a:t>
            </a:r>
            <a:r>
              <a:rPr lang="es-ES" dirty="0" smtClean="0"/>
              <a:t> of human </a:t>
            </a:r>
            <a:r>
              <a:rPr lang="es-ES" dirty="0" err="1" smtClean="0"/>
              <a:t>intelligence</a:t>
            </a:r>
            <a:r>
              <a:rPr lang="es-ES" dirty="0" smtClean="0"/>
              <a:t> </a:t>
            </a:r>
            <a:r>
              <a:rPr lang="es-ES" dirty="0" err="1" smtClean="0"/>
              <a:t>lies</a:t>
            </a:r>
            <a:r>
              <a:rPr lang="es-ES" dirty="0" smtClean="0"/>
              <a:t> in </a:t>
            </a:r>
            <a:r>
              <a:rPr lang="es-ES" dirty="0" err="1" smtClean="0"/>
              <a:t>the</a:t>
            </a:r>
            <a:r>
              <a:rPr lang="es-ES" dirty="0" smtClean="0"/>
              <a:t> </a:t>
            </a:r>
            <a:r>
              <a:rPr lang="es-ES" dirty="0" err="1" smtClean="0"/>
              <a:t>ability</a:t>
            </a:r>
            <a:r>
              <a:rPr lang="es-ES" dirty="0" smtClean="0"/>
              <a:t> to </a:t>
            </a:r>
            <a:r>
              <a:rPr lang="es-ES" dirty="0" err="1" smtClean="0"/>
              <a:t>simultaneously</a:t>
            </a:r>
            <a:r>
              <a:rPr lang="es-ES" dirty="0" smtClean="0"/>
              <a:t> </a:t>
            </a:r>
            <a:r>
              <a:rPr lang="es-ES" dirty="0" err="1" smtClean="0"/>
              <a:t>coordinate</a:t>
            </a:r>
            <a:r>
              <a:rPr lang="es-ES" dirty="0" smtClean="0"/>
              <a:t> </a:t>
            </a:r>
            <a:r>
              <a:rPr lang="es-ES" dirty="0" err="1" smtClean="0"/>
              <a:t>syntantic</a:t>
            </a:r>
            <a:r>
              <a:rPr lang="es-ES" dirty="0" smtClean="0"/>
              <a:t>  and </a:t>
            </a:r>
            <a:r>
              <a:rPr lang="es-ES" dirty="0" err="1" smtClean="0"/>
              <a:t>semantic</a:t>
            </a:r>
            <a:r>
              <a:rPr lang="es-ES" dirty="0" smtClean="0"/>
              <a:t> </a:t>
            </a:r>
            <a:r>
              <a:rPr lang="es-ES" dirty="0" err="1" smtClean="0"/>
              <a:t>capacities</a:t>
            </a:r>
            <a:r>
              <a:rPr lang="es-ES" dirty="0" smtClean="0"/>
              <a:t>. </a:t>
            </a:r>
            <a:endParaRPr lang="es-ES" dirty="0" smtClean="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8599" y="2492896"/>
            <a:ext cx="2314575" cy="233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948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mc:AlternateContent xmlns:mc="http://schemas.openxmlformats.org/markup-compatibility/2006">
        <mc:Choice xmlns:a14="http://schemas.microsoft.com/office/drawing/2010/main" Requires="a14">
          <p:sp>
            <p:nvSpPr>
              <p:cNvPr id="3" name="2 Marcador de contenido"/>
              <p:cNvSpPr>
                <a:spLocks noGrp="1"/>
              </p:cNvSpPr>
              <p:nvPr>
                <p:ph idx="1"/>
              </p:nvPr>
            </p:nvSpPr>
            <p:spPr/>
            <p:txBody>
              <a:bodyPr>
                <a:normAutofit/>
              </a:bodyPr>
              <a:lstStyle/>
              <a:p>
                <a:pPr algn="just"/>
                <a:r>
                  <a:rPr lang="es-ES" dirty="0" err="1" smtClean="0"/>
                  <a:t>Conclusions</a:t>
                </a:r>
                <a:r>
                  <a:rPr lang="es-ES" dirty="0" smtClean="0"/>
                  <a:t>:</a:t>
                </a:r>
                <a:endParaRPr lang="es-ES" dirty="0" smtClean="0"/>
              </a:p>
              <a:p>
                <a:endParaRPr lang="es-ES" dirty="0" smtClean="0"/>
              </a:p>
              <a:p>
                <a:endParaRPr lang="es-ES" dirty="0"/>
              </a:p>
              <a:p>
                <a:endParaRPr lang="es-ES" dirty="0" smtClean="0"/>
              </a:p>
              <a:p>
                <a:endParaRPr lang="es-ES" dirty="0"/>
              </a:p>
              <a:p>
                <a:endParaRPr lang="es-ES" dirty="0"/>
              </a:p>
              <a:p>
                <a:pPr algn="just"/>
                <a:r>
                  <a:rPr lang="es-ES" dirty="0" smtClean="0"/>
                  <a:t>1) </a:t>
                </a:r>
                <a:r>
                  <a:rPr lang="es-ES" dirty="0" err="1" smtClean="0"/>
                  <a:t>Neuroscience</a:t>
                </a:r>
                <a:r>
                  <a:rPr lang="es-ES" dirty="0" smtClean="0"/>
                  <a:t> </a:t>
                </a:r>
                <a:r>
                  <a:rPr lang="es-ES" dirty="0" err="1" smtClean="0"/>
                  <a:t>is</a:t>
                </a:r>
                <a:r>
                  <a:rPr lang="es-ES" dirty="0" smtClean="0"/>
                  <a:t> a </a:t>
                </a:r>
                <a:r>
                  <a:rPr lang="es-ES" dirty="0" err="1" smtClean="0"/>
                  <a:t>young</a:t>
                </a:r>
                <a:r>
                  <a:rPr lang="es-ES" dirty="0" smtClean="0"/>
                  <a:t> discipline. </a:t>
                </a:r>
              </a:p>
              <a:p>
                <a:pPr algn="just"/>
                <a:endParaRPr lang="es-ES" dirty="0"/>
              </a:p>
              <a:p>
                <a:pPr algn="just"/>
                <a:r>
                  <a:rPr lang="es-ES" dirty="0" err="1" smtClean="0"/>
                  <a:t>The</a:t>
                </a:r>
                <a:r>
                  <a:rPr lang="es-ES" dirty="0" smtClean="0"/>
                  <a:t> human </a:t>
                </a:r>
                <a:r>
                  <a:rPr lang="es-ES" dirty="0" err="1" smtClean="0"/>
                  <a:t>brain</a:t>
                </a:r>
                <a:r>
                  <a:rPr lang="es-ES" dirty="0" smtClean="0"/>
                  <a:t>: </a:t>
                </a:r>
                <a14:m>
                  <m:oMath xmlns:m="http://schemas.openxmlformats.org/officeDocument/2006/math">
                    <m:sSup>
                      <m:sSupPr>
                        <m:ctrlPr>
                          <a:rPr lang="es-ES" i="1">
                            <a:latin typeface="Cambria Math"/>
                          </a:rPr>
                        </m:ctrlPr>
                      </m:sSupPr>
                      <m:e>
                        <m:r>
                          <a:rPr lang="es-ES" i="1">
                            <a:latin typeface="Cambria Math"/>
                          </a:rPr>
                          <m:t>0</m:t>
                        </m:r>
                      </m:e>
                      <m:sup>
                        <m:r>
                          <a:rPr lang="es-ES" i="1">
                            <a:latin typeface="Cambria Math"/>
                          </a:rPr>
                          <m:t>′</m:t>
                        </m:r>
                      </m:sup>
                    </m:sSup>
                    <m:r>
                      <a:rPr lang="es-ES" i="1">
                        <a:latin typeface="Cambria Math"/>
                      </a:rPr>
                      <m:t>8</m:t>
                    </m:r>
                    <m:r>
                      <a:rPr lang="es-ES" i="1">
                        <a:latin typeface="Cambria Math"/>
                        <a:ea typeface="Cambria Math"/>
                      </a:rPr>
                      <m:t>×</m:t>
                    </m:r>
                    <m:sSup>
                      <m:sSupPr>
                        <m:ctrlPr>
                          <a:rPr lang="es-ES" i="1">
                            <a:latin typeface="Cambria Math"/>
                            <a:ea typeface="Cambria Math"/>
                          </a:rPr>
                        </m:ctrlPr>
                      </m:sSupPr>
                      <m:e>
                        <m:r>
                          <a:rPr lang="es-ES" i="1">
                            <a:latin typeface="Cambria Math"/>
                            <a:ea typeface="Cambria Math"/>
                          </a:rPr>
                          <m:t>10</m:t>
                        </m:r>
                      </m:e>
                      <m:sup>
                        <m:r>
                          <a:rPr lang="es-ES" i="1">
                            <a:latin typeface="Cambria Math"/>
                            <a:ea typeface="Cambria Math"/>
                          </a:rPr>
                          <m:t>11</m:t>
                        </m:r>
                      </m:sup>
                    </m:sSup>
                  </m:oMath>
                </a14:m>
                <a:r>
                  <a:rPr lang="es-ES" dirty="0" smtClean="0"/>
                  <a:t>neurons</a:t>
                </a:r>
                <a:r>
                  <a:rPr lang="es-ES" dirty="0"/>
                  <a:t>, </a:t>
                </a:r>
                <a:r>
                  <a:rPr lang="es-ES" dirty="0" smtClean="0"/>
                  <a:t>c. </a:t>
                </a:r>
                <a14:m>
                  <m:oMath xmlns:m="http://schemas.openxmlformats.org/officeDocument/2006/math">
                    <m:sSup>
                      <m:sSupPr>
                        <m:ctrlPr>
                          <a:rPr lang="es-ES" i="1">
                            <a:latin typeface="Cambria Math"/>
                          </a:rPr>
                        </m:ctrlPr>
                      </m:sSupPr>
                      <m:e>
                        <m:r>
                          <a:rPr lang="es-ES" i="1">
                            <a:latin typeface="Cambria Math"/>
                          </a:rPr>
                          <m:t>10</m:t>
                        </m:r>
                      </m:e>
                      <m:sup>
                        <m:r>
                          <a:rPr lang="es-ES" i="1">
                            <a:latin typeface="Cambria Math"/>
                          </a:rPr>
                          <m:t>14</m:t>
                        </m:r>
                      </m:sup>
                    </m:sSup>
                  </m:oMath>
                </a14:m>
                <a:r>
                  <a:rPr lang="es-ES" dirty="0"/>
                  <a:t> </a:t>
                </a:r>
                <a:r>
                  <a:rPr lang="es-ES" dirty="0" err="1" smtClean="0"/>
                  <a:t>synaptic</a:t>
                </a:r>
                <a:r>
                  <a:rPr lang="es-ES" dirty="0" smtClean="0"/>
                  <a:t> </a:t>
                </a:r>
                <a:r>
                  <a:rPr lang="es-ES" dirty="0" err="1" smtClean="0"/>
                  <a:t>connections</a:t>
                </a:r>
                <a:r>
                  <a:rPr lang="es-ES" dirty="0" smtClean="0"/>
                  <a:t>…</a:t>
                </a:r>
              </a:p>
              <a:p>
                <a:pPr algn="just"/>
                <a:endParaRPr lang="es-ES" dirty="0"/>
              </a:p>
              <a:p>
                <a:pPr algn="just"/>
                <a:r>
                  <a:rPr lang="es-ES" dirty="0" err="1" smtClean="0"/>
                  <a:t>Recent</a:t>
                </a:r>
                <a:r>
                  <a:rPr lang="es-ES" dirty="0" smtClean="0"/>
                  <a:t> </a:t>
                </a:r>
                <a:r>
                  <a:rPr lang="es-ES" dirty="0" err="1" smtClean="0"/>
                  <a:t>developments</a:t>
                </a:r>
                <a:r>
                  <a:rPr lang="es-ES" dirty="0" smtClean="0"/>
                  <a:t>: Brenda </a:t>
                </a:r>
                <a:r>
                  <a:rPr lang="es-ES" dirty="0" err="1" smtClean="0"/>
                  <a:t>Milner</a:t>
                </a:r>
                <a:r>
                  <a:rPr lang="es-ES" dirty="0" smtClean="0"/>
                  <a:t>, Eric </a:t>
                </a:r>
                <a:r>
                  <a:rPr lang="es-ES" dirty="0" err="1" smtClean="0"/>
                  <a:t>Kandel</a:t>
                </a:r>
                <a:r>
                  <a:rPr lang="es-ES" dirty="0" smtClean="0"/>
                  <a:t>…</a:t>
                </a:r>
                <a:endParaRPr lang="es-ES" dirty="0" smtClean="0"/>
              </a:p>
              <a:p>
                <a:pPr algn="just"/>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t="-762" r="-1040" b="-2160"/>
                </a:stretch>
              </a:blipFill>
            </p:spPr>
            <p:txBody>
              <a:bodyPr/>
              <a:lstStyle/>
              <a:p>
                <a:r>
                  <a:rPr lang="es-ES">
                    <a:noFill/>
                  </a:rPr>
                  <a:t> </a:t>
                </a:r>
              </a:p>
            </p:txBody>
          </p:sp>
        </mc:Fallback>
      </mc:AlternateContent>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484784"/>
            <a:ext cx="237172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47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endParaRPr lang="es-ES" sz="2400" dirty="0"/>
          </a:p>
        </p:txBody>
      </p:sp>
      <p:sp>
        <p:nvSpPr>
          <p:cNvPr id="3" name="2 Marcador de contenido"/>
          <p:cNvSpPr>
            <a:spLocks noGrp="1"/>
          </p:cNvSpPr>
          <p:nvPr>
            <p:ph idx="1"/>
          </p:nvPr>
        </p:nvSpPr>
        <p:spPr/>
        <p:txBody>
          <a:bodyPr>
            <a:normAutofit/>
          </a:bodyPr>
          <a:lstStyle/>
          <a:p>
            <a:pPr algn="just"/>
            <a:r>
              <a:rPr lang="es-ES" dirty="0" err="1" smtClean="0"/>
              <a:t>By</a:t>
            </a:r>
            <a:r>
              <a:rPr lang="es-ES" dirty="0" smtClean="0"/>
              <a:t> “mental </a:t>
            </a:r>
            <a:r>
              <a:rPr lang="es-ES" dirty="0" err="1" smtClean="0"/>
              <a:t>phenomenon</a:t>
            </a:r>
            <a:r>
              <a:rPr lang="es-ES" dirty="0" smtClean="0"/>
              <a:t>” I </a:t>
            </a:r>
            <a:r>
              <a:rPr lang="es-ES" dirty="0" err="1" smtClean="0"/>
              <a:t>understand</a:t>
            </a:r>
            <a:r>
              <a:rPr lang="es-ES" dirty="0" smtClean="0"/>
              <a:t> </a:t>
            </a:r>
            <a:r>
              <a:rPr lang="es-ES" dirty="0" err="1" smtClean="0"/>
              <a:t>any</a:t>
            </a:r>
            <a:r>
              <a:rPr lang="es-ES" dirty="0" smtClean="0"/>
              <a:t> </a:t>
            </a:r>
            <a:r>
              <a:rPr lang="es-ES" dirty="0" err="1" smtClean="0"/>
              <a:t>subjective</a:t>
            </a:r>
            <a:r>
              <a:rPr lang="es-ES" dirty="0" smtClean="0"/>
              <a:t> </a:t>
            </a:r>
            <a:r>
              <a:rPr lang="es-ES" dirty="0" err="1" smtClean="0"/>
              <a:t>experience</a:t>
            </a:r>
            <a:r>
              <a:rPr lang="es-ES" dirty="0" smtClean="0"/>
              <a:t> of </a:t>
            </a:r>
            <a:r>
              <a:rPr lang="es-ES" dirty="0" err="1" smtClean="0"/>
              <a:t>the</a:t>
            </a:r>
            <a:r>
              <a:rPr lang="es-ES" dirty="0" smtClean="0"/>
              <a:t> </a:t>
            </a:r>
            <a:r>
              <a:rPr lang="es-ES" dirty="0" err="1" smtClean="0"/>
              <a:t>world</a:t>
            </a:r>
            <a:r>
              <a:rPr lang="es-ES" dirty="0" smtClean="0"/>
              <a:t>: </a:t>
            </a:r>
            <a:r>
              <a:rPr lang="es-ES" dirty="0" err="1" smtClean="0"/>
              <a:t>thought</a:t>
            </a:r>
            <a:r>
              <a:rPr lang="es-ES" dirty="0" smtClean="0"/>
              <a:t>, </a:t>
            </a:r>
            <a:r>
              <a:rPr lang="es-ES" dirty="0" err="1" smtClean="0"/>
              <a:t>colour</a:t>
            </a:r>
            <a:r>
              <a:rPr lang="es-ES" dirty="0" smtClean="0"/>
              <a:t> </a:t>
            </a:r>
            <a:r>
              <a:rPr lang="es-ES" dirty="0" err="1" smtClean="0"/>
              <a:t>perception</a:t>
            </a:r>
            <a:r>
              <a:rPr lang="es-ES" dirty="0" smtClean="0"/>
              <a:t>, </a:t>
            </a:r>
            <a:r>
              <a:rPr lang="es-ES" dirty="0" err="1" smtClean="0"/>
              <a:t>will</a:t>
            </a:r>
            <a:r>
              <a:rPr lang="es-ES" dirty="0" smtClean="0"/>
              <a:t>…</a:t>
            </a:r>
          </a:p>
          <a:p>
            <a:pPr marL="114300" indent="0" algn="just">
              <a:buNone/>
            </a:pPr>
            <a:endParaRPr lang="es-ES" dirty="0" smtClean="0"/>
          </a:p>
          <a:p>
            <a:pPr algn="just"/>
            <a:r>
              <a:rPr lang="es-ES" dirty="0" err="1" smtClean="0"/>
              <a:t>Consciousness</a:t>
            </a:r>
            <a:r>
              <a:rPr lang="es-ES" dirty="0" smtClean="0"/>
              <a:t> (as </a:t>
            </a:r>
            <a:r>
              <a:rPr lang="es-ES" dirty="0" err="1" smtClean="0"/>
              <a:t>self-consciousness</a:t>
            </a:r>
            <a:r>
              <a:rPr lang="es-ES" dirty="0" smtClean="0"/>
              <a:t>) </a:t>
            </a:r>
            <a:r>
              <a:rPr lang="es-ES" dirty="0" err="1" smtClean="0"/>
              <a:t>encompasses</a:t>
            </a:r>
            <a:r>
              <a:rPr lang="es-ES" dirty="0" smtClean="0"/>
              <a:t> mental </a:t>
            </a:r>
            <a:r>
              <a:rPr lang="es-ES" dirty="0" err="1" smtClean="0"/>
              <a:t>phenomena</a:t>
            </a:r>
            <a:r>
              <a:rPr lang="es-ES" dirty="0" smtClean="0"/>
              <a:t> in </a:t>
            </a:r>
            <a:r>
              <a:rPr lang="es-ES" dirty="0" err="1" smtClean="0"/>
              <a:t>the</a:t>
            </a:r>
            <a:r>
              <a:rPr lang="es-ES" dirty="0" smtClean="0"/>
              <a:t> case of </a:t>
            </a:r>
            <a:r>
              <a:rPr lang="es-ES" i="1" dirty="0" smtClean="0"/>
              <a:t>Homo sapiens. </a:t>
            </a:r>
          </a:p>
          <a:p>
            <a:pPr algn="just"/>
            <a:endParaRPr lang="es-ES" i="1" dirty="0"/>
          </a:p>
          <a:p>
            <a:pPr algn="just"/>
            <a:r>
              <a:rPr lang="es-ES" dirty="0" err="1" smtClean="0"/>
              <a:t>Self-consciousness</a:t>
            </a:r>
            <a:r>
              <a:rPr lang="es-ES" dirty="0" smtClean="0"/>
              <a:t>: to be </a:t>
            </a:r>
            <a:r>
              <a:rPr lang="es-ES" dirty="0" err="1" smtClean="0"/>
              <a:t>aware</a:t>
            </a:r>
            <a:r>
              <a:rPr lang="es-ES" dirty="0" smtClean="0"/>
              <a:t> of “</a:t>
            </a:r>
            <a:r>
              <a:rPr lang="es-ES" dirty="0" err="1" smtClean="0"/>
              <a:t>my</a:t>
            </a:r>
            <a:r>
              <a:rPr lang="es-ES" dirty="0" smtClean="0"/>
              <a:t> </a:t>
            </a:r>
            <a:r>
              <a:rPr lang="es-ES" dirty="0" err="1" smtClean="0"/>
              <a:t>awareness</a:t>
            </a:r>
            <a:r>
              <a:rPr lang="es-ES" dirty="0" smtClean="0"/>
              <a:t>” (meta-</a:t>
            </a:r>
            <a:r>
              <a:rPr lang="es-ES" dirty="0" err="1" smtClean="0"/>
              <a:t>consciousness</a:t>
            </a:r>
            <a:r>
              <a:rPr lang="es-ES" dirty="0" smtClean="0"/>
              <a:t>): I </a:t>
            </a:r>
            <a:r>
              <a:rPr lang="es-ES" dirty="0" err="1" smtClean="0"/>
              <a:t>know</a:t>
            </a:r>
            <a:r>
              <a:rPr lang="es-ES" dirty="0" smtClean="0"/>
              <a:t> </a:t>
            </a:r>
            <a:r>
              <a:rPr lang="es-ES" dirty="0" err="1" smtClean="0"/>
              <a:t>that</a:t>
            </a:r>
            <a:r>
              <a:rPr lang="es-ES" dirty="0" smtClean="0"/>
              <a:t> I </a:t>
            </a:r>
            <a:r>
              <a:rPr lang="es-ES" dirty="0" err="1" smtClean="0"/>
              <a:t>know</a:t>
            </a:r>
            <a:r>
              <a:rPr lang="es-ES" dirty="0" smtClean="0"/>
              <a:t>, I </a:t>
            </a:r>
            <a:r>
              <a:rPr lang="es-ES" dirty="0" err="1" smtClean="0"/>
              <a:t>know</a:t>
            </a:r>
            <a:r>
              <a:rPr lang="es-ES" dirty="0" smtClean="0"/>
              <a:t> </a:t>
            </a:r>
            <a:r>
              <a:rPr lang="es-ES" dirty="0" err="1" smtClean="0"/>
              <a:t>that</a:t>
            </a:r>
            <a:r>
              <a:rPr lang="es-ES" dirty="0" smtClean="0"/>
              <a:t> I am </a:t>
            </a:r>
            <a:r>
              <a:rPr lang="es-ES" dirty="0" err="1" smtClean="0"/>
              <a:t>walking</a:t>
            </a:r>
            <a:r>
              <a:rPr lang="es-ES" dirty="0" smtClean="0"/>
              <a:t>, I </a:t>
            </a:r>
            <a:r>
              <a:rPr lang="es-ES" dirty="0" err="1" smtClean="0"/>
              <a:t>know</a:t>
            </a:r>
            <a:r>
              <a:rPr lang="es-ES" dirty="0" smtClean="0"/>
              <a:t> </a:t>
            </a:r>
            <a:r>
              <a:rPr lang="es-ES" dirty="0" err="1" smtClean="0"/>
              <a:t>that</a:t>
            </a:r>
            <a:r>
              <a:rPr lang="es-ES" dirty="0" smtClean="0"/>
              <a:t>…</a:t>
            </a:r>
          </a:p>
          <a:p>
            <a:pPr algn="just"/>
            <a:endParaRPr lang="es-ES" dirty="0"/>
          </a:p>
          <a:p>
            <a:pPr algn="just"/>
            <a:endParaRPr lang="es-ES" dirty="0" smtClean="0"/>
          </a:p>
          <a:p>
            <a:pPr algn="just"/>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725144"/>
            <a:ext cx="1676400" cy="177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6227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a:xfrm>
            <a:off x="457200" y="1600200"/>
            <a:ext cx="5698976" cy="4800600"/>
          </a:xfrm>
        </p:spPr>
        <p:txBody>
          <a:bodyPr>
            <a:normAutofit lnSpcReduction="10000"/>
          </a:bodyPr>
          <a:lstStyle/>
          <a:p>
            <a:pPr algn="just"/>
            <a:r>
              <a:rPr lang="es-ES" dirty="0" err="1" smtClean="0"/>
              <a:t>We</a:t>
            </a:r>
            <a:r>
              <a:rPr lang="es-ES" dirty="0" smtClean="0"/>
              <a:t> </a:t>
            </a:r>
            <a:r>
              <a:rPr lang="es-ES" dirty="0" err="1" smtClean="0"/>
              <a:t>need</a:t>
            </a:r>
            <a:r>
              <a:rPr lang="es-ES" dirty="0" smtClean="0"/>
              <a:t> to </a:t>
            </a:r>
            <a:r>
              <a:rPr lang="es-ES" dirty="0" err="1" smtClean="0"/>
              <a:t>analyze</a:t>
            </a:r>
            <a:r>
              <a:rPr lang="es-ES" dirty="0" smtClean="0"/>
              <a:t> </a:t>
            </a:r>
            <a:r>
              <a:rPr lang="es-ES" dirty="0" err="1" smtClean="0"/>
              <a:t>how</a:t>
            </a:r>
            <a:r>
              <a:rPr lang="es-ES" dirty="0" smtClean="0"/>
              <a:t> </a:t>
            </a:r>
            <a:r>
              <a:rPr lang="es-ES" dirty="0" err="1" smtClean="0"/>
              <a:t>information</a:t>
            </a:r>
            <a:r>
              <a:rPr lang="es-ES" dirty="0" smtClean="0"/>
              <a:t> </a:t>
            </a:r>
            <a:r>
              <a:rPr lang="es-ES" dirty="0" err="1" smtClean="0"/>
              <a:t>is</a:t>
            </a:r>
            <a:r>
              <a:rPr lang="es-ES" dirty="0" smtClean="0"/>
              <a:t> </a:t>
            </a:r>
            <a:r>
              <a:rPr lang="es-ES" dirty="0" err="1" smtClean="0"/>
              <a:t>processed</a:t>
            </a:r>
            <a:r>
              <a:rPr lang="es-ES" dirty="0" smtClean="0"/>
              <a:t> </a:t>
            </a:r>
            <a:r>
              <a:rPr lang="es-ES" dirty="0" err="1" smtClean="0"/>
              <a:t>by</a:t>
            </a:r>
            <a:r>
              <a:rPr lang="es-ES" dirty="0" smtClean="0"/>
              <a:t> </a:t>
            </a:r>
            <a:r>
              <a:rPr lang="es-ES" dirty="0" err="1" smtClean="0"/>
              <a:t>each</a:t>
            </a:r>
            <a:r>
              <a:rPr lang="es-ES" dirty="0" smtClean="0"/>
              <a:t> </a:t>
            </a:r>
            <a:r>
              <a:rPr lang="es-ES" dirty="0" err="1" smtClean="0"/>
              <a:t>system</a:t>
            </a:r>
            <a:r>
              <a:rPr lang="es-ES" dirty="0" smtClean="0"/>
              <a:t> in </a:t>
            </a:r>
            <a:r>
              <a:rPr lang="es-ES" dirty="0" err="1" smtClean="0"/>
              <a:t>order</a:t>
            </a:r>
            <a:r>
              <a:rPr lang="es-ES" dirty="0" smtClean="0"/>
              <a:t> to </a:t>
            </a:r>
            <a:r>
              <a:rPr lang="es-ES" dirty="0" err="1" smtClean="0"/>
              <a:t>reconstruct</a:t>
            </a:r>
            <a:r>
              <a:rPr lang="es-ES" dirty="0" smtClean="0"/>
              <a:t> </a:t>
            </a:r>
            <a:r>
              <a:rPr lang="es-ES" dirty="0" err="1" smtClean="0"/>
              <a:t>the</a:t>
            </a:r>
            <a:r>
              <a:rPr lang="es-ES" dirty="0" smtClean="0"/>
              <a:t> </a:t>
            </a:r>
            <a:r>
              <a:rPr lang="es-ES" dirty="0" err="1" smtClean="0"/>
              <a:t>dynamics</a:t>
            </a:r>
            <a:r>
              <a:rPr lang="es-ES" dirty="0" smtClean="0"/>
              <a:t> of neuronal </a:t>
            </a:r>
            <a:r>
              <a:rPr lang="es-ES" dirty="0" err="1" smtClean="0"/>
              <a:t>groups</a:t>
            </a:r>
            <a:r>
              <a:rPr lang="es-ES" dirty="0" smtClean="0"/>
              <a:t> and </a:t>
            </a:r>
            <a:r>
              <a:rPr lang="es-ES" dirty="0" err="1" smtClean="0"/>
              <a:t>the</a:t>
            </a:r>
            <a:r>
              <a:rPr lang="es-ES" dirty="0" smtClean="0"/>
              <a:t> </a:t>
            </a:r>
            <a:r>
              <a:rPr lang="es-ES" dirty="0" err="1" smtClean="0"/>
              <a:t>integrating</a:t>
            </a:r>
            <a:r>
              <a:rPr lang="es-ES" dirty="0" smtClean="0"/>
              <a:t> </a:t>
            </a:r>
            <a:r>
              <a:rPr lang="es-ES" dirty="0" err="1" smtClean="0"/>
              <a:t>action</a:t>
            </a:r>
            <a:r>
              <a:rPr lang="es-ES" dirty="0" smtClean="0"/>
              <a:t> of </a:t>
            </a:r>
            <a:r>
              <a:rPr lang="es-ES" dirty="0" err="1" smtClean="0"/>
              <a:t>the</a:t>
            </a:r>
            <a:r>
              <a:rPr lang="es-ES" dirty="0" smtClean="0"/>
              <a:t> </a:t>
            </a:r>
            <a:r>
              <a:rPr lang="es-ES" dirty="0" err="1" smtClean="0"/>
              <a:t>nervous</a:t>
            </a:r>
            <a:r>
              <a:rPr lang="es-ES" dirty="0" smtClean="0"/>
              <a:t> </a:t>
            </a:r>
            <a:r>
              <a:rPr lang="es-ES" dirty="0" err="1" smtClean="0"/>
              <a:t>system</a:t>
            </a:r>
            <a:r>
              <a:rPr lang="es-ES" dirty="0" smtClean="0"/>
              <a:t>. </a:t>
            </a:r>
          </a:p>
          <a:p>
            <a:pPr marL="114300" indent="0" algn="just">
              <a:buNone/>
            </a:pPr>
            <a:endParaRPr lang="es-ES" dirty="0"/>
          </a:p>
          <a:p>
            <a:pPr algn="just"/>
            <a:r>
              <a:rPr lang="es-ES" dirty="0" err="1" smtClean="0"/>
              <a:t>Epigenetics</a:t>
            </a:r>
            <a:r>
              <a:rPr lang="es-ES" dirty="0" smtClean="0"/>
              <a:t> + </a:t>
            </a:r>
            <a:r>
              <a:rPr lang="es-ES" dirty="0" err="1" smtClean="0"/>
              <a:t>possible</a:t>
            </a:r>
            <a:r>
              <a:rPr lang="es-ES" dirty="0" smtClean="0"/>
              <a:t> </a:t>
            </a:r>
            <a:r>
              <a:rPr lang="es-ES" dirty="0" err="1" smtClean="0"/>
              <a:t>Lamarckian</a:t>
            </a:r>
            <a:r>
              <a:rPr lang="es-ES" dirty="0" smtClean="0"/>
              <a:t> </a:t>
            </a:r>
            <a:r>
              <a:rPr lang="es-ES" dirty="0" err="1" smtClean="0"/>
              <a:t>mechanisms</a:t>
            </a:r>
            <a:r>
              <a:rPr lang="es-ES" dirty="0" smtClean="0"/>
              <a:t>. </a:t>
            </a:r>
            <a:r>
              <a:rPr lang="es-ES" dirty="0"/>
              <a:t> </a:t>
            </a:r>
            <a:endParaRPr lang="es-ES" dirty="0" smtClean="0"/>
          </a:p>
          <a:p>
            <a:pPr marL="114300" indent="0" algn="just">
              <a:buNone/>
            </a:pPr>
            <a:endParaRPr lang="es-ES" dirty="0" smtClean="0"/>
          </a:p>
          <a:p>
            <a:pPr algn="just"/>
            <a:r>
              <a:rPr lang="es-ES" dirty="0" err="1" smtClean="0"/>
              <a:t>Development</a:t>
            </a:r>
            <a:r>
              <a:rPr lang="es-ES" dirty="0" smtClean="0"/>
              <a:t> of </a:t>
            </a:r>
            <a:r>
              <a:rPr lang="es-ES" dirty="0" err="1" smtClean="0"/>
              <a:t>mind</a:t>
            </a:r>
            <a:r>
              <a:rPr lang="es-ES" dirty="0" smtClean="0"/>
              <a:t>: </a:t>
            </a:r>
            <a:r>
              <a:rPr lang="es-ES" dirty="0" err="1" smtClean="0"/>
              <a:t>higher</a:t>
            </a:r>
            <a:r>
              <a:rPr lang="es-ES" dirty="0" smtClean="0"/>
              <a:t> </a:t>
            </a:r>
            <a:r>
              <a:rPr lang="es-ES" dirty="0" err="1" smtClean="0"/>
              <a:t>degrees</a:t>
            </a:r>
            <a:r>
              <a:rPr lang="es-ES" dirty="0" smtClean="0"/>
              <a:t> of fine-</a:t>
            </a:r>
            <a:r>
              <a:rPr lang="es-ES" dirty="0" err="1" smtClean="0"/>
              <a:t>tuning</a:t>
            </a:r>
            <a:r>
              <a:rPr lang="es-ES" dirty="0" smtClean="0"/>
              <a:t> </a:t>
            </a:r>
            <a:r>
              <a:rPr lang="es-ES" dirty="0" err="1" smtClean="0"/>
              <a:t>with</a:t>
            </a:r>
            <a:r>
              <a:rPr lang="es-ES" dirty="0" smtClean="0"/>
              <a:t> </a:t>
            </a:r>
            <a:r>
              <a:rPr lang="es-ES" dirty="0" err="1" smtClean="0"/>
              <a:t>reality</a:t>
            </a:r>
            <a:r>
              <a:rPr lang="es-ES" dirty="0" smtClean="0"/>
              <a:t>.</a:t>
            </a:r>
            <a:endParaRPr lang="es-ES" dirty="0"/>
          </a:p>
          <a:p>
            <a:pPr marL="114300" indent="0" algn="just">
              <a:buNone/>
            </a:pPr>
            <a:endParaRPr lang="es-ES" dirty="0"/>
          </a:p>
          <a:p>
            <a:pPr algn="just"/>
            <a:endParaRPr lang="es-ES" dirty="0" smtClean="0"/>
          </a:p>
          <a:p>
            <a:pPr algn="just"/>
            <a:r>
              <a:rPr lang="es-ES" dirty="0" err="1" smtClean="0"/>
              <a:t>Evolution</a:t>
            </a:r>
            <a:r>
              <a:rPr lang="es-ES" dirty="0" smtClean="0"/>
              <a:t> has </a:t>
            </a:r>
            <a:r>
              <a:rPr lang="es-ES" dirty="0" err="1" smtClean="0"/>
              <a:t>not</a:t>
            </a:r>
            <a:r>
              <a:rPr lang="es-ES" dirty="0" smtClean="0"/>
              <a:t> </a:t>
            </a:r>
            <a:r>
              <a:rPr lang="es-ES" dirty="0" err="1" smtClean="0"/>
              <a:t>stopped</a:t>
            </a:r>
            <a:r>
              <a:rPr lang="es-ES" dirty="0" smtClean="0"/>
              <a:t>.</a:t>
            </a:r>
            <a:endParaRPr lang="es-ES" dirty="0"/>
          </a:p>
          <a:p>
            <a:pPr marL="114300" indent="0" algn="just">
              <a:buNone/>
            </a:pPr>
            <a:endParaRPr lang="es-ES" dirty="0"/>
          </a:p>
          <a:p>
            <a:endParaRPr lang="es-E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636912"/>
            <a:ext cx="18669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839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a:xfrm>
            <a:off x="457200" y="1600200"/>
            <a:ext cx="5554960" cy="4800600"/>
          </a:xfrm>
        </p:spPr>
        <p:txBody>
          <a:bodyPr>
            <a:normAutofit/>
          </a:bodyPr>
          <a:lstStyle/>
          <a:p>
            <a:pPr algn="just"/>
            <a:r>
              <a:rPr lang="es-ES" dirty="0" smtClean="0"/>
              <a:t>2) </a:t>
            </a:r>
            <a:r>
              <a:rPr lang="es-ES" dirty="0" err="1" smtClean="0"/>
              <a:t>The</a:t>
            </a:r>
            <a:r>
              <a:rPr lang="es-ES" dirty="0" smtClean="0"/>
              <a:t> </a:t>
            </a:r>
            <a:r>
              <a:rPr lang="es-ES" dirty="0" err="1" smtClean="0"/>
              <a:t>theory</a:t>
            </a:r>
            <a:r>
              <a:rPr lang="es-ES" dirty="0" smtClean="0"/>
              <a:t> of </a:t>
            </a:r>
            <a:r>
              <a:rPr lang="es-ES" dirty="0" err="1" smtClean="0"/>
              <a:t>evolution</a:t>
            </a:r>
            <a:r>
              <a:rPr lang="es-ES" dirty="0" smtClean="0"/>
              <a:t> </a:t>
            </a:r>
            <a:r>
              <a:rPr lang="es-ES" dirty="0" err="1" smtClean="0"/>
              <a:t>offers</a:t>
            </a:r>
            <a:r>
              <a:rPr lang="es-ES" dirty="0" smtClean="0"/>
              <a:t> </a:t>
            </a:r>
            <a:r>
              <a:rPr lang="es-ES" dirty="0" err="1" smtClean="0"/>
              <a:t>an</a:t>
            </a:r>
            <a:r>
              <a:rPr lang="es-ES" dirty="0" smtClean="0"/>
              <a:t> </a:t>
            </a:r>
            <a:r>
              <a:rPr lang="es-ES" dirty="0" err="1" smtClean="0"/>
              <a:t>explanatory</a:t>
            </a:r>
            <a:r>
              <a:rPr lang="es-ES" dirty="0" smtClean="0"/>
              <a:t> </a:t>
            </a:r>
            <a:r>
              <a:rPr lang="es-ES" dirty="0" err="1" smtClean="0"/>
              <a:t>frame</a:t>
            </a:r>
            <a:r>
              <a:rPr lang="es-ES" dirty="0" smtClean="0"/>
              <a:t>, </a:t>
            </a:r>
            <a:r>
              <a:rPr lang="es-ES" dirty="0" err="1" smtClean="0"/>
              <a:t>but</a:t>
            </a:r>
            <a:r>
              <a:rPr lang="es-ES" dirty="0" smtClean="0"/>
              <a:t> </a:t>
            </a:r>
            <a:r>
              <a:rPr lang="es-ES" dirty="0" err="1" smtClean="0"/>
              <a:t>we</a:t>
            </a:r>
            <a:r>
              <a:rPr lang="es-ES" dirty="0" smtClean="0"/>
              <a:t> </a:t>
            </a:r>
            <a:r>
              <a:rPr lang="es-ES" dirty="0" err="1" smtClean="0"/>
              <a:t>need</a:t>
            </a:r>
            <a:r>
              <a:rPr lang="es-ES" dirty="0" smtClean="0"/>
              <a:t> </a:t>
            </a:r>
            <a:r>
              <a:rPr lang="es-ES" dirty="0" err="1" smtClean="0"/>
              <a:t>the</a:t>
            </a:r>
            <a:r>
              <a:rPr lang="es-ES" dirty="0" smtClean="0"/>
              <a:t> </a:t>
            </a:r>
            <a:r>
              <a:rPr lang="es-ES" dirty="0" err="1" smtClean="0"/>
              <a:t>specific</a:t>
            </a:r>
            <a:r>
              <a:rPr lang="es-ES" dirty="0" smtClean="0"/>
              <a:t> </a:t>
            </a:r>
            <a:r>
              <a:rPr lang="es-ES" dirty="0" err="1" smtClean="0"/>
              <a:t>mechanisms</a:t>
            </a:r>
            <a:r>
              <a:rPr lang="es-ES" dirty="0" smtClean="0"/>
              <a:t> </a:t>
            </a:r>
            <a:r>
              <a:rPr lang="es-ES" dirty="0" err="1" smtClean="0"/>
              <a:t>for</a:t>
            </a:r>
            <a:r>
              <a:rPr lang="es-ES" dirty="0" smtClean="0"/>
              <a:t> </a:t>
            </a:r>
            <a:r>
              <a:rPr lang="es-ES" dirty="0" err="1" smtClean="0"/>
              <a:t>the</a:t>
            </a:r>
            <a:r>
              <a:rPr lang="es-ES" dirty="0" smtClean="0"/>
              <a:t> </a:t>
            </a:r>
            <a:r>
              <a:rPr lang="es-ES" dirty="0" err="1" smtClean="0"/>
              <a:t>birth</a:t>
            </a:r>
            <a:r>
              <a:rPr lang="es-ES" dirty="0" smtClean="0"/>
              <a:t> of </a:t>
            </a:r>
            <a:r>
              <a:rPr lang="es-ES" dirty="0" err="1" smtClean="0"/>
              <a:t>higher</a:t>
            </a:r>
            <a:r>
              <a:rPr lang="es-ES" dirty="0" smtClean="0"/>
              <a:t> mental </a:t>
            </a:r>
            <a:r>
              <a:rPr lang="es-ES" dirty="0" err="1" smtClean="0"/>
              <a:t>functions</a:t>
            </a:r>
            <a:r>
              <a:rPr lang="es-ES" dirty="0" smtClean="0"/>
              <a:t>. </a:t>
            </a:r>
          </a:p>
          <a:p>
            <a:pPr algn="just"/>
            <a:endParaRPr lang="es-ES" dirty="0"/>
          </a:p>
          <a:p>
            <a:pPr algn="just"/>
            <a:endParaRPr lang="es-ES" dirty="0"/>
          </a:p>
          <a:p>
            <a:pPr algn="just"/>
            <a:r>
              <a:rPr lang="es-ES" dirty="0" err="1" smtClean="0"/>
              <a:t>The</a:t>
            </a:r>
            <a:r>
              <a:rPr lang="es-ES" dirty="0" smtClean="0"/>
              <a:t> </a:t>
            </a:r>
            <a:r>
              <a:rPr lang="es-ES" dirty="0" err="1" smtClean="0"/>
              <a:t>plasticity</a:t>
            </a:r>
            <a:r>
              <a:rPr lang="es-ES" dirty="0" smtClean="0"/>
              <a:t> of </a:t>
            </a:r>
            <a:r>
              <a:rPr lang="es-ES" dirty="0" err="1" smtClean="0"/>
              <a:t>the</a:t>
            </a:r>
            <a:r>
              <a:rPr lang="es-ES" dirty="0" smtClean="0"/>
              <a:t> </a:t>
            </a:r>
            <a:r>
              <a:rPr lang="es-ES" dirty="0" err="1" smtClean="0"/>
              <a:t>brain</a:t>
            </a:r>
            <a:r>
              <a:rPr lang="es-ES" dirty="0" smtClean="0"/>
              <a:t> </a:t>
            </a:r>
            <a:r>
              <a:rPr lang="es-ES" dirty="0" err="1" smtClean="0"/>
              <a:t>implies</a:t>
            </a:r>
            <a:r>
              <a:rPr lang="es-ES" dirty="0" smtClean="0"/>
              <a:t> </a:t>
            </a:r>
            <a:r>
              <a:rPr lang="es-ES" dirty="0" err="1" smtClean="0"/>
              <a:t>that</a:t>
            </a:r>
            <a:r>
              <a:rPr lang="es-ES" dirty="0" smtClean="0"/>
              <a:t> </a:t>
            </a:r>
            <a:r>
              <a:rPr lang="es-ES" dirty="0" err="1" smtClean="0"/>
              <a:t>an</a:t>
            </a:r>
            <a:r>
              <a:rPr lang="es-ES" dirty="0" smtClean="0"/>
              <a:t> </a:t>
            </a:r>
            <a:r>
              <a:rPr lang="es-ES" dirty="0" err="1" smtClean="0"/>
              <a:t>explanation</a:t>
            </a:r>
            <a:r>
              <a:rPr lang="es-ES" dirty="0" smtClean="0"/>
              <a:t> in </a:t>
            </a:r>
            <a:r>
              <a:rPr lang="es-ES" dirty="0" err="1" smtClean="0"/>
              <a:t>terms</a:t>
            </a:r>
            <a:r>
              <a:rPr lang="es-ES" dirty="0" smtClean="0"/>
              <a:t> of </a:t>
            </a:r>
            <a:r>
              <a:rPr lang="es-ES" dirty="0" err="1" smtClean="0"/>
              <a:t>its</a:t>
            </a:r>
            <a:r>
              <a:rPr lang="es-ES" dirty="0" smtClean="0"/>
              <a:t> </a:t>
            </a:r>
            <a:r>
              <a:rPr lang="es-ES" i="1" dirty="0" err="1" smtClean="0"/>
              <a:t>origin</a:t>
            </a:r>
            <a:r>
              <a:rPr lang="es-ES" dirty="0" smtClean="0"/>
              <a:t> </a:t>
            </a:r>
            <a:r>
              <a:rPr lang="es-ES" dirty="0" err="1" smtClean="0"/>
              <a:t>does</a:t>
            </a:r>
            <a:r>
              <a:rPr lang="es-ES" dirty="0" smtClean="0"/>
              <a:t> </a:t>
            </a:r>
            <a:r>
              <a:rPr lang="es-ES" dirty="0" err="1" smtClean="0"/>
              <a:t>not</a:t>
            </a:r>
            <a:r>
              <a:rPr lang="es-ES" dirty="0" smtClean="0"/>
              <a:t> </a:t>
            </a:r>
            <a:r>
              <a:rPr lang="es-ES" dirty="0" err="1" smtClean="0"/>
              <a:t>suffice</a:t>
            </a:r>
            <a:r>
              <a:rPr lang="es-ES" dirty="0" smtClean="0"/>
              <a:t> to </a:t>
            </a:r>
            <a:r>
              <a:rPr lang="es-ES" dirty="0" err="1" smtClean="0"/>
              <a:t>understand</a:t>
            </a:r>
            <a:r>
              <a:rPr lang="es-ES" dirty="0" smtClean="0"/>
              <a:t> </a:t>
            </a:r>
            <a:r>
              <a:rPr lang="es-ES" dirty="0" err="1" smtClean="0"/>
              <a:t>how</a:t>
            </a:r>
            <a:r>
              <a:rPr lang="es-ES" dirty="0" smtClean="0"/>
              <a:t> </a:t>
            </a:r>
            <a:r>
              <a:rPr lang="es-ES" dirty="0" err="1" smtClean="0"/>
              <a:t>it</a:t>
            </a:r>
            <a:r>
              <a:rPr lang="es-ES" dirty="0" smtClean="0"/>
              <a:t> </a:t>
            </a:r>
            <a:r>
              <a:rPr lang="es-ES" dirty="0" err="1" smtClean="0"/>
              <a:t>functions</a:t>
            </a:r>
            <a:r>
              <a:rPr lang="es-ES" dirty="0" smtClean="0"/>
              <a:t>.</a:t>
            </a:r>
            <a:endParaRPr lang="es-ES" dirty="0"/>
          </a:p>
          <a:p>
            <a:endParaRPr lang="es-ES" dirty="0"/>
          </a:p>
          <a:p>
            <a:pPr algn="just"/>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151562"/>
            <a:ext cx="2209428" cy="23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836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p:txBody>
          <a:bodyPr>
            <a:normAutofit fontScale="92500" lnSpcReduction="10000"/>
          </a:bodyPr>
          <a:lstStyle/>
          <a:p>
            <a:pPr algn="just"/>
            <a:r>
              <a:rPr lang="es-ES" dirty="0" smtClean="0"/>
              <a:t>More </a:t>
            </a:r>
            <a:r>
              <a:rPr lang="es-ES" dirty="0" err="1" smtClean="0"/>
              <a:t>sophisticated</a:t>
            </a:r>
            <a:r>
              <a:rPr lang="es-ES" dirty="0" smtClean="0"/>
              <a:t> </a:t>
            </a:r>
            <a:r>
              <a:rPr lang="es-ES" dirty="0" err="1" smtClean="0"/>
              <a:t>approaches</a:t>
            </a:r>
            <a:r>
              <a:rPr lang="es-ES" dirty="0" smtClean="0"/>
              <a:t> to </a:t>
            </a:r>
            <a:r>
              <a:rPr lang="es-ES" dirty="0" err="1" smtClean="0"/>
              <a:t>evolution</a:t>
            </a:r>
            <a:r>
              <a:rPr lang="es-ES" dirty="0" smtClean="0"/>
              <a:t>:</a:t>
            </a:r>
            <a:endParaRPr lang="es-ES" dirty="0" smtClean="0"/>
          </a:p>
          <a:p>
            <a:pPr algn="just"/>
            <a:endParaRPr lang="es-ES" dirty="0"/>
          </a:p>
          <a:p>
            <a:pPr algn="just"/>
            <a:endParaRPr lang="es-ES" dirty="0" smtClean="0"/>
          </a:p>
          <a:p>
            <a:pPr algn="just"/>
            <a:endParaRPr lang="es-ES" dirty="0"/>
          </a:p>
          <a:p>
            <a:pPr algn="just"/>
            <a:endParaRPr lang="es-ES" dirty="0" smtClean="0"/>
          </a:p>
          <a:p>
            <a:pPr algn="just"/>
            <a:endParaRPr lang="es-ES" dirty="0" smtClean="0"/>
          </a:p>
          <a:p>
            <a:pPr algn="just"/>
            <a:endParaRPr lang="es-ES" dirty="0" smtClean="0"/>
          </a:p>
          <a:p>
            <a:pPr algn="just"/>
            <a:endParaRPr lang="es-ES" dirty="0" smtClean="0"/>
          </a:p>
          <a:p>
            <a:pPr algn="just"/>
            <a:r>
              <a:rPr lang="es-ES" dirty="0" err="1" smtClean="0"/>
              <a:t>Kirschner-Gerhart</a:t>
            </a:r>
            <a:r>
              <a:rPr lang="es-ES" dirty="0" smtClean="0"/>
              <a:t>: </a:t>
            </a:r>
            <a:r>
              <a:rPr lang="es-ES" dirty="0" smtClean="0"/>
              <a:t>“</a:t>
            </a:r>
            <a:r>
              <a:rPr lang="es-ES" i="1" dirty="0" err="1" smtClean="0"/>
              <a:t>facilitated</a:t>
            </a:r>
            <a:r>
              <a:rPr lang="es-ES" i="1" dirty="0" smtClean="0"/>
              <a:t> </a:t>
            </a:r>
            <a:r>
              <a:rPr lang="es-ES" i="1" dirty="0" err="1" smtClean="0"/>
              <a:t>variation</a:t>
            </a:r>
            <a:r>
              <a:rPr lang="es-ES" dirty="0" smtClean="0"/>
              <a:t>” (</a:t>
            </a:r>
            <a:r>
              <a:rPr lang="en-US" dirty="0"/>
              <a:t>M.W. </a:t>
            </a:r>
            <a:r>
              <a:rPr lang="en-US" dirty="0" err="1"/>
              <a:t>Kirschner</a:t>
            </a:r>
            <a:r>
              <a:rPr lang="en-US" dirty="0"/>
              <a:t> – J.C. </a:t>
            </a:r>
            <a:r>
              <a:rPr lang="en-US" dirty="0" err="1"/>
              <a:t>Gerhart</a:t>
            </a:r>
            <a:r>
              <a:rPr lang="en-US" dirty="0"/>
              <a:t>, </a:t>
            </a:r>
            <a:r>
              <a:rPr lang="en-US" i="1" dirty="0"/>
              <a:t>The Plausibility of Life: Resolving Darwin’s Dilemma</a:t>
            </a:r>
            <a:r>
              <a:rPr lang="en-US" dirty="0"/>
              <a:t>, Yale University Press, New Haven </a:t>
            </a:r>
            <a:r>
              <a:rPr lang="en-US" dirty="0" smtClean="0"/>
              <a:t>2005</a:t>
            </a:r>
            <a:r>
              <a:rPr lang="en-US" dirty="0" smtClean="0"/>
              <a:t>).</a:t>
            </a:r>
          </a:p>
          <a:p>
            <a:pPr algn="just"/>
            <a:endParaRPr lang="en-US" dirty="0"/>
          </a:p>
          <a:p>
            <a:pPr algn="just"/>
            <a:r>
              <a:rPr lang="en-US" dirty="0" smtClean="0"/>
              <a:t>Role of the organism in controlling the phenotypic expression of variations.</a:t>
            </a:r>
          </a:p>
          <a:p>
            <a:pPr algn="just"/>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0410" y="2132856"/>
            <a:ext cx="114300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065" y="2132856"/>
            <a:ext cx="1161255"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849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a:xfrm>
            <a:off x="457200" y="1600200"/>
            <a:ext cx="6203032" cy="4800600"/>
          </a:xfrm>
        </p:spPr>
        <p:txBody>
          <a:bodyPr>
            <a:normAutofit/>
          </a:bodyPr>
          <a:lstStyle/>
          <a:p>
            <a:pPr algn="just"/>
            <a:r>
              <a:rPr lang="es-ES" dirty="0"/>
              <a:t>3</a:t>
            </a:r>
            <a:r>
              <a:rPr lang="es-ES" dirty="0" smtClean="0"/>
              <a:t>) Do </a:t>
            </a:r>
            <a:r>
              <a:rPr lang="es-ES" dirty="0" err="1" smtClean="0"/>
              <a:t>we</a:t>
            </a:r>
            <a:r>
              <a:rPr lang="es-ES" dirty="0" smtClean="0"/>
              <a:t> </a:t>
            </a:r>
            <a:r>
              <a:rPr lang="es-ES" dirty="0" err="1" smtClean="0"/>
              <a:t>really</a:t>
            </a:r>
            <a:r>
              <a:rPr lang="es-ES" dirty="0" smtClean="0"/>
              <a:t> </a:t>
            </a:r>
            <a:r>
              <a:rPr lang="es-ES" dirty="0" err="1" smtClean="0"/>
              <a:t>know</a:t>
            </a:r>
            <a:r>
              <a:rPr lang="es-ES" dirty="0" smtClean="0"/>
              <a:t> </a:t>
            </a:r>
            <a:r>
              <a:rPr lang="es-ES" dirty="0" err="1" smtClean="0"/>
              <a:t>what</a:t>
            </a:r>
            <a:r>
              <a:rPr lang="es-ES" dirty="0" smtClean="0"/>
              <a:t> </a:t>
            </a:r>
            <a:r>
              <a:rPr lang="es-ES" i="1" dirty="0" err="1" smtClean="0"/>
              <a:t>matter</a:t>
            </a:r>
            <a:r>
              <a:rPr lang="es-ES" i="1" dirty="0" smtClean="0"/>
              <a:t> </a:t>
            </a:r>
            <a:r>
              <a:rPr lang="es-ES" dirty="0" err="1" smtClean="0"/>
              <a:t>is</a:t>
            </a:r>
            <a:r>
              <a:rPr lang="es-ES" dirty="0" smtClean="0"/>
              <a:t>?</a:t>
            </a:r>
          </a:p>
          <a:p>
            <a:pPr algn="just"/>
            <a:endParaRPr lang="es-ES" dirty="0"/>
          </a:p>
          <a:p>
            <a:pPr algn="just"/>
            <a:r>
              <a:rPr lang="es-ES" dirty="0" err="1" smtClean="0"/>
              <a:t>Is</a:t>
            </a:r>
            <a:r>
              <a:rPr lang="es-ES" dirty="0" smtClean="0"/>
              <a:t> light a wave </a:t>
            </a:r>
            <a:r>
              <a:rPr lang="es-ES" dirty="0" err="1" smtClean="0"/>
              <a:t>or</a:t>
            </a:r>
            <a:r>
              <a:rPr lang="es-ES" dirty="0" smtClean="0"/>
              <a:t> a </a:t>
            </a:r>
            <a:r>
              <a:rPr lang="es-ES" dirty="0" err="1" smtClean="0"/>
              <a:t>particle</a:t>
            </a:r>
            <a:r>
              <a:rPr lang="es-ES" dirty="0" smtClean="0"/>
              <a:t>?</a:t>
            </a:r>
            <a:endParaRPr lang="es-ES" dirty="0" smtClean="0"/>
          </a:p>
          <a:p>
            <a:pPr algn="just"/>
            <a:endParaRPr lang="es-ES" dirty="0" smtClean="0"/>
          </a:p>
          <a:p>
            <a:pPr algn="just"/>
            <a:r>
              <a:rPr lang="es-ES" dirty="0" err="1" smtClean="0"/>
              <a:t>Until</a:t>
            </a:r>
            <a:r>
              <a:rPr lang="es-ES" dirty="0" smtClean="0"/>
              <a:t> </a:t>
            </a:r>
            <a:r>
              <a:rPr lang="es-ES" dirty="0" err="1" smtClean="0"/>
              <a:t>the</a:t>
            </a:r>
            <a:r>
              <a:rPr lang="es-ES" dirty="0" smtClean="0"/>
              <a:t> 20th </a:t>
            </a:r>
            <a:r>
              <a:rPr lang="es-ES" dirty="0" err="1" smtClean="0"/>
              <a:t>century</a:t>
            </a:r>
            <a:r>
              <a:rPr lang="es-ES" dirty="0" smtClean="0"/>
              <a:t>, </a:t>
            </a:r>
            <a:r>
              <a:rPr lang="es-ES" dirty="0" err="1" smtClean="0"/>
              <a:t>it</a:t>
            </a:r>
            <a:r>
              <a:rPr lang="es-ES" dirty="0" smtClean="0"/>
              <a:t> </a:t>
            </a:r>
            <a:r>
              <a:rPr lang="es-ES" dirty="0" err="1" smtClean="0"/>
              <a:t>was</a:t>
            </a:r>
            <a:r>
              <a:rPr lang="es-ES" dirty="0" smtClean="0"/>
              <a:t> </a:t>
            </a:r>
            <a:r>
              <a:rPr lang="es-ES" dirty="0" err="1" smtClean="0"/>
              <a:t>assumed</a:t>
            </a:r>
            <a:r>
              <a:rPr lang="es-ES" dirty="0" smtClean="0"/>
              <a:t> </a:t>
            </a:r>
            <a:r>
              <a:rPr lang="es-ES" dirty="0" err="1" smtClean="0"/>
              <a:t>that</a:t>
            </a:r>
            <a:r>
              <a:rPr lang="es-ES" dirty="0" smtClean="0"/>
              <a:t> </a:t>
            </a:r>
            <a:r>
              <a:rPr lang="es-ES" dirty="0" err="1" smtClean="0"/>
              <a:t>only</a:t>
            </a:r>
            <a:r>
              <a:rPr lang="es-ES" dirty="0" smtClean="0"/>
              <a:t> </a:t>
            </a:r>
            <a:r>
              <a:rPr lang="es-ES" dirty="0" err="1" smtClean="0"/>
              <a:t>two</a:t>
            </a:r>
            <a:r>
              <a:rPr lang="es-ES" dirty="0" smtClean="0"/>
              <a:t> fundamental </a:t>
            </a:r>
            <a:r>
              <a:rPr lang="es-ES" dirty="0" err="1" smtClean="0"/>
              <a:t>forces</a:t>
            </a:r>
            <a:r>
              <a:rPr lang="es-ES" dirty="0" smtClean="0"/>
              <a:t> </a:t>
            </a:r>
            <a:r>
              <a:rPr lang="es-ES" dirty="0" err="1" smtClean="0"/>
              <a:t>existed</a:t>
            </a:r>
            <a:r>
              <a:rPr lang="es-ES" dirty="0" smtClean="0"/>
              <a:t>. </a:t>
            </a:r>
          </a:p>
          <a:p>
            <a:pPr algn="just"/>
            <a:endParaRPr lang="es-ES" dirty="0"/>
          </a:p>
          <a:p>
            <a:pPr algn="just"/>
            <a:r>
              <a:rPr lang="es-ES" dirty="0" err="1" smtClean="0"/>
              <a:t>Future</a:t>
            </a:r>
            <a:r>
              <a:rPr lang="es-ES" dirty="0" smtClean="0"/>
              <a:t> </a:t>
            </a:r>
            <a:r>
              <a:rPr lang="es-ES" dirty="0" err="1" smtClean="0"/>
              <a:t>surprises</a:t>
            </a:r>
            <a:r>
              <a:rPr lang="es-ES" dirty="0" smtClean="0"/>
              <a:t>…</a:t>
            </a:r>
          </a:p>
          <a:p>
            <a:pPr algn="just"/>
            <a:endParaRPr lang="es-ES" dirty="0"/>
          </a:p>
          <a:p>
            <a:pPr algn="just"/>
            <a:endParaRPr lang="es-ES" dirty="0"/>
          </a:p>
          <a:p>
            <a:pPr algn="just"/>
            <a:endParaRPr lang="es-ES" dirty="0"/>
          </a:p>
          <a:p>
            <a:endParaRPr lang="es-ES"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2204864"/>
            <a:ext cx="158417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059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a:xfrm>
            <a:off x="457200" y="1600200"/>
            <a:ext cx="5050904" cy="4800600"/>
          </a:xfrm>
        </p:spPr>
        <p:txBody>
          <a:bodyPr>
            <a:normAutofit/>
          </a:bodyPr>
          <a:lstStyle/>
          <a:p>
            <a:pPr algn="just"/>
            <a:r>
              <a:rPr lang="es-ES" dirty="0" err="1"/>
              <a:t>Life</a:t>
            </a:r>
            <a:r>
              <a:rPr lang="es-ES" dirty="0"/>
              <a:t> </a:t>
            </a:r>
            <a:r>
              <a:rPr lang="es-ES" dirty="0" err="1"/>
              <a:t>is</a:t>
            </a:r>
            <a:r>
              <a:rPr lang="es-ES" dirty="0"/>
              <a:t> </a:t>
            </a:r>
            <a:r>
              <a:rPr lang="es-ES" dirty="0" err="1"/>
              <a:t>matter</a:t>
            </a:r>
            <a:r>
              <a:rPr lang="es-ES" dirty="0"/>
              <a:t>, </a:t>
            </a:r>
            <a:r>
              <a:rPr lang="es-ES" dirty="0" err="1"/>
              <a:t>but</a:t>
            </a:r>
            <a:r>
              <a:rPr lang="es-ES" dirty="0"/>
              <a:t> in </a:t>
            </a:r>
            <a:r>
              <a:rPr lang="es-ES" dirty="0" err="1"/>
              <a:t>astonishingly</a:t>
            </a:r>
            <a:r>
              <a:rPr lang="es-ES" dirty="0"/>
              <a:t> </a:t>
            </a:r>
            <a:r>
              <a:rPr lang="es-ES" dirty="0" err="1"/>
              <a:t>high</a:t>
            </a:r>
            <a:r>
              <a:rPr lang="es-ES" dirty="0"/>
              <a:t> </a:t>
            </a:r>
            <a:r>
              <a:rPr lang="es-ES" dirty="0" err="1"/>
              <a:t>levels</a:t>
            </a:r>
            <a:r>
              <a:rPr lang="es-ES" dirty="0"/>
              <a:t> of </a:t>
            </a:r>
            <a:r>
              <a:rPr lang="es-ES" dirty="0" err="1"/>
              <a:t>complexity</a:t>
            </a:r>
            <a:r>
              <a:rPr lang="es-ES" dirty="0"/>
              <a:t>.</a:t>
            </a:r>
          </a:p>
          <a:p>
            <a:pPr algn="just"/>
            <a:endParaRPr lang="es-ES" dirty="0"/>
          </a:p>
          <a:p>
            <a:pPr algn="just"/>
            <a:endParaRPr lang="es-ES" dirty="0" smtClean="0"/>
          </a:p>
          <a:p>
            <a:pPr algn="just"/>
            <a:r>
              <a:rPr lang="es-ES" dirty="0" err="1" smtClean="0"/>
              <a:t>Mind</a:t>
            </a:r>
            <a:r>
              <a:rPr lang="es-ES" dirty="0"/>
              <a:t>: </a:t>
            </a:r>
            <a:r>
              <a:rPr lang="es-ES" dirty="0" err="1"/>
              <a:t>the</a:t>
            </a:r>
            <a:r>
              <a:rPr lang="es-ES" dirty="0"/>
              <a:t> </a:t>
            </a:r>
            <a:r>
              <a:rPr lang="es-ES" i="1" dirty="0" err="1"/>
              <a:t>limit</a:t>
            </a:r>
            <a:r>
              <a:rPr lang="es-ES" dirty="0"/>
              <a:t> of </a:t>
            </a:r>
            <a:r>
              <a:rPr lang="es-ES" dirty="0" err="1"/>
              <a:t>matter</a:t>
            </a:r>
            <a:r>
              <a:rPr lang="es-ES" dirty="0"/>
              <a:t> (</a:t>
            </a:r>
            <a:r>
              <a:rPr lang="es-ES" dirty="0" err="1"/>
              <a:t>the</a:t>
            </a:r>
            <a:r>
              <a:rPr lang="es-ES" dirty="0"/>
              <a:t> </a:t>
            </a:r>
            <a:r>
              <a:rPr lang="es-ES" dirty="0" err="1"/>
              <a:t>state</a:t>
            </a:r>
            <a:r>
              <a:rPr lang="es-ES" dirty="0"/>
              <a:t> in </a:t>
            </a:r>
            <a:r>
              <a:rPr lang="es-ES" dirty="0" err="1"/>
              <a:t>which</a:t>
            </a:r>
            <a:r>
              <a:rPr lang="es-ES" dirty="0"/>
              <a:t> </a:t>
            </a:r>
            <a:r>
              <a:rPr lang="es-ES" dirty="0" err="1"/>
              <a:t>the</a:t>
            </a:r>
            <a:r>
              <a:rPr lang="es-ES" dirty="0"/>
              <a:t> </a:t>
            </a:r>
            <a:r>
              <a:rPr lang="es-ES" dirty="0" err="1"/>
              <a:t>function</a:t>
            </a:r>
            <a:r>
              <a:rPr lang="es-ES" dirty="0"/>
              <a:t> </a:t>
            </a:r>
            <a:r>
              <a:rPr lang="es-ES" dirty="0" err="1"/>
              <a:t>is</a:t>
            </a:r>
            <a:r>
              <a:rPr lang="es-ES" dirty="0"/>
              <a:t> </a:t>
            </a:r>
            <a:r>
              <a:rPr lang="es-ES" dirty="0" err="1"/>
              <a:t>emancipated</a:t>
            </a:r>
            <a:r>
              <a:rPr lang="es-ES" dirty="0"/>
              <a:t> </a:t>
            </a:r>
            <a:r>
              <a:rPr lang="es-ES" dirty="0" err="1"/>
              <a:t>from</a:t>
            </a:r>
            <a:r>
              <a:rPr lang="es-ES" dirty="0"/>
              <a:t> </a:t>
            </a:r>
            <a:r>
              <a:rPr lang="es-ES" dirty="0" err="1"/>
              <a:t>the</a:t>
            </a:r>
            <a:r>
              <a:rPr lang="es-ES" dirty="0"/>
              <a:t> </a:t>
            </a:r>
            <a:r>
              <a:rPr lang="es-ES" dirty="0" err="1"/>
              <a:t>structure</a:t>
            </a:r>
            <a:r>
              <a:rPr lang="es-ES" dirty="0"/>
              <a:t>: </a:t>
            </a:r>
            <a:r>
              <a:rPr lang="es-ES" i="1" dirty="0" err="1"/>
              <a:t>pure</a:t>
            </a:r>
            <a:r>
              <a:rPr lang="es-ES" i="1" dirty="0"/>
              <a:t> </a:t>
            </a:r>
            <a:r>
              <a:rPr lang="es-ES" i="1" dirty="0" err="1"/>
              <a:t>forms</a:t>
            </a:r>
            <a:r>
              <a:rPr lang="es-ES" dirty="0"/>
              <a:t> in </a:t>
            </a:r>
            <a:r>
              <a:rPr lang="es-ES" dirty="0" err="1"/>
              <a:t>Logic</a:t>
            </a:r>
            <a:r>
              <a:rPr lang="es-ES" dirty="0"/>
              <a:t> and </a:t>
            </a:r>
            <a:r>
              <a:rPr lang="es-ES" dirty="0" err="1"/>
              <a:t>Mathematics</a:t>
            </a:r>
            <a:r>
              <a:rPr lang="es-ES" dirty="0"/>
              <a:t>; a </a:t>
            </a:r>
            <a:r>
              <a:rPr lang="es-ES" dirty="0" err="1"/>
              <a:t>triangle</a:t>
            </a:r>
            <a:r>
              <a:rPr lang="es-ES" dirty="0"/>
              <a:t> as </a:t>
            </a:r>
            <a:r>
              <a:rPr lang="es-ES" dirty="0" err="1"/>
              <a:t>an</a:t>
            </a:r>
            <a:r>
              <a:rPr lang="es-ES" dirty="0"/>
              <a:t> </a:t>
            </a:r>
            <a:r>
              <a:rPr lang="es-ES" i="1" dirty="0"/>
              <a:t>ideal </a:t>
            </a:r>
            <a:r>
              <a:rPr lang="es-ES" dirty="0" err="1"/>
              <a:t>limit</a:t>
            </a:r>
            <a:r>
              <a:rPr lang="es-ES" dirty="0"/>
              <a:t>, </a:t>
            </a:r>
            <a:r>
              <a:rPr lang="es-ES" i="1" dirty="0" err="1"/>
              <a:t>asymptotic</a:t>
            </a:r>
            <a:endParaRPr lang="es-ES" dirty="0"/>
          </a:p>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132856"/>
            <a:ext cx="219075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402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p:txBody>
          <a:bodyPr/>
          <a:lstStyle/>
          <a:p>
            <a:pPr algn="just"/>
            <a:r>
              <a:rPr lang="es-ES" dirty="0" err="1" smtClean="0"/>
              <a:t>Veil</a:t>
            </a:r>
            <a:r>
              <a:rPr lang="es-ES" dirty="0" smtClean="0"/>
              <a:t> of Maya: </a:t>
            </a:r>
            <a:r>
              <a:rPr lang="es-ES" dirty="0" err="1" smtClean="0"/>
              <a:t>evolution</a:t>
            </a:r>
            <a:r>
              <a:rPr lang="es-ES" dirty="0" smtClean="0"/>
              <a:t> has led </a:t>
            </a:r>
            <a:r>
              <a:rPr lang="es-ES" dirty="0" err="1" smtClean="0"/>
              <a:t>our</a:t>
            </a:r>
            <a:r>
              <a:rPr lang="es-ES" dirty="0" smtClean="0"/>
              <a:t> </a:t>
            </a:r>
            <a:r>
              <a:rPr lang="es-ES" dirty="0" err="1" smtClean="0"/>
              <a:t>species</a:t>
            </a:r>
            <a:r>
              <a:rPr lang="es-ES" dirty="0" smtClean="0"/>
              <a:t> to </a:t>
            </a:r>
            <a:r>
              <a:rPr lang="es-ES" dirty="0" err="1" smtClean="0"/>
              <a:t>the</a:t>
            </a:r>
            <a:r>
              <a:rPr lang="es-ES" dirty="0" smtClean="0"/>
              <a:t> </a:t>
            </a:r>
            <a:r>
              <a:rPr lang="es-ES" dirty="0" err="1" smtClean="0"/>
              <a:t>possibility</a:t>
            </a:r>
            <a:r>
              <a:rPr lang="es-ES" dirty="0" smtClean="0"/>
              <a:t> of </a:t>
            </a:r>
            <a:r>
              <a:rPr lang="es-ES" dirty="0" err="1" smtClean="0"/>
              <a:t>contemplating</a:t>
            </a:r>
            <a:r>
              <a:rPr lang="es-ES" dirty="0" smtClean="0"/>
              <a:t> </a:t>
            </a:r>
            <a:r>
              <a:rPr lang="es-ES" dirty="0" err="1" smtClean="0"/>
              <a:t>the</a:t>
            </a:r>
            <a:r>
              <a:rPr lang="es-ES" dirty="0" smtClean="0"/>
              <a:t> </a:t>
            </a:r>
            <a:r>
              <a:rPr lang="es-ES" dirty="0" err="1" smtClean="0"/>
              <a:t>universe</a:t>
            </a:r>
            <a:r>
              <a:rPr lang="es-ES" dirty="0" smtClean="0"/>
              <a:t> of </a:t>
            </a:r>
            <a:r>
              <a:rPr lang="es-ES" dirty="0" err="1" smtClean="0"/>
              <a:t>logical</a:t>
            </a:r>
            <a:r>
              <a:rPr lang="es-ES" dirty="0" smtClean="0"/>
              <a:t> and </a:t>
            </a:r>
            <a:r>
              <a:rPr lang="es-ES" dirty="0" err="1" smtClean="0"/>
              <a:t>mathematical</a:t>
            </a:r>
            <a:r>
              <a:rPr lang="es-ES" dirty="0" smtClean="0"/>
              <a:t> </a:t>
            </a:r>
            <a:r>
              <a:rPr lang="es-ES" dirty="0" err="1" smtClean="0"/>
              <a:t>forms</a:t>
            </a:r>
            <a:r>
              <a:rPr lang="es-ES" dirty="0" smtClean="0"/>
              <a:t>; </a:t>
            </a:r>
            <a:r>
              <a:rPr lang="es-ES" dirty="0" err="1" smtClean="0"/>
              <a:t>the</a:t>
            </a:r>
            <a:r>
              <a:rPr lang="es-ES" dirty="0" smtClean="0"/>
              <a:t> </a:t>
            </a:r>
            <a:r>
              <a:rPr lang="es-ES" dirty="0" err="1" smtClean="0"/>
              <a:t>world</a:t>
            </a:r>
            <a:r>
              <a:rPr lang="es-ES" dirty="0" smtClean="0"/>
              <a:t> of </a:t>
            </a:r>
            <a:r>
              <a:rPr lang="es-ES" i="1" dirty="0" err="1" smtClean="0"/>
              <a:t>truth</a:t>
            </a:r>
            <a:r>
              <a:rPr lang="es-ES" dirty="0" smtClean="0"/>
              <a:t>. </a:t>
            </a:r>
          </a:p>
          <a:p>
            <a:pPr algn="just"/>
            <a:endParaRPr lang="es-ES" dirty="0" smtClean="0"/>
          </a:p>
          <a:p>
            <a:pPr algn="just"/>
            <a:endParaRPr lang="es-E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784929"/>
            <a:ext cx="2306991" cy="115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866648"/>
            <a:ext cx="1944216" cy="988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3866647"/>
            <a:ext cx="1524000" cy="107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1652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a:xfrm>
            <a:off x="457200" y="1600200"/>
            <a:ext cx="5780335" cy="4800600"/>
          </a:xfrm>
        </p:spPr>
        <p:txBody>
          <a:bodyPr>
            <a:normAutofit fontScale="92500" lnSpcReduction="10000"/>
          </a:bodyPr>
          <a:lstStyle/>
          <a:p>
            <a:pPr algn="just"/>
            <a:r>
              <a:rPr lang="es-ES" dirty="0" err="1" smtClean="0"/>
              <a:t>There</a:t>
            </a:r>
            <a:r>
              <a:rPr lang="es-ES" dirty="0" smtClean="0"/>
              <a:t> </a:t>
            </a:r>
            <a:r>
              <a:rPr lang="es-ES" dirty="0" err="1" smtClean="0"/>
              <a:t>is</a:t>
            </a:r>
            <a:r>
              <a:rPr lang="es-ES" dirty="0" smtClean="0"/>
              <a:t> </a:t>
            </a:r>
            <a:r>
              <a:rPr lang="es-ES" dirty="0" err="1" smtClean="0"/>
              <a:t>an</a:t>
            </a:r>
            <a:r>
              <a:rPr lang="es-ES" dirty="0" smtClean="0"/>
              <a:t> </a:t>
            </a:r>
            <a:r>
              <a:rPr lang="es-ES" dirty="0" err="1" smtClean="0"/>
              <a:t>external</a:t>
            </a:r>
            <a:r>
              <a:rPr lang="es-ES" dirty="0" smtClean="0"/>
              <a:t> </a:t>
            </a:r>
            <a:r>
              <a:rPr lang="es-ES" i="1" dirty="0" err="1" smtClean="0"/>
              <a:t>norm</a:t>
            </a:r>
            <a:r>
              <a:rPr lang="es-ES" dirty="0" smtClean="0"/>
              <a:t> to </a:t>
            </a:r>
            <a:r>
              <a:rPr lang="es-ES" dirty="0" err="1" smtClean="0"/>
              <a:t>the</a:t>
            </a:r>
            <a:r>
              <a:rPr lang="es-ES" dirty="0" smtClean="0"/>
              <a:t> human </a:t>
            </a:r>
            <a:r>
              <a:rPr lang="es-ES" dirty="0" err="1" smtClean="0"/>
              <a:t>mind</a:t>
            </a:r>
            <a:r>
              <a:rPr lang="es-ES" dirty="0" smtClean="0"/>
              <a:t>: </a:t>
            </a:r>
            <a:r>
              <a:rPr lang="es-ES" dirty="0" err="1" smtClean="0"/>
              <a:t>the</a:t>
            </a:r>
            <a:r>
              <a:rPr lang="es-ES" dirty="0" smtClean="0"/>
              <a:t> </a:t>
            </a:r>
            <a:r>
              <a:rPr lang="es-ES" i="1" dirty="0" err="1" smtClean="0"/>
              <a:t>laws</a:t>
            </a:r>
            <a:r>
              <a:rPr lang="es-ES" i="1" dirty="0" smtClean="0"/>
              <a:t> of </a:t>
            </a:r>
            <a:r>
              <a:rPr lang="es-ES" i="1" dirty="0" err="1" smtClean="0"/>
              <a:t>nature</a:t>
            </a:r>
            <a:endParaRPr lang="es-ES" dirty="0" smtClean="0"/>
          </a:p>
          <a:p>
            <a:pPr algn="just"/>
            <a:endParaRPr lang="es-ES" dirty="0"/>
          </a:p>
          <a:p>
            <a:pPr algn="just"/>
            <a:r>
              <a:rPr lang="es-ES" dirty="0" err="1" smtClean="0"/>
              <a:t>We</a:t>
            </a:r>
            <a:r>
              <a:rPr lang="es-ES" dirty="0" smtClean="0"/>
              <a:t> do </a:t>
            </a:r>
            <a:r>
              <a:rPr lang="es-ES" dirty="0" err="1" smtClean="0"/>
              <a:t>not</a:t>
            </a:r>
            <a:r>
              <a:rPr lang="es-ES" dirty="0" smtClean="0"/>
              <a:t> </a:t>
            </a:r>
            <a:r>
              <a:rPr lang="es-ES" dirty="0" err="1" smtClean="0"/>
              <a:t>create</a:t>
            </a:r>
            <a:r>
              <a:rPr lang="es-ES" dirty="0" smtClean="0"/>
              <a:t> </a:t>
            </a:r>
            <a:r>
              <a:rPr lang="es-ES" dirty="0" err="1" smtClean="0"/>
              <a:t>them</a:t>
            </a:r>
            <a:r>
              <a:rPr lang="es-ES" dirty="0" smtClean="0"/>
              <a:t>; </a:t>
            </a:r>
            <a:r>
              <a:rPr lang="es-ES" dirty="0" err="1" smtClean="0"/>
              <a:t>we</a:t>
            </a:r>
            <a:r>
              <a:rPr lang="es-ES" dirty="0" smtClean="0"/>
              <a:t> </a:t>
            </a:r>
            <a:r>
              <a:rPr lang="es-ES" dirty="0" err="1" smtClean="0"/>
              <a:t>discover</a:t>
            </a:r>
            <a:r>
              <a:rPr lang="es-ES" dirty="0" smtClean="0"/>
              <a:t> and </a:t>
            </a:r>
            <a:r>
              <a:rPr lang="es-ES" dirty="0" err="1" smtClean="0"/>
              <a:t>modelize</a:t>
            </a:r>
            <a:r>
              <a:rPr lang="es-ES" dirty="0" smtClean="0"/>
              <a:t> </a:t>
            </a:r>
            <a:r>
              <a:rPr lang="es-ES" dirty="0" err="1" smtClean="0"/>
              <a:t>them</a:t>
            </a:r>
            <a:r>
              <a:rPr lang="es-ES" dirty="0" smtClean="0"/>
              <a:t>. </a:t>
            </a:r>
          </a:p>
          <a:p>
            <a:pPr algn="just"/>
            <a:endParaRPr lang="es-ES" dirty="0"/>
          </a:p>
          <a:p>
            <a:pPr algn="just"/>
            <a:r>
              <a:rPr lang="es-ES" dirty="0" err="1" smtClean="0"/>
              <a:t>Not</a:t>
            </a:r>
            <a:r>
              <a:rPr lang="es-ES" dirty="0" smtClean="0"/>
              <a:t> </a:t>
            </a:r>
            <a:r>
              <a:rPr lang="es-ES" dirty="0" err="1" smtClean="0"/>
              <a:t>every</a:t>
            </a:r>
            <a:r>
              <a:rPr lang="es-ES" dirty="0" smtClean="0"/>
              <a:t> </a:t>
            </a:r>
            <a:r>
              <a:rPr lang="es-ES" dirty="0" err="1" smtClean="0"/>
              <a:t>mathematical</a:t>
            </a:r>
            <a:r>
              <a:rPr lang="es-ES" dirty="0" smtClean="0"/>
              <a:t> </a:t>
            </a:r>
            <a:r>
              <a:rPr lang="es-ES" dirty="0" err="1" smtClean="0"/>
              <a:t>tool</a:t>
            </a:r>
            <a:r>
              <a:rPr lang="es-ES" dirty="0" smtClean="0"/>
              <a:t> </a:t>
            </a:r>
            <a:r>
              <a:rPr lang="es-ES" dirty="0" err="1" smtClean="0"/>
              <a:t>is</a:t>
            </a:r>
            <a:r>
              <a:rPr lang="es-ES" dirty="0" smtClean="0"/>
              <a:t> </a:t>
            </a:r>
            <a:r>
              <a:rPr lang="es-ES" dirty="0" err="1" smtClean="0"/>
              <a:t>suitable</a:t>
            </a:r>
            <a:r>
              <a:rPr lang="es-ES" dirty="0" smtClean="0"/>
              <a:t> </a:t>
            </a:r>
            <a:r>
              <a:rPr lang="es-ES" dirty="0" err="1" smtClean="0"/>
              <a:t>for</a:t>
            </a:r>
            <a:r>
              <a:rPr lang="es-ES" dirty="0" smtClean="0"/>
              <a:t> </a:t>
            </a:r>
            <a:r>
              <a:rPr lang="es-ES" dirty="0" err="1" smtClean="0"/>
              <a:t>explaining</a:t>
            </a:r>
            <a:r>
              <a:rPr lang="es-ES" dirty="0" smtClean="0"/>
              <a:t> </a:t>
            </a:r>
            <a:r>
              <a:rPr lang="es-ES" dirty="0" err="1" smtClean="0"/>
              <a:t>the</a:t>
            </a:r>
            <a:r>
              <a:rPr lang="es-ES" dirty="0" smtClean="0"/>
              <a:t> </a:t>
            </a:r>
            <a:r>
              <a:rPr lang="es-ES" dirty="0" err="1" smtClean="0"/>
              <a:t>physical</a:t>
            </a:r>
            <a:r>
              <a:rPr lang="es-ES" dirty="0" smtClean="0"/>
              <a:t> </a:t>
            </a:r>
            <a:r>
              <a:rPr lang="es-ES" dirty="0" err="1" smtClean="0"/>
              <a:t>universe</a:t>
            </a:r>
            <a:r>
              <a:rPr lang="es-ES" dirty="0" smtClean="0"/>
              <a:t>, </a:t>
            </a:r>
            <a:r>
              <a:rPr lang="es-ES" dirty="0" err="1" smtClean="0"/>
              <a:t>but</a:t>
            </a:r>
            <a:r>
              <a:rPr lang="es-ES" dirty="0" smtClean="0"/>
              <a:t> </a:t>
            </a:r>
            <a:r>
              <a:rPr lang="es-ES" dirty="0" err="1" smtClean="0"/>
              <a:t>it</a:t>
            </a:r>
            <a:r>
              <a:rPr lang="es-ES" dirty="0" smtClean="0"/>
              <a:t> </a:t>
            </a:r>
            <a:r>
              <a:rPr lang="es-ES" dirty="0" err="1" smtClean="0"/>
              <a:t>is</a:t>
            </a:r>
            <a:r>
              <a:rPr lang="es-ES" dirty="0" smtClean="0"/>
              <a:t> </a:t>
            </a:r>
            <a:r>
              <a:rPr lang="es-ES" dirty="0" err="1" smtClean="0"/>
              <a:t>still</a:t>
            </a:r>
            <a:r>
              <a:rPr lang="es-ES" dirty="0" smtClean="0"/>
              <a:t> </a:t>
            </a:r>
            <a:r>
              <a:rPr lang="es-ES" dirty="0" err="1" smtClean="0"/>
              <a:t>amazing</a:t>
            </a:r>
            <a:r>
              <a:rPr lang="es-ES" dirty="0" smtClean="0"/>
              <a:t> </a:t>
            </a:r>
            <a:r>
              <a:rPr lang="es-ES" dirty="0" err="1" smtClean="0"/>
              <a:t>the</a:t>
            </a:r>
            <a:r>
              <a:rPr lang="es-ES" dirty="0" smtClean="0"/>
              <a:t> </a:t>
            </a:r>
            <a:r>
              <a:rPr lang="es-ES" dirty="0" err="1" smtClean="0"/>
              <a:t>degree</a:t>
            </a:r>
            <a:r>
              <a:rPr lang="es-ES" dirty="0" smtClean="0"/>
              <a:t> of </a:t>
            </a:r>
            <a:r>
              <a:rPr lang="es-ES" dirty="0" err="1" smtClean="0"/>
              <a:t>accuracy</a:t>
            </a:r>
            <a:r>
              <a:rPr lang="es-ES" dirty="0" smtClean="0"/>
              <a:t> </a:t>
            </a:r>
            <a:r>
              <a:rPr lang="es-ES" dirty="0" err="1" smtClean="0"/>
              <a:t>with</a:t>
            </a:r>
            <a:r>
              <a:rPr lang="es-ES" dirty="0" smtClean="0"/>
              <a:t> </a:t>
            </a:r>
            <a:r>
              <a:rPr lang="es-ES" dirty="0" err="1" smtClean="0"/>
              <a:t>which</a:t>
            </a:r>
            <a:r>
              <a:rPr lang="es-ES" dirty="0" smtClean="0"/>
              <a:t> </a:t>
            </a:r>
            <a:r>
              <a:rPr lang="es-ES" dirty="0" err="1" smtClean="0"/>
              <a:t>our</a:t>
            </a:r>
            <a:r>
              <a:rPr lang="es-ES" dirty="0" smtClean="0"/>
              <a:t> </a:t>
            </a:r>
            <a:r>
              <a:rPr lang="es-ES" dirty="0" err="1" smtClean="0"/>
              <a:t>mathematical</a:t>
            </a:r>
            <a:r>
              <a:rPr lang="es-ES" dirty="0" smtClean="0"/>
              <a:t> </a:t>
            </a:r>
            <a:r>
              <a:rPr lang="es-ES" dirty="0" err="1" smtClean="0"/>
              <a:t>models</a:t>
            </a:r>
            <a:r>
              <a:rPr lang="es-ES" dirty="0" smtClean="0"/>
              <a:t> describe </a:t>
            </a:r>
            <a:r>
              <a:rPr lang="es-ES" dirty="0" err="1" smtClean="0"/>
              <a:t>the</a:t>
            </a:r>
            <a:r>
              <a:rPr lang="es-ES" dirty="0" smtClean="0"/>
              <a:t> </a:t>
            </a:r>
            <a:r>
              <a:rPr lang="es-ES" dirty="0" err="1" smtClean="0"/>
              <a:t>world</a:t>
            </a:r>
            <a:r>
              <a:rPr lang="es-ES" dirty="0" smtClean="0"/>
              <a:t> </a:t>
            </a:r>
          </a:p>
          <a:p>
            <a:pPr algn="just"/>
            <a:endParaRPr lang="es-ES" dirty="0"/>
          </a:p>
          <a:p>
            <a:pPr algn="just"/>
            <a:r>
              <a:rPr lang="es-ES" dirty="0" err="1" smtClean="0"/>
              <a:t>Principle</a:t>
            </a:r>
            <a:r>
              <a:rPr lang="es-ES" dirty="0" smtClean="0"/>
              <a:t> of </a:t>
            </a:r>
            <a:r>
              <a:rPr lang="es-ES" dirty="0" err="1" smtClean="0"/>
              <a:t>intelligibility</a:t>
            </a:r>
            <a:r>
              <a:rPr lang="es-ES" dirty="0" smtClean="0"/>
              <a:t> in </a:t>
            </a:r>
            <a:r>
              <a:rPr lang="es-ES" dirty="0" err="1" smtClean="0"/>
              <a:t>nature</a:t>
            </a:r>
            <a:endParaRPr lang="es-ES" dirty="0" smtClean="0"/>
          </a:p>
          <a:p>
            <a:pPr algn="just"/>
            <a:endParaRPr lang="es-ES" dirty="0"/>
          </a:p>
          <a:p>
            <a:pPr algn="just"/>
            <a:r>
              <a:rPr lang="es-ES" dirty="0" err="1" smtClean="0"/>
              <a:t>Evolution</a:t>
            </a:r>
            <a:r>
              <a:rPr lang="es-ES" dirty="0" smtClean="0"/>
              <a:t> of </a:t>
            </a:r>
            <a:r>
              <a:rPr lang="es-ES" dirty="0" err="1" smtClean="0"/>
              <a:t>mind</a:t>
            </a:r>
            <a:r>
              <a:rPr lang="es-ES" dirty="0" smtClean="0"/>
              <a:t>: </a:t>
            </a:r>
            <a:r>
              <a:rPr lang="es-ES" dirty="0" err="1" smtClean="0"/>
              <a:t>our</a:t>
            </a:r>
            <a:r>
              <a:rPr lang="es-ES" dirty="0" smtClean="0"/>
              <a:t> </a:t>
            </a:r>
            <a:r>
              <a:rPr lang="es-ES" dirty="0" err="1" smtClean="0"/>
              <a:t>mind</a:t>
            </a:r>
            <a:r>
              <a:rPr lang="es-ES" dirty="0" smtClean="0"/>
              <a:t> </a:t>
            </a:r>
            <a:r>
              <a:rPr lang="es-ES" dirty="0" err="1" smtClean="0"/>
              <a:t>does</a:t>
            </a:r>
            <a:r>
              <a:rPr lang="es-ES" dirty="0" smtClean="0"/>
              <a:t> </a:t>
            </a:r>
            <a:r>
              <a:rPr lang="es-ES" dirty="0" err="1" smtClean="0"/>
              <a:t>not</a:t>
            </a:r>
            <a:r>
              <a:rPr lang="es-ES" dirty="0" smtClean="0"/>
              <a:t> </a:t>
            </a:r>
            <a:r>
              <a:rPr lang="es-ES" dirty="0" err="1" smtClean="0"/>
              <a:t>exhaust</a:t>
            </a:r>
            <a:r>
              <a:rPr lang="es-ES" dirty="0" smtClean="0"/>
              <a:t> “</a:t>
            </a:r>
            <a:r>
              <a:rPr lang="es-ES" dirty="0" err="1" smtClean="0"/>
              <a:t>the</a:t>
            </a:r>
            <a:r>
              <a:rPr lang="es-ES" dirty="0" smtClean="0"/>
              <a:t> mental”.</a:t>
            </a:r>
            <a:endParaRPr lang="es-ES" dirty="0"/>
          </a:p>
          <a:p>
            <a:pPr algn="just"/>
            <a:endParaRPr lang="es-ES" dirty="0" smtClean="0"/>
          </a:p>
          <a:p>
            <a:pPr algn="just"/>
            <a:endParaRPr lang="es-ES" dirty="0"/>
          </a:p>
          <a:p>
            <a:pPr algn="just"/>
            <a:endParaRPr lang="es-ES" dirty="0"/>
          </a:p>
          <a:p>
            <a:pPr algn="just"/>
            <a:endParaRPr lang="es-ES" dirty="0"/>
          </a:p>
          <a:p>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636912"/>
            <a:ext cx="1944216" cy="2132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860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p:txBody>
          <a:bodyPr>
            <a:normAutofit/>
          </a:bodyPr>
          <a:lstStyle/>
          <a:p>
            <a:pPr marL="114300" indent="0" algn="just">
              <a:buNone/>
            </a:pPr>
            <a:endParaRPr lang="es-ES" dirty="0" smtClean="0"/>
          </a:p>
          <a:p>
            <a:pPr marL="114300" indent="0" algn="just">
              <a:buNone/>
            </a:pPr>
            <a:r>
              <a:rPr lang="es-ES" dirty="0" err="1" smtClean="0"/>
              <a:t>Consciousness</a:t>
            </a:r>
            <a:r>
              <a:rPr lang="es-ES" dirty="0" smtClean="0"/>
              <a:t> </a:t>
            </a:r>
            <a:r>
              <a:rPr lang="es-ES" dirty="0" err="1" smtClean="0"/>
              <a:t>is</a:t>
            </a:r>
            <a:r>
              <a:rPr lang="es-ES" dirty="0" smtClean="0"/>
              <a:t> </a:t>
            </a:r>
            <a:r>
              <a:rPr lang="es-ES" dirty="0" smtClean="0"/>
              <a:t>“</a:t>
            </a:r>
            <a:r>
              <a:rPr lang="es-ES" i="1" dirty="0" err="1" smtClean="0"/>
              <a:t>wider</a:t>
            </a:r>
            <a:r>
              <a:rPr lang="es-ES" i="1" dirty="0" smtClean="0"/>
              <a:t> </a:t>
            </a:r>
            <a:r>
              <a:rPr lang="es-ES" i="1" dirty="0" err="1" smtClean="0"/>
              <a:t>than</a:t>
            </a:r>
            <a:r>
              <a:rPr lang="es-ES" i="1" dirty="0" smtClean="0"/>
              <a:t> </a:t>
            </a:r>
            <a:r>
              <a:rPr lang="es-ES" i="1" dirty="0" err="1" smtClean="0"/>
              <a:t>the</a:t>
            </a:r>
            <a:r>
              <a:rPr lang="es-ES" i="1" dirty="0" smtClean="0"/>
              <a:t> </a:t>
            </a:r>
            <a:r>
              <a:rPr lang="es-ES" i="1" dirty="0" err="1" smtClean="0"/>
              <a:t>sky</a:t>
            </a:r>
            <a:r>
              <a:rPr lang="es-ES" dirty="0" smtClean="0"/>
              <a:t>”.</a:t>
            </a:r>
            <a:endParaRPr lang="es-ES" dirty="0"/>
          </a:p>
          <a:p>
            <a:pPr marL="114300" indent="0" algn="just">
              <a:buNone/>
            </a:pPr>
            <a:endParaRPr lang="es-ES" dirty="0" smtClean="0"/>
          </a:p>
          <a:p>
            <a:pPr marL="114300" indent="0" algn="just">
              <a:buNone/>
            </a:pPr>
            <a:endParaRPr lang="es-ES" dirty="0"/>
          </a:p>
          <a:p>
            <a:pPr marL="114300" indent="0" algn="just">
              <a:buNone/>
            </a:pPr>
            <a:r>
              <a:rPr lang="es-ES" dirty="0" smtClean="0"/>
              <a:t>Pascal: “</a:t>
            </a:r>
            <a:r>
              <a:rPr lang="es-ES" i="1" dirty="0" err="1" smtClean="0"/>
              <a:t>L’homme</a:t>
            </a:r>
            <a:r>
              <a:rPr lang="es-ES" i="1" dirty="0" smtClean="0"/>
              <a:t> </a:t>
            </a:r>
            <a:r>
              <a:rPr lang="es-ES" i="1" dirty="0" err="1" smtClean="0"/>
              <a:t>n’est</a:t>
            </a:r>
            <a:r>
              <a:rPr lang="es-ES" i="1" dirty="0" smtClean="0"/>
              <a:t> </a:t>
            </a:r>
            <a:r>
              <a:rPr lang="es-ES" i="1" dirty="0" err="1" smtClean="0"/>
              <a:t>qu’un</a:t>
            </a:r>
            <a:r>
              <a:rPr lang="es-ES" i="1" dirty="0" smtClean="0"/>
              <a:t> </a:t>
            </a:r>
            <a:r>
              <a:rPr lang="es-ES" i="1" dirty="0" err="1" smtClean="0"/>
              <a:t>rouseau</a:t>
            </a:r>
            <a:r>
              <a:rPr lang="es-ES" i="1" dirty="0" smtClean="0"/>
              <a:t>, le plus </a:t>
            </a:r>
            <a:r>
              <a:rPr lang="es-ES" i="1" dirty="0" err="1" smtClean="0"/>
              <a:t>faible</a:t>
            </a:r>
            <a:r>
              <a:rPr lang="es-ES" i="1" dirty="0" smtClean="0"/>
              <a:t> de la </a:t>
            </a:r>
            <a:r>
              <a:rPr lang="es-ES" i="1" dirty="0" err="1" smtClean="0"/>
              <a:t>nature</a:t>
            </a:r>
            <a:r>
              <a:rPr lang="es-ES" i="1" dirty="0" smtClean="0"/>
              <a:t>; </a:t>
            </a:r>
            <a:r>
              <a:rPr lang="es-ES" i="1" dirty="0" err="1" smtClean="0"/>
              <a:t>mais</a:t>
            </a:r>
            <a:r>
              <a:rPr lang="es-ES" i="1" dirty="0" smtClean="0"/>
              <a:t> </a:t>
            </a:r>
            <a:r>
              <a:rPr lang="es-ES" i="1" dirty="0" err="1" smtClean="0"/>
              <a:t>c’est</a:t>
            </a:r>
            <a:r>
              <a:rPr lang="es-ES" i="1" dirty="0" smtClean="0"/>
              <a:t> un </a:t>
            </a:r>
            <a:r>
              <a:rPr lang="es-ES" i="1" dirty="0" err="1" smtClean="0"/>
              <a:t>roseau</a:t>
            </a:r>
            <a:r>
              <a:rPr lang="es-ES" i="1" dirty="0" smtClean="0"/>
              <a:t> </a:t>
            </a:r>
            <a:r>
              <a:rPr lang="es-ES" i="1" dirty="0" err="1" smtClean="0"/>
              <a:t>pensant</a:t>
            </a:r>
            <a:r>
              <a:rPr lang="es-ES" dirty="0" smtClean="0"/>
              <a:t>”</a:t>
            </a:r>
            <a:endParaRPr lang="es-ES" dirty="0" smtClean="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365104"/>
            <a:ext cx="1600200" cy="189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221088"/>
            <a:ext cx="1541140" cy="189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600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p:txBody>
          <a:bodyPr>
            <a:normAutofit/>
          </a:bodyPr>
          <a:lstStyle/>
          <a:p>
            <a:pPr algn="just"/>
            <a:r>
              <a:rPr lang="es-ES" dirty="0" err="1" smtClean="0"/>
              <a:t>We</a:t>
            </a:r>
            <a:r>
              <a:rPr lang="es-ES" dirty="0" smtClean="0"/>
              <a:t> do </a:t>
            </a:r>
            <a:r>
              <a:rPr lang="es-ES" dirty="0" err="1" smtClean="0"/>
              <a:t>not</a:t>
            </a:r>
            <a:r>
              <a:rPr lang="es-ES" dirty="0" smtClean="0"/>
              <a:t> </a:t>
            </a:r>
            <a:r>
              <a:rPr lang="es-ES" dirty="0" err="1" smtClean="0"/>
              <a:t>understand</a:t>
            </a:r>
            <a:r>
              <a:rPr lang="es-ES" dirty="0" smtClean="0"/>
              <a:t> </a:t>
            </a:r>
            <a:r>
              <a:rPr lang="es-ES" dirty="0" err="1" smtClean="0"/>
              <a:t>how</a:t>
            </a:r>
            <a:r>
              <a:rPr lang="es-ES" dirty="0" smtClean="0"/>
              <a:t> </a:t>
            </a:r>
            <a:r>
              <a:rPr lang="es-ES" dirty="0" err="1" smtClean="0"/>
              <a:t>exactly</a:t>
            </a:r>
            <a:r>
              <a:rPr lang="es-ES" dirty="0" smtClean="0"/>
              <a:t> </a:t>
            </a:r>
            <a:r>
              <a:rPr lang="es-ES" dirty="0" err="1" smtClean="0"/>
              <a:t>the</a:t>
            </a:r>
            <a:r>
              <a:rPr lang="es-ES" dirty="0" smtClean="0"/>
              <a:t> </a:t>
            </a:r>
            <a:r>
              <a:rPr lang="es-ES" dirty="0" err="1" smtClean="0"/>
              <a:t>mind</a:t>
            </a:r>
            <a:r>
              <a:rPr lang="es-ES" dirty="0" smtClean="0"/>
              <a:t> </a:t>
            </a:r>
            <a:r>
              <a:rPr lang="es-ES" dirty="0" err="1" smtClean="0"/>
              <a:t>works</a:t>
            </a:r>
            <a:endParaRPr lang="es-ES" dirty="0"/>
          </a:p>
          <a:p>
            <a:pPr algn="just"/>
            <a:endParaRPr lang="es-ES" dirty="0"/>
          </a:p>
          <a:p>
            <a:pPr algn="just"/>
            <a:endParaRPr lang="es-ES" dirty="0" smtClean="0"/>
          </a:p>
          <a:p>
            <a:pPr algn="just"/>
            <a:endParaRPr lang="es-ES" dirty="0"/>
          </a:p>
          <a:p>
            <a:pPr algn="just"/>
            <a:endParaRPr lang="es-ES" dirty="0" smtClean="0"/>
          </a:p>
          <a:p>
            <a:pPr algn="just"/>
            <a:endParaRPr lang="es-ES" dirty="0"/>
          </a:p>
          <a:p>
            <a:pPr algn="just"/>
            <a:endParaRPr lang="es-ES" dirty="0" smtClean="0"/>
          </a:p>
          <a:p>
            <a:pPr algn="just"/>
            <a:r>
              <a:rPr lang="es-ES" dirty="0" err="1" smtClean="0"/>
              <a:t>But</a:t>
            </a:r>
            <a:r>
              <a:rPr lang="es-ES" dirty="0" smtClean="0"/>
              <a:t> </a:t>
            </a:r>
            <a:r>
              <a:rPr lang="es-ES" dirty="0" err="1" smtClean="0"/>
              <a:t>we</a:t>
            </a:r>
            <a:r>
              <a:rPr lang="es-ES" dirty="0" smtClean="0"/>
              <a:t> </a:t>
            </a:r>
            <a:r>
              <a:rPr lang="es-ES" dirty="0" err="1" smtClean="0"/>
              <a:t>know</a:t>
            </a:r>
            <a:r>
              <a:rPr lang="es-ES" dirty="0" smtClean="0"/>
              <a:t> </a:t>
            </a:r>
            <a:r>
              <a:rPr lang="es-ES" dirty="0" err="1" smtClean="0"/>
              <a:t>that</a:t>
            </a:r>
            <a:r>
              <a:rPr lang="es-ES" dirty="0" smtClean="0"/>
              <a:t> </a:t>
            </a:r>
            <a:r>
              <a:rPr lang="es-ES" dirty="0" err="1" smtClean="0"/>
              <a:t>we</a:t>
            </a:r>
            <a:r>
              <a:rPr lang="es-ES" dirty="0" smtClean="0"/>
              <a:t> </a:t>
            </a:r>
            <a:r>
              <a:rPr lang="es-ES" dirty="0" err="1" smtClean="0"/>
              <a:t>this</a:t>
            </a:r>
            <a:r>
              <a:rPr lang="es-ES" dirty="0" smtClean="0"/>
              <a:t> </a:t>
            </a:r>
            <a:r>
              <a:rPr lang="es-ES" dirty="0" err="1" smtClean="0"/>
              <a:t>phenomenal</a:t>
            </a:r>
            <a:r>
              <a:rPr lang="es-ES" dirty="0" smtClean="0"/>
              <a:t> </a:t>
            </a:r>
            <a:r>
              <a:rPr lang="es-ES" dirty="0" err="1" smtClean="0"/>
              <a:t>blessing</a:t>
            </a:r>
            <a:r>
              <a:rPr lang="es-ES" dirty="0" smtClean="0"/>
              <a:t> of </a:t>
            </a:r>
            <a:r>
              <a:rPr lang="es-ES" dirty="0" err="1" smtClean="0"/>
              <a:t>nature</a:t>
            </a:r>
            <a:r>
              <a:rPr lang="es-ES" dirty="0" smtClean="0"/>
              <a:t> can and </a:t>
            </a:r>
            <a:r>
              <a:rPr lang="es-ES" dirty="0" err="1" smtClean="0"/>
              <a:t>must</a:t>
            </a:r>
            <a:r>
              <a:rPr lang="es-ES" dirty="0" smtClean="0"/>
              <a:t> </a:t>
            </a:r>
            <a:r>
              <a:rPr lang="es-ES" dirty="0" err="1" smtClean="0"/>
              <a:t>help</a:t>
            </a:r>
            <a:r>
              <a:rPr lang="es-ES" dirty="0" smtClean="0"/>
              <a:t> </a:t>
            </a:r>
            <a:r>
              <a:rPr lang="es-ES" dirty="0" err="1" smtClean="0"/>
              <a:t>us</a:t>
            </a:r>
            <a:r>
              <a:rPr lang="es-ES" dirty="0" smtClean="0"/>
              <a:t> </a:t>
            </a:r>
            <a:r>
              <a:rPr lang="es-ES" i="1" dirty="0" err="1" smtClean="0"/>
              <a:t>grow</a:t>
            </a:r>
            <a:r>
              <a:rPr lang="es-ES" i="1" dirty="0" smtClean="0"/>
              <a:t> </a:t>
            </a:r>
            <a:r>
              <a:rPr lang="es-ES" i="1" dirty="0" err="1" smtClean="0"/>
              <a:t>ethically</a:t>
            </a:r>
            <a:endParaRPr lang="es-ES" dirty="0"/>
          </a:p>
          <a:p>
            <a:endParaRPr lang="es-E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348881"/>
            <a:ext cx="2390775"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4426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p:txBody>
          <a:bodyPr/>
          <a:lstStyle/>
          <a:p>
            <a:pPr algn="just"/>
            <a:r>
              <a:rPr lang="es-ES" dirty="0" smtClean="0"/>
              <a:t>“</a:t>
            </a:r>
            <a:r>
              <a:rPr lang="en-US" dirty="0"/>
              <a:t>The most beautiful thing we can experience is the mysterious. It is the source of all true art and science. </a:t>
            </a:r>
            <a:r>
              <a:rPr lang="en-US" dirty="0" smtClean="0"/>
              <a:t>To </a:t>
            </a:r>
            <a:r>
              <a:rPr lang="en-US" dirty="0"/>
              <a:t>know what is impenetrable to us really exists, manifesting itself as the highest wisdom and the most radiant beauty, which our dull faculties can comprehend only in their most primitive forms—this knowledge, this feeling is at the center of true religiousness.”</a:t>
            </a:r>
          </a:p>
          <a:p>
            <a:pPr algn="just"/>
            <a:endParaRPr lang="en-US" dirty="0"/>
          </a:p>
          <a:p>
            <a:pPr algn="just"/>
            <a:endParaRPr lang="es-ES" dirty="0" smtClean="0"/>
          </a:p>
          <a:p>
            <a:pPr algn="just"/>
            <a:endParaRPr lang="es-E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933056"/>
            <a:ext cx="2162175" cy="225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275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p:txBody>
          <a:bodyPr>
            <a:normAutofit fontScale="92500"/>
          </a:bodyPr>
          <a:lstStyle/>
          <a:p>
            <a:pPr algn="just"/>
            <a:r>
              <a:rPr lang="es-ES" sz="2800" dirty="0" smtClean="0"/>
              <a:t>“</a:t>
            </a:r>
            <a:r>
              <a:rPr lang="es-ES" sz="2800" dirty="0" err="1" smtClean="0"/>
              <a:t>It</a:t>
            </a:r>
            <a:r>
              <a:rPr lang="es-ES" sz="2800" dirty="0" smtClean="0"/>
              <a:t> </a:t>
            </a:r>
            <a:r>
              <a:rPr lang="es-ES" sz="2800" dirty="0" err="1" smtClean="0"/>
              <a:t>is</a:t>
            </a:r>
            <a:r>
              <a:rPr lang="es-ES" sz="2800" dirty="0" smtClean="0"/>
              <a:t> </a:t>
            </a:r>
            <a:r>
              <a:rPr lang="es-ES" sz="2800" dirty="0" err="1" smtClean="0"/>
              <a:t>necessary</a:t>
            </a:r>
            <a:r>
              <a:rPr lang="es-ES" sz="2800" dirty="0" smtClean="0"/>
              <a:t> to </a:t>
            </a:r>
            <a:r>
              <a:rPr lang="es-ES" sz="2800" dirty="0" err="1" smtClean="0"/>
              <a:t>admit</a:t>
            </a:r>
            <a:r>
              <a:rPr lang="es-ES" sz="2800" dirty="0" smtClean="0"/>
              <a:t> </a:t>
            </a:r>
            <a:r>
              <a:rPr lang="es-ES" sz="2800" dirty="0" err="1" smtClean="0"/>
              <a:t>that</a:t>
            </a:r>
            <a:r>
              <a:rPr lang="es-ES" sz="2800" dirty="0" smtClean="0"/>
              <a:t> </a:t>
            </a:r>
            <a:r>
              <a:rPr lang="es-ES" sz="2800" dirty="0" err="1" smtClean="0"/>
              <a:t>the</a:t>
            </a:r>
            <a:r>
              <a:rPr lang="es-ES" sz="2800" dirty="0" smtClean="0"/>
              <a:t> </a:t>
            </a:r>
            <a:r>
              <a:rPr lang="es-ES" sz="2800" dirty="0" err="1" smtClean="0"/>
              <a:t>progress</a:t>
            </a:r>
            <a:r>
              <a:rPr lang="es-ES" sz="2800" dirty="0" smtClean="0"/>
              <a:t> in natural </a:t>
            </a:r>
            <a:r>
              <a:rPr lang="es-ES" sz="2800" dirty="0" err="1" smtClean="0"/>
              <a:t>sciences</a:t>
            </a:r>
            <a:r>
              <a:rPr lang="es-ES" sz="2800" dirty="0" smtClean="0"/>
              <a:t>, </a:t>
            </a:r>
            <a:r>
              <a:rPr lang="es-ES" sz="2800" dirty="0" err="1" smtClean="0"/>
              <a:t>uninterrumpted</a:t>
            </a:r>
            <a:r>
              <a:rPr lang="es-ES" sz="2800" dirty="0" smtClean="0"/>
              <a:t> and irresistible </a:t>
            </a:r>
            <a:r>
              <a:rPr lang="es-ES" sz="2800" dirty="0" err="1" smtClean="0"/>
              <a:t>since</a:t>
            </a:r>
            <a:r>
              <a:rPr lang="es-ES" sz="2800" dirty="0" smtClean="0"/>
              <a:t> Galileo, </a:t>
            </a:r>
            <a:r>
              <a:rPr lang="es-ES" sz="2800" dirty="0" err="1" smtClean="0"/>
              <a:t>suffers</a:t>
            </a:r>
            <a:r>
              <a:rPr lang="es-ES" sz="2800" dirty="0" smtClean="0"/>
              <a:t> </a:t>
            </a:r>
            <a:r>
              <a:rPr lang="es-ES" sz="2800" dirty="0" err="1" smtClean="0"/>
              <a:t>its</a:t>
            </a:r>
            <a:r>
              <a:rPr lang="es-ES" sz="2800" dirty="0" smtClean="0"/>
              <a:t> </a:t>
            </a:r>
            <a:r>
              <a:rPr lang="es-ES" sz="2800" dirty="0" err="1" smtClean="0"/>
              <a:t>first</a:t>
            </a:r>
            <a:r>
              <a:rPr lang="es-ES" sz="2800" dirty="0" smtClean="0"/>
              <a:t> </a:t>
            </a:r>
            <a:r>
              <a:rPr lang="es-ES" sz="2800" dirty="0" err="1" smtClean="0"/>
              <a:t>halting</a:t>
            </a:r>
            <a:r>
              <a:rPr lang="es-ES" sz="2800" dirty="0" smtClean="0"/>
              <a:t> </a:t>
            </a:r>
            <a:r>
              <a:rPr lang="es-ES" sz="2800" dirty="0" err="1" smtClean="0"/>
              <a:t>when</a:t>
            </a:r>
            <a:r>
              <a:rPr lang="es-ES" sz="2800" dirty="0" smtClean="0"/>
              <a:t> </a:t>
            </a:r>
            <a:r>
              <a:rPr lang="es-ES" sz="2800" dirty="0" err="1" smtClean="0"/>
              <a:t>it</a:t>
            </a:r>
            <a:r>
              <a:rPr lang="es-ES" sz="2800" dirty="0" smtClean="0"/>
              <a:t> faces </a:t>
            </a:r>
            <a:r>
              <a:rPr lang="es-ES" sz="2800" dirty="0" err="1" smtClean="0"/>
              <a:t>the</a:t>
            </a:r>
            <a:r>
              <a:rPr lang="es-ES" sz="2800" dirty="0" smtClean="0"/>
              <a:t> </a:t>
            </a:r>
            <a:r>
              <a:rPr lang="es-ES" sz="2800" dirty="0" err="1" smtClean="0"/>
              <a:t>study</a:t>
            </a:r>
            <a:r>
              <a:rPr lang="es-ES" sz="2800" dirty="0" smtClean="0"/>
              <a:t> of </a:t>
            </a:r>
            <a:r>
              <a:rPr lang="es-ES" sz="2800" dirty="0" err="1" smtClean="0"/>
              <a:t>the</a:t>
            </a:r>
            <a:r>
              <a:rPr lang="es-ES" sz="2800" dirty="0" smtClean="0"/>
              <a:t> </a:t>
            </a:r>
            <a:r>
              <a:rPr lang="es-ES" sz="2800" dirty="0" err="1" smtClean="0"/>
              <a:t>highest</a:t>
            </a:r>
            <a:r>
              <a:rPr lang="es-ES" sz="2800" dirty="0" smtClean="0"/>
              <a:t> </a:t>
            </a:r>
            <a:r>
              <a:rPr lang="es-ES" sz="2800" dirty="0" err="1" smtClean="0"/>
              <a:t>parts</a:t>
            </a:r>
            <a:r>
              <a:rPr lang="es-ES" sz="2800" dirty="0" smtClean="0"/>
              <a:t> of </a:t>
            </a:r>
            <a:r>
              <a:rPr lang="es-ES" sz="2800" dirty="0" err="1" smtClean="0"/>
              <a:t>the</a:t>
            </a:r>
            <a:r>
              <a:rPr lang="es-ES" sz="2800" dirty="0" smtClean="0"/>
              <a:t> </a:t>
            </a:r>
            <a:r>
              <a:rPr lang="es-ES" sz="2800" dirty="0" err="1" smtClean="0"/>
              <a:t>brain</a:t>
            </a:r>
            <a:r>
              <a:rPr lang="es-ES" sz="2800" dirty="0" smtClean="0"/>
              <a:t>” (</a:t>
            </a:r>
            <a:r>
              <a:rPr lang="es-ES" sz="2800" dirty="0" err="1" smtClean="0"/>
              <a:t>Ivan</a:t>
            </a:r>
            <a:r>
              <a:rPr lang="es-ES" sz="2800" dirty="0" smtClean="0"/>
              <a:t> </a:t>
            </a:r>
            <a:r>
              <a:rPr lang="es-ES" sz="2800" dirty="0" err="1" smtClean="0"/>
              <a:t>Pavlov</a:t>
            </a:r>
            <a:r>
              <a:rPr lang="es-ES" sz="2800" dirty="0" smtClean="0"/>
              <a:t>)</a:t>
            </a:r>
          </a:p>
          <a:p>
            <a:pPr marL="114300" indent="0">
              <a:buNone/>
            </a:pPr>
            <a:endParaRPr lang="es-ES" sz="2800" dirty="0" smtClean="0"/>
          </a:p>
          <a:p>
            <a:endParaRPr lang="es-ES" sz="2800" dirty="0" smtClean="0"/>
          </a:p>
          <a:p>
            <a:endParaRPr lang="es-ES" sz="2800" dirty="0"/>
          </a:p>
          <a:p>
            <a:pPr marL="114300" indent="0" algn="just">
              <a:buNone/>
            </a:pPr>
            <a:endParaRPr lang="es-ES" sz="2400" dirty="0" smtClean="0"/>
          </a:p>
          <a:p>
            <a:pPr marL="114300" indent="0" algn="just">
              <a:buNone/>
            </a:pPr>
            <a:endParaRPr lang="es-ES" sz="2400" dirty="0" smtClean="0"/>
          </a:p>
          <a:p>
            <a:pPr marL="114300" indent="0" algn="just">
              <a:buNone/>
            </a:pPr>
            <a:r>
              <a:rPr lang="es-ES" sz="2600" dirty="0" smtClean="0"/>
              <a:t>“</a:t>
            </a:r>
            <a:r>
              <a:rPr lang="es-ES" sz="2600" dirty="0" err="1" smtClean="0"/>
              <a:t>Consciousness</a:t>
            </a:r>
            <a:r>
              <a:rPr lang="es-ES" sz="2600" dirty="0" smtClean="0"/>
              <a:t> </a:t>
            </a:r>
            <a:r>
              <a:rPr lang="es-ES" sz="2600" dirty="0" err="1" smtClean="0"/>
              <a:t>is</a:t>
            </a:r>
            <a:r>
              <a:rPr lang="es-ES" sz="2600" dirty="0" smtClean="0"/>
              <a:t> </a:t>
            </a:r>
            <a:r>
              <a:rPr lang="es-ES" sz="2600" dirty="0" err="1" smtClean="0"/>
              <a:t>the</a:t>
            </a:r>
            <a:r>
              <a:rPr lang="es-ES" sz="2600" dirty="0" smtClean="0"/>
              <a:t> </a:t>
            </a:r>
            <a:r>
              <a:rPr lang="es-ES" sz="2600" dirty="0" err="1" smtClean="0"/>
              <a:t>greatest</a:t>
            </a:r>
            <a:r>
              <a:rPr lang="es-ES" sz="2600" dirty="0" smtClean="0"/>
              <a:t> </a:t>
            </a:r>
            <a:r>
              <a:rPr lang="es-ES" sz="2600" dirty="0" err="1" smtClean="0"/>
              <a:t>unsolved</a:t>
            </a:r>
            <a:r>
              <a:rPr lang="es-ES" sz="2600" dirty="0" smtClean="0"/>
              <a:t> </a:t>
            </a:r>
            <a:r>
              <a:rPr lang="es-ES" sz="2600" dirty="0" err="1" smtClean="0"/>
              <a:t>problem</a:t>
            </a:r>
            <a:r>
              <a:rPr lang="es-ES" sz="2600" dirty="0" smtClean="0"/>
              <a:t> in </a:t>
            </a:r>
            <a:r>
              <a:rPr lang="es-ES" sz="2600" dirty="0" err="1" smtClean="0"/>
              <a:t>Biology</a:t>
            </a:r>
            <a:r>
              <a:rPr lang="es-ES" sz="2600" dirty="0" smtClean="0"/>
              <a:t>” (Sir Francis Crick).</a:t>
            </a:r>
          </a:p>
          <a:p>
            <a:pPr algn="just"/>
            <a:endParaRPr lang="es-ES" sz="2800" dirty="0"/>
          </a:p>
          <a:p>
            <a:pPr algn="just"/>
            <a:endParaRPr lang="es-ES" sz="28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388" y="3501008"/>
            <a:ext cx="1872208" cy="1877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501008"/>
            <a:ext cx="1924050" cy="1877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24876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400" dirty="0" smtClean="0"/>
              <a:t>MATERIA-ESPÍRITU</a:t>
            </a:r>
            <a:endParaRPr lang="es-ES" sz="2400" dirty="0"/>
          </a:p>
        </p:txBody>
      </p:sp>
      <p:sp>
        <p:nvSpPr>
          <p:cNvPr id="3" name="2 Marcador de contenido"/>
          <p:cNvSpPr>
            <a:spLocks noGrp="1"/>
          </p:cNvSpPr>
          <p:nvPr>
            <p:ph idx="1"/>
          </p:nvPr>
        </p:nvSpPr>
        <p:spPr/>
        <p:txBody>
          <a:bodyPr/>
          <a:lstStyle/>
          <a:p>
            <a:endParaRPr lang="es-E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770485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068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sp>
        <p:nvSpPr>
          <p:cNvPr id="3" name="2 Marcador de contenido"/>
          <p:cNvSpPr>
            <a:spLocks noGrp="1"/>
          </p:cNvSpPr>
          <p:nvPr>
            <p:ph idx="1"/>
          </p:nvPr>
        </p:nvSpPr>
        <p:spPr/>
        <p:txBody>
          <a:bodyPr/>
          <a:lstStyle/>
          <a:p>
            <a:pPr algn="just"/>
            <a:r>
              <a:rPr lang="es-ES" dirty="0" err="1" smtClean="0"/>
              <a:t>An</a:t>
            </a:r>
            <a:r>
              <a:rPr lang="es-ES" dirty="0" smtClean="0"/>
              <a:t> </a:t>
            </a:r>
            <a:r>
              <a:rPr lang="es-ES" dirty="0" err="1" smtClean="0"/>
              <a:t>associated</a:t>
            </a:r>
            <a:r>
              <a:rPr lang="es-ES" dirty="0" smtClean="0"/>
              <a:t> </a:t>
            </a:r>
            <a:r>
              <a:rPr lang="es-ES" dirty="0" err="1" smtClean="0"/>
              <a:t>problem</a:t>
            </a:r>
            <a:r>
              <a:rPr lang="es-ES" dirty="0" smtClean="0"/>
              <a:t>: </a:t>
            </a:r>
            <a:r>
              <a:rPr lang="es-ES" dirty="0" err="1" smtClean="0"/>
              <a:t>the</a:t>
            </a:r>
            <a:r>
              <a:rPr lang="es-ES" dirty="0" smtClean="0"/>
              <a:t> </a:t>
            </a:r>
            <a:r>
              <a:rPr lang="es-ES" i="1" dirty="0" err="1" smtClean="0"/>
              <a:t>binding</a:t>
            </a:r>
            <a:r>
              <a:rPr lang="es-ES" i="1" dirty="0" smtClean="0"/>
              <a:t> </a:t>
            </a:r>
            <a:r>
              <a:rPr lang="es-ES" i="1" dirty="0" err="1"/>
              <a:t>problem</a:t>
            </a:r>
            <a:r>
              <a:rPr lang="es-ES" i="1" dirty="0"/>
              <a:t> </a:t>
            </a:r>
            <a:r>
              <a:rPr lang="es-ES" dirty="0" smtClean="0"/>
              <a:t>(</a:t>
            </a:r>
            <a:r>
              <a:rPr lang="es-ES" dirty="0" err="1" smtClean="0"/>
              <a:t>how</a:t>
            </a:r>
            <a:r>
              <a:rPr lang="es-ES" dirty="0" smtClean="0"/>
              <a:t> to </a:t>
            </a:r>
            <a:r>
              <a:rPr lang="es-ES" dirty="0" err="1" smtClean="0"/>
              <a:t>generate</a:t>
            </a:r>
            <a:r>
              <a:rPr lang="es-ES" dirty="0" smtClean="0"/>
              <a:t> a </a:t>
            </a:r>
            <a:r>
              <a:rPr lang="es-ES" dirty="0" err="1" smtClean="0"/>
              <a:t>unitary</a:t>
            </a:r>
            <a:r>
              <a:rPr lang="es-ES" dirty="0" smtClean="0"/>
              <a:t> </a:t>
            </a:r>
            <a:r>
              <a:rPr lang="es-ES" dirty="0" err="1" smtClean="0"/>
              <a:t>perception</a:t>
            </a:r>
            <a:r>
              <a:rPr lang="es-ES" dirty="0" smtClean="0"/>
              <a:t> </a:t>
            </a:r>
            <a:r>
              <a:rPr lang="es-ES" dirty="0" err="1" smtClean="0"/>
              <a:t>from</a:t>
            </a:r>
            <a:r>
              <a:rPr lang="es-ES" dirty="0" smtClean="0"/>
              <a:t> </a:t>
            </a:r>
            <a:r>
              <a:rPr lang="es-ES" dirty="0" err="1" smtClean="0"/>
              <a:t>heterogeneous</a:t>
            </a:r>
            <a:r>
              <a:rPr lang="es-ES" dirty="0" smtClean="0"/>
              <a:t> </a:t>
            </a:r>
            <a:r>
              <a:rPr lang="es-ES" dirty="0" err="1" smtClean="0"/>
              <a:t>properties</a:t>
            </a:r>
            <a:r>
              <a:rPr lang="es-ES" dirty="0" smtClean="0"/>
              <a:t> in </a:t>
            </a:r>
            <a:r>
              <a:rPr lang="es-ES" dirty="0" err="1" smtClean="0"/>
              <a:t>stimuli</a:t>
            </a:r>
            <a:r>
              <a:rPr lang="es-ES" dirty="0" smtClean="0"/>
              <a:t>).</a:t>
            </a:r>
            <a:endParaRPr lang="es-ES" dirty="0"/>
          </a:p>
          <a:p>
            <a:endParaRPr lang="es-E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573016"/>
            <a:ext cx="4320480" cy="259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583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pPr algn="just"/>
            <a:r>
              <a:rPr lang="es-ES" dirty="0" err="1" smtClean="0"/>
              <a:t>Fortunately</a:t>
            </a:r>
            <a:r>
              <a:rPr lang="es-ES" dirty="0" smtClean="0"/>
              <a:t>, </a:t>
            </a:r>
            <a:r>
              <a:rPr lang="es-ES" dirty="0" err="1" smtClean="0"/>
              <a:t>scientific</a:t>
            </a:r>
            <a:r>
              <a:rPr lang="es-ES" dirty="0" smtClean="0"/>
              <a:t> </a:t>
            </a:r>
            <a:r>
              <a:rPr lang="es-ES" dirty="0" err="1" smtClean="0"/>
              <a:t>progress</a:t>
            </a:r>
            <a:r>
              <a:rPr lang="es-ES" dirty="0" smtClean="0"/>
              <a:t> in </a:t>
            </a:r>
            <a:r>
              <a:rPr lang="es-ES" dirty="0" err="1" smtClean="0"/>
              <a:t>the</a:t>
            </a:r>
            <a:r>
              <a:rPr lang="es-ES" dirty="0" smtClean="0"/>
              <a:t> </a:t>
            </a:r>
            <a:r>
              <a:rPr lang="es-ES" dirty="0" err="1" smtClean="0"/>
              <a:t>study</a:t>
            </a:r>
            <a:r>
              <a:rPr lang="es-ES" dirty="0" smtClean="0"/>
              <a:t> of </a:t>
            </a:r>
            <a:r>
              <a:rPr lang="es-ES" dirty="0" err="1" smtClean="0"/>
              <a:t>consciousness</a:t>
            </a:r>
            <a:r>
              <a:rPr lang="es-ES" dirty="0" smtClean="0"/>
              <a:t> has </a:t>
            </a:r>
            <a:r>
              <a:rPr lang="es-ES" dirty="0" err="1" smtClean="0"/>
              <a:t>been</a:t>
            </a:r>
            <a:r>
              <a:rPr lang="es-ES" dirty="0" smtClean="0"/>
              <a:t> </a:t>
            </a:r>
            <a:r>
              <a:rPr lang="es-ES" dirty="0" err="1" smtClean="0"/>
              <a:t>extraordinary</a:t>
            </a:r>
            <a:r>
              <a:rPr lang="es-ES" dirty="0" smtClean="0"/>
              <a:t> </a:t>
            </a:r>
            <a:r>
              <a:rPr lang="es-ES" dirty="0" err="1" smtClean="0"/>
              <a:t>over</a:t>
            </a:r>
            <a:r>
              <a:rPr lang="es-ES" dirty="0" smtClean="0"/>
              <a:t> </a:t>
            </a:r>
            <a:r>
              <a:rPr lang="es-ES" dirty="0" err="1" smtClean="0"/>
              <a:t>the</a:t>
            </a:r>
            <a:r>
              <a:rPr lang="es-ES" dirty="0" smtClean="0"/>
              <a:t> </a:t>
            </a:r>
            <a:r>
              <a:rPr lang="es-ES" dirty="0" err="1" smtClean="0"/>
              <a:t>last</a:t>
            </a:r>
            <a:r>
              <a:rPr lang="es-ES" dirty="0" smtClean="0"/>
              <a:t> </a:t>
            </a:r>
            <a:r>
              <a:rPr lang="es-ES" dirty="0" err="1" smtClean="0"/>
              <a:t>three</a:t>
            </a:r>
            <a:r>
              <a:rPr lang="es-ES" dirty="0" smtClean="0"/>
              <a:t> </a:t>
            </a:r>
            <a:r>
              <a:rPr lang="es-ES" dirty="0" err="1" smtClean="0"/>
              <a:t>decades</a:t>
            </a:r>
            <a:r>
              <a:rPr lang="es-ES" dirty="0" smtClean="0"/>
              <a:t>.</a:t>
            </a:r>
          </a:p>
          <a:p>
            <a:endParaRPr lang="es-ES" dirty="0" smtClean="0"/>
          </a:p>
          <a:p>
            <a:endParaRPr lang="es-ES" dirty="0"/>
          </a:p>
          <a:p>
            <a:pPr algn="just"/>
            <a:r>
              <a:rPr lang="es-ES" dirty="0" err="1" smtClean="0"/>
              <a:t>Neuroimaging</a:t>
            </a:r>
            <a:r>
              <a:rPr lang="es-ES" dirty="0" smtClean="0"/>
              <a:t> has </a:t>
            </a:r>
            <a:r>
              <a:rPr lang="es-ES" dirty="0" err="1" smtClean="0"/>
              <a:t>provided</a:t>
            </a:r>
            <a:r>
              <a:rPr lang="es-ES" dirty="0" smtClean="0"/>
              <a:t> </a:t>
            </a:r>
            <a:r>
              <a:rPr lang="es-ES" dirty="0" err="1" smtClean="0"/>
              <a:t>neuroscience</a:t>
            </a:r>
            <a:r>
              <a:rPr lang="es-ES" dirty="0" smtClean="0"/>
              <a:t> </a:t>
            </a:r>
            <a:r>
              <a:rPr lang="es-ES" dirty="0" err="1" smtClean="0"/>
              <a:t>with</a:t>
            </a:r>
            <a:r>
              <a:rPr lang="es-ES" dirty="0" smtClean="0"/>
              <a:t> formidable </a:t>
            </a:r>
            <a:r>
              <a:rPr lang="es-ES" dirty="0" err="1" smtClean="0"/>
              <a:t>tools</a:t>
            </a:r>
            <a:r>
              <a:rPr lang="es-ES" dirty="0" smtClean="0"/>
              <a:t> of </a:t>
            </a:r>
            <a:r>
              <a:rPr lang="es-ES" dirty="0" err="1" smtClean="0"/>
              <a:t>inquiry</a:t>
            </a:r>
            <a:r>
              <a:rPr lang="es-ES" dirty="0" smtClean="0"/>
              <a:t>.</a:t>
            </a:r>
          </a:p>
          <a:p>
            <a:pPr algn="just"/>
            <a:endParaRPr lang="es-ES" dirty="0"/>
          </a:p>
          <a:p>
            <a:pPr algn="just"/>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07" y="4373098"/>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373098"/>
            <a:ext cx="276225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9150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1600200"/>
            <a:ext cx="5482952" cy="4800600"/>
          </a:xfrm>
        </p:spPr>
        <p:txBody>
          <a:bodyPr>
            <a:normAutofit fontScale="77500" lnSpcReduction="20000"/>
          </a:bodyPr>
          <a:lstStyle/>
          <a:p>
            <a:pPr algn="just"/>
            <a:r>
              <a:rPr lang="en-US" dirty="0" smtClean="0"/>
              <a:t>“The </a:t>
            </a:r>
            <a:r>
              <a:rPr lang="en-US" dirty="0"/>
              <a:t>subjective aspects of conscious experience no longer lie beyond the realm of an objective scientific inquiry. On the contrary, a solid body of scientific evidence links consciousness to specific cognitive computations and to the physical state of networks of neurons. Advances in brain imaging now make it possible to reliably detect </a:t>
            </a:r>
            <a:r>
              <a:rPr lang="en-US" dirty="0" smtClean="0"/>
              <a:t>electrophysiological </a:t>
            </a:r>
            <a:r>
              <a:rPr lang="en-US" dirty="0"/>
              <a:t>signatures of consciousness. These signatures can be used to decide, with above-chance accuracy, whether a normal person is or is not aware of a given stimulus, or whether a patient still presents a residual form of consciousness. While these advances are significant, it should be stressed that they concern primarily the simplest sense of the term “consciousness”: the ability to gain conscious access to some information. The brain mechanisms underlying the capacity for self-consciousness (knowing that we know) are only starting to be studied with similar </a:t>
            </a:r>
            <a:r>
              <a:rPr lang="en-US" dirty="0" smtClean="0"/>
              <a:t>methods” (</a:t>
            </a:r>
            <a:r>
              <a:rPr lang="en-US" dirty="0" err="1" smtClean="0"/>
              <a:t>Stanislas</a:t>
            </a:r>
            <a:r>
              <a:rPr lang="en-US" dirty="0" smtClean="0"/>
              <a:t> </a:t>
            </a:r>
            <a:r>
              <a:rPr lang="en-US" dirty="0" err="1" smtClean="0"/>
              <a:t>Dehaene</a:t>
            </a:r>
            <a:r>
              <a:rPr lang="en-US" dirty="0" smtClean="0"/>
              <a:t>)</a:t>
            </a:r>
            <a:r>
              <a:rPr lang="en-US" dirty="0"/>
              <a:t/>
            </a:r>
            <a:br>
              <a:rPr lang="en-US" dirty="0"/>
            </a:br>
            <a:r>
              <a:rPr lang="en-US" dirty="0"/>
              <a:t/>
            </a:r>
            <a:br>
              <a:rPr lang="en-US" dirty="0"/>
            </a:br>
            <a:endParaRPr lang="en-US" dirty="0"/>
          </a:p>
          <a:p>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132856"/>
            <a:ext cx="2016224" cy="3045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228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sz="24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844824"/>
            <a:ext cx="5976663"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1715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1480</TotalTime>
  <Words>2480</Words>
  <Application>Microsoft Office PowerPoint</Application>
  <PresentationFormat>Presentación en pantalla (4:3)</PresentationFormat>
  <Paragraphs>399</Paragraphs>
  <Slides>50</Slides>
  <Notes>0</Notes>
  <HiddenSlides>0</HiddenSlides>
  <MMClips>0</MMClips>
  <ScaleCrop>false</ScaleCrop>
  <HeadingPairs>
    <vt:vector size="4" baseType="variant">
      <vt:variant>
        <vt:lpstr>Tema</vt:lpstr>
      </vt:variant>
      <vt:variant>
        <vt:i4>1</vt:i4>
      </vt:variant>
      <vt:variant>
        <vt:lpstr>Títulos de diapositiva</vt:lpstr>
      </vt:variant>
      <vt:variant>
        <vt:i4>50</vt:i4>
      </vt:variant>
    </vt:vector>
  </HeadingPairs>
  <TitlesOfParts>
    <vt:vector size="51" baseType="lpstr">
      <vt:lpstr>Adyacencia</vt:lpstr>
      <vt:lpstr>THE MIND-BODY PROBLEM</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III. APROXIMACIÓN SISTEMÁTICA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MATERIA-ESPÍRITU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PROBLEMA MENTE-CEREBRO</dc:title>
  <dc:creator>sysadmin</dc:creator>
  <cp:lastModifiedBy>sysadmin</cp:lastModifiedBy>
  <cp:revision>121</cp:revision>
  <dcterms:created xsi:type="dcterms:W3CDTF">2012-03-02T15:41:42Z</dcterms:created>
  <dcterms:modified xsi:type="dcterms:W3CDTF">2016-04-06T15:43:53Z</dcterms:modified>
</cp:coreProperties>
</file>