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 id="271" r:id="rId16"/>
    <p:sldId id="272" r:id="rId17"/>
    <p:sldId id="273" r:id="rId18"/>
    <p:sldId id="275" r:id="rId19"/>
    <p:sldId id="277" r:id="rId20"/>
    <p:sldId id="276"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64" autoAdjust="0"/>
  </p:normalViewPr>
  <p:slideViewPr>
    <p:cSldViewPr>
      <p:cViewPr varScale="1">
        <p:scale>
          <a:sx n="54" d="100"/>
          <a:sy n="54" d="100"/>
        </p:scale>
        <p:origin x="156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IN"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IN"/>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31" y="-19025"/>
            <a:ext cx="9163049" cy="6877050"/>
          </a:xfrm>
          <a:prstGeom prst="rect">
            <a:avLst/>
          </a:prstGeom>
          <a:noFill/>
          <a:ln>
            <a:noFill/>
          </a:ln>
        </p:spPr>
      </p:pic>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b="0" i="0" u="none" strike="noStrike" cap="none">
                <a:solidFill>
                  <a:srgbClr val="92D050"/>
                </a:solidFill>
                <a:latin typeface="Calibri"/>
                <a:ea typeface="Calibri"/>
                <a:cs typeface="Calibri"/>
                <a:sym typeface="Calibri"/>
              </a:rPr>
              <a:pPr marL="0" marR="0" lvl="0" indent="0" algn="r" rtl="0">
                <a:spcBef>
                  <a:spcPts val="0"/>
                </a:spcBef>
                <a:buSzPct val="25000"/>
                <a:buNone/>
              </a:pPr>
              <a:t>‹#›</a:t>
            </a:fld>
            <a:endParaRPr lang="en-IN" sz="1200" b="0" i="0" u="none" strike="noStrike" cap="none">
              <a:solidFill>
                <a:srgbClr val="92D050"/>
              </a:solidFill>
              <a:latin typeface="Calibri"/>
              <a:ea typeface="Calibri"/>
              <a:cs typeface="Calibri"/>
              <a:sym typeface="Calibri"/>
            </a:endParaRPr>
          </a:p>
        </p:txBody>
      </p:sp>
      <p:sp>
        <p:nvSpPr>
          <p:cNvPr id="22" name="Shape 22"/>
          <p:cNvSpPr txBox="1"/>
          <p:nvPr/>
        </p:nvSpPr>
        <p:spPr>
          <a:xfrm>
            <a:off x="0" y="6534000"/>
            <a:ext cx="3143272" cy="28575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mbria"/>
              <a:buNone/>
            </a:pPr>
            <a:r>
              <a:rPr lang="en-IN" sz="1800" b="0" i="0" u="none" strike="noStrike" cap="none">
                <a:solidFill>
                  <a:schemeClr val="lt1"/>
                </a:solidFill>
                <a:latin typeface="Cambria"/>
                <a:ea typeface="Cambria"/>
                <a:cs typeface="Cambria"/>
                <a:sym typeface="Cambria"/>
              </a:rPr>
              <a:t>Mind,  Thinking  &amp;  Creativity</a:t>
            </a:r>
          </a:p>
        </p:txBody>
      </p:sp>
      <p:sp>
        <p:nvSpPr>
          <p:cNvPr id="23" name="Shape 23"/>
          <p:cNvSpPr txBox="1"/>
          <p:nvPr/>
        </p:nvSpPr>
        <p:spPr>
          <a:xfrm>
            <a:off x="3571867" y="6572271"/>
            <a:ext cx="5572131" cy="395277"/>
          </a:xfrm>
          <a:prstGeom prst="rect">
            <a:avLst/>
          </a:prstGeom>
          <a:noFill/>
          <a:ln>
            <a:noFill/>
          </a:ln>
        </p:spPr>
        <p:txBody>
          <a:bodyPr lIns="91425" tIns="45700" rIns="91425" bIns="45700" anchor="t" anchorCtr="0">
            <a:noAutofit/>
          </a:bodyPr>
          <a:lstStyle/>
          <a:p>
            <a:pPr marL="342900" marR="0" lvl="0" indent="-342900" algn="r" rtl="0">
              <a:lnSpc>
                <a:spcPct val="100000"/>
              </a:lnSpc>
              <a:spcBef>
                <a:spcPts val="0"/>
              </a:spcBef>
              <a:spcAft>
                <a:spcPts val="0"/>
              </a:spcAft>
              <a:buClr>
                <a:schemeClr val="lt1"/>
              </a:buClr>
              <a:buSzPct val="25000"/>
              <a:buFont typeface="Arial"/>
              <a:buNone/>
            </a:pPr>
            <a:r>
              <a:rPr lang="en-IN" sz="1200" b="0" i="0" u="none" strike="noStrike" cap="none">
                <a:solidFill>
                  <a:schemeClr val="lt1"/>
                </a:solidFill>
                <a:latin typeface="Cambria"/>
                <a:ea typeface="Cambria"/>
                <a:cs typeface="Cambria"/>
                <a:sym typeface="Cambria"/>
              </a:rPr>
              <a:t>April 11-16, 2016, Inter-University Centre, Dubrovnik, Croatia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a:solidFill>
                  <a:srgbClr val="888888"/>
                </a:solidFill>
                <a:latin typeface="Calibri"/>
                <a:ea typeface="Calibri"/>
                <a:cs typeface="Calibri"/>
                <a:sym typeface="Calibri"/>
              </a:rPr>
              <a:pPr marL="0" marR="0" lvl="0" indent="0" algn="r" rtl="0">
                <a:spcBef>
                  <a:spcPts val="0"/>
                </a:spcBef>
                <a:buSzPct val="25000"/>
                <a:buNone/>
              </a:pPr>
              <a:t>‹#›</a:t>
            </a:fld>
            <a:endParaRPr lang="en-IN"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I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I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worldacademy.org/content/post-graduate-certificate-course-mind-thinking-creativity"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3">
            <a:alphaModFix/>
          </a:blip>
          <a:srcRect/>
          <a:stretch/>
        </p:blipFill>
        <p:spPr>
          <a:xfrm>
            <a:off x="0" y="0"/>
            <a:ext cx="9144408" cy="6858000"/>
          </a:xfrm>
          <a:prstGeom prst="rect">
            <a:avLst/>
          </a:prstGeom>
          <a:noFill/>
          <a:ln>
            <a:noFill/>
          </a:ln>
        </p:spPr>
      </p:pic>
      <p:sp>
        <p:nvSpPr>
          <p:cNvPr id="92" name="Shape 92"/>
          <p:cNvSpPr txBox="1">
            <a:spLocks noGrp="1"/>
          </p:cNvSpPr>
          <p:nvPr>
            <p:ph type="ctrTitle"/>
          </p:nvPr>
        </p:nvSpPr>
        <p:spPr>
          <a:xfrm>
            <a:off x="4644008" y="3738123"/>
            <a:ext cx="5286411" cy="2643205"/>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mbria"/>
              <a:buNone/>
            </a:pPr>
            <a:r>
              <a:rPr lang="en-IN" sz="7200" b="0" i="0" u="none" strike="noStrike" cap="none" dirty="0">
                <a:solidFill>
                  <a:schemeClr val="lt1"/>
                </a:solidFill>
                <a:latin typeface="Cambria"/>
                <a:ea typeface="Cambria"/>
                <a:cs typeface="Cambria"/>
                <a:sym typeface="Cambria"/>
              </a:rPr>
              <a:t>Mind, Thinking &amp; Creativity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142844" y="428604"/>
            <a:ext cx="8929718" cy="2784372"/>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SzPct val="25000"/>
              <a:buNone/>
            </a:pPr>
            <a:r>
              <a:rPr lang="en-IN" sz="3484" b="1" dirty="0">
                <a:solidFill>
                  <a:schemeClr val="dk1"/>
                </a:solidFill>
                <a:latin typeface="Calibri"/>
                <a:ea typeface="Calibri"/>
                <a:cs typeface="Calibri"/>
                <a:sym typeface="Calibri"/>
              </a:rPr>
              <a:t>Deep Thinking</a:t>
            </a:r>
          </a:p>
          <a:p>
            <a:pPr marL="0" marR="0" lvl="0" indent="0" algn="l" rtl="0">
              <a:lnSpc>
                <a:spcPct val="80000"/>
              </a:lnSpc>
              <a:spcBef>
                <a:spcPts val="0"/>
              </a:spcBef>
              <a:buNone/>
            </a:pPr>
            <a:endParaRPr sz="2000" dirty="0">
              <a:solidFill>
                <a:schemeClr val="dk1"/>
              </a:solidFill>
              <a:latin typeface="Calibri"/>
              <a:ea typeface="Calibri"/>
              <a:cs typeface="Calibri"/>
              <a:sym typeface="Calibri"/>
            </a:endParaRPr>
          </a:p>
          <a:p>
            <a:pPr lvl="0">
              <a:lnSpc>
                <a:spcPct val="80000"/>
              </a:lnSpc>
              <a:buSzPct val="25000"/>
            </a:pPr>
            <a:r>
              <a:rPr lang="en-IN" sz="3200" dirty="0">
                <a:solidFill>
                  <a:schemeClr val="dk1"/>
                </a:solidFill>
                <a:latin typeface="Calibri"/>
                <a:ea typeface="Calibri"/>
                <a:cs typeface="Calibri"/>
                <a:sym typeface="Calibri"/>
              </a:rPr>
              <a:t>Thomas Kuhn emphasized the discontinuous nature of scientific progress—paradigm change. </a:t>
            </a:r>
            <a:r>
              <a:rPr lang="en-IN" sz="3200" dirty="0" smtClean="0">
                <a:solidFill>
                  <a:schemeClr val="dk1"/>
                </a:solidFill>
                <a:latin typeface="Calibri"/>
                <a:ea typeface="Calibri"/>
                <a:cs typeface="Calibri"/>
                <a:sym typeface="Calibri"/>
              </a:rPr>
              <a:t>Ground-breaking </a:t>
            </a:r>
            <a:r>
              <a:rPr lang="en-IN" sz="3200" dirty="0">
                <a:solidFill>
                  <a:schemeClr val="dk1"/>
                </a:solidFill>
                <a:latin typeface="Calibri"/>
                <a:ea typeface="Calibri"/>
                <a:cs typeface="Calibri"/>
                <a:sym typeface="Calibri"/>
              </a:rPr>
              <a:t>innovation comes out of deep </a:t>
            </a:r>
            <a:r>
              <a:rPr lang="en-IN" sz="3200" dirty="0" smtClean="0">
                <a:solidFill>
                  <a:schemeClr val="dk1"/>
                </a:solidFill>
                <a:latin typeface="Calibri"/>
                <a:ea typeface="Calibri"/>
                <a:cs typeface="Calibri"/>
                <a:sym typeface="Calibri"/>
              </a:rPr>
              <a:t>thinking and creating </a:t>
            </a:r>
            <a:r>
              <a:rPr lang="en-IN" sz="3200" dirty="0">
                <a:solidFill>
                  <a:schemeClr val="dk1"/>
                </a:solidFill>
                <a:latin typeface="Calibri"/>
                <a:ea typeface="Calibri"/>
                <a:cs typeface="Calibri"/>
                <a:sym typeface="Calibri"/>
              </a:rPr>
              <a:t>a totally new framework. </a:t>
            </a:r>
            <a:endParaRPr sz="3200" dirty="0">
              <a:solidFill>
                <a:srgbClr val="C00000"/>
              </a:solidFill>
              <a:latin typeface="Calibri"/>
              <a:ea typeface="Calibri"/>
              <a:cs typeface="Calibri"/>
              <a:sym typeface="Calibri"/>
            </a:endParaRPr>
          </a:p>
        </p:txBody>
      </p:sp>
      <p:pic>
        <p:nvPicPr>
          <p:cNvPr id="25604" name="Picture 4" descr="Solar System, Planet, Planetary System, Orbit, Sun"/>
          <p:cNvPicPr>
            <a:picLocks noChangeAspect="1" noChangeArrowheads="1"/>
          </p:cNvPicPr>
          <p:nvPr/>
        </p:nvPicPr>
        <p:blipFill>
          <a:blip r:embed="rId3"/>
          <a:srcRect t="7475" b="24242"/>
          <a:stretch>
            <a:fillRect/>
          </a:stretch>
        </p:blipFill>
        <p:spPr bwMode="auto">
          <a:xfrm>
            <a:off x="2771333" y="3068960"/>
            <a:ext cx="5801195" cy="2484000"/>
          </a:xfrm>
          <a:prstGeom prst="rect">
            <a:avLst/>
          </a:prstGeom>
          <a:noFill/>
        </p:spPr>
      </p:pic>
      <p:pic>
        <p:nvPicPr>
          <p:cNvPr id="25602" name="Picture 2" descr="Nicolaus Copernicus"/>
          <p:cNvPicPr>
            <a:picLocks noChangeAspect="1" noChangeArrowheads="1"/>
          </p:cNvPicPr>
          <p:nvPr/>
        </p:nvPicPr>
        <p:blipFill>
          <a:blip r:embed="rId4"/>
          <a:srcRect l="6802" t="5837"/>
          <a:stretch>
            <a:fillRect/>
          </a:stretch>
        </p:blipFill>
        <p:spPr bwMode="auto">
          <a:xfrm>
            <a:off x="571472" y="3072316"/>
            <a:ext cx="2109474" cy="2484000"/>
          </a:xfrm>
          <a:prstGeom prst="rect">
            <a:avLst/>
          </a:prstGeom>
          <a:noFill/>
        </p:spPr>
      </p:pic>
      <p:sp>
        <p:nvSpPr>
          <p:cNvPr id="2" name="Rectangle 1"/>
          <p:cNvSpPr/>
          <p:nvPr/>
        </p:nvSpPr>
        <p:spPr>
          <a:xfrm>
            <a:off x="66865" y="5805264"/>
            <a:ext cx="9257663" cy="496161"/>
          </a:xfrm>
          <a:prstGeom prst="rect">
            <a:avLst/>
          </a:prstGeom>
        </p:spPr>
        <p:txBody>
          <a:bodyPr wrap="none">
            <a:spAutoFit/>
          </a:bodyPr>
          <a:lstStyle/>
          <a:p>
            <a:pPr lvl="0">
              <a:lnSpc>
                <a:spcPct val="80000"/>
              </a:lnSpc>
              <a:buSzPct val="25000"/>
            </a:pPr>
            <a:r>
              <a:rPr lang="en-US" sz="3200" b="1" dirty="0">
                <a:solidFill>
                  <a:srgbClr val="C00000"/>
                </a:solidFill>
                <a:latin typeface="Calibri"/>
                <a:ea typeface="Calibri"/>
                <a:cs typeface="Calibri"/>
                <a:sym typeface="Calibri"/>
              </a:rPr>
              <a:t>How does mind shift from one paradigm to another?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0" y="-554998"/>
            <a:ext cx="9144000" cy="607223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IN" sz="3200" b="1" dirty="0">
                <a:solidFill>
                  <a:schemeClr val="dk1"/>
                </a:solidFill>
                <a:latin typeface="Calibri"/>
                <a:ea typeface="Calibri"/>
                <a:cs typeface="Calibri"/>
                <a:sym typeface="Calibri"/>
              </a:rPr>
              <a:t>The Secret of Scientific Discovery</a:t>
            </a:r>
          </a:p>
          <a:p>
            <a:pPr marL="0" marR="0" lvl="0" indent="0" algn="l" rtl="0">
              <a:spcBef>
                <a:spcPts val="0"/>
              </a:spcBef>
              <a:buNone/>
            </a:pPr>
            <a:endParaRPr sz="1800" dirty="0">
              <a:solidFill>
                <a:schemeClr val="dk1"/>
              </a:solidFill>
              <a:latin typeface="Calibri"/>
              <a:ea typeface="Calibri"/>
              <a:cs typeface="Calibri"/>
              <a:sym typeface="Calibri"/>
            </a:endParaRPr>
          </a:p>
          <a:p>
            <a:pPr marL="0" marR="0" lvl="0" indent="0" algn="l" rtl="0">
              <a:spcBef>
                <a:spcPts val="0"/>
              </a:spcBef>
              <a:buSzPct val="25000"/>
              <a:buNone/>
            </a:pPr>
            <a:r>
              <a:rPr lang="en-IN" sz="2400" dirty="0" smtClean="0">
                <a:solidFill>
                  <a:schemeClr val="dk1"/>
                </a:solidFill>
                <a:latin typeface="Calibri"/>
                <a:ea typeface="Calibri"/>
                <a:cs typeface="Calibri"/>
                <a:sym typeface="Calibri"/>
              </a:rPr>
              <a:t>Testimony </a:t>
            </a:r>
            <a:r>
              <a:rPr lang="en-IN" sz="2400" dirty="0">
                <a:solidFill>
                  <a:schemeClr val="dk1"/>
                </a:solidFill>
                <a:latin typeface="Calibri"/>
                <a:ea typeface="Calibri"/>
                <a:cs typeface="Calibri"/>
                <a:sym typeface="Calibri"/>
              </a:rPr>
              <a:t>of great scientists confirms that the greatest discoveries of science </a:t>
            </a:r>
            <a:r>
              <a:rPr lang="en-IN" sz="2400" dirty="0" smtClean="0">
                <a:solidFill>
                  <a:schemeClr val="dk1"/>
                </a:solidFill>
                <a:latin typeface="Calibri"/>
                <a:ea typeface="Calibri"/>
                <a:cs typeface="Calibri"/>
                <a:sym typeface="Calibri"/>
              </a:rPr>
              <a:t>are the </a:t>
            </a:r>
            <a:r>
              <a:rPr lang="en-IN" sz="2400" dirty="0">
                <a:solidFill>
                  <a:schemeClr val="dk1"/>
                </a:solidFill>
                <a:latin typeface="Calibri"/>
                <a:ea typeface="Calibri"/>
                <a:cs typeface="Calibri"/>
                <a:sym typeface="Calibri"/>
              </a:rPr>
              <a:t>result of intuitive rather than rational mental processes. </a:t>
            </a:r>
            <a:endParaRPr lang="en-IN" sz="240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IN" sz="2400" b="1" dirty="0" smtClean="0">
              <a:solidFill>
                <a:srgbClr val="C00000"/>
              </a:solidFill>
              <a:latin typeface="Calibri"/>
              <a:ea typeface="Calibri"/>
              <a:cs typeface="Calibri"/>
              <a:sym typeface="Calibri"/>
            </a:endParaRPr>
          </a:p>
          <a:p>
            <a:pPr marL="0" marR="0" lvl="0" indent="0" algn="l" rtl="0">
              <a:spcBef>
                <a:spcPts val="0"/>
              </a:spcBef>
              <a:buSzPct val="25000"/>
              <a:buNone/>
            </a:pPr>
            <a:r>
              <a:rPr lang="en-IN" sz="2400" b="1" dirty="0" smtClean="0">
                <a:solidFill>
                  <a:srgbClr val="C00000"/>
                </a:solidFill>
                <a:latin typeface="Calibri"/>
                <a:ea typeface="Calibri"/>
                <a:cs typeface="Calibri"/>
                <a:sym typeface="Calibri"/>
              </a:rPr>
              <a:t>Why is science </a:t>
            </a:r>
            <a:r>
              <a:rPr lang="en-IN" sz="2400" b="1" dirty="0">
                <a:solidFill>
                  <a:srgbClr val="C00000"/>
                </a:solidFill>
                <a:latin typeface="Calibri"/>
                <a:ea typeface="Calibri"/>
                <a:cs typeface="Calibri"/>
                <a:sym typeface="Calibri"/>
              </a:rPr>
              <a:t>education </a:t>
            </a:r>
            <a:r>
              <a:rPr lang="en-IN" sz="2400" b="1" dirty="0" smtClean="0">
                <a:solidFill>
                  <a:srgbClr val="C00000"/>
                </a:solidFill>
                <a:latin typeface="Calibri"/>
                <a:ea typeface="Calibri"/>
                <a:cs typeface="Calibri"/>
                <a:sym typeface="Calibri"/>
              </a:rPr>
              <a:t>preoccupied </a:t>
            </a:r>
            <a:r>
              <a:rPr lang="en-IN" sz="2400" b="1" dirty="0">
                <a:solidFill>
                  <a:srgbClr val="C00000"/>
                </a:solidFill>
                <a:latin typeface="Calibri"/>
                <a:ea typeface="Calibri"/>
                <a:cs typeface="Calibri"/>
                <a:sym typeface="Calibri"/>
              </a:rPr>
              <a:t>with teaching the scientific methodology for validating discoveries, rather than the actual process of discovery </a:t>
            </a:r>
            <a:r>
              <a:rPr lang="en-IN" sz="2400" b="1" dirty="0" smtClean="0">
                <a:solidFill>
                  <a:srgbClr val="C00000"/>
                </a:solidFill>
                <a:latin typeface="Calibri"/>
                <a:ea typeface="Calibri"/>
                <a:cs typeface="Calibri"/>
                <a:sym typeface="Calibri"/>
              </a:rPr>
              <a:t>itself?</a:t>
            </a:r>
            <a:r>
              <a:rPr lang="en-IN" sz="2400" dirty="0" smtClean="0">
                <a:solidFill>
                  <a:schemeClr val="dk1"/>
                </a:solidFill>
                <a:latin typeface="Calibri"/>
                <a:ea typeface="Calibri"/>
                <a:cs typeface="Calibri"/>
                <a:sym typeface="Calibri"/>
              </a:rPr>
              <a:t> </a:t>
            </a:r>
            <a:endParaRPr lang="en-IN" sz="2400" dirty="0">
              <a:solidFill>
                <a:schemeClr val="dk1"/>
              </a:solidFill>
              <a:latin typeface="Calibri"/>
              <a:ea typeface="Calibri"/>
              <a:cs typeface="Calibri"/>
              <a:sym typeface="Calibri"/>
            </a:endParaRPr>
          </a:p>
          <a:p>
            <a:pPr marL="0" marR="0" lvl="0" indent="0" algn="l" rtl="0">
              <a:spcBef>
                <a:spcPts val="0"/>
              </a:spcBef>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ctr" rtl="0">
              <a:spcBef>
                <a:spcPts val="0"/>
              </a:spcBef>
              <a:buNone/>
            </a:pPr>
            <a:endParaRPr sz="2400" dirty="0">
              <a:solidFill>
                <a:schemeClr val="dk1"/>
              </a:solidFill>
              <a:latin typeface="Calibri"/>
              <a:ea typeface="Calibri"/>
              <a:cs typeface="Calibri"/>
              <a:sym typeface="Calibri"/>
            </a:endParaRPr>
          </a:p>
        </p:txBody>
      </p:sp>
      <p:pic>
        <p:nvPicPr>
          <p:cNvPr id="181" name="Shape 181"/>
          <p:cNvPicPr preferRelativeResize="0"/>
          <p:nvPr/>
        </p:nvPicPr>
        <p:blipFill rotWithShape="1">
          <a:blip r:embed="rId3">
            <a:alphaModFix/>
          </a:blip>
          <a:srcRect t="8152" b="8287"/>
          <a:stretch/>
        </p:blipFill>
        <p:spPr>
          <a:xfrm>
            <a:off x="0" y="3500437"/>
            <a:ext cx="9144000" cy="292895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214282" y="1000108"/>
            <a:ext cx="7143799" cy="564360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IN" sz="3200" b="1" dirty="0">
                <a:solidFill>
                  <a:srgbClr val="C00000"/>
                </a:solidFill>
                <a:latin typeface="Calibri"/>
                <a:ea typeface="Calibri"/>
                <a:cs typeface="Calibri"/>
                <a:sym typeface="Calibri"/>
              </a:rPr>
              <a:t>Can Intuition be learned?</a:t>
            </a:r>
          </a:p>
          <a:p>
            <a:pPr marL="0" marR="0" lvl="0" indent="0" algn="ctr" rtl="0">
              <a:lnSpc>
                <a:spcPct val="90000"/>
              </a:lnSpc>
              <a:spcBef>
                <a:spcPts val="0"/>
              </a:spcBef>
              <a:buNone/>
            </a:pPr>
            <a:endParaRPr sz="3200" dirty="0">
              <a:solidFill>
                <a:schemeClr val="dk1"/>
              </a:solidFill>
              <a:latin typeface="Calibri"/>
              <a:ea typeface="Calibri"/>
              <a:cs typeface="Calibri"/>
              <a:sym typeface="Calibri"/>
            </a:endParaRPr>
          </a:p>
          <a:p>
            <a:pPr>
              <a:lnSpc>
                <a:spcPct val="90000"/>
              </a:lnSpc>
              <a:buSzPct val="25000"/>
            </a:pPr>
            <a:r>
              <a:rPr lang="en-IN" sz="2400" dirty="0">
                <a:solidFill>
                  <a:schemeClr val="dk1"/>
                </a:solidFill>
                <a:latin typeface="Calibri"/>
                <a:ea typeface="Calibri"/>
                <a:cs typeface="Calibri"/>
                <a:sym typeface="Calibri"/>
              </a:rPr>
              <a:t>The supreme task of the physicist is to arrive at those universal elementary laws from which the cosmos can be built up by pure deduction. There is no logical path to these laws; only intuition. – Albert Einstein</a:t>
            </a:r>
          </a:p>
          <a:p>
            <a:pPr marL="0" marR="0" lvl="0" indent="0" algn="l" rtl="0">
              <a:lnSpc>
                <a:spcPct val="90000"/>
              </a:lnSpc>
              <a:spcBef>
                <a:spcPts val="0"/>
              </a:spcBef>
              <a:buSzPct val="25000"/>
              <a:buNone/>
            </a:pPr>
            <a:endParaRPr lang="en-IN" sz="2400" dirty="0" smtClean="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IN" sz="2400" dirty="0" smtClean="0">
                <a:solidFill>
                  <a:schemeClr val="dk1"/>
                </a:solidFill>
                <a:latin typeface="Calibri"/>
                <a:ea typeface="Calibri"/>
                <a:cs typeface="Calibri"/>
                <a:sym typeface="Calibri"/>
              </a:rPr>
              <a:t>It is by </a:t>
            </a:r>
            <a:r>
              <a:rPr lang="en-IN" sz="2400" dirty="0">
                <a:solidFill>
                  <a:schemeClr val="dk1"/>
                </a:solidFill>
                <a:latin typeface="Calibri"/>
                <a:ea typeface="Calibri"/>
                <a:cs typeface="Calibri"/>
                <a:sym typeface="Calibri"/>
              </a:rPr>
              <a:t>logic </a:t>
            </a:r>
            <a:r>
              <a:rPr lang="en-IN" sz="2400" dirty="0" smtClean="0">
                <a:solidFill>
                  <a:schemeClr val="dk1"/>
                </a:solidFill>
                <a:latin typeface="Calibri"/>
                <a:ea typeface="Calibri"/>
                <a:cs typeface="Calibri"/>
                <a:sym typeface="Calibri"/>
              </a:rPr>
              <a:t>that we </a:t>
            </a:r>
            <a:r>
              <a:rPr lang="en-IN" sz="2400" dirty="0">
                <a:solidFill>
                  <a:schemeClr val="dk1"/>
                </a:solidFill>
                <a:latin typeface="Calibri"/>
                <a:ea typeface="Calibri"/>
                <a:cs typeface="Calibri"/>
                <a:sym typeface="Calibri"/>
              </a:rPr>
              <a:t>prove, but by intuition that we </a:t>
            </a:r>
            <a:r>
              <a:rPr lang="en-IN" sz="2400" dirty="0" smtClean="0">
                <a:solidFill>
                  <a:schemeClr val="dk1"/>
                </a:solidFill>
                <a:latin typeface="Calibri"/>
                <a:ea typeface="Calibri"/>
                <a:cs typeface="Calibri"/>
                <a:sym typeface="Calibri"/>
              </a:rPr>
              <a:t>discover. - </a:t>
            </a:r>
            <a:r>
              <a:rPr lang="en-IN" sz="2400" dirty="0">
                <a:solidFill>
                  <a:schemeClr val="dk1"/>
                </a:solidFill>
                <a:latin typeface="Calibri"/>
                <a:ea typeface="Calibri"/>
                <a:cs typeface="Calibri"/>
                <a:sym typeface="Calibri"/>
              </a:rPr>
              <a:t>Henri </a:t>
            </a:r>
            <a:r>
              <a:rPr lang="en-IN" sz="2400" dirty="0" err="1">
                <a:solidFill>
                  <a:schemeClr val="dk1"/>
                </a:solidFill>
                <a:latin typeface="Calibri"/>
                <a:ea typeface="Calibri"/>
                <a:cs typeface="Calibri"/>
                <a:sym typeface="Calibri"/>
              </a:rPr>
              <a:t>Poincaré</a:t>
            </a:r>
            <a:endParaRPr lang="en-IN" sz="2400" dirty="0">
              <a:solidFill>
                <a:schemeClr val="dk1"/>
              </a:solidFill>
              <a:latin typeface="Calibri"/>
              <a:ea typeface="Calibri"/>
              <a:cs typeface="Calibri"/>
              <a:sym typeface="Calibri"/>
            </a:endParaRPr>
          </a:p>
          <a:p>
            <a:pPr marL="0" marR="0" lvl="0" indent="0" algn="l" rtl="0">
              <a:lnSpc>
                <a:spcPct val="90000"/>
              </a:lnSpc>
              <a:spcBef>
                <a:spcPts val="0"/>
              </a:spcBef>
              <a:buNone/>
            </a:pPr>
            <a:endParaRPr sz="2400" dirty="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IN" sz="2400" dirty="0">
                <a:solidFill>
                  <a:schemeClr val="dk1"/>
                </a:solidFill>
                <a:latin typeface="Calibri"/>
                <a:ea typeface="Calibri"/>
                <a:cs typeface="Calibri"/>
                <a:sym typeface="Calibri"/>
              </a:rPr>
              <a:t>Every discovery contains an 'irrational element,' or 'a creative Intuition. - Karl Popper </a:t>
            </a:r>
            <a:endParaRPr lang="en-IN" sz="2400" dirty="0" smtClean="0">
              <a:solidFill>
                <a:schemeClr val="dk1"/>
              </a:solidFill>
              <a:latin typeface="Calibri"/>
              <a:ea typeface="Calibri"/>
              <a:cs typeface="Calibri"/>
              <a:sym typeface="Calibri"/>
            </a:endParaRPr>
          </a:p>
          <a:p>
            <a:pPr marL="0" marR="0" lvl="0" indent="0" algn="l" rtl="0">
              <a:lnSpc>
                <a:spcPct val="90000"/>
              </a:lnSpc>
              <a:spcBef>
                <a:spcPts val="0"/>
              </a:spcBef>
              <a:buSzPct val="25000"/>
              <a:buNone/>
            </a:pPr>
            <a:endParaRPr lang="en-IN" sz="2400" dirty="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2400" dirty="0" smtClean="0">
                <a:solidFill>
                  <a:schemeClr val="dk1"/>
                </a:solidFill>
                <a:latin typeface="Calibri"/>
                <a:ea typeface="Calibri"/>
                <a:cs typeface="Calibri"/>
                <a:sym typeface="Calibri"/>
              </a:rPr>
              <a:t>All </a:t>
            </a:r>
            <a:r>
              <a:rPr lang="en-US" sz="2400" dirty="0">
                <a:solidFill>
                  <a:schemeClr val="dk1"/>
                </a:solidFill>
                <a:latin typeface="Calibri"/>
                <a:ea typeface="Calibri"/>
                <a:cs typeface="Calibri"/>
                <a:sym typeface="Calibri"/>
              </a:rPr>
              <a:t>human knowledge begins with intuitions, proceeds from thence to concepts, and ends with ideas. - Immanuel Kant</a:t>
            </a:r>
          </a:p>
          <a:p>
            <a:pPr lvl="0">
              <a:lnSpc>
                <a:spcPct val="90000"/>
              </a:lnSpc>
            </a:pPr>
            <a:endParaRPr lang="en-US"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ctr" rtl="0">
              <a:lnSpc>
                <a:spcPct val="90000"/>
              </a:lnSpc>
              <a:spcBef>
                <a:spcPts val="0"/>
              </a:spcBef>
              <a:buNone/>
            </a:pPr>
            <a:endParaRPr sz="3200" dirty="0">
              <a:solidFill>
                <a:schemeClr val="dk1"/>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l="6634" r="10438" b="23164"/>
          <a:stretch/>
        </p:blipFill>
        <p:spPr>
          <a:xfrm>
            <a:off x="7715271" y="5124278"/>
            <a:ext cx="1087598" cy="1305117"/>
          </a:xfrm>
          <a:prstGeom prst="rect">
            <a:avLst/>
          </a:prstGeom>
          <a:noFill/>
          <a:ln>
            <a:noFill/>
          </a:ln>
        </p:spPr>
      </p:pic>
      <p:pic>
        <p:nvPicPr>
          <p:cNvPr id="188" name="Shape 188"/>
          <p:cNvPicPr preferRelativeResize="0"/>
          <p:nvPr/>
        </p:nvPicPr>
        <p:blipFill rotWithShape="1">
          <a:blip r:embed="rId4">
            <a:alphaModFix/>
          </a:blip>
          <a:srcRect/>
          <a:stretch/>
        </p:blipFill>
        <p:spPr>
          <a:xfrm>
            <a:off x="7715271" y="3571876"/>
            <a:ext cx="1085825" cy="1392084"/>
          </a:xfrm>
          <a:prstGeom prst="rect">
            <a:avLst/>
          </a:prstGeom>
          <a:noFill/>
          <a:ln>
            <a:noFill/>
          </a:ln>
        </p:spPr>
      </p:pic>
      <p:pic>
        <p:nvPicPr>
          <p:cNvPr id="189" name="Shape 189"/>
          <p:cNvPicPr preferRelativeResize="0"/>
          <p:nvPr/>
        </p:nvPicPr>
        <p:blipFill rotWithShape="1">
          <a:blip r:embed="rId5">
            <a:alphaModFix/>
          </a:blip>
          <a:srcRect l="6881" t="3750" r="5388" b="15421"/>
          <a:stretch/>
        </p:blipFill>
        <p:spPr>
          <a:xfrm>
            <a:off x="7715271" y="571479"/>
            <a:ext cx="1070554" cy="1357322"/>
          </a:xfrm>
          <a:prstGeom prst="rect">
            <a:avLst/>
          </a:prstGeom>
          <a:noFill/>
          <a:ln>
            <a:noFill/>
          </a:ln>
        </p:spPr>
      </p:pic>
      <p:pic>
        <p:nvPicPr>
          <p:cNvPr id="190" name="Shape 190"/>
          <p:cNvPicPr preferRelativeResize="0"/>
          <p:nvPr/>
        </p:nvPicPr>
        <p:blipFill rotWithShape="1">
          <a:blip r:embed="rId6">
            <a:alphaModFix/>
          </a:blip>
          <a:srcRect b="7141"/>
          <a:stretch/>
        </p:blipFill>
        <p:spPr>
          <a:xfrm>
            <a:off x="7715271" y="2071677"/>
            <a:ext cx="1066159" cy="1357322"/>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5786446" y="3643618"/>
            <a:ext cx="3357554" cy="157163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3200" b="1" dirty="0">
                <a:solidFill>
                  <a:srgbClr val="C00000"/>
                </a:solidFill>
                <a:latin typeface="Calibri"/>
                <a:ea typeface="Calibri"/>
                <a:cs typeface="Calibri"/>
                <a:sym typeface="Calibri"/>
              </a:rPr>
              <a:t>Do geniuses think differently than the rest of us?</a:t>
            </a: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buNone/>
            </a:pPr>
            <a:endParaRPr sz="3200" b="1" dirty="0">
              <a:solidFill>
                <a:srgbClr val="C00000"/>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l="5344" r="5343"/>
          <a:stretch/>
        </p:blipFill>
        <p:spPr>
          <a:xfrm>
            <a:off x="190469" y="714356"/>
            <a:ext cx="5595977" cy="5357849"/>
          </a:xfrm>
          <a:prstGeom prst="rect">
            <a:avLst/>
          </a:prstGeom>
          <a:noFill/>
          <a:ln>
            <a:noFill/>
          </a:ln>
        </p:spPr>
      </p:pic>
      <p:sp>
        <p:nvSpPr>
          <p:cNvPr id="197" name="Shape 197"/>
          <p:cNvSpPr txBox="1"/>
          <p:nvPr/>
        </p:nvSpPr>
        <p:spPr>
          <a:xfrm>
            <a:off x="6286512" y="3717032"/>
            <a:ext cx="2085636"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3200" b="1" dirty="0">
                <a:solidFill>
                  <a:srgbClr val="C00000"/>
                </a:solidFill>
                <a:latin typeface="Calibri"/>
                <a:ea typeface="Calibri"/>
                <a:cs typeface="Calibri"/>
                <a:sym typeface="Calibri"/>
              </a:rPr>
              <a:t>Can genius </a:t>
            </a:r>
          </a:p>
          <a:p>
            <a:pPr marL="0" marR="0" lvl="0" indent="0" algn="l" rtl="0">
              <a:spcBef>
                <a:spcPts val="0"/>
              </a:spcBef>
              <a:buSzPct val="25000"/>
              <a:buNone/>
            </a:pPr>
            <a:r>
              <a:rPr lang="en-IN" sz="3200" b="1" dirty="0">
                <a:solidFill>
                  <a:srgbClr val="C00000"/>
                </a:solidFill>
                <a:latin typeface="Calibri"/>
                <a:ea typeface="Calibri"/>
                <a:cs typeface="Calibri"/>
                <a:sym typeface="Calibri"/>
              </a:rPr>
              <a:t>be taught?</a:t>
            </a:r>
          </a:p>
          <a:p>
            <a:pPr marL="0" marR="0" lvl="0" indent="0" algn="l" rtl="0">
              <a:spcBef>
                <a:spcPts val="0"/>
              </a:spcBef>
              <a:buNone/>
            </a:pPr>
            <a:endParaRPr sz="3200" b="1" dirty="0">
              <a:solidFill>
                <a:srgbClr val="C00000"/>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500033" y="500041"/>
            <a:ext cx="8358246" cy="135732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IN" sz="3200" b="1" dirty="0">
                <a:solidFill>
                  <a:srgbClr val="C00000"/>
                </a:solidFill>
                <a:latin typeface="Calibri"/>
                <a:ea typeface="Calibri"/>
                <a:cs typeface="Calibri"/>
                <a:sym typeface="Calibri"/>
              </a:rPr>
              <a:t>Is reason our highest instrument of knowledge?</a:t>
            </a:r>
          </a:p>
        </p:txBody>
      </p:sp>
      <p:sp>
        <p:nvSpPr>
          <p:cNvPr id="203" name="Shape 203"/>
          <p:cNvSpPr txBox="1"/>
          <p:nvPr/>
        </p:nvSpPr>
        <p:spPr>
          <a:xfrm>
            <a:off x="3500430" y="5000635"/>
            <a:ext cx="5500726" cy="78581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spcAft>
                <a:spcPts val="0"/>
              </a:spcAft>
              <a:buNone/>
            </a:pPr>
            <a:endParaRPr sz="3200" b="1" dirty="0">
              <a:solidFill>
                <a:srgbClr val="C00000"/>
              </a:solidFill>
              <a:latin typeface="Calibri"/>
              <a:ea typeface="Calibri"/>
              <a:cs typeface="Calibri"/>
              <a:sym typeface="Calibri"/>
            </a:endParaRPr>
          </a:p>
          <a:p>
            <a:pPr marL="0" marR="0" lvl="0" indent="0" algn="ctr" rtl="0">
              <a:spcBef>
                <a:spcPts val="0"/>
              </a:spcBef>
              <a:buSzPct val="25000"/>
              <a:buNone/>
            </a:pPr>
            <a:r>
              <a:rPr lang="en-IN" sz="3200" b="1" dirty="0">
                <a:solidFill>
                  <a:srgbClr val="C00000"/>
                </a:solidFill>
                <a:latin typeface="Calibri"/>
                <a:ea typeface="Calibri"/>
                <a:cs typeface="Calibri"/>
                <a:sym typeface="Calibri"/>
              </a:rPr>
              <a:t>Are there limits to rationality?</a:t>
            </a:r>
          </a:p>
        </p:txBody>
      </p:sp>
      <p:pic>
        <p:nvPicPr>
          <p:cNvPr id="204" name="Shape 204"/>
          <p:cNvPicPr preferRelativeResize="0"/>
          <p:nvPr/>
        </p:nvPicPr>
        <p:blipFill rotWithShape="1">
          <a:blip r:embed="rId3">
            <a:alphaModFix/>
          </a:blip>
          <a:srcRect/>
          <a:stretch/>
        </p:blipFill>
        <p:spPr>
          <a:xfrm>
            <a:off x="142843" y="1271082"/>
            <a:ext cx="4729686" cy="472968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l="9582" t="4172" r="10495"/>
          <a:stretch/>
        </p:blipFill>
        <p:spPr>
          <a:xfrm>
            <a:off x="2571735" y="500984"/>
            <a:ext cx="6468036" cy="5808336"/>
          </a:xfrm>
          <a:prstGeom prst="rect">
            <a:avLst/>
          </a:prstGeom>
          <a:noFill/>
          <a:ln>
            <a:noFill/>
          </a:ln>
        </p:spPr>
      </p:pic>
      <p:sp>
        <p:nvSpPr>
          <p:cNvPr id="210" name="Shape 210"/>
          <p:cNvSpPr txBox="1"/>
          <p:nvPr/>
        </p:nvSpPr>
        <p:spPr>
          <a:xfrm>
            <a:off x="-31" y="71414"/>
            <a:ext cx="2500330" cy="6000791"/>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IN" sz="3200">
                <a:solidFill>
                  <a:schemeClr val="dk1"/>
                </a:solidFill>
                <a:latin typeface="Calibri"/>
                <a:ea typeface="Calibri"/>
                <a:cs typeface="Calibri"/>
                <a:sym typeface="Calibri"/>
              </a:rPr>
              <a:t>Are we capable of developing other ways of knowing?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a:stretch/>
        </p:blipFill>
        <p:spPr>
          <a:xfrm>
            <a:off x="1785918" y="3071810"/>
            <a:ext cx="5611853" cy="3143270"/>
          </a:xfrm>
          <a:prstGeom prst="rect">
            <a:avLst/>
          </a:prstGeom>
          <a:noFill/>
          <a:ln>
            <a:noFill/>
          </a:ln>
        </p:spPr>
      </p:pic>
      <p:sp>
        <p:nvSpPr>
          <p:cNvPr id="216" name="Shape 216"/>
          <p:cNvSpPr txBox="1"/>
          <p:nvPr/>
        </p:nvSpPr>
        <p:spPr>
          <a:xfrm>
            <a:off x="428595" y="428604"/>
            <a:ext cx="8429683" cy="250033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2800" dirty="0">
                <a:solidFill>
                  <a:schemeClr val="dk1"/>
                </a:solidFill>
                <a:latin typeface="Cambria"/>
                <a:ea typeface="Cambria"/>
                <a:cs typeface="Cambria"/>
                <a:sym typeface="Cambria"/>
              </a:rPr>
              <a:t>These are some of the leading edge questions </a:t>
            </a:r>
            <a:r>
              <a:rPr lang="en-IN" sz="2800" dirty="0" smtClean="0">
                <a:solidFill>
                  <a:schemeClr val="dk1"/>
                </a:solidFill>
                <a:latin typeface="Cambria"/>
                <a:ea typeface="Cambria"/>
                <a:cs typeface="Cambria"/>
                <a:sym typeface="Cambria"/>
              </a:rPr>
              <a:t/>
            </a:r>
            <a:br>
              <a:rPr lang="en-IN" sz="2800" dirty="0" smtClean="0">
                <a:solidFill>
                  <a:schemeClr val="dk1"/>
                </a:solidFill>
                <a:latin typeface="Cambria"/>
                <a:ea typeface="Cambria"/>
                <a:cs typeface="Cambria"/>
                <a:sym typeface="Cambria"/>
              </a:rPr>
            </a:br>
            <a:r>
              <a:rPr lang="en-IN" sz="2800" dirty="0" smtClean="0">
                <a:solidFill>
                  <a:schemeClr val="dk1"/>
                </a:solidFill>
                <a:latin typeface="Cambria"/>
                <a:ea typeface="Cambria"/>
                <a:cs typeface="Cambria"/>
                <a:sym typeface="Cambria"/>
              </a:rPr>
              <a:t>that </a:t>
            </a:r>
            <a:r>
              <a:rPr lang="en-IN" sz="2800" dirty="0">
                <a:solidFill>
                  <a:schemeClr val="dk1"/>
                </a:solidFill>
                <a:latin typeface="Cambria"/>
                <a:ea typeface="Cambria"/>
                <a:cs typeface="Cambria"/>
                <a:sym typeface="Cambria"/>
              </a:rPr>
              <a:t>will be explored in the course</a:t>
            </a:r>
          </a:p>
          <a:p>
            <a:pPr marL="0" marR="0" lvl="0" indent="0" algn="ctr" rtl="0">
              <a:spcBef>
                <a:spcPts val="0"/>
              </a:spcBef>
              <a:spcAft>
                <a:spcPts val="0"/>
              </a:spcAft>
              <a:buNone/>
            </a:pPr>
            <a:endParaRPr sz="800" dirty="0">
              <a:solidFill>
                <a:schemeClr val="dk1"/>
              </a:solidFill>
              <a:latin typeface="Cambria"/>
              <a:ea typeface="Cambria"/>
              <a:cs typeface="Cambria"/>
              <a:sym typeface="Cambria"/>
            </a:endParaRPr>
          </a:p>
          <a:p>
            <a:pPr marL="0" marR="0" lvl="0" indent="0" algn="ctr" rtl="0">
              <a:spcBef>
                <a:spcPts val="0"/>
              </a:spcBef>
              <a:buSzPct val="25000"/>
              <a:buNone/>
            </a:pPr>
            <a:r>
              <a:rPr lang="en-IN" sz="2800" dirty="0">
                <a:solidFill>
                  <a:schemeClr val="dk1"/>
                </a:solidFill>
                <a:latin typeface="Cambria"/>
                <a:ea typeface="Cambria"/>
                <a:cs typeface="Cambria"/>
                <a:sym typeface="Cambria"/>
              </a:rPr>
              <a:t>‘</a:t>
            </a:r>
            <a:r>
              <a:rPr lang="en-IN" sz="2800" b="1" dirty="0">
                <a:solidFill>
                  <a:schemeClr val="dk1"/>
                </a:solidFill>
                <a:latin typeface="Cambria"/>
                <a:ea typeface="Cambria"/>
                <a:cs typeface="Cambria"/>
                <a:sym typeface="Cambria"/>
              </a:rPr>
              <a:t>Mind, Thinking and Creativity</a:t>
            </a:r>
            <a:r>
              <a:rPr lang="en-IN" sz="2800" dirty="0">
                <a:solidFill>
                  <a:schemeClr val="dk1"/>
                </a:solidFill>
                <a:latin typeface="Cambria"/>
                <a:ea typeface="Cambria"/>
                <a:cs typeface="Cambria"/>
                <a:sym typeface="Cambria"/>
              </a:rPr>
              <a: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285719" y="857232"/>
            <a:ext cx="8501121" cy="464346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2400" b="1" dirty="0" smtClean="0">
                <a:solidFill>
                  <a:schemeClr val="dk1"/>
                </a:solidFill>
                <a:latin typeface="Cambria"/>
                <a:ea typeface="Cambria"/>
                <a:cs typeface="Cambria"/>
                <a:sym typeface="Cambria"/>
              </a:rPr>
              <a:t>Course </a:t>
            </a:r>
            <a:r>
              <a:rPr lang="en-IN" sz="2400" b="1" dirty="0">
                <a:solidFill>
                  <a:schemeClr val="dk1"/>
                </a:solidFill>
                <a:latin typeface="Cambria"/>
                <a:ea typeface="Cambria"/>
                <a:cs typeface="Cambria"/>
                <a:sym typeface="Cambria"/>
              </a:rPr>
              <a:t>Directors</a:t>
            </a:r>
          </a:p>
          <a:p>
            <a:pPr marL="0" marR="0" lvl="0" indent="0" algn="l" rtl="0">
              <a:spcBef>
                <a:spcPts val="600"/>
              </a:spcBef>
              <a:spcAft>
                <a:spcPts val="0"/>
              </a:spcAft>
              <a:buClr>
                <a:schemeClr val="dk1"/>
              </a:buClr>
              <a:buSzPct val="100000"/>
              <a:buFont typeface="Arial"/>
              <a:buChar char="•"/>
            </a:pPr>
            <a:r>
              <a:rPr lang="en-IN" sz="2000" b="1" dirty="0">
                <a:solidFill>
                  <a:schemeClr val="dk1"/>
                </a:solidFill>
                <a:latin typeface="Cambria"/>
                <a:ea typeface="Cambria"/>
                <a:cs typeface="Cambria"/>
                <a:sym typeface="Cambria"/>
              </a:rPr>
              <a:t> Garry Jacobs</a:t>
            </a:r>
            <a:r>
              <a:rPr lang="en-IN" sz="2000" dirty="0">
                <a:solidFill>
                  <a:schemeClr val="dk1"/>
                </a:solidFill>
                <a:latin typeface="Cambria"/>
                <a:ea typeface="Cambria"/>
                <a:cs typeface="Cambria"/>
                <a:sym typeface="Cambria"/>
              </a:rPr>
              <a:t>, CEO, World Academy of Art and Science; </a:t>
            </a:r>
          </a:p>
          <a:p>
            <a:pPr marL="0" marR="0" lvl="0" indent="0" algn="l" rtl="0">
              <a:spcBef>
                <a:spcPts val="600"/>
              </a:spcBef>
              <a:spcAft>
                <a:spcPts val="0"/>
              </a:spcAft>
              <a:buClr>
                <a:schemeClr val="dk1"/>
              </a:buClr>
              <a:buSzPct val="100000"/>
              <a:buFont typeface="Arial"/>
              <a:buChar char="•"/>
            </a:pPr>
            <a:r>
              <a:rPr lang="en-IN" sz="2000" b="1" dirty="0">
                <a:solidFill>
                  <a:schemeClr val="dk1"/>
                </a:solidFill>
                <a:latin typeface="Cambria"/>
                <a:ea typeface="Cambria"/>
                <a:cs typeface="Cambria"/>
                <a:sym typeface="Cambria"/>
              </a:rPr>
              <a:t> Alberto </a:t>
            </a:r>
            <a:r>
              <a:rPr lang="en-IN" sz="2000" b="1" dirty="0" err="1">
                <a:solidFill>
                  <a:schemeClr val="dk1"/>
                </a:solidFill>
                <a:latin typeface="Cambria"/>
                <a:ea typeface="Cambria"/>
                <a:cs typeface="Cambria"/>
                <a:sym typeface="Cambria"/>
              </a:rPr>
              <a:t>Zucconi</a:t>
            </a:r>
            <a:r>
              <a:rPr lang="en-IN" sz="2000" dirty="0">
                <a:solidFill>
                  <a:schemeClr val="dk1"/>
                </a:solidFill>
                <a:latin typeface="Cambria"/>
                <a:ea typeface="Cambria"/>
                <a:cs typeface="Cambria"/>
                <a:sym typeface="Cambria"/>
              </a:rPr>
              <a:t>, Secretary General, World University Consortium; </a:t>
            </a:r>
          </a:p>
          <a:p>
            <a:pPr marL="0" marR="0" lvl="0" indent="0" algn="l" rtl="0">
              <a:spcBef>
                <a:spcPts val="600"/>
              </a:spcBef>
              <a:spcAft>
                <a:spcPts val="0"/>
              </a:spcAft>
              <a:buClr>
                <a:schemeClr val="dk1"/>
              </a:buClr>
              <a:buSzPct val="100000"/>
              <a:buFont typeface="Arial"/>
              <a:buChar char="•"/>
            </a:pPr>
            <a:r>
              <a:rPr lang="en-IN" sz="2000" b="1" dirty="0">
                <a:solidFill>
                  <a:schemeClr val="dk1"/>
                </a:solidFill>
                <a:latin typeface="Cambria"/>
                <a:ea typeface="Cambria"/>
                <a:cs typeface="Cambria"/>
                <a:sym typeface="Cambria"/>
              </a:rPr>
              <a:t> Winston </a:t>
            </a:r>
            <a:r>
              <a:rPr lang="en-IN" sz="2000" b="1" dirty="0" err="1">
                <a:solidFill>
                  <a:schemeClr val="dk1"/>
                </a:solidFill>
                <a:latin typeface="Cambria"/>
                <a:ea typeface="Cambria"/>
                <a:cs typeface="Cambria"/>
                <a:sym typeface="Cambria"/>
              </a:rPr>
              <a:t>Nagan</a:t>
            </a:r>
            <a:r>
              <a:rPr lang="en-IN" sz="2000" dirty="0">
                <a:solidFill>
                  <a:schemeClr val="dk1"/>
                </a:solidFill>
                <a:latin typeface="Cambria"/>
                <a:ea typeface="Cambria"/>
                <a:cs typeface="Cambria"/>
                <a:sym typeface="Cambria"/>
              </a:rPr>
              <a:t>, Professor of Law, University of Florida, USA; </a:t>
            </a:r>
          </a:p>
          <a:p>
            <a:pPr marL="0" marR="0" lvl="0" indent="0" algn="l" rtl="0">
              <a:spcBef>
                <a:spcPts val="600"/>
              </a:spcBef>
              <a:buClr>
                <a:schemeClr val="dk1"/>
              </a:buClr>
              <a:buSzPct val="100000"/>
              <a:buFont typeface="Arial"/>
              <a:buChar char="•"/>
            </a:pPr>
            <a:r>
              <a:rPr lang="en-IN" sz="2000" b="1" dirty="0">
                <a:solidFill>
                  <a:schemeClr val="dk1"/>
                </a:solidFill>
                <a:latin typeface="Cambria"/>
                <a:ea typeface="Cambria"/>
                <a:cs typeface="Cambria"/>
                <a:sym typeface="Cambria"/>
              </a:rPr>
              <a:t> Goran </a:t>
            </a:r>
            <a:r>
              <a:rPr lang="en-IN" sz="2000" b="1" dirty="0" err="1">
                <a:solidFill>
                  <a:schemeClr val="dk1"/>
                </a:solidFill>
                <a:latin typeface="Cambria"/>
                <a:ea typeface="Cambria"/>
                <a:cs typeface="Cambria"/>
                <a:sym typeface="Cambria"/>
              </a:rPr>
              <a:t>Bandov</a:t>
            </a:r>
            <a:r>
              <a:rPr lang="en-IN" sz="2000" dirty="0">
                <a:solidFill>
                  <a:schemeClr val="dk1"/>
                </a:solidFill>
                <a:latin typeface="Cambria"/>
                <a:ea typeface="Cambria"/>
                <a:cs typeface="Cambria"/>
                <a:sym typeface="Cambria"/>
              </a:rPr>
              <a:t>, Vice Dean, Dag Hammarskjöld University College,   Croatia</a:t>
            </a:r>
            <a:r>
              <a:rPr lang="en-IN" sz="2000" dirty="0" smtClean="0">
                <a:solidFill>
                  <a:schemeClr val="dk1"/>
                </a:solidFill>
                <a:latin typeface="Cambria"/>
                <a:ea typeface="Cambria"/>
                <a:cs typeface="Cambria"/>
                <a:sym typeface="Cambria"/>
              </a:rPr>
              <a:t>.</a:t>
            </a:r>
          </a:p>
          <a:p>
            <a:pPr marL="0" marR="0" lvl="0" indent="0" algn="l" rtl="0">
              <a:spcBef>
                <a:spcPts val="600"/>
              </a:spcBef>
              <a:buClr>
                <a:schemeClr val="dk1"/>
              </a:buClr>
              <a:buSzPct val="100000"/>
              <a:buFont typeface="Arial"/>
              <a:buChar char="•"/>
            </a:pPr>
            <a:endParaRPr lang="en-IN" sz="2000" dirty="0">
              <a:solidFill>
                <a:schemeClr val="dk1"/>
              </a:solidFill>
              <a:latin typeface="Cambria"/>
              <a:ea typeface="Cambria"/>
              <a:cs typeface="Cambria"/>
              <a:sym typeface="Cambria"/>
            </a:endParaRPr>
          </a:p>
          <a:p>
            <a:pPr lvl="0" algn="ctr">
              <a:buSzPct val="25000"/>
            </a:pPr>
            <a:r>
              <a:rPr lang="en-IN" sz="2400" b="1" dirty="0">
                <a:solidFill>
                  <a:schemeClr val="dk1"/>
                </a:solidFill>
                <a:latin typeface="Cambria"/>
                <a:ea typeface="Cambria"/>
                <a:cs typeface="Cambria"/>
                <a:sym typeface="Cambria"/>
              </a:rPr>
              <a:t>Faculty</a:t>
            </a:r>
            <a:r>
              <a:rPr lang="en-IN" sz="2400" dirty="0">
                <a:solidFill>
                  <a:schemeClr val="dk1"/>
                </a:solidFill>
                <a:latin typeface="Cambria"/>
                <a:ea typeface="Cambria"/>
                <a:cs typeface="Cambria"/>
                <a:sym typeface="Cambria"/>
              </a:rPr>
              <a:t>	</a:t>
            </a:r>
          </a:p>
          <a:p>
            <a:pPr lvl="0">
              <a:buSzPct val="25000"/>
            </a:pPr>
            <a:r>
              <a:rPr lang="en-IN" sz="2000" dirty="0">
                <a:solidFill>
                  <a:schemeClr val="dk1"/>
                </a:solidFill>
                <a:latin typeface="Cambria"/>
                <a:ea typeface="Cambria"/>
                <a:cs typeface="Cambria"/>
                <a:sym typeface="Cambria"/>
              </a:rPr>
              <a:t>This transdisciplinary </a:t>
            </a:r>
            <a:r>
              <a:rPr lang="en-IN" sz="2000" dirty="0" smtClean="0">
                <a:solidFill>
                  <a:schemeClr val="dk1"/>
                </a:solidFill>
                <a:latin typeface="Cambria"/>
                <a:ea typeface="Cambria"/>
                <a:cs typeface="Cambria"/>
                <a:sym typeface="Cambria"/>
              </a:rPr>
              <a:t>course will be conducted </a:t>
            </a:r>
            <a:r>
              <a:rPr lang="en-IN" sz="2000" dirty="0">
                <a:solidFill>
                  <a:schemeClr val="dk1"/>
                </a:solidFill>
                <a:latin typeface="Cambria"/>
                <a:ea typeface="Cambria"/>
                <a:cs typeface="Cambria"/>
                <a:sym typeface="Cambria"/>
              </a:rPr>
              <a:t>by </a:t>
            </a:r>
            <a:r>
              <a:rPr lang="en-IN" sz="2000" dirty="0" smtClean="0">
                <a:solidFill>
                  <a:schemeClr val="dk1"/>
                </a:solidFill>
                <a:latin typeface="Cambria"/>
                <a:ea typeface="Cambria"/>
                <a:cs typeface="Cambria"/>
                <a:sym typeface="Cambria"/>
              </a:rPr>
              <a:t>more than a dozen faculty of the natural </a:t>
            </a:r>
            <a:r>
              <a:rPr lang="en-IN" sz="2000" dirty="0">
                <a:solidFill>
                  <a:schemeClr val="dk1"/>
                </a:solidFill>
                <a:latin typeface="Cambria"/>
                <a:ea typeface="Cambria"/>
                <a:cs typeface="Cambria"/>
                <a:sym typeface="Cambria"/>
              </a:rPr>
              <a:t>and social scientists </a:t>
            </a:r>
            <a:r>
              <a:rPr lang="en-IN" sz="2000" dirty="0" smtClean="0">
                <a:solidFill>
                  <a:schemeClr val="dk1"/>
                </a:solidFill>
                <a:latin typeface="Cambria"/>
                <a:ea typeface="Cambria"/>
                <a:cs typeface="Cambria"/>
                <a:sym typeface="Cambria"/>
              </a:rPr>
              <a:t>who are Fellows </a:t>
            </a:r>
            <a:r>
              <a:rPr lang="en-IN" sz="2000" dirty="0">
                <a:solidFill>
                  <a:schemeClr val="dk1"/>
                </a:solidFill>
                <a:latin typeface="Cambria"/>
                <a:ea typeface="Cambria"/>
                <a:cs typeface="Cambria"/>
                <a:sym typeface="Cambria"/>
              </a:rPr>
              <a:t>of the World Academy of Art &amp; </a:t>
            </a:r>
            <a:r>
              <a:rPr lang="en-IN" sz="2000" dirty="0" smtClean="0">
                <a:solidFill>
                  <a:schemeClr val="dk1"/>
                </a:solidFill>
                <a:latin typeface="Cambria"/>
                <a:ea typeface="Cambria"/>
                <a:cs typeface="Cambria"/>
                <a:sym typeface="Cambria"/>
              </a:rPr>
              <a:t>Science and partnering institutions.</a:t>
            </a:r>
            <a:endParaRPr lang="en-IN" sz="2000" dirty="0">
              <a:solidFill>
                <a:schemeClr val="dk1"/>
              </a:solidFill>
              <a:latin typeface="Cambria"/>
              <a:ea typeface="Cambria"/>
              <a:cs typeface="Cambria"/>
              <a:sym typeface="Cambria"/>
            </a:endParaRPr>
          </a:p>
          <a:p>
            <a:pPr marL="0" marR="0" lvl="0" indent="0" algn="l" rtl="0">
              <a:spcBef>
                <a:spcPts val="600"/>
              </a:spcBef>
              <a:buClr>
                <a:schemeClr val="dk1"/>
              </a:buClr>
              <a:buSzPct val="100000"/>
            </a:pPr>
            <a:endParaRPr lang="en-IN" sz="2000" dirty="0">
              <a:solidFill>
                <a:schemeClr val="dk1"/>
              </a:solidFill>
              <a:latin typeface="Cambria"/>
              <a:ea typeface="Cambria"/>
              <a:cs typeface="Cambria"/>
              <a:sym typeface="Cambria"/>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928662" y="1571612"/>
            <a:ext cx="7500989" cy="392909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2800" b="1">
                <a:solidFill>
                  <a:schemeClr val="dk1"/>
                </a:solidFill>
                <a:latin typeface="Cambria"/>
                <a:ea typeface="Cambria"/>
                <a:cs typeface="Cambria"/>
                <a:sym typeface="Cambria"/>
              </a:rPr>
              <a:t>Be One Step Ahead!</a:t>
            </a:r>
          </a:p>
          <a:p>
            <a:pPr marL="0" marR="0" lvl="0" indent="0" algn="ctr" rtl="0">
              <a:spcBef>
                <a:spcPts val="0"/>
              </a:spcBef>
              <a:spcAft>
                <a:spcPts val="0"/>
              </a:spcAft>
              <a:buNone/>
            </a:pPr>
            <a:endParaRPr sz="280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en-IN" sz="2800">
                <a:solidFill>
                  <a:schemeClr val="dk1"/>
                </a:solidFill>
                <a:latin typeface="Cambria"/>
                <a:ea typeface="Cambria"/>
                <a:cs typeface="Cambria"/>
                <a:sym typeface="Cambria"/>
              </a:rPr>
              <a:t>Seize the opportunity to interact and form meaningful relationships with </a:t>
            </a:r>
          </a:p>
          <a:p>
            <a:pPr marL="0" marR="0" lvl="0" indent="0" algn="ctr" rtl="0">
              <a:spcBef>
                <a:spcPts val="0"/>
              </a:spcBef>
              <a:buSzPct val="25000"/>
              <a:buNone/>
            </a:pPr>
            <a:r>
              <a:rPr lang="en-IN" sz="2800">
                <a:solidFill>
                  <a:schemeClr val="dk1"/>
                </a:solidFill>
                <a:latin typeface="Cambria"/>
                <a:ea typeface="Cambria"/>
                <a:cs typeface="Cambria"/>
                <a:sym typeface="Cambria"/>
              </a:rPr>
              <a:t>leading thinkers and gamechangers!</a:t>
            </a:r>
          </a:p>
        </p:txBody>
      </p:sp>
      <p:pic>
        <p:nvPicPr>
          <p:cNvPr id="239" name="Shape 239"/>
          <p:cNvPicPr preferRelativeResize="0"/>
          <p:nvPr/>
        </p:nvPicPr>
        <p:blipFill rotWithShape="1">
          <a:blip r:embed="rId3">
            <a:alphaModFix/>
          </a:blip>
          <a:srcRect/>
          <a:stretch/>
        </p:blipFill>
        <p:spPr>
          <a:xfrm>
            <a:off x="1357290" y="928670"/>
            <a:ext cx="714379" cy="714379"/>
          </a:xfrm>
          <a:prstGeom prst="rect">
            <a:avLst/>
          </a:prstGeom>
          <a:noFill/>
          <a:ln>
            <a:noFill/>
          </a:ln>
        </p:spPr>
      </p:pic>
      <p:pic>
        <p:nvPicPr>
          <p:cNvPr id="240" name="Shape 240"/>
          <p:cNvPicPr preferRelativeResize="0"/>
          <p:nvPr/>
        </p:nvPicPr>
        <p:blipFill rotWithShape="1">
          <a:blip r:embed="rId4">
            <a:alphaModFix/>
          </a:blip>
          <a:srcRect/>
          <a:stretch/>
        </p:blipFill>
        <p:spPr>
          <a:xfrm>
            <a:off x="2357422" y="928670"/>
            <a:ext cx="642941" cy="677829"/>
          </a:xfrm>
          <a:prstGeom prst="rect">
            <a:avLst/>
          </a:prstGeom>
          <a:noFill/>
          <a:ln>
            <a:noFill/>
          </a:ln>
        </p:spPr>
      </p:pic>
      <p:pic>
        <p:nvPicPr>
          <p:cNvPr id="241" name="Shape 241"/>
          <p:cNvPicPr preferRelativeResize="0"/>
          <p:nvPr/>
        </p:nvPicPr>
        <p:blipFill rotWithShape="1">
          <a:blip r:embed="rId5">
            <a:alphaModFix/>
          </a:blip>
          <a:srcRect/>
          <a:stretch/>
        </p:blipFill>
        <p:spPr>
          <a:xfrm>
            <a:off x="3333821" y="1043801"/>
            <a:ext cx="1452492" cy="456372"/>
          </a:xfrm>
          <a:prstGeom prst="rect">
            <a:avLst/>
          </a:prstGeom>
          <a:noFill/>
          <a:ln>
            <a:noFill/>
          </a:ln>
        </p:spPr>
      </p:pic>
      <p:pic>
        <p:nvPicPr>
          <p:cNvPr id="242" name="Shape 242"/>
          <p:cNvPicPr preferRelativeResize="0"/>
          <p:nvPr/>
        </p:nvPicPr>
        <p:blipFill rotWithShape="1">
          <a:blip r:embed="rId6">
            <a:alphaModFix/>
          </a:blip>
          <a:srcRect l="70603" r="17822"/>
          <a:stretch/>
        </p:blipFill>
        <p:spPr>
          <a:xfrm>
            <a:off x="7429520" y="857232"/>
            <a:ext cx="714379" cy="895349"/>
          </a:xfrm>
          <a:prstGeom prst="rect">
            <a:avLst/>
          </a:prstGeom>
          <a:noFill/>
          <a:ln>
            <a:noFill/>
          </a:ln>
        </p:spPr>
      </p:pic>
      <p:pic>
        <p:nvPicPr>
          <p:cNvPr id="243" name="Shape 243"/>
          <p:cNvPicPr preferRelativeResize="0"/>
          <p:nvPr/>
        </p:nvPicPr>
        <p:blipFill rotWithShape="1">
          <a:blip r:embed="rId7">
            <a:alphaModFix/>
          </a:blip>
          <a:srcRect/>
          <a:stretch/>
        </p:blipFill>
        <p:spPr>
          <a:xfrm>
            <a:off x="5214942" y="1022967"/>
            <a:ext cx="571503" cy="548644"/>
          </a:xfrm>
          <a:prstGeom prst="rect">
            <a:avLst/>
          </a:prstGeom>
          <a:noFill/>
          <a:ln>
            <a:noFill/>
          </a:ln>
        </p:spPr>
      </p:pic>
      <p:pic>
        <p:nvPicPr>
          <p:cNvPr id="244" name="Shape 244"/>
          <p:cNvPicPr preferRelativeResize="0"/>
          <p:nvPr/>
        </p:nvPicPr>
        <p:blipFill rotWithShape="1">
          <a:blip r:embed="rId8">
            <a:alphaModFix/>
          </a:blip>
          <a:srcRect/>
          <a:stretch/>
        </p:blipFill>
        <p:spPr>
          <a:xfrm>
            <a:off x="6072198" y="1023857"/>
            <a:ext cx="1066949" cy="476317"/>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285719" y="2357431"/>
            <a:ext cx="8501121" cy="37862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2400" b="1" dirty="0" smtClean="0">
                <a:solidFill>
                  <a:schemeClr val="dk1"/>
                </a:solidFill>
                <a:latin typeface="Cambria"/>
                <a:ea typeface="Cambria"/>
                <a:cs typeface="Cambria"/>
                <a:sym typeface="Cambria"/>
              </a:rPr>
              <a:t>Partnering Institutions</a:t>
            </a:r>
          </a:p>
          <a:p>
            <a:pPr marL="0" marR="0" lvl="0" indent="0" algn="ctr" rtl="0">
              <a:spcBef>
                <a:spcPts val="0"/>
              </a:spcBef>
              <a:spcAft>
                <a:spcPts val="0"/>
              </a:spcAft>
              <a:buSzPct val="25000"/>
              <a:buNone/>
            </a:pPr>
            <a:endParaRPr lang="en-IN" sz="2400" b="1" dirty="0" smtClean="0">
              <a:solidFill>
                <a:schemeClr val="dk1"/>
              </a:solidFill>
              <a:latin typeface="Cambria"/>
              <a:ea typeface="Cambria"/>
              <a:cs typeface="Cambria"/>
              <a:sym typeface="Cambria"/>
            </a:endParaRPr>
          </a:p>
          <a:p>
            <a:pPr lvl="0">
              <a:spcBef>
                <a:spcPts val="600"/>
              </a:spcBef>
              <a:buSzPct val="25000"/>
            </a:pPr>
            <a:r>
              <a:rPr lang="en-IN" sz="2400" dirty="0" smtClean="0">
                <a:solidFill>
                  <a:schemeClr val="dk1"/>
                </a:solidFill>
                <a:latin typeface="Cambria"/>
                <a:ea typeface="Cambria"/>
                <a:cs typeface="Cambria"/>
                <a:sym typeface="Cambria"/>
              </a:rPr>
              <a:t>World Academy of Art and Science, USA</a:t>
            </a:r>
          </a:p>
          <a:p>
            <a:pPr lvl="0">
              <a:spcBef>
                <a:spcPts val="600"/>
              </a:spcBef>
              <a:buSzPct val="25000"/>
            </a:pPr>
            <a:r>
              <a:rPr lang="en-IN" sz="2400" dirty="0" smtClean="0">
                <a:solidFill>
                  <a:schemeClr val="dk1"/>
                </a:solidFill>
                <a:latin typeface="Cambria"/>
                <a:ea typeface="Cambria"/>
                <a:cs typeface="Cambria"/>
                <a:sym typeface="Cambria"/>
              </a:rPr>
              <a:t>World University Consortium, USA</a:t>
            </a:r>
          </a:p>
          <a:p>
            <a:pPr lvl="0">
              <a:spcBef>
                <a:spcPts val="600"/>
              </a:spcBef>
              <a:buSzPct val="25000"/>
            </a:pPr>
            <a:r>
              <a:rPr lang="en-IN" sz="2400" dirty="0" smtClean="0">
                <a:solidFill>
                  <a:schemeClr val="dk1"/>
                </a:solidFill>
                <a:latin typeface="Cambria"/>
                <a:ea typeface="Cambria"/>
                <a:cs typeface="Cambria"/>
                <a:sym typeface="Cambria"/>
              </a:rPr>
              <a:t>Inter-University Centre, Croatia</a:t>
            </a:r>
          </a:p>
          <a:p>
            <a:pPr lvl="0">
              <a:spcBef>
                <a:spcPts val="600"/>
              </a:spcBef>
              <a:buSzPct val="25000"/>
            </a:pPr>
            <a:r>
              <a:rPr lang="en-IN" sz="2400" dirty="0" smtClean="0">
                <a:solidFill>
                  <a:schemeClr val="dk1"/>
                </a:solidFill>
                <a:latin typeface="Cambria"/>
                <a:ea typeface="Cambria"/>
                <a:cs typeface="Cambria"/>
                <a:sym typeface="Cambria"/>
              </a:rPr>
              <a:t>Dag Hammarskjöld University College, Croatia</a:t>
            </a:r>
          </a:p>
          <a:p>
            <a:pPr lvl="0">
              <a:spcBef>
                <a:spcPts val="600"/>
              </a:spcBef>
              <a:buSzPct val="25000"/>
            </a:pPr>
            <a:r>
              <a:rPr lang="en-IN" sz="2400" dirty="0" smtClean="0">
                <a:solidFill>
                  <a:schemeClr val="dk1"/>
                </a:solidFill>
                <a:latin typeface="Cambria"/>
                <a:ea typeface="Cambria"/>
                <a:cs typeface="Cambria"/>
                <a:sym typeface="Cambria"/>
              </a:rPr>
              <a:t>Person-</a:t>
            </a:r>
            <a:r>
              <a:rPr lang="en-IN" sz="2400" dirty="0" err="1" smtClean="0">
                <a:solidFill>
                  <a:schemeClr val="dk1"/>
                </a:solidFill>
                <a:latin typeface="Cambria"/>
                <a:ea typeface="Cambria"/>
                <a:cs typeface="Cambria"/>
                <a:sym typeface="Cambria"/>
              </a:rPr>
              <a:t>Centered</a:t>
            </a:r>
            <a:r>
              <a:rPr lang="en-IN" sz="2400" dirty="0" smtClean="0">
                <a:solidFill>
                  <a:schemeClr val="dk1"/>
                </a:solidFill>
                <a:latin typeface="Cambria"/>
                <a:ea typeface="Cambria"/>
                <a:cs typeface="Cambria"/>
                <a:sym typeface="Cambria"/>
              </a:rPr>
              <a:t> Approach Institute, Italy</a:t>
            </a:r>
          </a:p>
          <a:p>
            <a:pPr lvl="0">
              <a:spcBef>
                <a:spcPts val="600"/>
              </a:spcBef>
              <a:buSzPct val="25000"/>
            </a:pPr>
            <a:r>
              <a:rPr lang="en-IN" sz="2400" dirty="0" smtClean="0">
                <a:solidFill>
                  <a:schemeClr val="dk1"/>
                </a:solidFill>
                <a:latin typeface="Cambria"/>
                <a:ea typeface="Cambria"/>
                <a:cs typeface="Cambria"/>
                <a:sym typeface="Cambria"/>
              </a:rPr>
              <a:t>The Mother's Service Society, India</a:t>
            </a:r>
          </a:p>
          <a:p>
            <a:pPr marL="0" marR="0" lvl="0" indent="0" algn="ctr" rtl="0">
              <a:spcBef>
                <a:spcPts val="0"/>
              </a:spcBef>
              <a:spcAft>
                <a:spcPts val="0"/>
              </a:spcAft>
              <a:buSzPct val="25000"/>
              <a:buNone/>
            </a:pPr>
            <a:endParaRPr lang="en-IN" sz="2400" b="1" dirty="0" smtClean="0">
              <a:solidFill>
                <a:schemeClr val="dk1"/>
              </a:solidFill>
              <a:latin typeface="Cambria"/>
              <a:ea typeface="Cambria"/>
              <a:cs typeface="Cambria"/>
              <a:sym typeface="Cambria"/>
            </a:endParaRPr>
          </a:p>
          <a:p>
            <a:pPr marL="0" marR="0" lvl="0" indent="0" algn="ctr" rtl="0">
              <a:spcBef>
                <a:spcPts val="0"/>
              </a:spcBef>
              <a:spcAft>
                <a:spcPts val="0"/>
              </a:spcAft>
              <a:buSzPct val="25000"/>
              <a:buNone/>
            </a:pPr>
            <a:endParaRPr lang="en-IN" sz="2400" dirty="0">
              <a:solidFill>
                <a:schemeClr val="dk1"/>
              </a:solidFill>
              <a:latin typeface="Cambria"/>
              <a:ea typeface="Cambria"/>
              <a:cs typeface="Cambria"/>
              <a:sym typeface="Cambria"/>
            </a:endParaRPr>
          </a:p>
        </p:txBody>
      </p:sp>
      <p:pic>
        <p:nvPicPr>
          <p:cNvPr id="3" name="Shape 227"/>
          <p:cNvPicPr preferRelativeResize="0"/>
          <p:nvPr/>
        </p:nvPicPr>
        <p:blipFill rotWithShape="1">
          <a:blip r:embed="rId3">
            <a:alphaModFix/>
          </a:blip>
          <a:srcRect/>
          <a:stretch/>
        </p:blipFill>
        <p:spPr>
          <a:xfrm>
            <a:off x="1357290" y="928670"/>
            <a:ext cx="714379" cy="714379"/>
          </a:xfrm>
          <a:prstGeom prst="rect">
            <a:avLst/>
          </a:prstGeom>
          <a:noFill/>
          <a:ln>
            <a:noFill/>
          </a:ln>
        </p:spPr>
      </p:pic>
      <p:pic>
        <p:nvPicPr>
          <p:cNvPr id="4" name="Shape 228"/>
          <p:cNvPicPr preferRelativeResize="0"/>
          <p:nvPr/>
        </p:nvPicPr>
        <p:blipFill rotWithShape="1">
          <a:blip r:embed="rId4">
            <a:alphaModFix/>
          </a:blip>
          <a:srcRect/>
          <a:stretch/>
        </p:blipFill>
        <p:spPr>
          <a:xfrm>
            <a:off x="2357422" y="928670"/>
            <a:ext cx="642941" cy="677829"/>
          </a:xfrm>
          <a:prstGeom prst="rect">
            <a:avLst/>
          </a:prstGeom>
          <a:noFill/>
          <a:ln>
            <a:noFill/>
          </a:ln>
        </p:spPr>
      </p:pic>
      <p:pic>
        <p:nvPicPr>
          <p:cNvPr id="5" name="Shape 229"/>
          <p:cNvPicPr preferRelativeResize="0"/>
          <p:nvPr/>
        </p:nvPicPr>
        <p:blipFill rotWithShape="1">
          <a:blip r:embed="rId5">
            <a:alphaModFix/>
          </a:blip>
          <a:srcRect/>
          <a:stretch/>
        </p:blipFill>
        <p:spPr>
          <a:xfrm>
            <a:off x="3333821" y="1043801"/>
            <a:ext cx="1452492" cy="456372"/>
          </a:xfrm>
          <a:prstGeom prst="rect">
            <a:avLst/>
          </a:prstGeom>
          <a:noFill/>
          <a:ln>
            <a:noFill/>
          </a:ln>
        </p:spPr>
      </p:pic>
      <p:pic>
        <p:nvPicPr>
          <p:cNvPr id="6" name="Shape 230"/>
          <p:cNvPicPr preferRelativeResize="0"/>
          <p:nvPr/>
        </p:nvPicPr>
        <p:blipFill rotWithShape="1">
          <a:blip r:embed="rId6">
            <a:alphaModFix/>
          </a:blip>
          <a:srcRect l="70603" r="17822"/>
          <a:stretch/>
        </p:blipFill>
        <p:spPr>
          <a:xfrm>
            <a:off x="7429520" y="857232"/>
            <a:ext cx="714379" cy="895349"/>
          </a:xfrm>
          <a:prstGeom prst="rect">
            <a:avLst/>
          </a:prstGeom>
          <a:noFill/>
          <a:ln>
            <a:noFill/>
          </a:ln>
        </p:spPr>
      </p:pic>
      <p:pic>
        <p:nvPicPr>
          <p:cNvPr id="7" name="Shape 231"/>
          <p:cNvPicPr preferRelativeResize="0"/>
          <p:nvPr/>
        </p:nvPicPr>
        <p:blipFill rotWithShape="1">
          <a:blip r:embed="rId7">
            <a:alphaModFix/>
          </a:blip>
          <a:srcRect/>
          <a:stretch/>
        </p:blipFill>
        <p:spPr>
          <a:xfrm>
            <a:off x="5214942" y="1022967"/>
            <a:ext cx="571503" cy="548644"/>
          </a:xfrm>
          <a:prstGeom prst="rect">
            <a:avLst/>
          </a:prstGeom>
          <a:noFill/>
          <a:ln>
            <a:noFill/>
          </a:ln>
        </p:spPr>
      </p:pic>
      <p:pic>
        <p:nvPicPr>
          <p:cNvPr id="8" name="Shape 232"/>
          <p:cNvPicPr preferRelativeResize="0"/>
          <p:nvPr/>
        </p:nvPicPr>
        <p:blipFill rotWithShape="1">
          <a:blip r:embed="rId8">
            <a:alphaModFix/>
          </a:blip>
          <a:srcRect/>
          <a:stretch/>
        </p:blipFill>
        <p:spPr>
          <a:xfrm>
            <a:off x="6072198" y="1023857"/>
            <a:ext cx="1066949" cy="47631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928662" y="2214553"/>
            <a:ext cx="7143799" cy="107157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mbria"/>
              <a:buNone/>
            </a:pPr>
            <a:r>
              <a:rPr lang="en-IN" sz="4400" b="0" i="0" u="none" strike="noStrike" cap="none">
                <a:solidFill>
                  <a:schemeClr val="dk1"/>
                </a:solidFill>
                <a:latin typeface="Cambria"/>
                <a:ea typeface="Cambria"/>
                <a:cs typeface="Cambria"/>
                <a:sym typeface="Cambria"/>
              </a:rPr>
              <a:t>Mind, Thinking &amp; Creativity</a:t>
            </a:r>
          </a:p>
        </p:txBody>
      </p:sp>
      <p:sp>
        <p:nvSpPr>
          <p:cNvPr id="99" name="Shape 99"/>
          <p:cNvSpPr txBox="1">
            <a:spLocks noGrp="1"/>
          </p:cNvSpPr>
          <p:nvPr>
            <p:ph type="subTitle" idx="1"/>
          </p:nvPr>
        </p:nvSpPr>
        <p:spPr>
          <a:xfrm>
            <a:off x="1371600" y="3605226"/>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262626"/>
              </a:buClr>
              <a:buSzPct val="25000"/>
              <a:buFont typeface="Arial"/>
              <a:buNone/>
            </a:pPr>
            <a:r>
              <a:rPr lang="en-IN" sz="2400" b="0" i="0" u="none" strike="noStrike" cap="none">
                <a:solidFill>
                  <a:srgbClr val="262626"/>
                </a:solidFill>
                <a:latin typeface="Cambria"/>
                <a:ea typeface="Cambria"/>
                <a:cs typeface="Cambria"/>
                <a:sym typeface="Cambria"/>
              </a:rPr>
              <a:t>A Post-Graduate Certificate Course</a:t>
            </a:r>
          </a:p>
          <a:p>
            <a:pPr marL="0" marR="0" lvl="0" indent="0" algn="ctr" rtl="0">
              <a:spcBef>
                <a:spcPts val="480"/>
              </a:spcBef>
              <a:spcAft>
                <a:spcPts val="0"/>
              </a:spcAft>
              <a:buClr>
                <a:srgbClr val="262626"/>
              </a:buClr>
              <a:buSzPct val="25000"/>
              <a:buFont typeface="Arial"/>
              <a:buNone/>
            </a:pPr>
            <a:r>
              <a:rPr lang="en-IN" sz="2400" b="0" i="0" u="none" strike="noStrike" cap="none">
                <a:solidFill>
                  <a:srgbClr val="262626"/>
                </a:solidFill>
                <a:latin typeface="Cambria"/>
                <a:ea typeface="Cambria"/>
                <a:cs typeface="Cambria"/>
                <a:sym typeface="Cambria"/>
              </a:rPr>
              <a:t>Inter-University Centre, Dubrovnik, Croatia</a:t>
            </a:r>
          </a:p>
          <a:p>
            <a:pPr marL="0" marR="0" lvl="0" indent="0" algn="ctr" rtl="0">
              <a:spcBef>
                <a:spcPts val="480"/>
              </a:spcBef>
              <a:spcAft>
                <a:spcPts val="0"/>
              </a:spcAft>
              <a:buClr>
                <a:srgbClr val="262626"/>
              </a:buClr>
              <a:buSzPct val="25000"/>
              <a:buFont typeface="Arial"/>
              <a:buNone/>
            </a:pPr>
            <a:r>
              <a:rPr lang="en-IN" sz="2400" b="0" i="0" u="none" strike="noStrike" cap="none">
                <a:solidFill>
                  <a:srgbClr val="262626"/>
                </a:solidFill>
                <a:latin typeface="Cambria"/>
                <a:ea typeface="Cambria"/>
                <a:cs typeface="Cambria"/>
                <a:sym typeface="Cambria"/>
              </a:rPr>
              <a:t>April 11-16, 2016</a:t>
            </a:r>
          </a:p>
          <a:p>
            <a:pPr marL="0" marR="0" lvl="0" indent="0" algn="ctr" rtl="0">
              <a:spcBef>
                <a:spcPts val="480"/>
              </a:spcBef>
              <a:buClr>
                <a:srgbClr val="888888"/>
              </a:buClr>
              <a:buSzPct val="25000"/>
              <a:buFont typeface="Arial"/>
              <a:buNone/>
            </a:pPr>
            <a:endParaRPr sz="2400" b="0" i="0" u="none" strike="noStrike" cap="none">
              <a:solidFill>
                <a:srgbClr val="262626"/>
              </a:solidFill>
              <a:latin typeface="Cambria"/>
              <a:ea typeface="Cambria"/>
              <a:cs typeface="Cambria"/>
              <a:sym typeface="Cambria"/>
            </a:endParaRPr>
          </a:p>
        </p:txBody>
      </p:sp>
      <p:pic>
        <p:nvPicPr>
          <p:cNvPr id="100" name="Shape 100"/>
          <p:cNvPicPr preferRelativeResize="0"/>
          <p:nvPr/>
        </p:nvPicPr>
        <p:blipFill rotWithShape="1">
          <a:blip r:embed="rId3">
            <a:alphaModFix/>
          </a:blip>
          <a:srcRect l="70603" r="17822"/>
          <a:stretch/>
        </p:blipFill>
        <p:spPr>
          <a:xfrm>
            <a:off x="8072461" y="5534046"/>
            <a:ext cx="714379" cy="895349"/>
          </a:xfrm>
          <a:prstGeom prst="rect">
            <a:avLst/>
          </a:prstGeom>
          <a:noFill/>
          <a:ln>
            <a:noFill/>
          </a:ln>
        </p:spPr>
      </p:pic>
      <p:sp>
        <p:nvSpPr>
          <p:cNvPr id="101" name="Shape 101"/>
          <p:cNvSpPr txBox="1"/>
          <p:nvPr/>
        </p:nvSpPr>
        <p:spPr>
          <a:xfrm>
            <a:off x="6643702" y="6215082"/>
            <a:ext cx="2214578" cy="2857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200" b="1" i="0" u="none" strike="noStrike" cap="none">
                <a:solidFill>
                  <a:schemeClr val="dk1"/>
                </a:solidFill>
                <a:latin typeface="Cambria"/>
                <a:ea typeface="Cambria"/>
                <a:cs typeface="Cambria"/>
                <a:sym typeface="Cambria"/>
              </a:rPr>
              <a:t>The Mother's Service Society</a:t>
            </a:r>
          </a:p>
        </p:txBody>
      </p:sp>
      <p:sp>
        <p:nvSpPr>
          <p:cNvPr id="102" name="Shape 102"/>
          <p:cNvSpPr txBox="1"/>
          <p:nvPr/>
        </p:nvSpPr>
        <p:spPr>
          <a:xfrm>
            <a:off x="6715139" y="1508926"/>
            <a:ext cx="2243884"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200" b="1" i="0" u="none" strike="noStrike" cap="none">
                <a:solidFill>
                  <a:schemeClr val="dk1"/>
                </a:solidFill>
                <a:latin typeface="Cambria"/>
                <a:ea typeface="Cambria"/>
                <a:cs typeface="Cambria"/>
                <a:sym typeface="Cambria"/>
              </a:rPr>
              <a:t>World University Consortium</a:t>
            </a:r>
          </a:p>
        </p:txBody>
      </p:sp>
      <p:sp>
        <p:nvSpPr>
          <p:cNvPr id="103" name="Shape 103"/>
          <p:cNvSpPr txBox="1"/>
          <p:nvPr/>
        </p:nvSpPr>
        <p:spPr>
          <a:xfrm>
            <a:off x="3214677" y="6143644"/>
            <a:ext cx="307183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200" b="1">
                <a:solidFill>
                  <a:schemeClr val="dk1"/>
                </a:solidFill>
                <a:latin typeface="Cambria"/>
                <a:ea typeface="Cambria"/>
                <a:cs typeface="Cambria"/>
                <a:sym typeface="Cambria"/>
              </a:rPr>
              <a:t>Dag Hammarskjöld University College </a:t>
            </a:r>
          </a:p>
        </p:txBody>
      </p:sp>
      <p:sp>
        <p:nvSpPr>
          <p:cNvPr id="104" name="Shape 104"/>
          <p:cNvSpPr txBox="1"/>
          <p:nvPr/>
        </p:nvSpPr>
        <p:spPr>
          <a:xfrm>
            <a:off x="285719" y="6223835"/>
            <a:ext cx="2767034"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200" b="1">
                <a:solidFill>
                  <a:schemeClr val="dk1"/>
                </a:solidFill>
                <a:latin typeface="Cambria"/>
                <a:ea typeface="Cambria"/>
                <a:cs typeface="Cambria"/>
                <a:sym typeface="Cambria"/>
              </a:rPr>
              <a:t>Person-Centered Approach Institute</a:t>
            </a:r>
          </a:p>
        </p:txBody>
      </p:sp>
      <p:pic>
        <p:nvPicPr>
          <p:cNvPr id="105" name="Shape 105"/>
          <p:cNvPicPr preferRelativeResize="0"/>
          <p:nvPr/>
        </p:nvPicPr>
        <p:blipFill rotWithShape="1">
          <a:blip r:embed="rId4">
            <a:alphaModFix/>
          </a:blip>
          <a:srcRect/>
          <a:stretch/>
        </p:blipFill>
        <p:spPr>
          <a:xfrm>
            <a:off x="4429125" y="5638135"/>
            <a:ext cx="571503" cy="548644"/>
          </a:xfrm>
          <a:prstGeom prst="rect">
            <a:avLst/>
          </a:prstGeom>
          <a:noFill/>
          <a:ln>
            <a:noFill/>
          </a:ln>
        </p:spPr>
      </p:pic>
      <p:pic>
        <p:nvPicPr>
          <p:cNvPr id="106" name="Shape 106"/>
          <p:cNvPicPr preferRelativeResize="0"/>
          <p:nvPr/>
        </p:nvPicPr>
        <p:blipFill rotWithShape="1">
          <a:blip r:embed="rId5">
            <a:alphaModFix/>
          </a:blip>
          <a:srcRect/>
          <a:stretch/>
        </p:blipFill>
        <p:spPr>
          <a:xfrm>
            <a:off x="433216" y="5667326"/>
            <a:ext cx="1066949" cy="476317"/>
          </a:xfrm>
          <a:prstGeom prst="rect">
            <a:avLst/>
          </a:prstGeom>
          <a:noFill/>
          <a:ln>
            <a:noFill/>
          </a:ln>
        </p:spPr>
      </p:pic>
      <p:pic>
        <p:nvPicPr>
          <p:cNvPr id="107" name="Shape 107"/>
          <p:cNvPicPr preferRelativeResize="0"/>
          <p:nvPr/>
        </p:nvPicPr>
        <p:blipFill rotWithShape="1">
          <a:blip r:embed="rId6">
            <a:alphaModFix/>
          </a:blip>
          <a:srcRect/>
          <a:stretch/>
        </p:blipFill>
        <p:spPr>
          <a:xfrm>
            <a:off x="714347" y="580233"/>
            <a:ext cx="1143007" cy="1143007"/>
          </a:xfrm>
          <a:prstGeom prst="rect">
            <a:avLst/>
          </a:prstGeom>
          <a:noFill/>
          <a:ln>
            <a:noFill/>
          </a:ln>
        </p:spPr>
      </p:pic>
      <p:pic>
        <p:nvPicPr>
          <p:cNvPr id="108" name="Shape 108"/>
          <p:cNvPicPr preferRelativeResize="0"/>
          <p:nvPr/>
        </p:nvPicPr>
        <p:blipFill rotWithShape="1">
          <a:blip r:embed="rId7">
            <a:alphaModFix/>
          </a:blip>
          <a:srcRect/>
          <a:stretch/>
        </p:blipFill>
        <p:spPr>
          <a:xfrm>
            <a:off x="7286643" y="580233"/>
            <a:ext cx="948655" cy="1000131"/>
          </a:xfrm>
          <a:prstGeom prst="rect">
            <a:avLst/>
          </a:prstGeom>
          <a:noFill/>
          <a:ln>
            <a:noFill/>
          </a:ln>
        </p:spPr>
      </p:pic>
      <p:pic>
        <p:nvPicPr>
          <p:cNvPr id="109" name="Shape 109"/>
          <p:cNvPicPr preferRelativeResize="0"/>
          <p:nvPr/>
        </p:nvPicPr>
        <p:blipFill rotWithShape="1">
          <a:blip r:embed="rId8">
            <a:alphaModFix/>
          </a:blip>
          <a:srcRect/>
          <a:stretch/>
        </p:blipFill>
        <p:spPr>
          <a:xfrm>
            <a:off x="3500430" y="865984"/>
            <a:ext cx="2143140" cy="673372"/>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285719" y="928670"/>
            <a:ext cx="8572560" cy="507209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2800" b="1" dirty="0">
                <a:solidFill>
                  <a:schemeClr val="dk1"/>
                </a:solidFill>
                <a:latin typeface="Cambria"/>
                <a:ea typeface="Cambria"/>
                <a:cs typeface="Cambria"/>
                <a:sym typeface="Cambria"/>
              </a:rPr>
              <a:t>Intrigued? </a:t>
            </a:r>
            <a:r>
              <a:rPr lang="en-IN" sz="2800" b="1" dirty="0" smtClean="0">
                <a:solidFill>
                  <a:schemeClr val="dk1"/>
                </a:solidFill>
                <a:latin typeface="Cambria"/>
                <a:ea typeface="Cambria"/>
                <a:cs typeface="Cambria"/>
                <a:sym typeface="Cambria"/>
              </a:rPr>
              <a:t> </a:t>
            </a:r>
            <a:r>
              <a:rPr lang="en-IN" sz="2400" b="1" dirty="0" err="1" smtClean="0">
                <a:solidFill>
                  <a:schemeClr val="dk1"/>
                </a:solidFill>
                <a:latin typeface="Cambria"/>
                <a:ea typeface="Cambria"/>
                <a:cs typeface="Cambria"/>
                <a:sym typeface="Cambria"/>
              </a:rPr>
              <a:t>Enroll</a:t>
            </a:r>
            <a:r>
              <a:rPr lang="en-IN" sz="2400" b="1" dirty="0" smtClean="0">
                <a:solidFill>
                  <a:schemeClr val="dk1"/>
                </a:solidFill>
                <a:latin typeface="Cambria"/>
                <a:ea typeface="Cambria"/>
                <a:cs typeface="Cambria"/>
                <a:sym typeface="Cambria"/>
              </a:rPr>
              <a:t> </a:t>
            </a:r>
            <a:r>
              <a:rPr lang="en-IN" sz="2400" b="1" dirty="0">
                <a:solidFill>
                  <a:schemeClr val="dk1"/>
                </a:solidFill>
                <a:latin typeface="Cambria"/>
                <a:ea typeface="Cambria"/>
                <a:cs typeface="Cambria"/>
                <a:sym typeface="Cambria"/>
              </a:rPr>
              <a:t>NOW for the course on </a:t>
            </a:r>
          </a:p>
          <a:p>
            <a:pPr marL="0" marR="0" lvl="0" indent="0" algn="ctr" rtl="0">
              <a:spcBef>
                <a:spcPts val="0"/>
              </a:spcBef>
              <a:spcAft>
                <a:spcPts val="0"/>
              </a:spcAft>
              <a:buSzPct val="25000"/>
              <a:buNone/>
            </a:pPr>
            <a:r>
              <a:rPr lang="en-IN" sz="2400" b="1" dirty="0">
                <a:solidFill>
                  <a:schemeClr val="dk1"/>
                </a:solidFill>
                <a:latin typeface="Cambria"/>
                <a:ea typeface="Cambria"/>
                <a:cs typeface="Cambria"/>
                <a:sym typeface="Cambria"/>
              </a:rPr>
              <a:t>'Mind, Thinking &amp; Creativity</a:t>
            </a:r>
            <a:r>
              <a:rPr lang="en-IN" sz="2400" b="1" dirty="0" smtClean="0">
                <a:solidFill>
                  <a:schemeClr val="dk1"/>
                </a:solidFill>
                <a:latin typeface="Cambria"/>
                <a:ea typeface="Cambria"/>
                <a:cs typeface="Cambria"/>
                <a:sym typeface="Cambria"/>
              </a:rPr>
              <a:t>’!</a:t>
            </a:r>
          </a:p>
          <a:p>
            <a:pPr marL="0" marR="0" lvl="0" indent="0" algn="ctr" rtl="0">
              <a:spcBef>
                <a:spcPts val="0"/>
              </a:spcBef>
              <a:spcAft>
                <a:spcPts val="0"/>
              </a:spcAft>
              <a:buSzPct val="25000"/>
              <a:buNone/>
            </a:pPr>
            <a:endParaRPr lang="en-IN" sz="1800" dirty="0" smtClean="0">
              <a:solidFill>
                <a:srgbClr val="FF0000"/>
              </a:solidFill>
              <a:latin typeface="Cambria"/>
              <a:ea typeface="Cambria"/>
              <a:cs typeface="Cambria"/>
              <a:sym typeface="Cambria"/>
            </a:endParaRPr>
          </a:p>
          <a:p>
            <a:pPr marL="0" marR="0" lvl="0" indent="0" algn="ctr" rtl="0">
              <a:spcBef>
                <a:spcPts val="0"/>
              </a:spcBef>
              <a:spcAft>
                <a:spcPts val="0"/>
              </a:spcAft>
              <a:buSzPct val="25000"/>
              <a:buNone/>
            </a:pPr>
            <a:endParaRPr lang="en-IN" sz="1800" dirty="0" smtClean="0">
              <a:solidFill>
                <a:srgbClr val="FF0000"/>
              </a:solidFill>
              <a:latin typeface="Cambria"/>
              <a:ea typeface="Cambria"/>
              <a:cs typeface="Cambria"/>
              <a:sym typeface="Cambria"/>
            </a:endParaRPr>
          </a:p>
          <a:p>
            <a:pPr lvl="0"/>
            <a:r>
              <a:rPr lang="en-IN" sz="1800" dirty="0" smtClean="0">
                <a:solidFill>
                  <a:schemeClr val="dk1"/>
                </a:solidFill>
                <a:latin typeface="Cambria"/>
                <a:ea typeface="Cambria"/>
                <a:cs typeface="Cambria"/>
                <a:sym typeface="Cambria"/>
              </a:rPr>
              <a:t>Students attending the course at IUC, Croatia, will be issued a Certificate of  Completion by IUC. In addition, they may be eligible for a Certificate issued by Dag Hammarskjöld University College, with or without 2.5 ECTS (European Credit Transfer System) credits.</a:t>
            </a:r>
          </a:p>
          <a:p>
            <a:pPr lvl="0"/>
            <a:endParaRPr lang="en-IN" sz="1800" dirty="0" smtClean="0">
              <a:solidFill>
                <a:schemeClr val="dk1"/>
              </a:solidFill>
              <a:latin typeface="Cambria"/>
              <a:ea typeface="Cambria"/>
              <a:cs typeface="Cambria"/>
              <a:sym typeface="Cambria"/>
            </a:endParaRPr>
          </a:p>
          <a:p>
            <a:pPr lvl="0"/>
            <a:r>
              <a:rPr lang="en-IN" sz="1800" dirty="0" smtClean="0">
                <a:solidFill>
                  <a:schemeClr val="dk1"/>
                </a:solidFill>
                <a:latin typeface="Cambria"/>
                <a:ea typeface="Cambria"/>
                <a:cs typeface="Cambria"/>
                <a:sym typeface="Cambria"/>
              </a:rPr>
              <a:t>The course will be available live over the internet, and students can also attend the program online. Online participants will be eligible for a certificate of completion without ECTS credit.</a:t>
            </a:r>
          </a:p>
          <a:p>
            <a:pPr lvl="0"/>
            <a:endParaRPr lang="en-IN" sz="1800" dirty="0" smtClean="0">
              <a:solidFill>
                <a:schemeClr val="dk1"/>
              </a:solidFill>
              <a:latin typeface="Cambria"/>
              <a:ea typeface="Cambria"/>
              <a:cs typeface="Cambria"/>
              <a:sym typeface="Cambria"/>
            </a:endParaRPr>
          </a:p>
          <a:p>
            <a:pPr lvl="0"/>
            <a:r>
              <a:rPr lang="en-IN" sz="1800" dirty="0" smtClean="0">
                <a:solidFill>
                  <a:schemeClr val="dk1"/>
                </a:solidFill>
                <a:latin typeface="Cambria"/>
                <a:ea typeface="Cambria"/>
                <a:cs typeface="Cambria"/>
                <a:sym typeface="Cambria"/>
              </a:rPr>
              <a:t>A registration fee of 40 euros is payable for attendees at IUC and 60 euros for those acquiring ECTS credits. Online participation is free. However, there is a fee of 25 euros for online participants who seek completion certificates.</a:t>
            </a:r>
          </a:p>
          <a:p>
            <a:pPr lvl="0" algn="ctr"/>
            <a:endParaRPr sz="2800" dirty="0">
              <a:solidFill>
                <a:schemeClr val="dk1"/>
              </a:solidFill>
              <a:latin typeface="Cambria"/>
              <a:ea typeface="Cambria"/>
              <a:cs typeface="Cambria"/>
              <a:sym typeface="Cambria"/>
            </a:endParaRPr>
          </a:p>
          <a:p>
            <a:pPr marL="0" marR="0" lvl="0" indent="0" algn="ctr" rtl="0">
              <a:spcBef>
                <a:spcPts val="0"/>
              </a:spcBef>
              <a:buSzPct val="25000"/>
              <a:buNone/>
            </a:pPr>
            <a:r>
              <a:rPr lang="en-IN" sz="2400" dirty="0" smtClean="0">
                <a:solidFill>
                  <a:schemeClr val="dk1"/>
                </a:solidFill>
                <a:latin typeface="Cambria"/>
                <a:ea typeface="Cambria"/>
                <a:cs typeface="Cambria"/>
                <a:sym typeface="Cambria"/>
                <a:hlinkClick r:id="rId3"/>
              </a:rPr>
              <a:t>Click for details</a:t>
            </a:r>
            <a:endParaRPr lang="en-IN" sz="2400" dirty="0">
              <a:solidFill>
                <a:schemeClr val="dk1"/>
              </a:solidFill>
              <a:latin typeface="Cambria"/>
              <a:ea typeface="Cambria"/>
              <a:cs typeface="Cambria"/>
              <a:sym typeface="Cambria"/>
            </a:endParaRPr>
          </a:p>
        </p:txBody>
      </p:sp>
      <p:pic>
        <p:nvPicPr>
          <p:cNvPr id="250" name="Shape 250"/>
          <p:cNvPicPr preferRelativeResize="0"/>
          <p:nvPr/>
        </p:nvPicPr>
        <p:blipFill rotWithShape="1">
          <a:blip r:embed="rId4">
            <a:alphaModFix/>
          </a:blip>
          <a:srcRect l="70603" r="17822"/>
          <a:stretch/>
        </p:blipFill>
        <p:spPr>
          <a:xfrm>
            <a:off x="7358082" y="5429262"/>
            <a:ext cx="714379" cy="8953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42843" y="1571612"/>
            <a:ext cx="3929090" cy="3929090"/>
          </a:xfrm>
          <a:prstGeom prst="rect">
            <a:avLst/>
          </a:prstGeom>
          <a:noFill/>
          <a:ln>
            <a:noFill/>
          </a:ln>
        </p:spPr>
        <p:txBody>
          <a:bodyPr lIns="91425" tIns="45700" rIns="91425" bIns="45700" anchor="ctr" anchorCtr="0">
            <a:noAutofit/>
          </a:bodyPr>
          <a:lstStyle/>
          <a:p>
            <a:pPr marL="0" marR="0" lvl="0" indent="0" rtl="0">
              <a:spcBef>
                <a:spcPts val="0"/>
              </a:spcBef>
              <a:buSzPct val="25000"/>
              <a:buNone/>
            </a:pPr>
            <a:r>
              <a:rPr lang="en-IN" sz="3200" b="1" dirty="0">
                <a:solidFill>
                  <a:srgbClr val="C00000"/>
                </a:solidFill>
                <a:latin typeface="Calibri"/>
                <a:ea typeface="Calibri"/>
                <a:cs typeface="Calibri"/>
                <a:sym typeface="Calibri"/>
              </a:rPr>
              <a:t>Are the problems confronting humanity related to the way we think and exercise the powers of mind?</a:t>
            </a:r>
          </a:p>
        </p:txBody>
      </p:sp>
      <p:pic>
        <p:nvPicPr>
          <p:cNvPr id="115" name="Shape 115"/>
          <p:cNvPicPr preferRelativeResize="0"/>
          <p:nvPr/>
        </p:nvPicPr>
        <p:blipFill rotWithShape="1">
          <a:blip r:embed="rId3">
            <a:alphaModFix/>
          </a:blip>
          <a:srcRect/>
          <a:stretch/>
        </p:blipFill>
        <p:spPr>
          <a:xfrm>
            <a:off x="4071933" y="571479"/>
            <a:ext cx="4894168" cy="5357825"/>
          </a:xfrm>
          <a:prstGeom prst="rect">
            <a:avLst/>
          </a:prstGeom>
          <a:noFill/>
          <a:ln>
            <a:noFill/>
          </a:ln>
        </p:spPr>
      </p:pic>
      <p:sp>
        <p:nvSpPr>
          <p:cNvPr id="116" name="Shape 116"/>
          <p:cNvSpPr txBox="1"/>
          <p:nvPr/>
        </p:nvSpPr>
        <p:spPr>
          <a:xfrm>
            <a:off x="4500562" y="1142983"/>
            <a:ext cx="89813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Poverty</a:t>
            </a:r>
          </a:p>
        </p:txBody>
      </p:sp>
      <p:sp>
        <p:nvSpPr>
          <p:cNvPr id="117" name="Shape 117"/>
          <p:cNvSpPr txBox="1"/>
          <p:nvPr/>
        </p:nvSpPr>
        <p:spPr>
          <a:xfrm>
            <a:off x="5643569" y="857232"/>
            <a:ext cx="97892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Illiteracy</a:t>
            </a:r>
          </a:p>
        </p:txBody>
      </p:sp>
      <p:sp>
        <p:nvSpPr>
          <p:cNvPr id="118" name="Shape 118"/>
          <p:cNvSpPr txBox="1"/>
          <p:nvPr/>
        </p:nvSpPr>
        <p:spPr>
          <a:xfrm>
            <a:off x="6786578" y="3643314"/>
            <a:ext cx="102162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Pollution</a:t>
            </a:r>
          </a:p>
        </p:txBody>
      </p:sp>
      <p:sp>
        <p:nvSpPr>
          <p:cNvPr id="119" name="Shape 119"/>
          <p:cNvSpPr txBox="1"/>
          <p:nvPr/>
        </p:nvSpPr>
        <p:spPr>
          <a:xfrm>
            <a:off x="5929321" y="3786189"/>
            <a:ext cx="89659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Climate</a:t>
            </a:r>
          </a:p>
          <a:p>
            <a:pPr marL="0" marR="0" lvl="0" indent="0" algn="l" rtl="0">
              <a:spcBef>
                <a:spcPts val="0"/>
              </a:spcBef>
              <a:buSzPct val="25000"/>
              <a:buNone/>
            </a:pPr>
            <a:r>
              <a:rPr lang="en-IN" sz="1800">
                <a:solidFill>
                  <a:schemeClr val="dk1"/>
                </a:solidFill>
                <a:latin typeface="Calibri"/>
                <a:ea typeface="Calibri"/>
                <a:cs typeface="Calibri"/>
                <a:sym typeface="Calibri"/>
              </a:rPr>
              <a:t>Change</a:t>
            </a:r>
          </a:p>
        </p:txBody>
      </p:sp>
      <p:sp>
        <p:nvSpPr>
          <p:cNvPr id="120" name="Shape 120"/>
          <p:cNvSpPr txBox="1"/>
          <p:nvPr/>
        </p:nvSpPr>
        <p:spPr>
          <a:xfrm>
            <a:off x="7250484" y="1000108"/>
            <a:ext cx="175067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Fundamentalism</a:t>
            </a:r>
          </a:p>
        </p:txBody>
      </p:sp>
      <p:sp>
        <p:nvSpPr>
          <p:cNvPr id="121" name="Shape 121"/>
          <p:cNvSpPr txBox="1"/>
          <p:nvPr/>
        </p:nvSpPr>
        <p:spPr>
          <a:xfrm>
            <a:off x="5715007" y="2202411"/>
            <a:ext cx="1649681"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Unemployment</a:t>
            </a:r>
          </a:p>
        </p:txBody>
      </p:sp>
      <p:sp>
        <p:nvSpPr>
          <p:cNvPr id="122" name="Shape 122"/>
          <p:cNvSpPr txBox="1"/>
          <p:nvPr/>
        </p:nvSpPr>
        <p:spPr>
          <a:xfrm>
            <a:off x="7858147" y="2428867"/>
            <a:ext cx="99418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Violence</a:t>
            </a:r>
          </a:p>
        </p:txBody>
      </p:sp>
      <p:sp>
        <p:nvSpPr>
          <p:cNvPr id="123" name="Shape 123"/>
          <p:cNvSpPr txBox="1"/>
          <p:nvPr/>
        </p:nvSpPr>
        <p:spPr>
          <a:xfrm>
            <a:off x="4572000" y="5429264"/>
            <a:ext cx="90550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Scarcity</a:t>
            </a:r>
          </a:p>
        </p:txBody>
      </p:sp>
      <p:sp>
        <p:nvSpPr>
          <p:cNvPr id="124" name="Shape 124"/>
          <p:cNvSpPr txBox="1"/>
          <p:nvPr/>
        </p:nvSpPr>
        <p:spPr>
          <a:xfrm>
            <a:off x="7715271" y="5143512"/>
            <a:ext cx="124925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Oppression</a:t>
            </a:r>
          </a:p>
        </p:txBody>
      </p:sp>
      <p:sp>
        <p:nvSpPr>
          <p:cNvPr id="125" name="Shape 125"/>
          <p:cNvSpPr txBox="1"/>
          <p:nvPr/>
        </p:nvSpPr>
        <p:spPr>
          <a:xfrm>
            <a:off x="4551187" y="4143380"/>
            <a:ext cx="80663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Health</a:t>
            </a:r>
          </a:p>
        </p:txBody>
      </p:sp>
      <p:sp>
        <p:nvSpPr>
          <p:cNvPr id="126" name="Shape 126"/>
          <p:cNvSpPr txBox="1"/>
          <p:nvPr/>
        </p:nvSpPr>
        <p:spPr>
          <a:xfrm>
            <a:off x="4143371" y="2500306"/>
            <a:ext cx="145212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800">
                <a:solidFill>
                  <a:schemeClr val="dk1"/>
                </a:solidFill>
                <a:latin typeface="Calibri"/>
                <a:ea typeface="Calibri"/>
                <a:cs typeface="Calibri"/>
                <a:sym typeface="Calibri"/>
              </a:rPr>
              <a:t>Disarmament</a:t>
            </a:r>
          </a:p>
        </p:txBody>
      </p:sp>
      <p:sp>
        <p:nvSpPr>
          <p:cNvPr id="127" name="Shape 127"/>
          <p:cNvSpPr txBox="1"/>
          <p:nvPr/>
        </p:nvSpPr>
        <p:spPr>
          <a:xfrm>
            <a:off x="6143635" y="5143512"/>
            <a:ext cx="991425"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700">
                <a:solidFill>
                  <a:schemeClr val="dk1"/>
                </a:solidFill>
                <a:latin typeface="Calibri"/>
                <a:ea typeface="Calibri"/>
                <a:cs typeface="Calibri"/>
                <a:sym typeface="Calibri"/>
              </a:rPr>
              <a:t>Refugees</a:t>
            </a:r>
          </a:p>
        </p:txBody>
      </p:sp>
      <p:sp>
        <p:nvSpPr>
          <p:cNvPr id="128" name="Shape 128"/>
          <p:cNvSpPr txBox="1"/>
          <p:nvPr/>
        </p:nvSpPr>
        <p:spPr>
          <a:xfrm>
            <a:off x="8179889" y="3621289"/>
            <a:ext cx="678391"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sz="1600">
                <a:solidFill>
                  <a:schemeClr val="dk1"/>
                </a:solidFill>
                <a:latin typeface="Calibri"/>
                <a:ea typeface="Calibri"/>
                <a:cs typeface="Calibri"/>
                <a:sym typeface="Calibri"/>
              </a:rPr>
              <a:t>Crime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p:nvPr/>
        </p:nvSpPr>
        <p:spPr>
          <a:xfrm>
            <a:off x="71405" y="928694"/>
            <a:ext cx="9072594" cy="264318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000" b="1" dirty="0">
              <a:solidFill>
                <a:srgbClr val="C00000"/>
              </a:solidFill>
              <a:latin typeface="Calibri"/>
              <a:ea typeface="Calibri"/>
              <a:cs typeface="Calibri"/>
              <a:sym typeface="Calibri"/>
            </a:endParaRPr>
          </a:p>
          <a:p>
            <a:pPr marL="0" marR="0" lvl="0" indent="0" algn="l" rtl="0">
              <a:spcBef>
                <a:spcPts val="0"/>
              </a:spcBef>
              <a:spcAft>
                <a:spcPts val="0"/>
              </a:spcAft>
              <a:buSzPct val="25000"/>
              <a:buNone/>
            </a:pPr>
            <a:r>
              <a:rPr lang="en-IN" sz="3200" b="1" dirty="0">
                <a:solidFill>
                  <a:srgbClr val="C00000"/>
                </a:solidFill>
                <a:latin typeface="Calibri"/>
                <a:ea typeface="Calibri"/>
                <a:cs typeface="Calibri"/>
                <a:sym typeface="Calibri"/>
              </a:rPr>
              <a:t>What are the different types of thinking?</a:t>
            </a: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buNone/>
            </a:pPr>
            <a:endParaRPr dirty="0"/>
          </a:p>
        </p:txBody>
      </p:sp>
      <p:sp>
        <p:nvSpPr>
          <p:cNvPr id="135" name="Shape 135"/>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027" name="Picture 3"/>
          <p:cNvPicPr>
            <a:picLocks noChangeAspect="1" noChangeArrowheads="1"/>
          </p:cNvPicPr>
          <p:nvPr/>
        </p:nvPicPr>
        <p:blipFill>
          <a:blip r:embed="rId3"/>
          <a:srcRect l="19766" t="15625" r="20387" b="31640"/>
          <a:stretch>
            <a:fillRect/>
          </a:stretch>
        </p:blipFill>
        <p:spPr bwMode="auto">
          <a:xfrm>
            <a:off x="714348" y="1857364"/>
            <a:ext cx="7786742" cy="385765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54356" t="61524" r="43997" b="16992"/>
          <a:stretch>
            <a:fillRect/>
          </a:stretch>
        </p:blipFill>
        <p:spPr bwMode="auto">
          <a:xfrm>
            <a:off x="5214942" y="4000504"/>
            <a:ext cx="214314" cy="157163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l="53843" t="61719" r="20900" b="14844"/>
          <a:stretch>
            <a:fillRect/>
          </a:stretch>
        </p:blipFill>
        <p:spPr bwMode="auto">
          <a:xfrm>
            <a:off x="5143504" y="4000504"/>
            <a:ext cx="3286148" cy="1714512"/>
          </a:xfrm>
          <a:prstGeom prst="rect">
            <a:avLst/>
          </a:prstGeom>
          <a:noFill/>
          <a:ln w="9525">
            <a:noFill/>
            <a:miter lim="800000"/>
            <a:headEnd/>
            <a:tailEnd/>
          </a:ln>
          <a:effec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5842" name="Picture 2" descr="Psychology, Brain, Mind, Mindset, Reality, Perception"/>
          <p:cNvPicPr>
            <a:picLocks noChangeAspect="1" noChangeArrowheads="1"/>
          </p:cNvPicPr>
          <p:nvPr/>
        </p:nvPicPr>
        <p:blipFill>
          <a:blip r:embed="rId3"/>
          <a:srcRect l="3219" t="12500" r="3433" b="13541"/>
          <a:stretch>
            <a:fillRect/>
          </a:stretch>
        </p:blipFill>
        <p:spPr bwMode="auto">
          <a:xfrm>
            <a:off x="3942341" y="1628800"/>
            <a:ext cx="5058815" cy="3096344"/>
          </a:xfrm>
          <a:prstGeom prst="rect">
            <a:avLst/>
          </a:prstGeom>
          <a:noFill/>
        </p:spPr>
      </p:pic>
      <p:sp>
        <p:nvSpPr>
          <p:cNvPr id="140" name="Shape 140"/>
          <p:cNvSpPr txBox="1"/>
          <p:nvPr/>
        </p:nvSpPr>
        <p:spPr>
          <a:xfrm>
            <a:off x="1285852" y="785794"/>
            <a:ext cx="6715172" cy="92869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3200" b="1">
                <a:solidFill>
                  <a:schemeClr val="dk1"/>
                </a:solidFill>
                <a:latin typeface="Calibri"/>
                <a:ea typeface="Calibri"/>
                <a:cs typeface="Calibri"/>
                <a:sym typeface="Calibri"/>
              </a:rPr>
              <a:t>Mental Construction of </a:t>
            </a:r>
            <a:r>
              <a:rPr lang="en-IN" sz="3200" b="1" smtClean="0">
                <a:solidFill>
                  <a:schemeClr val="dk1"/>
                </a:solidFill>
                <a:latin typeface="Calibri"/>
                <a:ea typeface="Calibri"/>
                <a:cs typeface="Calibri"/>
                <a:sym typeface="Calibri"/>
              </a:rPr>
              <a:t>Knowledge</a:t>
            </a:r>
          </a:p>
          <a:p>
            <a:pPr marL="0" marR="0" lvl="0" indent="0" algn="ctr" rtl="0">
              <a:spcBef>
                <a:spcPts val="0"/>
              </a:spcBef>
              <a:buNone/>
            </a:pPr>
            <a:endParaRPr sz="3200" b="1">
              <a:solidFill>
                <a:schemeClr val="dk1"/>
              </a:solidFill>
              <a:latin typeface="Calibri"/>
              <a:ea typeface="Calibri"/>
              <a:cs typeface="Calibri"/>
              <a:sym typeface="Calibri"/>
            </a:endParaRPr>
          </a:p>
        </p:txBody>
      </p:sp>
      <p:sp>
        <p:nvSpPr>
          <p:cNvPr id="5" name="Shape 140"/>
          <p:cNvSpPr txBox="1"/>
          <p:nvPr/>
        </p:nvSpPr>
        <p:spPr>
          <a:xfrm>
            <a:off x="142843" y="1556792"/>
            <a:ext cx="4069117" cy="3429024"/>
          </a:xfrm>
          <a:prstGeom prst="rect">
            <a:avLst/>
          </a:prstGeom>
          <a:noFill/>
          <a:ln>
            <a:noFill/>
          </a:ln>
        </p:spPr>
        <p:txBody>
          <a:bodyPr lIns="91425" tIns="45700" rIns="91425" bIns="45700" anchor="ctr" anchorCtr="0">
            <a:noAutofit/>
          </a:bodyPr>
          <a:lstStyle/>
          <a:p>
            <a:pPr>
              <a:buSzPct val="25000"/>
            </a:pPr>
            <a:r>
              <a:rPr lang="en-IN" sz="3200" dirty="0" smtClean="0">
                <a:solidFill>
                  <a:schemeClr val="dk1"/>
                </a:solidFill>
                <a:latin typeface="Calibri"/>
                <a:ea typeface="Calibri"/>
                <a:cs typeface="Calibri"/>
                <a:sym typeface="Calibri"/>
              </a:rPr>
              <a:t>All mental </a:t>
            </a:r>
            <a:r>
              <a:rPr lang="en-IN" sz="3200" dirty="0">
                <a:solidFill>
                  <a:schemeClr val="dk1"/>
                </a:solidFill>
                <a:latin typeface="Calibri"/>
                <a:ea typeface="Calibri"/>
                <a:cs typeface="Calibri"/>
                <a:sym typeface="Calibri"/>
              </a:rPr>
              <a:t>knowledge </a:t>
            </a:r>
            <a:r>
              <a:rPr lang="en-IN" sz="3200" dirty="0" smtClean="0">
                <a:solidFill>
                  <a:schemeClr val="dk1"/>
                </a:solidFill>
                <a:latin typeface="Calibri"/>
                <a:ea typeface="Calibri"/>
                <a:cs typeface="Calibri"/>
                <a:sym typeface="Calibri"/>
              </a:rPr>
              <a:t> describes </a:t>
            </a:r>
            <a:r>
              <a:rPr lang="en-IN" sz="3200" dirty="0">
                <a:solidFill>
                  <a:schemeClr val="dk1"/>
                </a:solidFill>
                <a:latin typeface="Calibri"/>
                <a:ea typeface="Calibri"/>
                <a:cs typeface="Calibri"/>
                <a:sym typeface="Calibri"/>
              </a:rPr>
              <a:t>the world by means </a:t>
            </a:r>
            <a:r>
              <a:rPr lang="en-IN" sz="3200" dirty="0" smtClean="0">
                <a:solidFill>
                  <a:schemeClr val="dk1"/>
                </a:solidFill>
                <a:latin typeface="Calibri"/>
                <a:ea typeface="Calibri"/>
                <a:cs typeface="Calibri"/>
                <a:sym typeface="Calibri"/>
              </a:rPr>
              <a:t>of social &amp; </a:t>
            </a:r>
            <a:r>
              <a:rPr lang="en-IN" sz="3200" dirty="0">
                <a:solidFill>
                  <a:schemeClr val="dk1"/>
                </a:solidFill>
                <a:latin typeface="Calibri"/>
                <a:ea typeface="Calibri"/>
                <a:cs typeface="Calibri"/>
                <a:sym typeface="Calibri"/>
              </a:rPr>
              <a:t>psychological </a:t>
            </a:r>
            <a:r>
              <a:rPr lang="en-IN" sz="3200" dirty="0" smtClean="0">
                <a:solidFill>
                  <a:schemeClr val="dk1"/>
                </a:solidFill>
                <a:latin typeface="Calibri"/>
                <a:ea typeface="Calibri"/>
                <a:cs typeface="Calibri"/>
                <a:sym typeface="Calibri"/>
              </a:rPr>
              <a:t>constructs</a:t>
            </a:r>
            <a:r>
              <a:rPr lang="en-IN" sz="3200" dirty="0">
                <a:solidFill>
                  <a:schemeClr val="dk1"/>
                </a:solidFill>
                <a:latin typeface="Calibri"/>
                <a:ea typeface="Calibri"/>
                <a:cs typeface="Calibri"/>
                <a:sym typeface="Calibri"/>
              </a:rPr>
              <a:t>. </a:t>
            </a:r>
          </a:p>
        </p:txBody>
      </p:sp>
      <p:sp>
        <p:nvSpPr>
          <p:cNvPr id="6" name="Shape 140"/>
          <p:cNvSpPr txBox="1"/>
          <p:nvPr/>
        </p:nvSpPr>
        <p:spPr>
          <a:xfrm>
            <a:off x="178184" y="5157192"/>
            <a:ext cx="8858312" cy="876303"/>
          </a:xfrm>
          <a:prstGeom prst="rect">
            <a:avLst/>
          </a:prstGeom>
          <a:noFill/>
          <a:ln>
            <a:noFill/>
          </a:ln>
        </p:spPr>
        <p:txBody>
          <a:bodyPr lIns="91425" tIns="45700" rIns="91425" bIns="45700" anchor="ctr" anchorCtr="0">
            <a:noAutofit/>
          </a:bodyPr>
          <a:lstStyle/>
          <a:p>
            <a:pPr lvl="0" algn="ctr"/>
            <a:r>
              <a:rPr lang="en-IN" sz="3200" b="1" dirty="0" smtClean="0">
                <a:solidFill>
                  <a:srgbClr val="C00000"/>
                </a:solidFill>
                <a:latin typeface="Calibri"/>
                <a:ea typeface="Calibri"/>
                <a:cs typeface="Calibri"/>
                <a:sym typeface="Calibri"/>
              </a:rPr>
              <a:t>What </a:t>
            </a:r>
            <a:r>
              <a:rPr lang="en-IN" sz="3200" b="1" dirty="0">
                <a:solidFill>
                  <a:srgbClr val="C00000"/>
                </a:solidFill>
                <a:latin typeface="Calibri"/>
                <a:ea typeface="Calibri"/>
                <a:cs typeface="Calibri"/>
                <a:sym typeface="Calibri"/>
              </a:rPr>
              <a:t>are the conceptual systems on which prevailing scientific knowledge is founded?</a:t>
            </a:r>
            <a:endParaRPr lang="en-IN" sz="3200" b="1" dirty="0">
              <a:solidFill>
                <a:srgbClr val="C00000"/>
              </a:solidFill>
              <a:latin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1115616" y="5286387"/>
            <a:ext cx="7143799" cy="121444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IN" sz="3200" b="1" dirty="0">
                <a:solidFill>
                  <a:srgbClr val="C00000"/>
                </a:solidFill>
                <a:latin typeface="Calibri"/>
                <a:ea typeface="Calibri"/>
                <a:cs typeface="Calibri"/>
                <a:sym typeface="Calibri"/>
              </a:rPr>
              <a:t>What is the secret of creative thinking? </a:t>
            </a:r>
          </a:p>
        </p:txBody>
      </p:sp>
      <p:pic>
        <p:nvPicPr>
          <p:cNvPr id="146" name="Shape 146"/>
          <p:cNvPicPr preferRelativeResize="0"/>
          <p:nvPr/>
        </p:nvPicPr>
        <p:blipFill rotWithShape="1">
          <a:blip r:embed="rId3">
            <a:alphaModFix/>
          </a:blip>
          <a:srcRect l="2496" t="26274" r="-2495" b="6443"/>
          <a:stretch/>
        </p:blipFill>
        <p:spPr>
          <a:xfrm>
            <a:off x="142843" y="1005712"/>
            <a:ext cx="8323729" cy="435211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214282" y="571479"/>
            <a:ext cx="8715436" cy="5857915"/>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IN" sz="4000" b="1" dirty="0">
                <a:solidFill>
                  <a:srgbClr val="C00000"/>
                </a:solidFill>
                <a:latin typeface="Calibri"/>
                <a:ea typeface="Calibri"/>
                <a:cs typeface="Calibri"/>
                <a:sym typeface="Calibri"/>
              </a:rPr>
              <a:t>Mind </a:t>
            </a:r>
            <a:r>
              <a:rPr lang="en-IN" sz="4000" b="1" dirty="0" smtClean="0">
                <a:solidFill>
                  <a:srgbClr val="C00000"/>
                </a:solidFill>
                <a:latin typeface="Calibri"/>
                <a:ea typeface="Calibri"/>
                <a:cs typeface="Calibri"/>
                <a:sym typeface="Calibri"/>
              </a:rPr>
              <a:t>vs. AI ?</a:t>
            </a:r>
            <a:endParaRPr lang="en-IN" sz="4000" b="1" dirty="0">
              <a:solidFill>
                <a:srgbClr val="C00000"/>
              </a:solidFill>
              <a:latin typeface="Calibri"/>
              <a:ea typeface="Calibri"/>
              <a:cs typeface="Calibri"/>
              <a:sym typeface="Calibri"/>
            </a:endParaRPr>
          </a:p>
          <a:p>
            <a:pPr marL="0" marR="0" lvl="0" indent="0" algn="ctr" rtl="0">
              <a:lnSpc>
                <a:spcPct val="90000"/>
              </a:lnSpc>
              <a:spcBef>
                <a:spcPts val="0"/>
              </a:spcBef>
              <a:spcAft>
                <a:spcPts val="0"/>
              </a:spcAft>
              <a:buNone/>
            </a:pPr>
            <a:endParaRPr sz="3200" b="1"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90000"/>
              </a:lnSpc>
              <a:spcBef>
                <a:spcPts val="0"/>
              </a:spcBef>
              <a:buNone/>
            </a:pPr>
            <a:endParaRPr sz="1600" dirty="0">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IN" sz="3000" dirty="0">
                <a:solidFill>
                  <a:schemeClr val="dk1"/>
                </a:solidFill>
                <a:latin typeface="Calibri"/>
                <a:ea typeface="Calibri"/>
                <a:cs typeface="Calibri"/>
                <a:sym typeface="Calibri"/>
              </a:rPr>
              <a:t>“An algorithm cannot generate creativity. In fact the reverse is true - creativity is what produces algorithms.” - William Byers, </a:t>
            </a:r>
            <a:r>
              <a:rPr lang="en-IN" sz="3000" i="1" dirty="0">
                <a:solidFill>
                  <a:schemeClr val="dk1"/>
                </a:solidFill>
                <a:latin typeface="Calibri"/>
                <a:ea typeface="Calibri"/>
                <a:cs typeface="Calibri"/>
                <a:sym typeface="Calibri"/>
              </a:rPr>
              <a:t>Deep Thinking</a:t>
            </a:r>
          </a:p>
        </p:txBody>
      </p:sp>
      <p:pic>
        <p:nvPicPr>
          <p:cNvPr id="152" name="Shape 152"/>
          <p:cNvPicPr preferRelativeResize="0"/>
          <p:nvPr/>
        </p:nvPicPr>
        <p:blipFill rotWithShape="1">
          <a:blip r:embed="rId3">
            <a:alphaModFix/>
          </a:blip>
          <a:srcRect r="3906"/>
          <a:stretch/>
        </p:blipFill>
        <p:spPr>
          <a:xfrm>
            <a:off x="142843" y="1571612"/>
            <a:ext cx="8786873" cy="28670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p:nvPr/>
        </p:nvSpPr>
        <p:spPr>
          <a:xfrm>
            <a:off x="149685" y="928670"/>
            <a:ext cx="5286411" cy="435771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IN" sz="2960" b="1" dirty="0">
                <a:solidFill>
                  <a:schemeClr val="dk1"/>
                </a:solidFill>
                <a:latin typeface="Calibri"/>
                <a:ea typeface="Calibri"/>
                <a:cs typeface="Calibri"/>
                <a:sym typeface="Calibri"/>
              </a:rPr>
              <a:t>Thinking about Complexity</a:t>
            </a:r>
          </a:p>
          <a:p>
            <a:pPr marL="0" marR="0" lvl="0" indent="0" algn="ctr" rtl="0">
              <a:spcBef>
                <a:spcPts val="0"/>
              </a:spcBef>
              <a:spcAft>
                <a:spcPts val="0"/>
              </a:spcAft>
              <a:buNone/>
            </a:pPr>
            <a:endParaRPr sz="2960" dirty="0">
              <a:solidFill>
                <a:schemeClr val="dk1"/>
              </a:solidFill>
              <a:latin typeface="Calibri"/>
              <a:ea typeface="Calibri"/>
              <a:cs typeface="Calibri"/>
              <a:sym typeface="Calibri"/>
            </a:endParaRPr>
          </a:p>
          <a:p>
            <a:pPr marL="0" marR="0" lvl="0" indent="0" algn="ctr" rtl="0">
              <a:spcBef>
                <a:spcPts val="0"/>
              </a:spcBef>
              <a:buNone/>
            </a:pPr>
            <a:endParaRPr sz="2960" dirty="0">
              <a:solidFill>
                <a:schemeClr val="dk1"/>
              </a:solidFill>
              <a:latin typeface="Calibri"/>
              <a:ea typeface="Calibri"/>
              <a:cs typeface="Calibri"/>
              <a:sym typeface="Calibri"/>
            </a:endParaRPr>
          </a:p>
          <a:p>
            <a:pPr marL="0" marR="0" lvl="0" indent="0" algn="l" rtl="0">
              <a:spcBef>
                <a:spcPts val="0"/>
              </a:spcBef>
              <a:buSzPct val="25000"/>
              <a:buNone/>
            </a:pPr>
            <a:r>
              <a:rPr lang="en-IN" sz="2960" b="1" dirty="0">
                <a:solidFill>
                  <a:srgbClr val="C00000"/>
                </a:solidFill>
                <a:latin typeface="Calibri"/>
                <a:ea typeface="Calibri"/>
                <a:cs typeface="Calibri"/>
                <a:sym typeface="Calibri"/>
              </a:rPr>
              <a:t>How can linear faculties of thinking and verbal expression capture the multi-dimensional complexity and intricate integration of living systems and conscious human communities?</a:t>
            </a:r>
          </a:p>
          <a:p>
            <a:pPr marL="0" marR="0" lvl="0" indent="0" algn="l" rtl="0">
              <a:spcBef>
                <a:spcPts val="0"/>
              </a:spcBef>
              <a:buNone/>
            </a:pPr>
            <a:endParaRPr sz="2960" dirty="0">
              <a:solidFill>
                <a:schemeClr val="dk1"/>
              </a:solidFill>
              <a:latin typeface="Calibri"/>
              <a:ea typeface="Calibri"/>
              <a:cs typeface="Calibri"/>
              <a:sym typeface="Calibri"/>
            </a:endParaRPr>
          </a:p>
        </p:txBody>
      </p:sp>
      <p:pic>
        <p:nvPicPr>
          <p:cNvPr id="26626" name="Picture 2" descr="Team, Motivation, Teamwork, Together, Group, Community"/>
          <p:cNvPicPr>
            <a:picLocks noChangeAspect="1" noChangeArrowheads="1"/>
          </p:cNvPicPr>
          <p:nvPr/>
        </p:nvPicPr>
        <p:blipFill>
          <a:blip r:embed="rId3"/>
          <a:srcRect/>
          <a:stretch>
            <a:fillRect/>
          </a:stretch>
        </p:blipFill>
        <p:spPr bwMode="auto">
          <a:xfrm>
            <a:off x="5585781" y="641232"/>
            <a:ext cx="3428992" cy="2571744"/>
          </a:xfrm>
          <a:prstGeom prst="rect">
            <a:avLst/>
          </a:prstGeom>
          <a:noFill/>
        </p:spPr>
      </p:pic>
      <p:pic>
        <p:nvPicPr>
          <p:cNvPr id="26630" name="Picture 6" descr="Cathedral Square, Ulm, Human, Crowds, Collection"/>
          <p:cNvPicPr>
            <a:picLocks noChangeAspect="1" noChangeArrowheads="1"/>
          </p:cNvPicPr>
          <p:nvPr/>
        </p:nvPicPr>
        <p:blipFill>
          <a:blip r:embed="rId4"/>
          <a:srcRect/>
          <a:stretch>
            <a:fillRect/>
          </a:stretch>
        </p:blipFill>
        <p:spPr bwMode="auto">
          <a:xfrm>
            <a:off x="5585781" y="3486193"/>
            <a:ext cx="3428992" cy="2571744"/>
          </a:xfrm>
          <a:prstGeom prst="rect">
            <a:avLst/>
          </a:prstGeom>
          <a:noFill/>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214282" y="642918"/>
            <a:ext cx="8715436" cy="6429420"/>
          </a:xfrm>
          <a:prstGeom prst="rect">
            <a:avLst/>
          </a:prstGeom>
          <a:noFill/>
          <a:ln>
            <a:noFill/>
          </a:ln>
        </p:spPr>
        <p:txBody>
          <a:bodyPr lIns="91425" tIns="45700" rIns="91425" bIns="45700" anchor="ctr" anchorCtr="0">
            <a:noAutofit/>
          </a:bodyPr>
          <a:lstStyle/>
          <a:p>
            <a:pPr lvl="0" algn="ctr">
              <a:buSzPct val="25000"/>
            </a:pPr>
            <a:r>
              <a:rPr lang="en-IN" sz="3200" b="1" dirty="0">
                <a:solidFill>
                  <a:srgbClr val="C00000"/>
                </a:solidFill>
                <a:latin typeface="Calibri"/>
                <a:ea typeface="Calibri"/>
                <a:cs typeface="Calibri"/>
                <a:sym typeface="Calibri"/>
              </a:rPr>
              <a:t>Contradictions are complements </a:t>
            </a: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l" rtl="0">
              <a:spcBef>
                <a:spcPts val="0"/>
              </a:spcBef>
              <a:buNone/>
            </a:pPr>
            <a:endParaRPr sz="2800" dirty="0">
              <a:solidFill>
                <a:schemeClr val="dk1"/>
              </a:solidFill>
              <a:latin typeface="Calibri"/>
              <a:ea typeface="Calibri"/>
              <a:cs typeface="Calibri"/>
              <a:sym typeface="Calibri"/>
            </a:endParaRPr>
          </a:p>
          <a:p>
            <a:pPr marL="0" marR="0" lvl="0" indent="0" algn="ctr" rtl="0">
              <a:spcBef>
                <a:spcPts val="0"/>
              </a:spcBef>
              <a:buNone/>
            </a:pPr>
            <a:endParaRPr sz="1200" b="1" dirty="0">
              <a:solidFill>
                <a:schemeClr val="dk1"/>
              </a:solidFill>
              <a:latin typeface="Calibri"/>
              <a:ea typeface="Calibri"/>
              <a:cs typeface="Calibri"/>
              <a:sym typeface="Calibri"/>
            </a:endParaRPr>
          </a:p>
          <a:p>
            <a:pPr marL="0" marR="0" lvl="0" indent="0" algn="ctr" rtl="0">
              <a:spcBef>
                <a:spcPts val="0"/>
              </a:spcBef>
              <a:buSzPct val="25000"/>
              <a:buNone/>
            </a:pPr>
            <a:r>
              <a:rPr lang="en-IN" sz="2800" b="1" dirty="0" smtClean="0">
                <a:solidFill>
                  <a:srgbClr val="C00000"/>
                </a:solidFill>
                <a:latin typeface="Calibri"/>
                <a:ea typeface="Calibri"/>
                <a:cs typeface="Calibri"/>
                <a:sym typeface="Calibri"/>
              </a:rPr>
              <a:t>By what faculty does mind reconcile, </a:t>
            </a:r>
            <a:br>
              <a:rPr lang="en-IN" sz="2800" b="1" dirty="0" smtClean="0">
                <a:solidFill>
                  <a:srgbClr val="C00000"/>
                </a:solidFill>
                <a:latin typeface="Calibri"/>
                <a:ea typeface="Calibri"/>
                <a:cs typeface="Calibri"/>
                <a:sym typeface="Calibri"/>
              </a:rPr>
            </a:br>
            <a:r>
              <a:rPr lang="en-IN" sz="2800" b="1" dirty="0" smtClean="0">
                <a:solidFill>
                  <a:srgbClr val="C00000"/>
                </a:solidFill>
                <a:latin typeface="Calibri"/>
                <a:ea typeface="Calibri"/>
                <a:cs typeface="Calibri"/>
                <a:sym typeface="Calibri"/>
              </a:rPr>
              <a:t>integrate and unify </a:t>
            </a:r>
            <a:r>
              <a:rPr lang="en-IN" sz="2800" b="1" dirty="0">
                <a:solidFill>
                  <a:srgbClr val="C00000"/>
                </a:solidFill>
                <a:latin typeface="Calibri"/>
                <a:ea typeface="Calibri"/>
                <a:cs typeface="Calibri"/>
                <a:sym typeface="Calibri"/>
              </a:rPr>
              <a:t>apparent </a:t>
            </a:r>
            <a:r>
              <a:rPr lang="en-IN" sz="2800" b="1" dirty="0" smtClean="0">
                <a:solidFill>
                  <a:srgbClr val="C00000"/>
                </a:solidFill>
                <a:latin typeface="Calibri"/>
                <a:ea typeface="Calibri"/>
                <a:cs typeface="Calibri"/>
                <a:sym typeface="Calibri"/>
              </a:rPr>
              <a:t>contradictions?</a:t>
            </a:r>
            <a:endParaRPr lang="en-IN" sz="2800" b="1" dirty="0">
              <a:solidFill>
                <a:srgbClr val="C00000"/>
              </a:solidFill>
              <a:latin typeface="Calibri"/>
              <a:ea typeface="Calibri"/>
              <a:cs typeface="Calibri"/>
              <a:sym typeface="Calibri"/>
            </a:endParaRPr>
          </a:p>
          <a:p>
            <a:pPr marL="0" marR="0" lvl="0" indent="0" algn="l" rtl="0">
              <a:spcBef>
                <a:spcPts val="0"/>
              </a:spcBef>
              <a:buNone/>
            </a:pPr>
            <a:endParaRPr sz="3200" dirty="0">
              <a:solidFill>
                <a:schemeClr val="dk1"/>
              </a:solidFill>
              <a:latin typeface="Calibri"/>
              <a:ea typeface="Calibri"/>
              <a:cs typeface="Calibri"/>
              <a:sym typeface="Calibri"/>
            </a:endParaRPr>
          </a:p>
          <a:p>
            <a:pPr marL="0" marR="0" lvl="0" indent="0" algn="l" rtl="0">
              <a:spcBef>
                <a:spcPts val="0"/>
              </a:spcBef>
              <a:buNone/>
            </a:pPr>
            <a:endParaRPr sz="3200" dirty="0">
              <a:solidFill>
                <a:schemeClr val="dk1"/>
              </a:solidFill>
              <a:latin typeface="Calibri"/>
              <a:ea typeface="Calibri"/>
              <a:cs typeface="Calibri"/>
              <a:sym typeface="Calibri"/>
            </a:endParaRPr>
          </a:p>
        </p:txBody>
      </p:sp>
      <p:pic>
        <p:nvPicPr>
          <p:cNvPr id="175" name="Shape 175"/>
          <p:cNvPicPr preferRelativeResize="0"/>
          <p:nvPr/>
        </p:nvPicPr>
        <p:blipFill rotWithShape="1">
          <a:blip r:embed="rId3">
            <a:alphaModFix/>
          </a:blip>
          <a:srcRect/>
          <a:stretch/>
        </p:blipFill>
        <p:spPr>
          <a:xfrm>
            <a:off x="857224" y="1191632"/>
            <a:ext cx="7361359" cy="409475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672</Words>
  <Application>Microsoft Office PowerPoint</Application>
  <PresentationFormat>On-screen Show (4:3)</PresentationFormat>
  <Paragraphs>132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Office Theme</vt:lpstr>
      <vt:lpstr>Mind, Thinking &amp; Creativity</vt:lpstr>
      <vt:lpstr>Mind, Thinking &amp; Creativity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Thinking &amp; Creativity</dc:title>
  <dc:creator>Jananiharish</dc:creator>
  <cp:lastModifiedBy>Garry Jacobs</cp:lastModifiedBy>
  <cp:revision>38</cp:revision>
  <dcterms:modified xsi:type="dcterms:W3CDTF">2016-04-10T06:01:54Z</dcterms:modified>
</cp:coreProperties>
</file>