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3"/>
  </p:notesMasterIdLst>
  <p:sldIdLst>
    <p:sldId id="275" r:id="rId2"/>
    <p:sldId id="271" r:id="rId3"/>
    <p:sldId id="264" r:id="rId4"/>
    <p:sldId id="265" r:id="rId5"/>
    <p:sldId id="266" r:id="rId6"/>
    <p:sldId id="267" r:id="rId7"/>
    <p:sldId id="268" r:id="rId8"/>
    <p:sldId id="269" r:id="rId9"/>
    <p:sldId id="273" r:id="rId10"/>
    <p:sldId id="274" r:id="rId11"/>
    <p:sldId id="261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CE7CBBAC-92EC-459E-97DB-8EC391F49D7C}">
          <p14:sldIdLst>
            <p14:sldId id="275"/>
            <p14:sldId id="271"/>
            <p14:sldId id="264"/>
            <p14:sldId id="265"/>
            <p14:sldId id="266"/>
            <p14:sldId id="267"/>
            <p14:sldId id="268"/>
            <p14:sldId id="269"/>
            <p14:sldId id="273"/>
            <p14:sldId id="274"/>
            <p14:sldId id="261"/>
          </p14:sldIdLst>
        </p14:section>
        <p14:section name="Abschnitt ohne Titel" id="{2A950375-D94B-4DEE-9FDF-1C660ADF9BDF}">
          <p14:sldIdLst/>
        </p14:section>
      </p14:sectionLst>
    </p:ext>
    <p:ext uri="{EFAFB233-063F-42B5-8137-9DF3F51BA10A}">
      <p15:sldGuideLst xmlns="" xmlns:p15="http://schemas.microsoft.com/office/powerpoint/2012/main" xmlns:mv="urn:schemas-microsoft-com:mac:vml" xmlns:mc="http://schemas.openxmlformats.org/markup-compatibility/2006">
        <p15:guide id="1" orient="horz" pos="4092">
          <p15:clr>
            <a:srgbClr val="A4A3A4"/>
          </p15:clr>
        </p15:guide>
        <p15:guide id="2" orient="horz" pos="1366">
          <p15:clr>
            <a:srgbClr val="A4A3A4"/>
          </p15:clr>
        </p15:guide>
        <p15:guide id="3" orient="horz" pos="664">
          <p15:clr>
            <a:srgbClr val="A4A3A4"/>
          </p15:clr>
        </p15:guide>
        <p15:guide id="4" orient="horz" pos="1432">
          <p15:clr>
            <a:srgbClr val="A4A3A4"/>
          </p15:clr>
        </p15:guide>
        <p15:guide id="5" pos="249">
          <p15:clr>
            <a:srgbClr val="A4A3A4"/>
          </p15:clr>
        </p15:guide>
        <p15:guide id="6" pos="5511">
          <p15:clr>
            <a:srgbClr val="A4A3A4"/>
          </p15:clr>
        </p15:guide>
        <p15:guide id="7" pos="2834">
          <p15:clr>
            <a:srgbClr val="A4A3A4"/>
          </p15:clr>
        </p15:guide>
        <p15:guide id="8" pos="2925">
          <p15:clr>
            <a:srgbClr val="A4A3A4"/>
          </p15:clr>
        </p15:guide>
        <p15:guide id="9" pos="4629">
          <p15:clr>
            <a:srgbClr val="A4A3A4"/>
          </p15:clr>
        </p15:guide>
        <p15:guide id="10" pos="4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91" autoAdjust="0"/>
    <p:restoredTop sz="38881" autoAdjust="0"/>
  </p:normalViewPr>
  <p:slideViewPr>
    <p:cSldViewPr snapToGrid="0" showGuides="1">
      <p:cViewPr>
        <p:scale>
          <a:sx n="73" d="100"/>
          <a:sy n="73" d="100"/>
        </p:scale>
        <p:origin x="-894" y="-210"/>
      </p:cViewPr>
      <p:guideLst>
        <p:guide orient="horz" pos="4092"/>
        <p:guide orient="horz" pos="1366"/>
        <p:guide orient="horz" pos="664"/>
        <p:guide orient="horz" pos="1432"/>
        <p:guide pos="249"/>
        <p:guide pos="5511"/>
        <p:guide pos="2834"/>
        <p:guide pos="2925"/>
        <p:guide pos="4629"/>
        <p:guide pos="431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9ED73-13AE-4EA8-95B5-1CA71A8440B7}" type="datetimeFigureOut">
              <a:rPr lang="de-DE" smtClean="0"/>
              <a:pPr/>
              <a:t>11.04.2016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6C522-0DD3-49FF-ABFA-F7E34AF78A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849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28"/>
          <p:cNvSpPr txBox="1">
            <a:spLocks noChangeArrowheads="1"/>
          </p:cNvSpPr>
          <p:nvPr userDrawn="1"/>
        </p:nvSpPr>
        <p:spPr bwMode="auto">
          <a:xfrm>
            <a:off x="1007875" y="1822420"/>
            <a:ext cx="7968509" cy="114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de-DE" sz="6600" spc="100" dirty="0" err="1" smtClean="0">
                <a:solidFill>
                  <a:schemeClr val="tx1"/>
                </a:solidFill>
                <a:latin typeface="Univers LT 67 Condensed Bold"/>
                <a:ea typeface="ＭＳ Ｐゴシック" pitchFamily="-1" charset="-128"/>
                <a:cs typeface="Univers LT 67 Condensed Bold"/>
              </a:rPr>
              <a:t>zeppelin</a:t>
            </a:r>
            <a:r>
              <a:rPr lang="de-DE" sz="1800" spc="100" dirty="0" smtClean="0">
                <a:solidFill>
                  <a:schemeClr val="tx1"/>
                </a:solidFill>
                <a:latin typeface="Univers LT 67 Condensed Bold"/>
                <a:ea typeface="ＭＳ Ｐゴシック" pitchFamily="-1" charset="-128"/>
                <a:cs typeface="Univers LT 67 Condensed Bold"/>
              </a:rPr>
              <a:t>    </a:t>
            </a:r>
            <a:r>
              <a:rPr lang="de-DE" sz="6600" spc="100" dirty="0" err="1" smtClean="0">
                <a:solidFill>
                  <a:schemeClr val="tx1"/>
                </a:solidFill>
                <a:latin typeface="Univers LT 67 Condensed Bold"/>
                <a:ea typeface="ＭＳ Ｐゴシック" pitchFamily="-1" charset="-128"/>
                <a:cs typeface="Univers LT 67 Condensed Bold"/>
              </a:rPr>
              <a:t>universität</a:t>
            </a:r>
            <a:endParaRPr lang="de-DE" sz="6600" spc="100" dirty="0">
              <a:solidFill>
                <a:schemeClr val="tx1"/>
              </a:solidFill>
              <a:latin typeface="Univers LT 67 Condensed Bold"/>
              <a:ea typeface="ＭＳ Ｐゴシック" pitchFamily="-1" charset="-128"/>
              <a:cs typeface="Univers LT 67 Condensed Bold"/>
            </a:endParaRPr>
          </a:p>
        </p:txBody>
      </p:sp>
      <p:sp>
        <p:nvSpPr>
          <p:cNvPr id="5" name="Text Box 1028"/>
          <p:cNvSpPr txBox="1">
            <a:spLocks noChangeArrowheads="1"/>
          </p:cNvSpPr>
          <p:nvPr userDrawn="1"/>
        </p:nvSpPr>
        <p:spPr bwMode="auto">
          <a:xfrm>
            <a:off x="4278807" y="5929741"/>
            <a:ext cx="2413570" cy="56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de-DE" sz="1600" spc="100" dirty="0">
                <a:solidFill>
                  <a:schemeClr val="tx1"/>
                </a:solidFill>
                <a:latin typeface="Univers LT 45 Light"/>
                <a:ea typeface="ＭＳ Ｐゴシック" pitchFamily="-1" charset="-128"/>
                <a:cs typeface="Univers LT 45 Light"/>
              </a:rPr>
              <a:t>zwischen</a:t>
            </a:r>
          </a:p>
          <a:p>
            <a:pPr>
              <a:lnSpc>
                <a:spcPct val="115000"/>
              </a:lnSpc>
              <a:defRPr/>
            </a:pPr>
            <a:r>
              <a:rPr lang="de-DE" sz="1600" spc="100" dirty="0">
                <a:solidFill>
                  <a:schemeClr val="tx1"/>
                </a:solidFill>
                <a:latin typeface="Univers LT 45 Light"/>
                <a:ea typeface="ＭＳ Ｐゴシック" pitchFamily="-1" charset="-128"/>
                <a:cs typeface="Univers LT 45 Light"/>
              </a:rPr>
              <a:t>Wirtschaft Kultur Politik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mi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6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684213" y="1446438"/>
            <a:ext cx="8064499" cy="36933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400" b="0" i="0" dirty="0" smtClean="0">
                <a:solidFill>
                  <a:schemeClr val="tx1"/>
                </a:solidFill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smtClean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684213" y="5107215"/>
            <a:ext cx="8064500" cy="246221"/>
          </a:xfrm>
        </p:spPr>
        <p:txBody>
          <a:bodyPr>
            <a:noAutofit/>
          </a:bodyPr>
          <a:lstStyle/>
          <a:p>
            <a:pPr lvl="0"/>
            <a:r>
              <a:rPr lang="de-DE" smtClean="0"/>
              <a:t>Mastertextformat bearbeiten</a:t>
            </a:r>
          </a:p>
        </p:txBody>
      </p:sp>
      <p:pic>
        <p:nvPicPr>
          <p:cNvPr id="8" name="Picture 7" descr="Logo_Orte_kl_neu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8546" y="5823744"/>
            <a:ext cx="910167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684213" y="6249829"/>
            <a:ext cx="8064500" cy="246221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de-DE" smtClean="0"/>
              <a:t>Mastertextformat bearbeiten</a:t>
            </a:r>
          </a:p>
        </p:txBody>
      </p:sp>
      <p:pic>
        <p:nvPicPr>
          <p:cNvPr id="10" name="Bild 6" descr="zu_logo_2012_dt_grau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04800"/>
            <a:ext cx="2586038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811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titel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7" y="1054100"/>
            <a:ext cx="8353426" cy="369332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1"/>
          </p:nvPr>
        </p:nvSpPr>
        <p:spPr>
          <a:xfrm>
            <a:off x="684213" y="2168525"/>
            <a:ext cx="6664325" cy="4327525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684213" y="1446438"/>
            <a:ext cx="8064499" cy="36933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400" b="0" i="0" dirty="0" smtClean="0">
                <a:solidFill>
                  <a:schemeClr val="tx1"/>
                </a:solidFill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smtClean="0"/>
              <a:t>Mastertextformat bearbeiten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5287" y="6597352"/>
            <a:ext cx="258084" cy="153888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algn="l">
              <a:defRPr lang="de-DE" sz="100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5944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7" y="1054100"/>
            <a:ext cx="8353426" cy="369332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684213" y="1446438"/>
            <a:ext cx="7834993" cy="36933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400" b="0" i="0" dirty="0" smtClean="0">
                <a:solidFill>
                  <a:schemeClr val="tx1"/>
                </a:solidFill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smtClean="0"/>
              <a:t>Mastertextformat bearbeiten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395287" y="6597352"/>
            <a:ext cx="258084" cy="153888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lang="de-DE" sz="1000" kern="1200" smtClean="0">
                <a:solidFill>
                  <a:schemeClr val="accent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BD5762-3BDC-484D-9503-7EA6D5A9A8CE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6699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7" y="1054100"/>
            <a:ext cx="8353426" cy="369332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684213" y="1446438"/>
            <a:ext cx="7834993" cy="36933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400" b="0" i="0" dirty="0" smtClean="0">
                <a:solidFill>
                  <a:schemeClr val="tx1"/>
                </a:solidFill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smtClean="0"/>
              <a:t>Mastertextformat bearbeiten</a:t>
            </a:r>
          </a:p>
        </p:txBody>
      </p:sp>
      <p:sp>
        <p:nvSpPr>
          <p:cNvPr id="4" name="Rechteck 3"/>
          <p:cNvSpPr/>
          <p:nvPr userDrawn="1"/>
        </p:nvSpPr>
        <p:spPr bwMode="ltGray">
          <a:xfrm>
            <a:off x="0" y="2168525"/>
            <a:ext cx="9144000" cy="46894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5287" y="6597352"/>
            <a:ext cx="258084" cy="153888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algn="l">
              <a:defRPr lang="de-DE" sz="100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Textfeld 12"/>
          <p:cNvSpPr txBox="1"/>
          <p:nvPr userDrawn="1"/>
        </p:nvSpPr>
        <p:spPr>
          <a:xfrm>
            <a:off x="6405972" y="6597352"/>
            <a:ext cx="942566" cy="153888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defPPr>
              <a:defRPr lang="en-US"/>
            </a:defPPr>
            <a:lvl1pPr algn="r">
              <a:defRPr sz="1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 algn="r"/>
            <a:r>
              <a:rPr lang="de-DE" dirty="0" smtClean="0">
                <a:solidFill>
                  <a:schemeClr val="accent3"/>
                </a:solidFill>
              </a:rPr>
              <a:t>© ZU  |  2012-07</a:t>
            </a:r>
          </a:p>
        </p:txBody>
      </p:sp>
    </p:spTree>
    <p:extLst>
      <p:ext uri="{BB962C8B-B14F-4D97-AF65-F5344CB8AC3E}">
        <p14:creationId xmlns:p14="http://schemas.microsoft.com/office/powerpoint/2010/main" val="359340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287" y="1054552"/>
            <a:ext cx="8353426" cy="3693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noProof="0" smtClean="0"/>
              <a:t>Mastertitelformat bearbeiten</a:t>
            </a:r>
            <a:endParaRPr lang="de-DE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4" y="2168525"/>
            <a:ext cx="6664324" cy="43275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 dirty="0" smtClean="0"/>
              <a:t>Textmasterformat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5287" y="6597352"/>
            <a:ext cx="258084" cy="153888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algn="l">
              <a:defRPr lang="de-DE" sz="100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Textfeld 11"/>
          <p:cNvSpPr txBox="1"/>
          <p:nvPr userDrawn="1"/>
        </p:nvSpPr>
        <p:spPr>
          <a:xfrm>
            <a:off x="6405972" y="6597352"/>
            <a:ext cx="942566" cy="153888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defPPr>
              <a:defRPr lang="en-US"/>
            </a:defPPr>
            <a:lvl1pPr algn="r">
              <a:defRPr sz="1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 algn="r"/>
            <a:r>
              <a:rPr lang="de-DE" dirty="0" smtClean="0">
                <a:solidFill>
                  <a:schemeClr val="accent3"/>
                </a:solidFill>
              </a:rPr>
              <a:t>© ZU  |  2012-07</a:t>
            </a:r>
          </a:p>
        </p:txBody>
      </p:sp>
      <p:pic>
        <p:nvPicPr>
          <p:cNvPr id="8" name="Bild 6" descr="zu_logo_2012_dt_grau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04800"/>
            <a:ext cx="2586038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2" r:id="rId3"/>
    <p:sldLayoutId id="2147483655" r:id="rId4"/>
    <p:sldLayoutId id="2147483653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i="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0" marR="0" indent="-274320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1"/>
        </a:buClr>
        <a:buSzTx/>
        <a:buFontTx/>
        <a:buNone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4150" indent="-18415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4"/>
        </a:buClr>
        <a:buFont typeface="Arial" pitchFamily="34" charset="0"/>
        <a:buChar char="|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-1778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Font typeface="Arial" pitchFamily="34" charset="0"/>
        <a:buChar char="|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46100" indent="-18415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Font typeface="Arial" pitchFamily="34" charset="0"/>
        <a:buChar char="|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175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Font typeface="Arial" pitchFamily="34" charset="0"/>
        <a:buChar char="|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7432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		</a:t>
            </a:r>
            <a:r>
              <a:rPr lang="de-DE" dirty="0" err="1" smtClean="0"/>
              <a:t>Mind</a:t>
            </a:r>
            <a:r>
              <a:rPr lang="de-DE" dirty="0" smtClean="0"/>
              <a:t>, </a:t>
            </a:r>
            <a:r>
              <a:rPr lang="de-DE" dirty="0" err="1" smtClean="0"/>
              <a:t>Thinking</a:t>
            </a:r>
            <a:r>
              <a:rPr lang="de-DE" dirty="0" smtClean="0"/>
              <a:t> and </a:t>
            </a:r>
            <a:r>
              <a:rPr lang="de-DE" dirty="0" err="1" smtClean="0"/>
              <a:t>Creativity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684213" y="1502748"/>
            <a:ext cx="8064499" cy="369332"/>
          </a:xfrm>
        </p:spPr>
        <p:txBody>
          <a:bodyPr/>
          <a:lstStyle/>
          <a:p>
            <a:r>
              <a:rPr lang="de-DE" dirty="0" smtClean="0"/>
              <a:t>		</a:t>
            </a:r>
            <a:r>
              <a:rPr lang="de-DE" dirty="0" err="1" smtClean="0"/>
              <a:t>The</a:t>
            </a:r>
            <a:r>
              <a:rPr lang="de-DE" dirty="0" smtClean="0"/>
              <a:t> Power of </a:t>
            </a:r>
            <a:r>
              <a:rPr lang="de-DE" dirty="0" err="1" smtClean="0"/>
              <a:t>Knowledge</a:t>
            </a:r>
            <a:r>
              <a:rPr lang="de-DE" dirty="0" smtClean="0"/>
              <a:t>	    </a:t>
            </a:r>
          </a:p>
          <a:p>
            <a:r>
              <a:rPr lang="de-DE" dirty="0" err="1" smtClean="0"/>
              <a:t>The</a:t>
            </a:r>
            <a:r>
              <a:rPr lang="de-DE" dirty="0" smtClean="0"/>
              <a:t> Power of </a:t>
            </a:r>
            <a:r>
              <a:rPr lang="de-DE" dirty="0" err="1" smtClean="0"/>
              <a:t>Knowledge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684213" y="4827815"/>
            <a:ext cx="6664325" cy="973818"/>
          </a:xfrm>
        </p:spPr>
        <p:txBody>
          <a:bodyPr/>
          <a:lstStyle/>
          <a:p>
            <a:r>
              <a:rPr lang="de-DE" dirty="0" smtClean="0"/>
              <a:t>Prof. Nico Stehr, </a:t>
            </a:r>
            <a:r>
              <a:rPr lang="de-DE" dirty="0" err="1" smtClean="0"/>
              <a:t>PhD</a:t>
            </a:r>
            <a:r>
              <a:rPr lang="de-DE" dirty="0" smtClean="0"/>
              <a:t> FRSC</a:t>
            </a:r>
          </a:p>
          <a:p>
            <a:r>
              <a:rPr lang="de-DE" dirty="0" smtClean="0"/>
              <a:t>Karl-Mannheim-Professor of Cultural Sciences</a:t>
            </a:r>
          </a:p>
          <a:p>
            <a:r>
              <a:rPr lang="de-DE" dirty="0" smtClean="0"/>
              <a:t>Zeppelin University | Friedrichshafen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84213" y="6249829"/>
            <a:ext cx="6664325" cy="246221"/>
          </a:xfrm>
        </p:spPr>
        <p:txBody>
          <a:bodyPr/>
          <a:lstStyle/>
          <a:p>
            <a:r>
              <a:rPr lang="de-DE" dirty="0" err="1" smtClean="0"/>
              <a:t>Inter</a:t>
            </a:r>
            <a:r>
              <a:rPr lang="de-DE" dirty="0" smtClean="0"/>
              <a:t> University </a:t>
            </a:r>
            <a:r>
              <a:rPr lang="de-DE" dirty="0" err="1" smtClean="0"/>
              <a:t>Centre</a:t>
            </a:r>
            <a:r>
              <a:rPr lang="de-DE" dirty="0" smtClean="0"/>
              <a:t> | Dubrovnik | April 12, 2016</a:t>
            </a:r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65" y="2023388"/>
            <a:ext cx="8118382" cy="245849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182222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Mind</a:t>
            </a:r>
            <a:r>
              <a:rPr lang="de-DE" dirty="0" smtClean="0"/>
              <a:t>, </a:t>
            </a:r>
            <a:r>
              <a:rPr lang="de-DE" dirty="0" err="1" smtClean="0"/>
              <a:t>Thinking</a:t>
            </a:r>
            <a:r>
              <a:rPr lang="de-DE" dirty="0" smtClean="0"/>
              <a:t> and </a:t>
            </a:r>
            <a:r>
              <a:rPr lang="de-DE" dirty="0" err="1" smtClean="0"/>
              <a:t>Creativity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684213" y="1502748"/>
            <a:ext cx="8064499" cy="369332"/>
          </a:xfrm>
        </p:spPr>
        <p:txBody>
          <a:bodyPr/>
          <a:lstStyle/>
          <a:p>
            <a:r>
              <a:rPr lang="de-DE" dirty="0" smtClean="0"/>
              <a:t>The Power of Knowledge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684213" y="4827815"/>
            <a:ext cx="6664325" cy="973818"/>
          </a:xfrm>
        </p:spPr>
        <p:txBody>
          <a:bodyPr/>
          <a:lstStyle/>
          <a:p>
            <a:r>
              <a:rPr lang="de-DE" dirty="0" smtClean="0"/>
              <a:t>Prof. Nico Stehr, </a:t>
            </a:r>
            <a:r>
              <a:rPr lang="de-DE" dirty="0" err="1" smtClean="0"/>
              <a:t>PhD</a:t>
            </a:r>
            <a:r>
              <a:rPr lang="de-DE" dirty="0" smtClean="0"/>
              <a:t> FRSC</a:t>
            </a:r>
          </a:p>
          <a:p>
            <a:r>
              <a:rPr lang="de-DE" dirty="0" smtClean="0"/>
              <a:t>Karl-Mannheim-</a:t>
            </a:r>
            <a:r>
              <a:rPr lang="de-DE" dirty="0" err="1" smtClean="0"/>
              <a:t>Professorship</a:t>
            </a:r>
            <a:r>
              <a:rPr lang="de-DE" dirty="0" smtClean="0"/>
              <a:t> of Cultural </a:t>
            </a:r>
            <a:r>
              <a:rPr lang="de-DE" dirty="0" err="1" smtClean="0"/>
              <a:t>Sciences</a:t>
            </a:r>
            <a:endParaRPr lang="de-DE" dirty="0" smtClean="0"/>
          </a:p>
          <a:p>
            <a:r>
              <a:rPr lang="de-DE" dirty="0" smtClean="0"/>
              <a:t>Zeppelin University | Friedrichshafen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84213" y="6249829"/>
            <a:ext cx="6664325" cy="246221"/>
          </a:xfrm>
        </p:spPr>
        <p:txBody>
          <a:bodyPr/>
          <a:lstStyle/>
          <a:p>
            <a:r>
              <a:rPr lang="de-DE" dirty="0" err="1" smtClean="0"/>
              <a:t>Inter</a:t>
            </a:r>
            <a:r>
              <a:rPr lang="de-DE" dirty="0" smtClean="0"/>
              <a:t> University </a:t>
            </a:r>
            <a:r>
              <a:rPr lang="de-DE" dirty="0" err="1" smtClean="0"/>
              <a:t>Centre</a:t>
            </a:r>
            <a:r>
              <a:rPr lang="de-DE" dirty="0" smtClean="0"/>
              <a:t> | Dubrovnik | April 12, 2016</a:t>
            </a:r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3" y="2145221"/>
            <a:ext cx="5106107" cy="245849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40985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Bibliography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18391" y="1653775"/>
            <a:ext cx="7507218" cy="398225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450850" indent="-450850" algn="just"/>
            <a:r>
              <a:rPr lang="de-DE" dirty="0"/>
              <a:t>Luhmann, Niklas (1992) </a:t>
            </a:r>
            <a:r>
              <a:rPr lang="de-DE" i="1" dirty="0"/>
              <a:t>Beobachtungen der Moderne</a:t>
            </a:r>
            <a:r>
              <a:rPr lang="de-DE" dirty="0"/>
              <a:t>. Wiesbaden: </a:t>
            </a:r>
            <a:r>
              <a:rPr lang="de-DE" dirty="0" smtClean="0"/>
              <a:t>Westdeutscher </a:t>
            </a:r>
            <a:r>
              <a:rPr lang="de-DE" dirty="0"/>
              <a:t>Verlag. English: Luhmann, Niklas ([1992] 1998) </a:t>
            </a:r>
            <a:r>
              <a:rPr lang="en-US" i="1" dirty="0" smtClean="0"/>
              <a:t>Observations </a:t>
            </a:r>
            <a:r>
              <a:rPr lang="en-US" i="1" dirty="0"/>
              <a:t>on Modernity</a:t>
            </a:r>
            <a:r>
              <a:rPr lang="en-US" dirty="0"/>
              <a:t>. Stanford: Stanford University Press.</a:t>
            </a:r>
            <a:endParaRPr lang="de-DE" dirty="0"/>
          </a:p>
          <a:p>
            <a:pPr algn="just"/>
            <a:r>
              <a:rPr lang="en-US" dirty="0"/>
              <a:t> </a:t>
            </a:r>
            <a:endParaRPr lang="de-DE" dirty="0"/>
          </a:p>
          <a:p>
            <a:pPr marL="503238" indent="-503238" algn="just"/>
            <a:r>
              <a:rPr lang="en-US" dirty="0" err="1"/>
              <a:t>Stehr</a:t>
            </a:r>
            <a:r>
              <a:rPr lang="en-US" dirty="0"/>
              <a:t>, </a:t>
            </a:r>
            <a:r>
              <a:rPr lang="en-US" dirty="0" err="1"/>
              <a:t>Nico</a:t>
            </a:r>
            <a:r>
              <a:rPr lang="en-US" dirty="0"/>
              <a:t> and Marian Adolf (2016</a:t>
            </a:r>
            <a:r>
              <a:rPr lang="en-US" dirty="0" smtClean="0"/>
              <a:t>) </a:t>
            </a:r>
            <a:r>
              <a:rPr lang="en-US" i="1" dirty="0"/>
              <a:t>Knowledge: Is Knowledge Power? </a:t>
            </a:r>
            <a:r>
              <a:rPr lang="en-US" dirty="0" smtClean="0"/>
              <a:t>London</a:t>
            </a:r>
            <a:r>
              <a:rPr lang="en-US" dirty="0"/>
              <a:t>: Routledge.</a:t>
            </a:r>
            <a:endParaRPr lang="de-DE" i="1" dirty="0" smtClean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4294967295"/>
          </p:nvPr>
        </p:nvSpPr>
        <p:spPr>
          <a:xfrm>
            <a:off x="684213" y="6249829"/>
            <a:ext cx="6664325" cy="246221"/>
          </a:xfrm>
          <a:prstGeom prst="rect">
            <a:avLst/>
          </a:prstGeom>
        </p:spPr>
        <p:txBody>
          <a:bodyPr/>
          <a:lstStyle/>
          <a:p>
            <a:r>
              <a:rPr lang="de-DE" dirty="0" err="1" smtClean="0"/>
              <a:t>Inter</a:t>
            </a:r>
            <a:r>
              <a:rPr lang="de-DE" dirty="0" smtClean="0"/>
              <a:t> University </a:t>
            </a:r>
            <a:r>
              <a:rPr lang="de-DE" dirty="0" err="1" smtClean="0"/>
              <a:t>Centre</a:t>
            </a:r>
            <a:r>
              <a:rPr lang="de-DE" dirty="0" smtClean="0"/>
              <a:t> | Dubrovnik | April 12,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Power of Knowledge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684213" y="2189549"/>
            <a:ext cx="8353425" cy="2296161"/>
          </a:xfrm>
        </p:spPr>
        <p:txBody>
          <a:bodyPr>
            <a:normAutofit/>
          </a:bodyPr>
          <a:lstStyle/>
          <a:p>
            <a:r>
              <a:rPr lang="en-US" dirty="0" smtClean="0"/>
              <a:t>“Politics </a:t>
            </a:r>
            <a:r>
              <a:rPr lang="en-US" dirty="0"/>
              <a:t>and law seek advice from science, </a:t>
            </a:r>
            <a:r>
              <a:rPr lang="en-US" dirty="0" smtClean="0"/>
              <a:t>but there</a:t>
            </a:r>
          </a:p>
          <a:p>
            <a:r>
              <a:rPr lang="en-US" dirty="0" smtClean="0"/>
              <a:t> </a:t>
            </a:r>
            <a:r>
              <a:rPr lang="en-US" dirty="0"/>
              <a:t>can be no talk of decision-making determined by </a:t>
            </a:r>
            <a:r>
              <a:rPr lang="en-US" dirty="0" smtClean="0"/>
              <a:t>science.” </a:t>
            </a:r>
          </a:p>
          <a:p>
            <a:r>
              <a:rPr lang="de-DE" dirty="0"/>
              <a:t> 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684213" y="3337629"/>
            <a:ext cx="7114066" cy="428456"/>
          </a:xfrm>
        </p:spPr>
        <p:txBody>
          <a:bodyPr>
            <a:normAutofit/>
          </a:bodyPr>
          <a:lstStyle/>
          <a:p>
            <a:r>
              <a:rPr lang="de-DE" b="1" dirty="0"/>
              <a:t>Luhmann, Niklas </a:t>
            </a:r>
            <a:r>
              <a:rPr lang="de-DE" dirty="0"/>
              <a:t>([1992] 1998) </a:t>
            </a:r>
            <a:r>
              <a:rPr lang="en-US" i="1" dirty="0"/>
              <a:t>Observations on Modernity</a:t>
            </a:r>
            <a:r>
              <a:rPr lang="en-US" dirty="0"/>
              <a:t>. 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436634" y="6107502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274320">
              <a:spcAft>
                <a:spcPts val="900"/>
              </a:spcAft>
            </a:pPr>
            <a:endParaRPr lang="de-DE" sz="1600" dirty="0" err="1" smtClean="0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84213" y="6249829"/>
            <a:ext cx="6664325" cy="246221"/>
          </a:xfrm>
        </p:spPr>
        <p:txBody>
          <a:bodyPr/>
          <a:lstStyle/>
          <a:p>
            <a:r>
              <a:rPr lang="de-DE" dirty="0" err="1" smtClean="0"/>
              <a:t>Inter</a:t>
            </a:r>
            <a:r>
              <a:rPr lang="de-DE" dirty="0" smtClean="0"/>
              <a:t> University </a:t>
            </a:r>
            <a:r>
              <a:rPr lang="de-DE" dirty="0" err="1" smtClean="0"/>
              <a:t>Centre</a:t>
            </a:r>
            <a:r>
              <a:rPr lang="de-DE" dirty="0" smtClean="0"/>
              <a:t> | Dubrovnik | April 12,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468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sociological concept of Knowledge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684213" y="1990914"/>
            <a:ext cx="8064499" cy="2129846"/>
          </a:xfrm>
        </p:spPr>
        <p:txBody>
          <a:bodyPr>
            <a:normAutofit lnSpcReduction="10000"/>
          </a:bodyPr>
          <a:lstStyle/>
          <a:p>
            <a:pPr marL="182880" lvl="0" indent="-457200">
              <a:buSzPct val="80000"/>
              <a:buFont typeface="+mj-lt"/>
              <a:buAutoNum type="arabicParenBoth"/>
            </a:pPr>
            <a:r>
              <a:rPr lang="en-US" dirty="0" smtClean="0"/>
              <a:t>Knowledge (terminology)</a:t>
            </a:r>
          </a:p>
          <a:p>
            <a:pPr marL="182880" lvl="0" indent="-457200">
              <a:buSzPct val="80000"/>
              <a:buFont typeface="+mj-lt"/>
              <a:buAutoNum type="arabicParenBoth"/>
            </a:pPr>
            <a:r>
              <a:rPr lang="en-US" dirty="0" smtClean="0"/>
              <a:t>The nature of scientific knowledge</a:t>
            </a:r>
          </a:p>
          <a:p>
            <a:pPr marL="182880" lvl="0" indent="-457200">
              <a:buSzPct val="80000"/>
              <a:buFont typeface="+mj-lt"/>
              <a:buAutoNum type="arabicParenBoth"/>
            </a:pPr>
            <a:r>
              <a:rPr lang="en-US" dirty="0" smtClean="0"/>
              <a:t>The difference between </a:t>
            </a:r>
            <a:r>
              <a:rPr lang="en-US" i="1" dirty="0" smtClean="0"/>
              <a:t>information</a:t>
            </a:r>
            <a:r>
              <a:rPr lang="en-US" dirty="0" smtClean="0"/>
              <a:t> and </a:t>
            </a:r>
            <a:r>
              <a:rPr lang="en-US" i="1" dirty="0" smtClean="0"/>
              <a:t>knowledge</a:t>
            </a:r>
          </a:p>
          <a:p>
            <a:pPr marL="182880" lvl="0" indent="-457200">
              <a:buSzPct val="80000"/>
              <a:buFont typeface="+mj-lt"/>
              <a:buAutoNum type="arabicParenBoth"/>
            </a:pPr>
            <a:r>
              <a:rPr lang="en-US" dirty="0" smtClean="0"/>
              <a:t>The power of knowledge</a:t>
            </a:r>
          </a:p>
          <a:p>
            <a:pPr marL="182880" lvl="0" indent="-457200">
              <a:buSzPct val="80000"/>
              <a:buFont typeface="+mj-lt"/>
              <a:buAutoNum type="arabicParenBoth"/>
            </a:pPr>
            <a:r>
              <a:rPr lang="en-US" dirty="0" smtClean="0"/>
              <a:t>The relation between theory and practice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684213" y="4708981"/>
            <a:ext cx="7114066" cy="973818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Central aim:</a:t>
            </a:r>
          </a:p>
          <a:p>
            <a:r>
              <a:rPr lang="en-US" sz="2000" dirty="0" smtClean="0"/>
              <a:t>The construction of a </a:t>
            </a:r>
            <a:r>
              <a:rPr lang="en-US" sz="2000" i="1" dirty="0" smtClean="0"/>
              <a:t>sociological</a:t>
            </a:r>
            <a:r>
              <a:rPr lang="en-US" sz="2000" dirty="0" smtClean="0"/>
              <a:t> concept of knowledge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8436634" y="6107502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274320">
              <a:spcAft>
                <a:spcPts val="900"/>
              </a:spcAft>
            </a:pPr>
            <a:endParaRPr lang="de-DE" sz="1600" dirty="0" err="1" smtClean="0"/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84213" y="6249829"/>
            <a:ext cx="6664325" cy="246221"/>
          </a:xfrm>
        </p:spPr>
        <p:txBody>
          <a:bodyPr/>
          <a:lstStyle/>
          <a:p>
            <a:r>
              <a:rPr lang="de-DE" dirty="0" err="1" smtClean="0"/>
              <a:t>Inter</a:t>
            </a:r>
            <a:r>
              <a:rPr lang="de-DE" dirty="0" smtClean="0"/>
              <a:t> University </a:t>
            </a:r>
            <a:r>
              <a:rPr lang="de-DE" dirty="0" err="1" smtClean="0"/>
              <a:t>Centre</a:t>
            </a:r>
            <a:r>
              <a:rPr lang="de-DE" dirty="0" smtClean="0"/>
              <a:t> | Dubrovnik | April 12,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20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Knowledge (</a:t>
            </a:r>
            <a:r>
              <a:rPr lang="de-DE" dirty="0" err="1" smtClean="0"/>
              <a:t>terminology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684210" y="3204734"/>
            <a:ext cx="8064499" cy="1843533"/>
          </a:xfrm>
        </p:spPr>
        <p:txBody>
          <a:bodyPr>
            <a:normAutofit/>
          </a:bodyPr>
          <a:lstStyle/>
          <a:p>
            <a:pPr marL="68580" indent="-342900">
              <a:buSzPct val="80000"/>
              <a:buFont typeface="Arial" charset="0"/>
              <a:buChar char="•"/>
            </a:pPr>
            <a:r>
              <a:rPr lang="en-US" sz="2300" dirty="0" smtClean="0"/>
              <a:t>a generalized </a:t>
            </a:r>
            <a:r>
              <a:rPr lang="en-US" sz="2300" b="1" dirty="0" smtClean="0"/>
              <a:t>capacity to act </a:t>
            </a:r>
            <a:r>
              <a:rPr lang="en-US" sz="2300" dirty="0" smtClean="0"/>
              <a:t>(a model for reality) </a:t>
            </a:r>
          </a:p>
          <a:p>
            <a:pPr marL="68580" indent="-342900">
              <a:buSzPct val="80000"/>
              <a:buFont typeface="Arial" charset="0"/>
              <a:buChar char="•"/>
            </a:pPr>
            <a:r>
              <a:rPr lang="en-US" sz="2300" dirty="0" smtClean="0"/>
              <a:t>Knowledge as a symbolic “system” </a:t>
            </a:r>
          </a:p>
          <a:p>
            <a:pPr marL="365125" indent="-365125">
              <a:buSzPct val="80000"/>
              <a:buFont typeface="Arial" charset="0"/>
              <a:buChar char="•"/>
            </a:pPr>
            <a:r>
              <a:rPr lang="en-US" sz="2300" dirty="0" smtClean="0"/>
              <a:t>The added value of knowledge: the capacity to </a:t>
            </a:r>
            <a:r>
              <a:rPr lang="en-US" sz="2300" b="1" dirty="0" smtClean="0"/>
              <a:t>illuminate</a:t>
            </a:r>
            <a:r>
              <a:rPr lang="en-US" sz="2300" dirty="0" smtClean="0"/>
              <a:t> and to </a:t>
            </a:r>
            <a:r>
              <a:rPr lang="en-US" sz="2300" b="1" dirty="0" smtClean="0"/>
              <a:t>transform</a:t>
            </a:r>
            <a:r>
              <a:rPr lang="en-US" sz="2300" dirty="0" smtClean="0"/>
              <a:t> reality </a:t>
            </a:r>
            <a:endParaRPr lang="en-US" sz="23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684211" y="1971682"/>
            <a:ext cx="8064499" cy="685254"/>
          </a:xfrm>
        </p:spPr>
        <p:txBody>
          <a:bodyPr/>
          <a:lstStyle/>
          <a:p>
            <a:r>
              <a:rPr lang="de-DE" sz="1800" dirty="0" smtClean="0"/>
              <a:t>„Knowledge </a:t>
            </a:r>
            <a:r>
              <a:rPr lang="de-DE" sz="1800" dirty="0" err="1" smtClean="0"/>
              <a:t>is</a:t>
            </a:r>
            <a:r>
              <a:rPr lang="de-DE" sz="1800" dirty="0" smtClean="0"/>
              <a:t> power (</a:t>
            </a:r>
            <a:r>
              <a:rPr lang="de-DE" sz="1800" dirty="0" err="1"/>
              <a:t>s</a:t>
            </a:r>
            <a:r>
              <a:rPr lang="de-DE" sz="1800" dirty="0" err="1" smtClean="0"/>
              <a:t>cientia</a:t>
            </a:r>
            <a:r>
              <a:rPr lang="de-DE" sz="1800" dirty="0" smtClean="0"/>
              <a:t> </a:t>
            </a:r>
            <a:r>
              <a:rPr lang="de-DE" sz="1800" dirty="0" err="1" smtClean="0"/>
              <a:t>est</a:t>
            </a:r>
            <a:r>
              <a:rPr lang="de-DE" sz="1800" dirty="0" smtClean="0"/>
              <a:t> </a:t>
            </a:r>
            <a:r>
              <a:rPr lang="de-DE" sz="1800" dirty="0" err="1" smtClean="0"/>
              <a:t>potentia</a:t>
            </a:r>
            <a:r>
              <a:rPr lang="de-DE" sz="1800" dirty="0" smtClean="0"/>
              <a:t>).”</a:t>
            </a:r>
          </a:p>
          <a:p>
            <a:r>
              <a:rPr lang="de-DE" sz="1800" b="1" dirty="0" smtClean="0"/>
              <a:t>Sir Francis Bacon</a:t>
            </a:r>
            <a:endParaRPr lang="de-DE" sz="18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8436634" y="6107502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274320">
              <a:spcAft>
                <a:spcPts val="900"/>
              </a:spcAft>
            </a:pPr>
            <a:endParaRPr lang="de-DE" sz="1600" dirty="0" err="1" smtClean="0"/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84213" y="6249829"/>
            <a:ext cx="6664325" cy="246221"/>
          </a:xfrm>
        </p:spPr>
        <p:txBody>
          <a:bodyPr/>
          <a:lstStyle/>
          <a:p>
            <a:r>
              <a:rPr lang="de-DE" dirty="0" err="1" smtClean="0"/>
              <a:t>Inter</a:t>
            </a:r>
            <a:r>
              <a:rPr lang="de-DE" dirty="0" smtClean="0"/>
              <a:t> University </a:t>
            </a:r>
            <a:r>
              <a:rPr lang="de-DE" dirty="0" err="1" smtClean="0"/>
              <a:t>Centre</a:t>
            </a:r>
            <a:r>
              <a:rPr lang="de-DE" dirty="0" smtClean="0"/>
              <a:t> | Dubrovnik | April 12,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259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Nature of Scientific Knowledge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684213" y="2145323"/>
            <a:ext cx="8064499" cy="1863969"/>
          </a:xfrm>
        </p:spPr>
        <p:txBody>
          <a:bodyPr>
            <a:normAutofit/>
          </a:bodyPr>
          <a:lstStyle/>
          <a:p>
            <a:pPr marL="68580" indent="-342900">
              <a:buSzPct val="80000"/>
              <a:buFont typeface="Arial" charset="0"/>
              <a:buChar char="•"/>
            </a:pPr>
            <a:r>
              <a:rPr lang="en-US" dirty="0" smtClean="0"/>
              <a:t>Science as „the becoming of a world“</a:t>
            </a:r>
          </a:p>
          <a:p>
            <a:pPr marL="68580" lvl="0" indent="-342900">
              <a:buSzPct val="80000"/>
              <a:buFont typeface="Arial" charset="0"/>
              <a:buChar char="•"/>
            </a:pPr>
            <a:r>
              <a:rPr lang="en-US" dirty="0" smtClean="0"/>
              <a:t>Knowledge is not merely a </a:t>
            </a:r>
            <a:r>
              <a:rPr lang="en-US" i="1" dirty="0" smtClean="0"/>
              <a:t>solution</a:t>
            </a:r>
          </a:p>
          <a:p>
            <a:pPr marL="68580" lvl="0" indent="-342900">
              <a:buSzPct val="80000"/>
              <a:buFont typeface="Arial" charset="0"/>
              <a:buChar char="•"/>
            </a:pPr>
            <a:r>
              <a:rPr lang="en-US" i="1" dirty="0" smtClean="0"/>
              <a:t>Transformative capacity </a:t>
            </a:r>
            <a:r>
              <a:rPr lang="en-US" dirty="0" smtClean="0"/>
              <a:t>of scientific knowledge</a:t>
            </a:r>
          </a:p>
          <a:p>
            <a:pPr marL="68580" lvl="0" indent="-342900">
              <a:buSzPct val="80000"/>
              <a:buFont typeface="Arial" charset="0"/>
              <a:buChar char="•"/>
            </a:pPr>
            <a:r>
              <a:rPr lang="en-US" dirty="0" smtClean="0"/>
              <a:t>Scientific knowledge as </a:t>
            </a:r>
            <a:r>
              <a:rPr lang="en-US" i="1" dirty="0" smtClean="0"/>
              <a:t>potential power</a:t>
            </a:r>
          </a:p>
          <a:p>
            <a:pPr marL="68580" lvl="0" indent="-342900">
              <a:buSzPct val="80000"/>
              <a:buFont typeface="Arial" charset="0"/>
              <a:buChar char="•"/>
            </a:pP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436634" y="6107502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274320">
              <a:spcAft>
                <a:spcPts val="900"/>
              </a:spcAft>
            </a:pPr>
            <a:endParaRPr lang="de-DE" sz="1600" dirty="0" err="1" smtClean="0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84213" y="6249829"/>
            <a:ext cx="6664325" cy="246221"/>
          </a:xfrm>
        </p:spPr>
        <p:txBody>
          <a:bodyPr/>
          <a:lstStyle/>
          <a:p>
            <a:r>
              <a:rPr lang="de-DE" dirty="0" err="1" smtClean="0"/>
              <a:t>Inter</a:t>
            </a:r>
            <a:r>
              <a:rPr lang="de-DE" dirty="0" smtClean="0"/>
              <a:t> University </a:t>
            </a:r>
            <a:r>
              <a:rPr lang="de-DE" dirty="0" err="1" smtClean="0"/>
              <a:t>Centre</a:t>
            </a:r>
            <a:r>
              <a:rPr lang="de-DE" dirty="0" smtClean="0"/>
              <a:t> | Dubrovnik | April 12,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19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/>
              <a:t>Information</a:t>
            </a:r>
            <a:r>
              <a:rPr lang="de-DE" dirty="0" smtClean="0"/>
              <a:t> and </a:t>
            </a:r>
            <a:r>
              <a:rPr lang="de-DE" i="1" dirty="0" smtClean="0"/>
              <a:t>Knowledge</a:t>
            </a:r>
            <a:endParaRPr lang="de-DE" i="1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684213" y="4750150"/>
            <a:ext cx="7752421" cy="869524"/>
          </a:xfrm>
        </p:spPr>
        <p:txBody>
          <a:bodyPr>
            <a:noAutofit/>
          </a:bodyPr>
          <a:lstStyle/>
          <a:p>
            <a:pPr algn="just"/>
            <a:r>
              <a:rPr lang="en-US" sz="1800" dirty="0" smtClean="0"/>
              <a:t>“a genuine theory of information would be a theory about the content of our messages, not a theory about the form in which this content is embodied.” </a:t>
            </a:r>
          </a:p>
          <a:p>
            <a:r>
              <a:rPr lang="de-DE" sz="1800" b="1" dirty="0" err="1"/>
              <a:t>Ikujiro</a:t>
            </a:r>
            <a:r>
              <a:rPr lang="de-DE" sz="1800" b="1" dirty="0"/>
              <a:t> </a:t>
            </a:r>
            <a:r>
              <a:rPr lang="de-DE" sz="1800" b="1" dirty="0" err="1"/>
              <a:t>Nonaka</a:t>
            </a:r>
            <a:r>
              <a:rPr lang="de-DE" sz="1800" b="1" dirty="0"/>
              <a:t> </a:t>
            </a:r>
            <a:r>
              <a:rPr lang="de-DE" sz="1800" dirty="0"/>
              <a:t>(1994: 16) </a:t>
            </a:r>
            <a:endParaRPr lang="en-US" sz="1800" dirty="0"/>
          </a:p>
        </p:txBody>
      </p:sp>
      <p:sp>
        <p:nvSpPr>
          <p:cNvPr id="6" name="Textfeld 5"/>
          <p:cNvSpPr txBox="1"/>
          <p:nvPr/>
        </p:nvSpPr>
        <p:spPr>
          <a:xfrm>
            <a:off x="8436634" y="6107502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274320">
              <a:spcAft>
                <a:spcPts val="900"/>
              </a:spcAft>
            </a:pPr>
            <a:endParaRPr lang="de-DE" sz="1600" dirty="0" err="1" smtClean="0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216195"/>
              </p:ext>
            </p:extLst>
          </p:nvPr>
        </p:nvGraphicFramePr>
        <p:xfrm>
          <a:off x="684212" y="1911712"/>
          <a:ext cx="7752422" cy="236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6211"/>
                <a:gridCol w="3876211"/>
              </a:tblGrid>
              <a:tr h="665974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Information</a:t>
                      </a:r>
                      <a:endParaRPr lang="de-DE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Knowledge</a:t>
                      </a:r>
                      <a:endParaRPr lang="de-DE" dirty="0"/>
                    </a:p>
                  </a:txBody>
                  <a:tcPr anchor="ctr"/>
                </a:tc>
              </a:tr>
              <a:tr h="567842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Products or outcomes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Processes or inputs</a:t>
                      </a:r>
                      <a:endParaRPr lang="en-US" noProof="0" dirty="0"/>
                    </a:p>
                  </a:txBody>
                  <a:tcPr anchor="ctr"/>
                </a:tc>
              </a:tr>
              <a:tr h="567842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Knowledge</a:t>
                      </a:r>
                      <a:r>
                        <a:rPr lang="en-US" baseline="0" noProof="0" dirty="0" smtClean="0"/>
                        <a:t> of acquaintance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Knowledge-about</a:t>
                      </a:r>
                      <a:endParaRPr lang="en-US" noProof="0" dirty="0"/>
                    </a:p>
                  </a:txBody>
                  <a:tcPr anchor="ctr"/>
                </a:tc>
              </a:tr>
              <a:tr h="5678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“knowing-that”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”knowing-how”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84213" y="6249829"/>
            <a:ext cx="6664325" cy="246221"/>
          </a:xfrm>
        </p:spPr>
        <p:txBody>
          <a:bodyPr/>
          <a:lstStyle/>
          <a:p>
            <a:r>
              <a:rPr lang="de-DE" dirty="0" err="1" smtClean="0"/>
              <a:t>Inter</a:t>
            </a:r>
            <a:r>
              <a:rPr lang="de-DE" dirty="0" smtClean="0"/>
              <a:t> University </a:t>
            </a:r>
            <a:r>
              <a:rPr lang="de-DE" dirty="0" err="1" smtClean="0"/>
              <a:t>Centre</a:t>
            </a:r>
            <a:r>
              <a:rPr lang="de-DE" dirty="0" smtClean="0"/>
              <a:t> | Dubrovnik | April 12,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613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Power of Knowledge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684212" y="2111308"/>
            <a:ext cx="8064499" cy="1018754"/>
          </a:xfrm>
        </p:spPr>
        <p:txBody>
          <a:bodyPr>
            <a:normAutofit/>
          </a:bodyPr>
          <a:lstStyle/>
          <a:p>
            <a:pPr marL="68580" lvl="0" indent="-342900">
              <a:buSzPct val="80000"/>
              <a:buFont typeface="Arial" charset="0"/>
              <a:buChar char="•"/>
            </a:pPr>
            <a:r>
              <a:rPr lang="en-US" sz="2200" dirty="0" smtClean="0"/>
              <a:t>Freedom as a precondition for knowledge as a capacity to act</a:t>
            </a:r>
          </a:p>
          <a:p>
            <a:pPr marL="68580" lvl="0" indent="-342900">
              <a:buSzPct val="80000"/>
              <a:buFont typeface="Arial" charset="0"/>
              <a:buChar char="•"/>
            </a:pPr>
            <a:r>
              <a:rPr lang="en-US" sz="2200" dirty="0" smtClean="0"/>
              <a:t>Surplus of knowledge: knowledge &gt; circumstances of action</a:t>
            </a:r>
          </a:p>
          <a:p>
            <a:pPr marL="68580" lvl="0" indent="-342900">
              <a:buSzPct val="80000"/>
              <a:buFont typeface="Arial" charset="0"/>
              <a:buChar char="•"/>
            </a:pPr>
            <a:endParaRPr lang="en-US" sz="2000" dirty="0"/>
          </a:p>
          <a:p>
            <a:pPr marL="68580" lvl="0" indent="-342900">
              <a:buSzPct val="80000"/>
              <a:buFont typeface="Arial" charset="0"/>
              <a:buChar char="•"/>
            </a:pPr>
            <a:endParaRPr lang="en-US" sz="2000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8436634" y="6107502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274320">
              <a:spcAft>
                <a:spcPts val="900"/>
              </a:spcAft>
            </a:pPr>
            <a:endParaRPr lang="de-DE" sz="1600" dirty="0" err="1" smtClean="0"/>
          </a:p>
        </p:txBody>
      </p:sp>
      <p:sp>
        <p:nvSpPr>
          <p:cNvPr id="9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684211" y="3690207"/>
            <a:ext cx="8064499" cy="1999476"/>
          </a:xfrm>
        </p:spPr>
        <p:txBody>
          <a:bodyPr>
            <a:normAutofit/>
          </a:bodyPr>
          <a:lstStyle/>
          <a:p>
            <a:pPr marL="68580" lvl="0" indent="-342900">
              <a:spcBef>
                <a:spcPts val="0"/>
              </a:spcBef>
              <a:buClrTx/>
            </a:pPr>
            <a:r>
              <a:rPr lang="en-US" sz="2200" b="1" dirty="0" smtClean="0"/>
              <a:t>General issue: </a:t>
            </a:r>
            <a:r>
              <a:rPr lang="en-US" sz="2200" dirty="0" smtClean="0"/>
              <a:t>Asymmetry between </a:t>
            </a:r>
            <a:r>
              <a:rPr lang="en-US" sz="2200" i="1" dirty="0" smtClean="0"/>
              <a:t>knowledge</a:t>
            </a:r>
            <a:r>
              <a:rPr lang="en-US" sz="2200" dirty="0" smtClean="0"/>
              <a:t> and </a:t>
            </a:r>
            <a:r>
              <a:rPr lang="en-US" sz="2200" i="1" dirty="0" smtClean="0"/>
              <a:t>power</a:t>
            </a:r>
          </a:p>
          <a:p>
            <a:pPr marL="68580" lvl="0" indent="-342900">
              <a:spcBef>
                <a:spcPts val="0"/>
              </a:spcBef>
              <a:buClrTx/>
            </a:pPr>
            <a:endParaRPr lang="en-US" sz="2200" i="1" dirty="0"/>
          </a:p>
          <a:p>
            <a:pPr marL="15875" lvl="0" indent="-290513">
              <a:spcBef>
                <a:spcPts val="0"/>
              </a:spcBef>
              <a:buClrTx/>
            </a:pPr>
            <a:r>
              <a:rPr lang="en-US" sz="2200" dirty="0" smtClean="0"/>
              <a:t>Discrepancy between the accessibility of knowledge (</a:t>
            </a:r>
            <a:r>
              <a:rPr lang="en-US" sz="2200" i="1" dirty="0" smtClean="0"/>
              <a:t>know-how</a:t>
            </a:r>
            <a:r>
              <a:rPr lang="en-US" sz="2200" dirty="0" smtClean="0"/>
              <a:t>) and the capacity to transform (“discretion to create”</a:t>
            </a:r>
            <a:r>
              <a:rPr lang="de-DE" sz="2200" dirty="0"/>
              <a:t>)</a:t>
            </a:r>
            <a:endParaRPr lang="en-US" sz="2200" dirty="0" smtClean="0"/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84213" y="6249829"/>
            <a:ext cx="6664325" cy="246221"/>
          </a:xfrm>
        </p:spPr>
        <p:txBody>
          <a:bodyPr/>
          <a:lstStyle/>
          <a:p>
            <a:r>
              <a:rPr lang="de-DE" dirty="0" err="1" smtClean="0"/>
              <a:t>Inter</a:t>
            </a:r>
            <a:r>
              <a:rPr lang="de-DE" dirty="0" smtClean="0"/>
              <a:t> University </a:t>
            </a:r>
            <a:r>
              <a:rPr lang="de-DE" dirty="0" err="1" smtClean="0"/>
              <a:t>Centre</a:t>
            </a:r>
            <a:r>
              <a:rPr lang="de-DE" dirty="0" smtClean="0"/>
              <a:t> | Dubrovnik | April 12,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752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Relationship between Theory and Practice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552091" y="1776045"/>
            <a:ext cx="8345723" cy="3288324"/>
          </a:xfrm>
        </p:spPr>
        <p:txBody>
          <a:bodyPr>
            <a:normAutofit lnSpcReduction="10000"/>
          </a:bodyPr>
          <a:lstStyle/>
          <a:p>
            <a:pPr marL="68580" indent="-342900">
              <a:spcBef>
                <a:spcPts val="0"/>
              </a:spcBef>
              <a:buClrTx/>
              <a:buSzPct val="80000"/>
            </a:pPr>
            <a:r>
              <a:rPr lang="en-US" sz="2100" dirty="0" smtClean="0"/>
              <a:t>“[…] </a:t>
            </a:r>
            <a:r>
              <a:rPr lang="en-US" sz="2100" dirty="0"/>
              <a:t>action of a petty official who disposes of a file of documents in the prescribed manner or of a judge who finds that a case falls under the provisions of a certain paragraph in the law and disposes of it accordingly, or finally of a factory worker who produces a screw by following the prescribed technique, </a:t>
            </a:r>
            <a:r>
              <a:rPr lang="en-US" sz="2100" b="1" dirty="0"/>
              <a:t>would not fall under our definition of “conduct.”</a:t>
            </a:r>
            <a:r>
              <a:rPr lang="en-US" sz="2100" dirty="0"/>
              <a:t> Nor for that matter would the action of a technician who, in achieving a given end, combined certain general laws of nature. All these modes of behavior would be considered as </a:t>
            </a:r>
            <a:r>
              <a:rPr lang="en-US" sz="2100" b="1" dirty="0"/>
              <a:t>merely “reproductive” </a:t>
            </a:r>
            <a:r>
              <a:rPr lang="en-US" sz="2100" dirty="0"/>
              <a:t>because they are executed in a rational framework, according to a definite prescription </a:t>
            </a:r>
            <a:r>
              <a:rPr lang="en-US" sz="2100" b="1" dirty="0"/>
              <a:t>entailing no personal decision whatsoever</a:t>
            </a:r>
            <a:r>
              <a:rPr lang="en-US" sz="2100" dirty="0" smtClean="0"/>
              <a:t>.” </a:t>
            </a:r>
            <a:endParaRPr lang="de-DE" sz="2100" dirty="0"/>
          </a:p>
          <a:p>
            <a:pPr marL="6858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Arial" charset="0"/>
              <a:buNone/>
              <a:tabLst/>
              <a:defRPr/>
            </a:pPr>
            <a:endParaRPr lang="de-DE" sz="2000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8436634" y="6107502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274320">
              <a:spcAft>
                <a:spcPts val="900"/>
              </a:spcAft>
            </a:pPr>
            <a:endParaRPr lang="de-DE" sz="1600" dirty="0" err="1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604846" y="5416530"/>
            <a:ext cx="8064499" cy="369332"/>
          </a:xfrm>
        </p:spPr>
        <p:txBody>
          <a:bodyPr/>
          <a:lstStyle/>
          <a:p>
            <a:r>
              <a:rPr lang="de-DE" sz="1800" b="1" dirty="0" smtClean="0"/>
              <a:t>Karl Mannheim </a:t>
            </a:r>
            <a:r>
              <a:rPr lang="de-DE" sz="1800" dirty="0" smtClean="0"/>
              <a:t>(</a:t>
            </a:r>
            <a:r>
              <a:rPr lang="en-US" sz="1800" dirty="0"/>
              <a:t>[1929] 1936: </a:t>
            </a:r>
            <a:r>
              <a:rPr lang="en-US" sz="1800" dirty="0" smtClean="0"/>
              <a:t>102</a:t>
            </a:r>
            <a:r>
              <a:rPr lang="de-DE" sz="1800" dirty="0" smtClean="0"/>
              <a:t>)</a:t>
            </a:r>
            <a:endParaRPr lang="de-DE" sz="1800" dirty="0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84213" y="6249829"/>
            <a:ext cx="6664325" cy="246221"/>
          </a:xfrm>
        </p:spPr>
        <p:txBody>
          <a:bodyPr/>
          <a:lstStyle/>
          <a:p>
            <a:r>
              <a:rPr lang="de-DE" dirty="0" err="1" smtClean="0"/>
              <a:t>Inter</a:t>
            </a:r>
            <a:r>
              <a:rPr lang="de-DE" dirty="0" smtClean="0"/>
              <a:t> University </a:t>
            </a:r>
            <a:r>
              <a:rPr lang="de-DE" dirty="0" err="1" smtClean="0"/>
              <a:t>Centre</a:t>
            </a:r>
            <a:r>
              <a:rPr lang="de-DE" dirty="0" smtClean="0"/>
              <a:t> | Dubrovnik | April 12,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512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684212" y="2040977"/>
            <a:ext cx="8064499" cy="2073820"/>
          </a:xfrm>
        </p:spPr>
        <p:txBody>
          <a:bodyPr>
            <a:normAutofit/>
          </a:bodyPr>
          <a:lstStyle/>
          <a:p>
            <a:pPr marL="68580" lvl="0" indent="-342900">
              <a:buSzPct val="80000"/>
              <a:buFont typeface="Arial" charset="0"/>
              <a:buChar char="•"/>
            </a:pPr>
            <a:r>
              <a:rPr lang="en-US" sz="2300" dirty="0" smtClean="0"/>
              <a:t>Knowledge as a </a:t>
            </a:r>
            <a:r>
              <a:rPr lang="en-US" sz="2300" i="1" dirty="0" smtClean="0"/>
              <a:t>capacity to act</a:t>
            </a:r>
          </a:p>
          <a:p>
            <a:pPr marL="68580" lvl="0" indent="-342900">
              <a:buSzPct val="80000"/>
              <a:buFont typeface="Arial" charset="0"/>
              <a:buChar char="•"/>
            </a:pPr>
            <a:r>
              <a:rPr lang="en-US" sz="2300" dirty="0" smtClean="0"/>
              <a:t>Information: attributes of phenomena; processes</a:t>
            </a:r>
          </a:p>
          <a:p>
            <a:pPr marL="68580" lvl="0" indent="-342900">
              <a:buSzPct val="80000"/>
              <a:buFont typeface="Arial" charset="0"/>
              <a:buChar char="•"/>
            </a:pPr>
            <a:r>
              <a:rPr lang="en-US" sz="2300" dirty="0" smtClean="0"/>
              <a:t>Knowledge is not immediately </a:t>
            </a:r>
            <a:r>
              <a:rPr lang="en-US" sz="2300" i="1" dirty="0" err="1" smtClean="0"/>
              <a:t>performative</a:t>
            </a:r>
            <a:endParaRPr lang="en-US" sz="2300" i="1" dirty="0" smtClean="0"/>
          </a:p>
          <a:p>
            <a:pPr marL="365125" lvl="0" indent="-349250">
              <a:buSzPct val="80000"/>
              <a:buFont typeface="Arial" charset="0"/>
              <a:buChar char="•"/>
            </a:pPr>
            <a:r>
              <a:rPr lang="en-US" sz="2300" dirty="0" smtClean="0"/>
              <a:t>Discrepancy between </a:t>
            </a:r>
            <a:r>
              <a:rPr lang="en-US" sz="2300" dirty="0"/>
              <a:t>the accessibility of </a:t>
            </a:r>
            <a:r>
              <a:rPr lang="en-US" sz="2300" dirty="0" smtClean="0"/>
              <a:t>knowledge and </a:t>
            </a:r>
            <a:r>
              <a:rPr lang="en-US" sz="2300" dirty="0"/>
              <a:t>the capacity to transform</a:t>
            </a:r>
            <a:endParaRPr lang="en-US" sz="2300" dirty="0" smtClean="0"/>
          </a:p>
          <a:p>
            <a:pPr marL="68580" lvl="0" indent="-342900">
              <a:buSzPct val="80000"/>
              <a:buFont typeface="Arial" charset="0"/>
              <a:buChar char="•"/>
            </a:pP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8436634" y="6107502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274320">
              <a:spcAft>
                <a:spcPts val="900"/>
              </a:spcAft>
            </a:pPr>
            <a:endParaRPr lang="de-DE" sz="1600" dirty="0" err="1" smtClean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1009161" y="4731890"/>
            <a:ext cx="8064499" cy="369332"/>
          </a:xfrm>
        </p:spPr>
        <p:txBody>
          <a:bodyPr/>
          <a:lstStyle/>
          <a:p>
            <a:r>
              <a:rPr lang="en-US" sz="2300" dirty="0" smtClean="0"/>
              <a:t>„Knowledge represents a </a:t>
            </a:r>
            <a:r>
              <a:rPr lang="en-US" sz="2300" b="1" dirty="0" smtClean="0"/>
              <a:t>positive-sum game.“</a:t>
            </a:r>
            <a:endParaRPr lang="en-US" sz="2300" dirty="0"/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84213" y="6249829"/>
            <a:ext cx="6664325" cy="246221"/>
          </a:xfrm>
        </p:spPr>
        <p:txBody>
          <a:bodyPr/>
          <a:lstStyle/>
          <a:p>
            <a:r>
              <a:rPr lang="de-DE" dirty="0" err="1" smtClean="0"/>
              <a:t>Inter</a:t>
            </a:r>
            <a:r>
              <a:rPr lang="de-DE" dirty="0" smtClean="0"/>
              <a:t> University </a:t>
            </a:r>
            <a:r>
              <a:rPr lang="de-DE" dirty="0" err="1" smtClean="0"/>
              <a:t>Centre</a:t>
            </a:r>
            <a:r>
              <a:rPr lang="de-DE" dirty="0" smtClean="0"/>
              <a:t> | Dubrovnik | April 12,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904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21"/>
</p:tagLst>
</file>

<file path=ppt/theme/theme1.xml><?xml version="1.0" encoding="utf-8"?>
<a:theme xmlns:a="http://schemas.openxmlformats.org/drawingml/2006/main" name="Default Theme">
  <a:themeElements>
    <a:clrScheme name="Benutzerdefiniert 1">
      <a:dk1>
        <a:srgbClr val="000000"/>
      </a:dk1>
      <a:lt1>
        <a:srgbClr val="FFFFFF"/>
      </a:lt1>
      <a:dk2>
        <a:srgbClr val="AAAAAA"/>
      </a:dk2>
      <a:lt2>
        <a:srgbClr val="FFFFFF"/>
      </a:lt2>
      <a:accent1>
        <a:srgbClr val="D2D2D2"/>
      </a:accent1>
      <a:accent2>
        <a:srgbClr val="AAAAAA"/>
      </a:accent2>
      <a:accent3>
        <a:srgbClr val="777777"/>
      </a:accent3>
      <a:accent4>
        <a:srgbClr val="FF0000"/>
      </a:accent4>
      <a:accent5>
        <a:srgbClr val="454545"/>
      </a:accent5>
      <a:accent6>
        <a:srgbClr val="000000"/>
      </a:accent6>
      <a:hlink>
        <a:srgbClr val="AAAAAA"/>
      </a:hlink>
      <a:folHlink>
        <a:srgbClr val="FF0000"/>
      </a:folHlink>
    </a:clrScheme>
    <a:fontScheme name="Zeppelin Universitä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solidFill>
          <a:schemeClr val="accent1"/>
        </a:solidFill>
        <a:ln w="3175">
          <a:noFill/>
        </a:ln>
      </a:spPr>
      <a:bodyPr rtlCol="0" anchor="ctr"/>
      <a:lstStyle>
        <a:defPPr algn="ctr">
          <a:defRPr dirty="0" err="1" smtClean="0">
            <a:solidFill>
              <a:schemeClr val="bg1"/>
            </a:solidFill>
            <a:latin typeface="Georg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indent="-274320">
          <a:spcAft>
            <a:spcPts val="900"/>
          </a:spcAft>
          <a:defRPr sz="16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ZU_Powerpoint_Template-2</Template>
  <TotalTime>4</TotalTime>
  <Words>632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Theme</vt:lpstr>
      <vt:lpstr>  Mind, Thinking and Creativity</vt:lpstr>
      <vt:lpstr>The Power of Knowledge</vt:lpstr>
      <vt:lpstr>A sociological concept of Knowledge</vt:lpstr>
      <vt:lpstr>Knowledge (terminology)</vt:lpstr>
      <vt:lpstr>The Nature of Scientific Knowledge </vt:lpstr>
      <vt:lpstr>Information and Knowledge</vt:lpstr>
      <vt:lpstr>The Power of Knowledge</vt:lpstr>
      <vt:lpstr>The Relationship between Theory and Practice</vt:lpstr>
      <vt:lpstr>Conclusion</vt:lpstr>
      <vt:lpstr>Mind, Thinking and Creativity</vt:lpstr>
      <vt:lpstr>Bibliography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Rainer Voss</dc:creator>
  <cp:lastModifiedBy>VaniSenthil</cp:lastModifiedBy>
  <cp:revision>84</cp:revision>
  <dcterms:created xsi:type="dcterms:W3CDTF">2016-04-04T15:48:21Z</dcterms:created>
  <dcterms:modified xsi:type="dcterms:W3CDTF">2016-04-11T12:19:41Z</dcterms:modified>
</cp:coreProperties>
</file>