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950" r:id="rId2"/>
    <p:sldId id="944" r:id="rId3"/>
    <p:sldId id="945" r:id="rId4"/>
    <p:sldId id="946" r:id="rId5"/>
    <p:sldId id="949" r:id="rId6"/>
  </p:sldIdLst>
  <p:sldSz cx="9144000" cy="5143500" type="screen16x9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60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F7F7F"/>
    <a:srgbClr val="00FF00"/>
    <a:srgbClr val="008000"/>
    <a:srgbClr val="33CC33"/>
    <a:srgbClr val="993300"/>
    <a:srgbClr val="800000"/>
    <a:srgbClr val="000000"/>
    <a:srgbClr val="000066"/>
    <a:srgbClr val="00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281" autoAdjust="0"/>
    <p:restoredTop sz="80546" autoAdjust="0"/>
  </p:normalViewPr>
  <p:slideViewPr>
    <p:cSldViewPr snapToObjects="1">
      <p:cViewPr varScale="1">
        <p:scale>
          <a:sx n="112" d="100"/>
          <a:sy n="112" d="100"/>
        </p:scale>
        <p:origin x="408" y="78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-14082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4F30260-0210-419C-BC54-AA1D18ED9DC0}" type="datetime1">
              <a:rPr lang="sv-SE"/>
              <a:pPr>
                <a:defRPr/>
              </a:pPr>
              <a:t>2016-04-23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F8A2843-4E12-43BC-B35F-1CBAA1F4AE8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325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7BF9C93-4EA7-4978-8BB4-51274F5F4B08}" type="datetime1">
              <a:rPr lang="sv-SE"/>
              <a:pPr>
                <a:defRPr/>
              </a:pPr>
              <a:t>2016-04-23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3EA2C04-6C36-4837-BBEB-3040D24E2DC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4379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111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111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111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11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A2C04-6C36-4837-BBEB-3040D24E2DCF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082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A2C04-6C36-4837-BBEB-3040D24E2DCF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0159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A2C04-6C36-4837-BBEB-3040D24E2DCF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426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Considering how fresh many of these findings 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A2C04-6C36-4837-BBEB-3040D24E2DCF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10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299" y="0"/>
            <a:ext cx="9144000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prstClr val="white"/>
              </a:solidFill>
              <a:latin typeface="Calibri" pitchFamily="34" charset="0"/>
              <a:ea typeface="Geneva" pitchFamily="-105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 dirty="0">
                <a:solidFill>
                  <a:prstClr val="black"/>
                </a:solidFill>
                <a:latin typeface="Arial" pitchFamily="34" charset="0"/>
              </a:rPr>
              <a:t>© 2012 Planetaire AB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771550"/>
            <a:ext cx="5073954" cy="2232248"/>
          </a:xfrm>
        </p:spPr>
        <p:txBody>
          <a:bodyPr/>
          <a:lstStyle>
            <a:lvl1pPr algn="ctr">
              <a:defRPr sz="4800" cap="all" baseline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094062"/>
            <a:ext cx="8242306" cy="989856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5" descr="PLANETAIRE_logotyp_negativ_frilagd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8229" y="53355"/>
            <a:ext cx="930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8460432" y="5020022"/>
            <a:ext cx="360040" cy="12347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8820472" y="5020022"/>
            <a:ext cx="326827" cy="12347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8781676" y="4929758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29758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8325691" y="3970663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v-SE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©copyrights Planetaie AB 2015</a:t>
            </a:r>
          </a:p>
          <a:p>
            <a:endParaRPr lang="sv-SE" sz="8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/>
          <a:srcRect b="1314"/>
          <a:stretch/>
        </p:blipFill>
        <p:spPr>
          <a:xfrm>
            <a:off x="-12154" y="-20759"/>
            <a:ext cx="2997596" cy="303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9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11805" y="0"/>
            <a:ext cx="9159103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schemeClr val="bg1"/>
              </a:solidFill>
              <a:latin typeface="Calibri" pitchFamily="34" charset="0"/>
              <a:ea typeface="Geneva" pitchFamily="-105" charset="-128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 dirty="0">
                <a:latin typeface="Arial" pitchFamily="34" charset="0"/>
              </a:rPr>
              <a:t>© 2012 Planetaire AB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06404"/>
            <a:ext cx="8014053" cy="476250"/>
          </a:xfrm>
        </p:spPr>
        <p:txBody>
          <a:bodyPr/>
          <a:lstStyle>
            <a:lvl1pPr>
              <a:defRPr sz="3600" b="0" cap="all" baseline="0">
                <a:solidFill>
                  <a:schemeClr val="bg1">
                    <a:lumMod val="8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9582"/>
            <a:ext cx="7522226" cy="3798168"/>
          </a:xfrm>
        </p:spPr>
        <p:txBody>
          <a:bodyPr/>
          <a:lstStyle>
            <a:lvl1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  <a:lvl2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2pPr>
            <a:lvl3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3pPr>
            <a:lvl4pPr>
              <a:defRPr sz="1800"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5" descr="PLANETAIRE_logotyp_negativ_frilagd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8229" y="53355"/>
            <a:ext cx="930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8460432" y="5020022"/>
            <a:ext cx="360040" cy="12347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8820472" y="5020022"/>
            <a:ext cx="326827" cy="12347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8781676" y="4929758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29758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8325691" y="3970663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©copyrights Planetaie AB 2015</a:t>
            </a:r>
          </a:p>
          <a:p>
            <a:endParaRPr lang="sv-SE" sz="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/>
          <a:srcRect b="707"/>
          <a:stretch/>
        </p:blipFill>
        <p:spPr>
          <a:xfrm>
            <a:off x="86515" y="10197"/>
            <a:ext cx="720588" cy="735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26408" y="0"/>
            <a:ext cx="9170407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schemeClr val="bg1"/>
              </a:solidFill>
              <a:latin typeface="Calibri" pitchFamily="34" charset="0"/>
              <a:ea typeface="Geneva" pitchFamily="-105" charset="-128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 dirty="0">
                <a:latin typeface="Arial" pitchFamily="34" charset="0"/>
              </a:rPr>
              <a:t>© 2012 Planetaire 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5755"/>
            <a:ext cx="7594234" cy="4670251"/>
          </a:xfrm>
        </p:spPr>
        <p:txBody>
          <a:bodyPr/>
          <a:lstStyle>
            <a:lvl1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  <a:lvl2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2pPr>
            <a:lvl3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3pPr>
            <a:lvl4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4pPr>
            <a:lvl5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5" descr="PLANETAIRE_logotyp_negativ_frilagd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8229" y="53355"/>
            <a:ext cx="930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8781676" y="4948014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48014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8325691" y="3970663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©copyrights Planetaie AB 2015</a:t>
            </a:r>
          </a:p>
          <a:p>
            <a:endParaRPr lang="sv-SE" sz="8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/>
          <a:srcRect b="707"/>
          <a:stretch/>
        </p:blipFill>
        <p:spPr>
          <a:xfrm>
            <a:off x="29587" y="14759"/>
            <a:ext cx="720588" cy="73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8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>
                <a:latin typeface="Arial" pitchFamily="34" charset="0"/>
              </a:rPr>
              <a:t>© 2010 Planetaire AB</a:t>
            </a:r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8460432" y="5020022"/>
            <a:ext cx="360040" cy="12347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8820472" y="5020022"/>
            <a:ext cx="326827" cy="12347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-1" y="0"/>
            <a:ext cx="9147299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schemeClr val="bg1"/>
              </a:solidFill>
              <a:latin typeface="Calibri" pitchFamily="34" charset="0"/>
              <a:ea typeface="Geneva" pitchFamily="-105" charset="-128"/>
              <a:cs typeface="+mn-cs"/>
            </a:endParaRPr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 userDrawn="1"/>
        </p:nvSpPr>
        <p:spPr>
          <a:xfrm>
            <a:off x="8781676" y="4948014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48014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/>
          <a:srcRect b="707"/>
          <a:stretch/>
        </p:blipFill>
        <p:spPr>
          <a:xfrm>
            <a:off x="89367" y="10197"/>
            <a:ext cx="720588" cy="735133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971600" y="206404"/>
            <a:ext cx="8014053" cy="476250"/>
          </a:xfrm>
        </p:spPr>
        <p:txBody>
          <a:bodyPr/>
          <a:lstStyle>
            <a:lvl1pPr>
              <a:defRPr sz="3600" b="0" cap="all" baseline="0">
                <a:solidFill>
                  <a:schemeClr val="bg1">
                    <a:lumMod val="8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299" y="0"/>
            <a:ext cx="9144000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prstClr val="white"/>
              </a:solidFill>
              <a:latin typeface="Calibri" pitchFamily="34" charset="0"/>
              <a:ea typeface="Geneva" pitchFamily="-105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 dirty="0">
                <a:solidFill>
                  <a:prstClr val="black"/>
                </a:solidFill>
                <a:latin typeface="Arial" pitchFamily="34" charset="0"/>
              </a:rPr>
              <a:t>© 2012 Planetaire 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596" y="915566"/>
            <a:ext cx="5640246" cy="4014192"/>
          </a:xfrm>
        </p:spPr>
        <p:txBody>
          <a:bodyPr anchor="b"/>
          <a:lstStyle>
            <a:lvl1pPr marL="533400" indent="-533400" algn="l">
              <a:buFont typeface="Arial" pitchFamily="34" charset="0"/>
              <a:buChar char="•"/>
              <a:defRPr sz="32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5" descr="PLANETAIRE_logotyp_negativ_frilagd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8229" y="53355"/>
            <a:ext cx="930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8460432" y="5020022"/>
            <a:ext cx="360040" cy="12347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8820472" y="5020022"/>
            <a:ext cx="326827" cy="12347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8781676" y="4929758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29758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8325691" y="3970663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v-SE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©copyrights Planetaie AB 2015</a:t>
            </a:r>
          </a:p>
          <a:p>
            <a:endParaRPr lang="sv-SE" sz="8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2643758"/>
            <a:ext cx="1800200" cy="2286000"/>
          </a:xfrm>
        </p:spPr>
        <p:txBody>
          <a:bodyPr anchor="t"/>
          <a:lstStyle>
            <a:lvl1pPr algn="ctr">
              <a:defRPr sz="15000" b="1" cap="all" baseline="0">
                <a:solidFill>
                  <a:srgbClr val="0070C0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120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299" y="0"/>
            <a:ext cx="9144000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prstClr val="white"/>
              </a:solidFill>
              <a:latin typeface="Calibri" pitchFamily="34" charset="0"/>
              <a:ea typeface="Geneva" pitchFamily="-105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 dirty="0">
                <a:solidFill>
                  <a:prstClr val="black"/>
                </a:solidFill>
                <a:latin typeface="Arial" pitchFamily="34" charset="0"/>
              </a:rPr>
              <a:t>© 2012 Planetaire 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596" y="915566"/>
            <a:ext cx="5640246" cy="4014192"/>
          </a:xfrm>
        </p:spPr>
        <p:txBody>
          <a:bodyPr anchor="b"/>
          <a:lstStyle>
            <a:lvl1pPr marL="533400" indent="-533400" algn="l">
              <a:buFont typeface="Arial" pitchFamily="34" charset="0"/>
              <a:buChar char="•"/>
              <a:defRPr sz="32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5" descr="PLANETAIRE_logotyp_negativ_frilagd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8229" y="53355"/>
            <a:ext cx="930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8460432" y="5020022"/>
            <a:ext cx="360040" cy="12347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8820472" y="5020022"/>
            <a:ext cx="326827" cy="12347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8781676" y="4929758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29758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8325691" y="3970663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v-SE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©copyrights Planetaie AB 2015</a:t>
            </a:r>
          </a:p>
          <a:p>
            <a:endParaRPr lang="sv-SE" sz="8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/>
          <a:srcRect b="1314"/>
          <a:stretch/>
        </p:blipFill>
        <p:spPr>
          <a:xfrm>
            <a:off x="0" y="0"/>
            <a:ext cx="2997596" cy="3039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2643758"/>
            <a:ext cx="1800200" cy="2286000"/>
          </a:xfrm>
        </p:spPr>
        <p:txBody>
          <a:bodyPr anchor="t"/>
          <a:lstStyle>
            <a:lvl1pPr algn="ctr">
              <a:defRPr sz="15000" b="1" cap="all" baseline="0">
                <a:solidFill>
                  <a:srgbClr val="0070C0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669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70038" y="1200150"/>
            <a:ext cx="67818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70038" y="2114550"/>
            <a:ext cx="6781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6" r:id="rId2"/>
    <p:sldLayoutId id="2147484759" r:id="rId3"/>
    <p:sldLayoutId id="2147484754" r:id="rId4"/>
    <p:sldLayoutId id="2147484761" r:id="rId5"/>
    <p:sldLayoutId id="2147484760" r:id="rId6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Georgia"/>
          <a:ea typeface="Geneva" pitchFamily="-65" charset="-128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-65" charset="0"/>
          <a:ea typeface="Geneva" pitchFamily="-65" charset="-128"/>
          <a:cs typeface="Georgia" pitchFamily="-65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-65" charset="0"/>
          <a:ea typeface="Geneva" pitchFamily="-65" charset="-128"/>
          <a:cs typeface="Georgia" pitchFamily="-65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-65" charset="0"/>
          <a:ea typeface="Geneva" pitchFamily="-65" charset="-128"/>
          <a:cs typeface="Georgia" pitchFamily="-65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-65" charset="0"/>
          <a:ea typeface="Geneva" pitchFamily="-65" charset="-128"/>
          <a:cs typeface="Georgia" pitchFamily="-65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-65" charset="0"/>
          <a:ea typeface="Geneva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-65" charset="0"/>
          <a:ea typeface="Geneva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-65" charset="0"/>
          <a:ea typeface="Geneva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-65" charset="0"/>
          <a:ea typeface="Geneva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Geneva" pitchFamily="-65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Geneva" pitchFamily="-65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Geneva" pitchFamily="-65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Geneva" pitchFamily="-65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Geneva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16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When discussing high level thinking, is there something to learn from the psychological factors that affect the way that the public at large processes information?</a:t>
            </a:r>
          </a:p>
        </p:txBody>
      </p:sp>
    </p:spTree>
    <p:extLst>
      <p:ext uri="{BB962C8B-B14F-4D97-AF65-F5344CB8AC3E}">
        <p14:creationId xmlns:p14="http://schemas.microsoft.com/office/powerpoint/2010/main" val="34085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Concluding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How might these insights be utilized to further the advancement of knowledge today? </a:t>
            </a:r>
          </a:p>
        </p:txBody>
      </p:sp>
    </p:spTree>
    <p:extLst>
      <p:ext uri="{BB962C8B-B14F-4D97-AF65-F5344CB8AC3E}">
        <p14:creationId xmlns:p14="http://schemas.microsoft.com/office/powerpoint/2010/main" val="155319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Concluding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What are the ethical implications of an ever increasing understanding of the disproportional importance of </a:t>
            </a:r>
          </a:p>
          <a:p>
            <a:pPr marL="0" indent="0" algn="ctr">
              <a:buNone/>
            </a:pPr>
            <a:r>
              <a:rPr lang="sv-SE" dirty="0"/>
              <a:t>subconscious thought</a:t>
            </a:r>
          </a:p>
          <a:p>
            <a:pPr marL="0" indent="0" algn="ctr">
              <a:buNone/>
            </a:pPr>
            <a:r>
              <a:rPr lang="sv-SE" dirty="0"/>
              <a:t>and </a:t>
            </a:r>
            <a:r>
              <a:rPr lang="sv-SE" dirty="0" err="1"/>
              <a:t>therefore</a:t>
            </a:r>
            <a:r>
              <a:rPr lang="sv-SE" dirty="0"/>
              <a:t> </a:t>
            </a:r>
          </a:p>
          <a:p>
            <a:pPr marL="0" indent="0" algn="ctr">
              <a:buNone/>
            </a:pPr>
            <a:r>
              <a:rPr lang="sv-SE" dirty="0" err="1"/>
              <a:t>subconscious</a:t>
            </a:r>
            <a:r>
              <a:rPr lang="sv-SE" dirty="0"/>
              <a:t> </a:t>
            </a:r>
            <a:r>
              <a:rPr lang="sv-SE" dirty="0" err="1"/>
              <a:t>communication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013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Is scientific training sufficient to immunize scientists against these mental ambushes?</a:t>
            </a:r>
          </a:p>
        </p:txBody>
      </p:sp>
    </p:spTree>
    <p:extLst>
      <p:ext uri="{BB962C8B-B14F-4D97-AF65-F5344CB8AC3E}">
        <p14:creationId xmlns:p14="http://schemas.microsoft.com/office/powerpoint/2010/main" val="1806754400"/>
      </p:ext>
    </p:extLst>
  </p:cSld>
  <p:clrMapOvr>
    <a:masterClrMapping/>
  </p:clrMapOvr>
</p:sld>
</file>

<file path=ppt/theme/theme1.xml><?xml version="1.0" encoding="utf-8"?>
<a:theme xmlns:a="http://schemas.openxmlformats.org/drawingml/2006/main" name="PLT with standard benef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75000"/>
          </a:schemeClr>
        </a:solidFill>
        <a:ln w="19050"/>
      </a:spPr>
      <a:bodyPr rtlCol="0" anchor="ctr"/>
      <a:lstStyle>
        <a:defPPr algn="ctr">
          <a:defRPr sz="1200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27470</TotalTime>
  <Words>92</Words>
  <Application>Microsoft Office PowerPoint</Application>
  <PresentationFormat>On-screen Show (16:9)</PresentationFormat>
  <Paragraphs>19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Geneva</vt:lpstr>
      <vt:lpstr>Georgia</vt:lpstr>
      <vt:lpstr>PLT with standard benefits</vt:lpstr>
      <vt:lpstr>QUESTIONS</vt:lpstr>
      <vt:lpstr>PowerPoint Presentation</vt:lpstr>
      <vt:lpstr>Concluding thoughts</vt:lpstr>
      <vt:lpstr>Concluding thoughts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 Hytten</dc:creator>
  <cp:lastModifiedBy>Mario Hytten</cp:lastModifiedBy>
  <cp:revision>1846</cp:revision>
  <dcterms:created xsi:type="dcterms:W3CDTF">2011-03-20T22:34:54Z</dcterms:created>
  <dcterms:modified xsi:type="dcterms:W3CDTF">2016-04-23T19:19:20Z</dcterms:modified>
</cp:coreProperties>
</file>