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79" r:id="rId23"/>
    <p:sldId id="276" r:id="rId24"/>
    <p:sldId id="277"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D487547-FDEE-4B72-8BDB-7181FCD44A35}" type="datetimeFigureOut">
              <a:rPr lang="es-ES" smtClean="0"/>
              <a:t>01/04/2016</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4EC8704-1A11-4434-B04C-57701F45425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D487547-FDEE-4B72-8BDB-7181FCD44A35}" type="datetimeFigureOut">
              <a:rPr lang="es-ES" smtClean="0"/>
              <a:t>01/04/2016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4EC8704-1A11-4434-B04C-57701F45425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D487547-FDEE-4B72-8BDB-7181FCD44A35}" type="datetimeFigureOut">
              <a:rPr lang="es-ES" smtClean="0"/>
              <a:t>01/04/2016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4EC8704-1A11-4434-B04C-57701F45425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D487547-FDEE-4B72-8BDB-7181FCD44A35}" type="datetimeFigureOut">
              <a:rPr lang="es-ES" smtClean="0"/>
              <a:t>01/04/2016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4EC8704-1A11-4434-B04C-57701F45425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D487547-FDEE-4B72-8BDB-7181FCD44A35}" type="datetimeFigureOut">
              <a:rPr lang="es-ES" smtClean="0"/>
              <a:t>01/04/2016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4EC8704-1A11-4434-B04C-57701F45425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5D487547-FDEE-4B72-8BDB-7181FCD44A35}" type="datetimeFigureOut">
              <a:rPr lang="es-ES" smtClean="0"/>
              <a:t>01/04/2016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4EC8704-1A11-4434-B04C-57701F454250}" type="slidenum">
              <a:rPr lang="es-ES" smtClean="0"/>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5D487547-FDEE-4B72-8BDB-7181FCD44A35}" type="datetimeFigureOut">
              <a:rPr lang="es-ES" smtClean="0"/>
              <a:t>01/04/2016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4EC8704-1A11-4434-B04C-57701F454250}" type="slidenum">
              <a:rPr lang="es-ES" smtClean="0"/>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D487547-FDEE-4B72-8BDB-7181FCD44A35}" type="datetimeFigureOut">
              <a:rPr lang="es-ES" smtClean="0"/>
              <a:t>01/04/2016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4EC8704-1A11-4434-B04C-57701F45425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87547-FDEE-4B72-8BDB-7181FCD44A35}" type="datetimeFigureOut">
              <a:rPr lang="es-ES" smtClean="0"/>
              <a:t>01/04/2016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4EC8704-1A11-4434-B04C-57701F45425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5D487547-FDEE-4B72-8BDB-7181FCD44A35}" type="datetimeFigureOut">
              <a:rPr lang="es-ES" smtClean="0"/>
              <a:t>01/04/2016</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C4EC8704-1A11-4434-B04C-57701F45425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5D487547-FDEE-4B72-8BDB-7181FCD44A35}" type="datetimeFigureOut">
              <a:rPr lang="es-ES" smtClean="0"/>
              <a:t>01/04/2016</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C4EC8704-1A11-4434-B04C-57701F45425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D487547-FDEE-4B72-8BDB-7181FCD44A35}" type="datetimeFigureOut">
              <a:rPr lang="es-ES" smtClean="0"/>
              <a:t>01/04/2016</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4EC8704-1A11-4434-B04C-57701F45425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sz="3600" dirty="0" smtClean="0">
                <a:latin typeface="Aharoni" panose="02010803020104030203" pitchFamily="2" charset="-79"/>
                <a:cs typeface="Aharoni" panose="02010803020104030203" pitchFamily="2" charset="-79"/>
              </a:rPr>
              <a:t>THE INTEGRATION OF KNOWLEDGE</a:t>
            </a:r>
            <a:endParaRPr lang="es-ES" sz="3600" dirty="0">
              <a:latin typeface="Aharoni" panose="02010803020104030203" pitchFamily="2" charset="-79"/>
              <a:cs typeface="Aharoni" panose="02010803020104030203" pitchFamily="2" charset="-79"/>
            </a:endParaRPr>
          </a:p>
        </p:txBody>
      </p:sp>
      <p:sp>
        <p:nvSpPr>
          <p:cNvPr id="3" name="2 Subtítulo"/>
          <p:cNvSpPr>
            <a:spLocks noGrp="1"/>
          </p:cNvSpPr>
          <p:nvPr>
            <p:ph type="subTitle" idx="1"/>
          </p:nvPr>
        </p:nvSpPr>
        <p:spPr/>
        <p:txBody>
          <a:bodyPr/>
          <a:lstStyle/>
          <a:p>
            <a:r>
              <a:rPr lang="es-ES" dirty="0" smtClean="0">
                <a:solidFill>
                  <a:schemeClr val="accent2"/>
                </a:solidFill>
              </a:rPr>
              <a:t>CARLOS BLANCO</a:t>
            </a:r>
          </a:p>
          <a:p>
            <a:endParaRPr lang="es-ES" dirty="0" smtClean="0">
              <a:solidFill>
                <a:schemeClr val="accent2"/>
              </a:solidFill>
            </a:endParaRPr>
          </a:p>
          <a:p>
            <a:r>
              <a:rPr lang="es-ES" dirty="0" smtClean="0"/>
              <a:t>DUBROVNIK, APRIL 2016</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218" y="3068961"/>
            <a:ext cx="1858659" cy="15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068961"/>
            <a:ext cx="1872208" cy="15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77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 </a:t>
            </a:r>
            <a:r>
              <a:rPr lang="es-ES" sz="2400" dirty="0" err="1">
                <a:latin typeface="Aharoni" panose="02010803020104030203" pitchFamily="2" charset="-79"/>
                <a:cs typeface="Aharoni" panose="02010803020104030203" pitchFamily="2" charset="-79"/>
              </a:rPr>
              <a:t>Physics</a:t>
            </a:r>
            <a:r>
              <a:rPr lang="es-ES" sz="2400" dirty="0">
                <a:latin typeface="Aharoni" panose="02010803020104030203" pitchFamily="2" charset="-79"/>
                <a:cs typeface="Aharoni" panose="02010803020104030203" pitchFamily="2" charset="-79"/>
              </a:rPr>
              <a:t>, </a:t>
            </a:r>
            <a:r>
              <a:rPr lang="es-ES" sz="2400" dirty="0" err="1">
                <a:latin typeface="Aharoni" panose="02010803020104030203" pitchFamily="2" charset="-79"/>
                <a:cs typeface="Aharoni" panose="02010803020104030203" pitchFamily="2" charset="-79"/>
              </a:rPr>
              <a:t>Biology</a:t>
            </a:r>
            <a:r>
              <a:rPr lang="es-ES" sz="2400" dirty="0">
                <a:latin typeface="Aharoni" panose="02010803020104030203" pitchFamily="2" charset="-79"/>
                <a:cs typeface="Aharoni" panose="02010803020104030203" pitchFamily="2" charset="-79"/>
              </a:rPr>
              <a:t> and </a:t>
            </a:r>
            <a:r>
              <a:rPr lang="es-ES" sz="2400" dirty="0" err="1">
                <a:latin typeface="Aharoni" panose="02010803020104030203" pitchFamily="2" charset="-79"/>
                <a:cs typeface="Aharoni" panose="02010803020104030203" pitchFamily="2" charset="-79"/>
              </a:rPr>
              <a:t>Neuroscience</a:t>
            </a:r>
            <a:endParaRPr lang="es-ES" sz="2400" dirty="0"/>
          </a:p>
        </p:txBody>
      </p:sp>
      <p:sp>
        <p:nvSpPr>
          <p:cNvPr id="3" name="2 Marcador de contenido"/>
          <p:cNvSpPr>
            <a:spLocks noGrp="1"/>
          </p:cNvSpPr>
          <p:nvPr>
            <p:ph idx="1"/>
          </p:nvPr>
        </p:nvSpPr>
        <p:spPr>
          <a:xfrm>
            <a:off x="1463040" y="2119257"/>
            <a:ext cx="4693135" cy="3603812"/>
          </a:xfrm>
        </p:spPr>
        <p:txBody>
          <a:bodyPr>
            <a:normAutofit fontScale="62500" lnSpcReduction="20000"/>
          </a:bodyPr>
          <a:lstStyle/>
          <a:p>
            <a:pPr algn="just"/>
            <a:r>
              <a:rPr lang="en-US" dirty="0"/>
              <a:t>The 20</a:t>
            </a:r>
            <a:r>
              <a:rPr lang="en-US" baseline="30000" dirty="0"/>
              <a:t>th</a:t>
            </a:r>
            <a:r>
              <a:rPr lang="en-US" dirty="0"/>
              <a:t> century has therefore seen a formidable extension of the unifying power of the human mind. </a:t>
            </a:r>
            <a:endParaRPr lang="en-US" dirty="0" smtClean="0"/>
          </a:p>
          <a:p>
            <a:pPr marL="0" indent="0" algn="just">
              <a:buNone/>
            </a:pPr>
            <a:endParaRPr lang="en-US" dirty="0" smtClean="0"/>
          </a:p>
          <a:p>
            <a:pPr algn="just"/>
            <a:r>
              <a:rPr lang="en-US" dirty="0" smtClean="0"/>
              <a:t>Major </a:t>
            </a:r>
            <a:r>
              <a:rPr lang="en-US" dirty="0"/>
              <a:t>advances in the domain of the physical sciences have stemmed </a:t>
            </a:r>
            <a:r>
              <a:rPr lang="en-US" dirty="0" smtClean="0"/>
              <a:t>from </a:t>
            </a:r>
            <a:r>
              <a:rPr lang="en-US" dirty="0"/>
              <a:t>the epistemological questioning of their basic concepts. </a:t>
            </a:r>
            <a:endParaRPr lang="en-US" dirty="0" smtClean="0"/>
          </a:p>
          <a:p>
            <a:pPr marL="0" indent="0" algn="just">
              <a:buNone/>
            </a:pPr>
            <a:endParaRPr lang="en-US" dirty="0" smtClean="0"/>
          </a:p>
          <a:p>
            <a:pPr algn="just"/>
            <a:r>
              <a:rPr lang="en-US" dirty="0" smtClean="0"/>
              <a:t>Neither </a:t>
            </a:r>
            <a:r>
              <a:rPr lang="en-US" dirty="0"/>
              <a:t>the work of Einstein nor the developments in quantum physics can be fully grasped without the examination of this profound immersion, with vivid philosophical resonances, into the fundamental categories of physics and the logical criteria required to stipulate a meaning for our notions about the objects of experience. </a:t>
            </a:r>
            <a:endParaRPr lang="es-E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772817"/>
            <a:ext cx="176212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077072"/>
            <a:ext cx="1756476" cy="211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698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 </a:t>
            </a:r>
            <a:r>
              <a:rPr lang="es-ES" sz="2400" dirty="0" err="1">
                <a:latin typeface="Aharoni" panose="02010803020104030203" pitchFamily="2" charset="-79"/>
                <a:cs typeface="Aharoni" panose="02010803020104030203" pitchFamily="2" charset="-79"/>
              </a:rPr>
              <a:t>Physics</a:t>
            </a:r>
            <a:r>
              <a:rPr lang="es-ES" sz="2400" dirty="0">
                <a:latin typeface="Aharoni" panose="02010803020104030203" pitchFamily="2" charset="-79"/>
                <a:cs typeface="Aharoni" panose="02010803020104030203" pitchFamily="2" charset="-79"/>
              </a:rPr>
              <a:t>, </a:t>
            </a:r>
            <a:r>
              <a:rPr lang="es-ES" sz="2400" dirty="0" err="1">
                <a:latin typeface="Aharoni" panose="02010803020104030203" pitchFamily="2" charset="-79"/>
                <a:cs typeface="Aharoni" panose="02010803020104030203" pitchFamily="2" charset="-79"/>
              </a:rPr>
              <a:t>Biology</a:t>
            </a:r>
            <a:r>
              <a:rPr lang="es-ES" sz="2400" dirty="0">
                <a:latin typeface="Aharoni" panose="02010803020104030203" pitchFamily="2" charset="-79"/>
                <a:cs typeface="Aharoni" panose="02010803020104030203" pitchFamily="2" charset="-79"/>
              </a:rPr>
              <a:t> and </a:t>
            </a:r>
            <a:r>
              <a:rPr lang="es-ES" sz="2400" dirty="0" err="1">
                <a:latin typeface="Aharoni" panose="02010803020104030203" pitchFamily="2" charset="-79"/>
                <a:cs typeface="Aharoni" panose="02010803020104030203" pitchFamily="2" charset="-79"/>
              </a:rPr>
              <a:t>Neuroscience</a:t>
            </a:r>
            <a:endParaRPr lang="es-ES" sz="2400" dirty="0"/>
          </a:p>
        </p:txBody>
      </p:sp>
      <p:sp>
        <p:nvSpPr>
          <p:cNvPr id="3" name="2 Marcador de contenido"/>
          <p:cNvSpPr>
            <a:spLocks noGrp="1"/>
          </p:cNvSpPr>
          <p:nvPr>
            <p:ph idx="1"/>
          </p:nvPr>
        </p:nvSpPr>
        <p:spPr>
          <a:xfrm>
            <a:off x="1463041" y="2119257"/>
            <a:ext cx="4251959" cy="3603812"/>
          </a:xfrm>
        </p:spPr>
        <p:txBody>
          <a:bodyPr>
            <a:normAutofit fontScale="92500" lnSpcReduction="10000"/>
          </a:bodyPr>
          <a:lstStyle/>
          <a:p>
            <a:pPr algn="just"/>
            <a:r>
              <a:rPr lang="en-US" dirty="0"/>
              <a:t>This criticism of our intuitive notions has triggered key theoretical –and therefore also practical- advances, propitiating the fusion of pure thought and </a:t>
            </a:r>
            <a:r>
              <a:rPr lang="en-US" dirty="0" smtClean="0"/>
              <a:t>empirical </a:t>
            </a:r>
            <a:r>
              <a:rPr lang="en-US" dirty="0"/>
              <a:t>knowledge. </a:t>
            </a:r>
            <a:endParaRPr lang="en-US" dirty="0" smtClean="0"/>
          </a:p>
          <a:p>
            <a:pPr marL="0" indent="0" algn="just">
              <a:buNone/>
            </a:pPr>
            <a:endParaRPr lang="en-US" dirty="0" smtClean="0"/>
          </a:p>
          <a:p>
            <a:pPr algn="just"/>
            <a:r>
              <a:rPr lang="en-US" dirty="0" smtClean="0"/>
              <a:t>It </a:t>
            </a:r>
            <a:r>
              <a:rPr lang="en-US" dirty="0"/>
              <a:t>constitutes the most faithful reproduction of the intimate functioning of a human mind in its restless quest for unification.</a:t>
            </a:r>
            <a:endParaRPr lang="es-ES" dirty="0"/>
          </a:p>
          <a:p>
            <a:endParaRPr lang="es-E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665" y="2924944"/>
            <a:ext cx="2286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76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 </a:t>
            </a:r>
            <a:r>
              <a:rPr lang="es-ES" sz="2400" dirty="0" err="1">
                <a:latin typeface="Aharoni" panose="02010803020104030203" pitchFamily="2" charset="-79"/>
                <a:cs typeface="Aharoni" panose="02010803020104030203" pitchFamily="2" charset="-79"/>
              </a:rPr>
              <a:t>Physics</a:t>
            </a:r>
            <a:r>
              <a:rPr lang="es-ES" sz="2400" dirty="0">
                <a:latin typeface="Aharoni" panose="02010803020104030203" pitchFamily="2" charset="-79"/>
                <a:cs typeface="Aharoni" panose="02010803020104030203" pitchFamily="2" charset="-79"/>
              </a:rPr>
              <a:t>, </a:t>
            </a:r>
            <a:r>
              <a:rPr lang="es-ES" sz="2400" dirty="0" err="1">
                <a:latin typeface="Aharoni" panose="02010803020104030203" pitchFamily="2" charset="-79"/>
                <a:cs typeface="Aharoni" panose="02010803020104030203" pitchFamily="2" charset="-79"/>
              </a:rPr>
              <a:t>Biology</a:t>
            </a:r>
            <a:r>
              <a:rPr lang="es-ES" sz="2400" dirty="0">
                <a:latin typeface="Aharoni" panose="02010803020104030203" pitchFamily="2" charset="-79"/>
                <a:cs typeface="Aharoni" panose="02010803020104030203" pitchFamily="2" charset="-79"/>
              </a:rPr>
              <a:t> and </a:t>
            </a:r>
            <a:r>
              <a:rPr lang="es-ES" sz="2400" dirty="0" err="1">
                <a:latin typeface="Aharoni" panose="02010803020104030203" pitchFamily="2" charset="-79"/>
                <a:cs typeface="Aharoni" panose="02010803020104030203" pitchFamily="2" charset="-79"/>
              </a:rPr>
              <a:t>Neuroscience</a:t>
            </a:r>
            <a:endParaRPr lang="es-ES" sz="2400" dirty="0"/>
          </a:p>
        </p:txBody>
      </p:sp>
      <p:sp>
        <p:nvSpPr>
          <p:cNvPr id="3" name="2 Marcador de contenido"/>
          <p:cNvSpPr>
            <a:spLocks noGrp="1"/>
          </p:cNvSpPr>
          <p:nvPr>
            <p:ph idx="1"/>
          </p:nvPr>
        </p:nvSpPr>
        <p:spPr>
          <a:xfrm>
            <a:off x="1463041" y="2119257"/>
            <a:ext cx="4405104" cy="3603812"/>
          </a:xfrm>
        </p:spPr>
        <p:txBody>
          <a:bodyPr>
            <a:normAutofit fontScale="85000" lnSpcReduction="20000"/>
          </a:bodyPr>
          <a:lstStyle/>
          <a:p>
            <a:pPr algn="just"/>
            <a:r>
              <a:rPr lang="en-US" dirty="0"/>
              <a:t>Biology, the science that tries to understand the world of life, bestows upon us a wonderful unifying tool: the theory of evolution. </a:t>
            </a:r>
            <a:endParaRPr lang="en-US" dirty="0" smtClean="0"/>
          </a:p>
          <a:p>
            <a:pPr marL="0" indent="0" algn="just">
              <a:buNone/>
            </a:pPr>
            <a:endParaRPr lang="en-US" dirty="0" smtClean="0"/>
          </a:p>
          <a:p>
            <a:pPr algn="just"/>
            <a:r>
              <a:rPr lang="en-US" dirty="0" smtClean="0"/>
              <a:t>This </a:t>
            </a:r>
            <a:r>
              <a:rPr lang="en-US" dirty="0"/>
              <a:t>model unifies ecological, morphological, and genetic knowledge about living beings. Through the lenses of evolution, the elucidation of the history of life allows us to delve into the structure and present functioning of biological entities.</a:t>
            </a:r>
            <a:endParaRPr lang="es-ES" dirty="0"/>
          </a:p>
          <a:p>
            <a:endParaRPr lang="es-E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708920"/>
            <a:ext cx="2209428" cy="19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19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 </a:t>
            </a:r>
            <a:r>
              <a:rPr lang="es-ES" sz="2400" dirty="0" err="1">
                <a:latin typeface="Aharoni" panose="02010803020104030203" pitchFamily="2" charset="-79"/>
                <a:cs typeface="Aharoni" panose="02010803020104030203" pitchFamily="2" charset="-79"/>
              </a:rPr>
              <a:t>Physics</a:t>
            </a:r>
            <a:r>
              <a:rPr lang="es-ES" sz="2400" dirty="0">
                <a:latin typeface="Aharoni" panose="02010803020104030203" pitchFamily="2" charset="-79"/>
                <a:cs typeface="Aharoni" panose="02010803020104030203" pitchFamily="2" charset="-79"/>
              </a:rPr>
              <a:t>, </a:t>
            </a:r>
            <a:r>
              <a:rPr lang="es-ES" sz="2400" dirty="0" err="1">
                <a:latin typeface="Aharoni" panose="02010803020104030203" pitchFamily="2" charset="-79"/>
                <a:cs typeface="Aharoni" panose="02010803020104030203" pitchFamily="2" charset="-79"/>
              </a:rPr>
              <a:t>Biology</a:t>
            </a:r>
            <a:r>
              <a:rPr lang="es-ES" sz="2400" dirty="0">
                <a:latin typeface="Aharoni" panose="02010803020104030203" pitchFamily="2" charset="-79"/>
                <a:cs typeface="Aharoni" panose="02010803020104030203" pitchFamily="2" charset="-79"/>
              </a:rPr>
              <a:t> and </a:t>
            </a:r>
            <a:r>
              <a:rPr lang="es-ES" sz="2400" dirty="0" err="1">
                <a:latin typeface="Aharoni" panose="02010803020104030203" pitchFamily="2" charset="-79"/>
                <a:cs typeface="Aharoni" panose="02010803020104030203" pitchFamily="2" charset="-79"/>
              </a:rPr>
              <a:t>Neuroscience</a:t>
            </a:r>
            <a:endParaRPr lang="es-ES" sz="2400" dirty="0"/>
          </a:p>
        </p:txBody>
      </p:sp>
      <p:sp>
        <p:nvSpPr>
          <p:cNvPr id="3" name="2 Marcador de contenido"/>
          <p:cNvSpPr>
            <a:spLocks noGrp="1"/>
          </p:cNvSpPr>
          <p:nvPr>
            <p:ph idx="1"/>
          </p:nvPr>
        </p:nvSpPr>
        <p:spPr>
          <a:xfrm>
            <a:off x="1463041" y="2119257"/>
            <a:ext cx="4621128" cy="3603812"/>
          </a:xfrm>
        </p:spPr>
        <p:txBody>
          <a:bodyPr>
            <a:normAutofit fontScale="92500" lnSpcReduction="20000"/>
          </a:bodyPr>
          <a:lstStyle/>
          <a:p>
            <a:pPr algn="just"/>
            <a:r>
              <a:rPr lang="en-US" dirty="0"/>
              <a:t>Neuroscience is on its way to developing a unifying </a:t>
            </a:r>
            <a:r>
              <a:rPr lang="en-US" dirty="0" smtClean="0"/>
              <a:t>instrument </a:t>
            </a:r>
            <a:r>
              <a:rPr lang="en-US" dirty="0"/>
              <a:t>of immense power and amplitude: the scientific understanding of mind. </a:t>
            </a:r>
            <a:endParaRPr lang="en-US" dirty="0" smtClean="0"/>
          </a:p>
          <a:p>
            <a:pPr marL="0" indent="0">
              <a:buNone/>
            </a:pPr>
            <a:endParaRPr lang="en-US" dirty="0" smtClean="0"/>
          </a:p>
          <a:p>
            <a:pPr algn="just"/>
            <a:r>
              <a:rPr lang="en-US" dirty="0" smtClean="0"/>
              <a:t>From </a:t>
            </a:r>
            <a:r>
              <a:rPr lang="en-US" dirty="0"/>
              <a:t>the level of the nervous cells to the sphere of the </a:t>
            </a:r>
            <a:r>
              <a:rPr lang="en-US" dirty="0" smtClean="0"/>
              <a:t>activity </a:t>
            </a:r>
            <a:r>
              <a:rPr lang="en-US" dirty="0"/>
              <a:t>of the brain as a whole (the synchronization of its different regions), progress has been firm, though insufficient. </a:t>
            </a:r>
            <a:endParaRPr lang="es-E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863" y="2132856"/>
            <a:ext cx="21431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863" y="4077073"/>
            <a:ext cx="2143125"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911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 </a:t>
            </a:r>
            <a:r>
              <a:rPr lang="es-ES" sz="2400" dirty="0" err="1">
                <a:latin typeface="Aharoni" panose="02010803020104030203" pitchFamily="2" charset="-79"/>
                <a:cs typeface="Aharoni" panose="02010803020104030203" pitchFamily="2" charset="-79"/>
              </a:rPr>
              <a:t>Physics</a:t>
            </a:r>
            <a:r>
              <a:rPr lang="es-ES" sz="2400" dirty="0">
                <a:latin typeface="Aharoni" panose="02010803020104030203" pitchFamily="2" charset="-79"/>
                <a:cs typeface="Aharoni" panose="02010803020104030203" pitchFamily="2" charset="-79"/>
              </a:rPr>
              <a:t>, </a:t>
            </a:r>
            <a:r>
              <a:rPr lang="es-ES" sz="2400" dirty="0" err="1">
                <a:latin typeface="Aharoni" panose="02010803020104030203" pitchFamily="2" charset="-79"/>
                <a:cs typeface="Aharoni" panose="02010803020104030203" pitchFamily="2" charset="-79"/>
              </a:rPr>
              <a:t>Biology</a:t>
            </a:r>
            <a:r>
              <a:rPr lang="es-ES" sz="2400" dirty="0">
                <a:latin typeface="Aharoni" panose="02010803020104030203" pitchFamily="2" charset="-79"/>
                <a:cs typeface="Aharoni" panose="02010803020104030203" pitchFamily="2" charset="-79"/>
              </a:rPr>
              <a:t> and </a:t>
            </a:r>
            <a:r>
              <a:rPr lang="es-ES" sz="2400" dirty="0" err="1">
                <a:latin typeface="Aharoni" panose="02010803020104030203" pitchFamily="2" charset="-79"/>
                <a:cs typeface="Aharoni" panose="02010803020104030203" pitchFamily="2" charset="-79"/>
              </a:rPr>
              <a:t>Neuroscience</a:t>
            </a:r>
            <a:endParaRPr lang="es-ES" sz="2400" dirty="0"/>
          </a:p>
        </p:txBody>
      </p:sp>
      <p:sp>
        <p:nvSpPr>
          <p:cNvPr id="3" name="2 Marcador de contenido"/>
          <p:cNvSpPr>
            <a:spLocks noGrp="1"/>
          </p:cNvSpPr>
          <p:nvPr>
            <p:ph idx="1"/>
          </p:nvPr>
        </p:nvSpPr>
        <p:spPr>
          <a:xfrm>
            <a:off x="1463041" y="2119257"/>
            <a:ext cx="4693136" cy="3603812"/>
          </a:xfrm>
        </p:spPr>
        <p:txBody>
          <a:bodyPr>
            <a:normAutofit fontScale="70000" lnSpcReduction="20000"/>
          </a:bodyPr>
          <a:lstStyle/>
          <a:p>
            <a:pPr algn="just"/>
            <a:r>
              <a:rPr lang="en-US" dirty="0"/>
              <a:t>As soon as we understand how the mind works, the origin of its abilities and the scope of its capacities, we shall be ready to unify the domain of the Humanities, a goal which until very recently seemed unattainable for science, as if it were fragmented in irreconcilable approaches </a:t>
            </a:r>
            <a:r>
              <a:rPr lang="en-US" dirty="0" smtClean="0"/>
              <a:t>and </a:t>
            </a:r>
            <a:r>
              <a:rPr lang="en-US" dirty="0"/>
              <a:t>inimical cultures. </a:t>
            </a:r>
            <a:endParaRPr lang="en-US" dirty="0" smtClean="0"/>
          </a:p>
          <a:p>
            <a:pPr marL="0" indent="0" algn="just">
              <a:buNone/>
            </a:pPr>
            <a:endParaRPr lang="en-US" dirty="0" smtClean="0"/>
          </a:p>
          <a:p>
            <a:pPr algn="just"/>
            <a:r>
              <a:rPr lang="en-US" dirty="0" smtClean="0"/>
              <a:t>Through </a:t>
            </a:r>
            <a:r>
              <a:rPr lang="en-US" dirty="0"/>
              <a:t>a </a:t>
            </a:r>
            <a:r>
              <a:rPr lang="en-US" dirty="0" err="1"/>
              <a:t>neuroscientific</a:t>
            </a:r>
            <a:r>
              <a:rPr lang="en-US" dirty="0"/>
              <a:t> theory of mind we will be able to examine the source of the human being’s symbolic creations. This task will contribute to building the </a:t>
            </a:r>
            <a:r>
              <a:rPr lang="en-US" dirty="0" err="1"/>
              <a:t>neuroscientific</a:t>
            </a:r>
            <a:r>
              <a:rPr lang="en-US" dirty="0"/>
              <a:t> foundations for the study of society, law, religion, and art.</a:t>
            </a:r>
            <a:endParaRPr lang="es-ES" dirty="0"/>
          </a:p>
          <a:p>
            <a:endParaRPr lang="es-E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780928"/>
            <a:ext cx="2014344" cy="205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897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smtClean="0">
                <a:latin typeface="Aharoni" panose="02010803020104030203" pitchFamily="2" charset="-79"/>
                <a:cs typeface="Aharoni" panose="02010803020104030203" pitchFamily="2" charset="-79"/>
              </a:rPr>
              <a:t>II. CONSERVATION, SELECTION, UNIFICATION</a:t>
            </a:r>
            <a:endParaRPr lang="es-ES" sz="2400" dirty="0">
              <a:latin typeface="Aharoni" panose="02010803020104030203" pitchFamily="2" charset="-79"/>
              <a:cs typeface="Aharoni" panose="02010803020104030203" pitchFamily="2" charset="-79"/>
            </a:endParaRPr>
          </a:p>
        </p:txBody>
      </p:sp>
      <p:sp>
        <p:nvSpPr>
          <p:cNvPr id="3" name="2 Marcador de contenido"/>
          <p:cNvSpPr>
            <a:spLocks noGrp="1"/>
          </p:cNvSpPr>
          <p:nvPr>
            <p:ph idx="1"/>
          </p:nvPr>
        </p:nvSpPr>
        <p:spPr>
          <a:xfrm>
            <a:off x="1463041" y="2119257"/>
            <a:ext cx="4981168" cy="3603812"/>
          </a:xfrm>
        </p:spPr>
        <p:txBody>
          <a:bodyPr>
            <a:normAutofit fontScale="92500" lnSpcReduction="10000"/>
          </a:bodyPr>
          <a:lstStyle/>
          <a:p>
            <a:pPr algn="just"/>
            <a:r>
              <a:rPr lang="en-US" dirty="0"/>
              <a:t>One of the neuralgic principles of reality elucidated by </a:t>
            </a:r>
            <a:r>
              <a:rPr lang="en-US" dirty="0" smtClean="0"/>
              <a:t>the </a:t>
            </a:r>
            <a:r>
              <a:rPr lang="en-US" dirty="0"/>
              <a:t>physical sciences refers to the idea of </a:t>
            </a:r>
            <a:r>
              <a:rPr lang="en-US" i="1" dirty="0"/>
              <a:t>conservation </a:t>
            </a:r>
            <a:r>
              <a:rPr lang="en-US" dirty="0"/>
              <a:t>of certain quantities in the processes experienced by the objects of nature. </a:t>
            </a:r>
            <a:endParaRPr lang="en-US" dirty="0" smtClean="0"/>
          </a:p>
          <a:p>
            <a:pPr marL="0" indent="0" algn="just">
              <a:buNone/>
            </a:pPr>
            <a:endParaRPr lang="en-US" dirty="0" smtClean="0"/>
          </a:p>
          <a:p>
            <a:pPr algn="just"/>
            <a:r>
              <a:rPr lang="en-US" dirty="0" smtClean="0"/>
              <a:t>According </a:t>
            </a:r>
            <a:r>
              <a:rPr lang="en-US" dirty="0"/>
              <a:t>to </a:t>
            </a:r>
            <a:r>
              <a:rPr lang="en-US" dirty="0" err="1"/>
              <a:t>Noether’s</a:t>
            </a:r>
            <a:r>
              <a:rPr lang="en-US" dirty="0"/>
              <a:t> theorem, we know that any differentiable </a:t>
            </a:r>
            <a:r>
              <a:rPr lang="en-US" dirty="0" smtClean="0"/>
              <a:t>symmetry </a:t>
            </a:r>
            <a:r>
              <a:rPr lang="en-US" dirty="0"/>
              <a:t>is associated with a law of conservation. </a:t>
            </a:r>
            <a:endParaRPr lang="es-E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916833"/>
            <a:ext cx="184785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365104"/>
            <a:ext cx="184785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496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II. CONSERVATION, SELECTION, UNIFICATION</a:t>
            </a:r>
            <a:endParaRPr lang="es-ES" sz="2400" dirty="0"/>
          </a:p>
        </p:txBody>
      </p:sp>
      <p:sp>
        <p:nvSpPr>
          <p:cNvPr id="3" name="2 Marcador de contenido"/>
          <p:cNvSpPr>
            <a:spLocks noGrp="1"/>
          </p:cNvSpPr>
          <p:nvPr>
            <p:ph idx="1"/>
          </p:nvPr>
        </p:nvSpPr>
        <p:spPr>
          <a:xfrm>
            <a:off x="1463041" y="2119257"/>
            <a:ext cx="3685023" cy="3603812"/>
          </a:xfrm>
        </p:spPr>
        <p:txBody>
          <a:bodyPr>
            <a:normAutofit fontScale="62500" lnSpcReduction="20000"/>
          </a:bodyPr>
          <a:lstStyle/>
          <a:p>
            <a:pPr algn="just"/>
            <a:r>
              <a:rPr lang="en-US" dirty="0"/>
              <a:t>The most important concept used to express this principle of the working of nature is </a:t>
            </a:r>
            <a:r>
              <a:rPr lang="en-US" i="1" dirty="0"/>
              <a:t>action</a:t>
            </a:r>
            <a:r>
              <a:rPr lang="en-US" dirty="0"/>
              <a:t>, perhaps the most relevant and profound of </a:t>
            </a:r>
            <a:r>
              <a:rPr lang="en-US" dirty="0" smtClean="0"/>
              <a:t>all </a:t>
            </a:r>
            <a:r>
              <a:rPr lang="en-US" dirty="0"/>
              <a:t>physical categories. </a:t>
            </a:r>
            <a:endParaRPr lang="en-US" dirty="0" smtClean="0"/>
          </a:p>
          <a:p>
            <a:pPr marL="0" indent="0" algn="just">
              <a:buNone/>
            </a:pPr>
            <a:endParaRPr lang="en-US" dirty="0" smtClean="0"/>
          </a:p>
          <a:p>
            <a:pPr algn="just"/>
            <a:r>
              <a:rPr lang="en-US" dirty="0" smtClean="0"/>
              <a:t>Invariance </a:t>
            </a:r>
            <a:r>
              <a:rPr lang="en-US" dirty="0"/>
              <a:t>under time translation yields the principle of conservation of energy; invariance under space translation yields the principle of conservation of momentum; invariance with respect to rotation yields the principle of conservation of angular momentum. </a:t>
            </a:r>
            <a:endParaRPr lang="en-US" dirty="0" smtClean="0"/>
          </a:p>
          <a:p>
            <a:pPr marL="0" indent="0" algn="just">
              <a:buNone/>
            </a:pPr>
            <a:endParaRPr lang="en-US" dirty="0" smtClean="0"/>
          </a:p>
          <a:p>
            <a:pPr algn="just"/>
            <a:r>
              <a:rPr lang="en-US" dirty="0"/>
              <a:t>In quantum physics, a gauge symmetry related to the conservation of charge has also been discovered. </a:t>
            </a:r>
          </a:p>
          <a:p>
            <a:pPr algn="just"/>
            <a:endParaRPr lang="es-E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420888"/>
            <a:ext cx="2961903" cy="194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799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II. CONSERVATION, SELECTION, UNIFICATION</a:t>
            </a:r>
            <a:endParaRPr lang="es-ES" sz="2400" dirty="0"/>
          </a:p>
        </p:txBody>
      </p:sp>
      <p:sp>
        <p:nvSpPr>
          <p:cNvPr id="3" name="2 Marcador de contenido"/>
          <p:cNvSpPr>
            <a:spLocks noGrp="1"/>
          </p:cNvSpPr>
          <p:nvPr>
            <p:ph idx="1"/>
          </p:nvPr>
        </p:nvSpPr>
        <p:spPr>
          <a:xfrm>
            <a:off x="1463041" y="2119257"/>
            <a:ext cx="4189080" cy="3603812"/>
          </a:xfrm>
        </p:spPr>
        <p:txBody>
          <a:bodyPr>
            <a:normAutofit fontScale="92500" lnSpcReduction="10000"/>
          </a:bodyPr>
          <a:lstStyle/>
          <a:p>
            <a:pPr algn="just"/>
            <a:r>
              <a:rPr lang="en-US" dirty="0" smtClean="0"/>
              <a:t>In </a:t>
            </a:r>
            <a:r>
              <a:rPr lang="en-US" dirty="0"/>
              <a:t>summary, physics has unfolded principles of conservation which, from the realm of subatomic particles </a:t>
            </a:r>
            <a:r>
              <a:rPr lang="en-US" dirty="0" smtClean="0"/>
              <a:t>to </a:t>
            </a:r>
            <a:r>
              <a:rPr lang="en-US" dirty="0"/>
              <a:t>the domain of thermodynamic systems, are capable of establishing laws of apparent inviolability (the status of the principle of conservation of energy in a cosmological scale is under discussion).</a:t>
            </a:r>
            <a:endParaRPr lang="es-ES" dirty="0"/>
          </a:p>
          <a:p>
            <a:endParaRPr lang="es-ES"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575" y="2924944"/>
            <a:ext cx="2343150" cy="212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518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II. CONSERVATION, SELECTION, UNIFICATION</a:t>
            </a:r>
            <a:endParaRPr lang="es-ES" sz="2400" dirty="0"/>
          </a:p>
        </p:txBody>
      </p:sp>
      <p:sp>
        <p:nvSpPr>
          <p:cNvPr id="3" name="2 Marcador de contenido"/>
          <p:cNvSpPr>
            <a:spLocks noGrp="1"/>
          </p:cNvSpPr>
          <p:nvPr>
            <p:ph idx="1"/>
          </p:nvPr>
        </p:nvSpPr>
        <p:spPr>
          <a:xfrm>
            <a:off x="1463041" y="2119257"/>
            <a:ext cx="4765143" cy="3603812"/>
          </a:xfrm>
        </p:spPr>
        <p:txBody>
          <a:bodyPr>
            <a:normAutofit lnSpcReduction="10000"/>
          </a:bodyPr>
          <a:lstStyle/>
          <a:p>
            <a:pPr algn="just"/>
            <a:r>
              <a:rPr lang="en-US" dirty="0"/>
              <a:t>In biology, the category of </a:t>
            </a:r>
            <a:r>
              <a:rPr lang="en-US" i="1" dirty="0" smtClean="0"/>
              <a:t>selection </a:t>
            </a:r>
            <a:r>
              <a:rPr lang="en-US" dirty="0" smtClean="0"/>
              <a:t>(with its counterpart </a:t>
            </a:r>
            <a:r>
              <a:rPr lang="en-US" i="1" dirty="0" smtClean="0"/>
              <a:t>variation</a:t>
            </a:r>
            <a:r>
              <a:rPr lang="en-US" dirty="0" smtClean="0"/>
              <a:t>)</a:t>
            </a:r>
            <a:r>
              <a:rPr lang="en-US" i="1" dirty="0"/>
              <a:t> </a:t>
            </a:r>
            <a:r>
              <a:rPr lang="en-US" dirty="0"/>
              <a:t>is as important as the concept of </a:t>
            </a:r>
            <a:r>
              <a:rPr lang="en-US" i="1" dirty="0"/>
              <a:t>conservation </a:t>
            </a:r>
            <a:r>
              <a:rPr lang="en-US" dirty="0"/>
              <a:t>is in physics. </a:t>
            </a:r>
            <a:endParaRPr lang="en-US" dirty="0" smtClean="0"/>
          </a:p>
          <a:p>
            <a:pPr algn="just"/>
            <a:r>
              <a:rPr lang="en-US" dirty="0" smtClean="0"/>
              <a:t>Transmitted </a:t>
            </a:r>
            <a:r>
              <a:rPr lang="en-US" dirty="0"/>
              <a:t>through the power of replication that living beings </a:t>
            </a:r>
            <a:r>
              <a:rPr lang="en-US" dirty="0" smtClean="0"/>
              <a:t>possess</a:t>
            </a:r>
            <a:r>
              <a:rPr lang="en-US" dirty="0"/>
              <a:t>, variability is selected by the environment in accordance with its reproductive efficiency. </a:t>
            </a:r>
            <a:endParaRPr lang="es-ES" dirty="0"/>
          </a:p>
          <a:p>
            <a:endParaRPr lang="es-E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708920"/>
            <a:ext cx="201109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85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II. CONSERVATION, SELECTION, UNIFICATION</a:t>
            </a:r>
            <a:endParaRPr lang="es-ES" sz="2400" dirty="0"/>
          </a:p>
        </p:txBody>
      </p:sp>
      <p:sp>
        <p:nvSpPr>
          <p:cNvPr id="3" name="2 Marcador de contenido"/>
          <p:cNvSpPr>
            <a:spLocks noGrp="1"/>
          </p:cNvSpPr>
          <p:nvPr>
            <p:ph idx="1"/>
          </p:nvPr>
        </p:nvSpPr>
        <p:spPr>
          <a:xfrm>
            <a:off x="1463041" y="2119257"/>
            <a:ext cx="4189080" cy="3603812"/>
          </a:xfrm>
        </p:spPr>
        <p:txBody>
          <a:bodyPr>
            <a:normAutofit/>
          </a:bodyPr>
          <a:lstStyle/>
          <a:p>
            <a:pPr algn="just"/>
            <a:r>
              <a:rPr lang="en-US" dirty="0" smtClean="0"/>
              <a:t>If </a:t>
            </a:r>
            <a:r>
              <a:rPr lang="en-US" dirty="0"/>
              <a:t>we ascend in the scale of material complexity and we reach the universe of human </a:t>
            </a:r>
            <a:r>
              <a:rPr lang="en-US" dirty="0" smtClean="0"/>
              <a:t>consciousness</a:t>
            </a:r>
            <a:r>
              <a:rPr lang="en-US" dirty="0"/>
              <a:t>, is it possible to identify a principle endowed with similar theoretical </a:t>
            </a:r>
            <a:r>
              <a:rPr lang="en-US" dirty="0" smtClean="0"/>
              <a:t>power?</a:t>
            </a:r>
            <a:endParaRPr lang="es-E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854036"/>
            <a:ext cx="2468885" cy="176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45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smtClean="0">
                <a:latin typeface="Aharoni" panose="02010803020104030203" pitchFamily="2" charset="-79"/>
                <a:cs typeface="Aharoni" panose="02010803020104030203" pitchFamily="2" charset="-79"/>
              </a:rPr>
              <a:t>I. </a:t>
            </a:r>
            <a:r>
              <a:rPr lang="es-ES" sz="2400" dirty="0" err="1" smtClean="0">
                <a:latin typeface="Aharoni" panose="02010803020104030203" pitchFamily="2" charset="-79"/>
                <a:cs typeface="Aharoni" panose="02010803020104030203" pitchFamily="2" charset="-79"/>
              </a:rPr>
              <a:t>Physics</a:t>
            </a:r>
            <a:r>
              <a:rPr lang="es-ES" sz="2400" dirty="0" smtClean="0">
                <a:latin typeface="Aharoni" panose="02010803020104030203" pitchFamily="2" charset="-79"/>
                <a:cs typeface="Aharoni" panose="02010803020104030203" pitchFamily="2" charset="-79"/>
              </a:rPr>
              <a:t>, </a:t>
            </a:r>
            <a:r>
              <a:rPr lang="es-ES" sz="2400" dirty="0" err="1" smtClean="0">
                <a:latin typeface="Aharoni" panose="02010803020104030203" pitchFamily="2" charset="-79"/>
                <a:cs typeface="Aharoni" panose="02010803020104030203" pitchFamily="2" charset="-79"/>
              </a:rPr>
              <a:t>Biology</a:t>
            </a:r>
            <a:r>
              <a:rPr lang="es-ES" sz="2400" dirty="0">
                <a:latin typeface="Aharoni" panose="02010803020104030203" pitchFamily="2" charset="-79"/>
                <a:cs typeface="Aharoni" panose="02010803020104030203" pitchFamily="2" charset="-79"/>
              </a:rPr>
              <a:t> </a:t>
            </a:r>
            <a:r>
              <a:rPr lang="es-ES" sz="2400" dirty="0" smtClean="0">
                <a:latin typeface="Aharoni" panose="02010803020104030203" pitchFamily="2" charset="-79"/>
                <a:cs typeface="Aharoni" panose="02010803020104030203" pitchFamily="2" charset="-79"/>
              </a:rPr>
              <a:t>and </a:t>
            </a:r>
            <a:r>
              <a:rPr lang="es-ES" sz="2400" dirty="0" err="1" smtClean="0">
                <a:latin typeface="Aharoni" panose="02010803020104030203" pitchFamily="2" charset="-79"/>
                <a:cs typeface="Aharoni" panose="02010803020104030203" pitchFamily="2" charset="-79"/>
              </a:rPr>
              <a:t>Neuroscience</a:t>
            </a:r>
            <a:endParaRPr lang="es-ES" sz="2400" dirty="0">
              <a:latin typeface="Aharoni" panose="02010803020104030203" pitchFamily="2" charset="-79"/>
              <a:cs typeface="Aharoni" panose="02010803020104030203" pitchFamily="2" charset="-79"/>
            </a:endParaRPr>
          </a:p>
        </p:txBody>
      </p:sp>
      <p:sp>
        <p:nvSpPr>
          <p:cNvPr id="3" name="2 Marcador de contenido"/>
          <p:cNvSpPr>
            <a:spLocks noGrp="1"/>
          </p:cNvSpPr>
          <p:nvPr>
            <p:ph idx="1"/>
          </p:nvPr>
        </p:nvSpPr>
        <p:spPr>
          <a:xfrm>
            <a:off x="1463041" y="2119257"/>
            <a:ext cx="4693136" cy="3603812"/>
          </a:xfrm>
        </p:spPr>
        <p:txBody>
          <a:bodyPr>
            <a:normAutofit fontScale="92500" lnSpcReduction="20000"/>
          </a:bodyPr>
          <a:lstStyle/>
          <a:p>
            <a:pPr algn="just"/>
            <a:r>
              <a:rPr lang="en-US" dirty="0"/>
              <a:t>The exponential growth of knowledge demands an interdisciplinary reflection on how to integrate the different branches of the natural sciences and the humanities into a coherent picture of </a:t>
            </a:r>
            <a:r>
              <a:rPr lang="en-US" dirty="0" smtClean="0"/>
              <a:t>world</a:t>
            </a:r>
            <a:r>
              <a:rPr lang="en-US" dirty="0"/>
              <a:t>, life, and mind. </a:t>
            </a:r>
            <a:endParaRPr lang="en-US" dirty="0" smtClean="0"/>
          </a:p>
          <a:p>
            <a:pPr marL="0" indent="0" algn="just">
              <a:buNone/>
            </a:pPr>
            <a:endParaRPr lang="en-US" dirty="0" smtClean="0"/>
          </a:p>
          <a:p>
            <a:pPr algn="just"/>
            <a:r>
              <a:rPr lang="en-US" dirty="0" smtClean="0"/>
              <a:t>Insightful</a:t>
            </a:r>
            <a:r>
              <a:rPr lang="en-US" dirty="0"/>
              <a:t> intellectual tools, like evolutionary Biology and Neuroscience, can facilitate this project. </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564904"/>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53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II. CONSERVATION, SELECTION, UNIFICATION</a:t>
            </a:r>
            <a:endParaRPr lang="es-ES" sz="2400" dirty="0"/>
          </a:p>
        </p:txBody>
      </p:sp>
      <p:sp>
        <p:nvSpPr>
          <p:cNvPr id="3" name="2 Marcador de contenido"/>
          <p:cNvSpPr>
            <a:spLocks noGrp="1"/>
          </p:cNvSpPr>
          <p:nvPr>
            <p:ph idx="1"/>
          </p:nvPr>
        </p:nvSpPr>
        <p:spPr>
          <a:xfrm>
            <a:off x="1463041" y="2119257"/>
            <a:ext cx="4837152" cy="3603812"/>
          </a:xfrm>
        </p:spPr>
        <p:txBody>
          <a:bodyPr>
            <a:normAutofit fontScale="85000" lnSpcReduction="10000"/>
          </a:bodyPr>
          <a:lstStyle/>
          <a:p>
            <a:pPr algn="just"/>
            <a:r>
              <a:rPr lang="en-US" dirty="0" smtClean="0"/>
              <a:t>I </a:t>
            </a:r>
            <a:r>
              <a:rPr lang="en-US" dirty="0"/>
              <a:t>believe that such a principle is </a:t>
            </a:r>
            <a:r>
              <a:rPr lang="en-US" dirty="0" smtClean="0"/>
              <a:t>the </a:t>
            </a:r>
            <a:r>
              <a:rPr lang="en-US" dirty="0"/>
              <a:t>idea of </a:t>
            </a:r>
            <a:r>
              <a:rPr lang="en-US" i="1" dirty="0"/>
              <a:t>unification</a:t>
            </a:r>
            <a:r>
              <a:rPr lang="en-US" dirty="0"/>
              <a:t>. </a:t>
            </a:r>
            <a:endParaRPr lang="en-US" dirty="0" smtClean="0"/>
          </a:p>
          <a:p>
            <a:pPr marL="0" indent="0" algn="just">
              <a:buNone/>
            </a:pPr>
            <a:endParaRPr lang="en-US" dirty="0" smtClean="0"/>
          </a:p>
          <a:p>
            <a:pPr algn="just"/>
            <a:r>
              <a:rPr lang="en-US" dirty="0" smtClean="0"/>
              <a:t>The </a:t>
            </a:r>
            <a:r>
              <a:rPr lang="en-US" dirty="0"/>
              <a:t>conscious mind unifies the perceptions which it receives. The result is the integration of data susceptible to subjective assimilation. </a:t>
            </a:r>
            <a:endParaRPr lang="en-US" dirty="0" smtClean="0"/>
          </a:p>
          <a:p>
            <a:pPr marL="0" indent="0" algn="just">
              <a:buNone/>
            </a:pPr>
            <a:endParaRPr lang="en-US" dirty="0" smtClean="0"/>
          </a:p>
          <a:p>
            <a:pPr algn="just"/>
            <a:r>
              <a:rPr lang="en-US" dirty="0" smtClean="0"/>
              <a:t>The </a:t>
            </a:r>
            <a:r>
              <a:rPr lang="en-US" dirty="0"/>
              <a:t>human mind holds the unusual privilege of unifying the multiplicity of the world through the filter of its rationality. </a:t>
            </a:r>
            <a:endParaRPr lang="es-ES"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708920"/>
            <a:ext cx="1905000" cy="225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861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II. CONSERVATION, SELECTION, UNIFICATION</a:t>
            </a:r>
            <a:endParaRPr lang="es-ES" sz="2400" dirty="0"/>
          </a:p>
        </p:txBody>
      </p:sp>
      <p:sp>
        <p:nvSpPr>
          <p:cNvPr id="3" name="2 Marcador de contenido"/>
          <p:cNvSpPr>
            <a:spLocks noGrp="1"/>
          </p:cNvSpPr>
          <p:nvPr>
            <p:ph idx="1"/>
          </p:nvPr>
        </p:nvSpPr>
        <p:spPr>
          <a:xfrm>
            <a:off x="1463041" y="2119257"/>
            <a:ext cx="4477112" cy="3603812"/>
          </a:xfrm>
        </p:spPr>
        <p:txBody>
          <a:bodyPr>
            <a:normAutofit fontScale="62500" lnSpcReduction="20000"/>
          </a:bodyPr>
          <a:lstStyle/>
          <a:p>
            <a:pPr algn="just"/>
            <a:r>
              <a:rPr lang="en-US" dirty="0"/>
              <a:t>This unitary grasping of reality (Kant’s “unity of apperception” in the </a:t>
            </a:r>
            <a:r>
              <a:rPr lang="en-US" i="1" dirty="0" err="1"/>
              <a:t>ich</a:t>
            </a:r>
            <a:r>
              <a:rPr lang="en-US" i="1" dirty="0"/>
              <a:t> </a:t>
            </a:r>
            <a:r>
              <a:rPr lang="en-US" i="1" dirty="0" err="1"/>
              <a:t>denke</a:t>
            </a:r>
            <a:r>
              <a:rPr lang="en-US" dirty="0"/>
              <a:t>) means the insertion of nature into logic patterns that consciously revert to the subject. </a:t>
            </a:r>
            <a:endParaRPr lang="en-US" dirty="0" smtClean="0"/>
          </a:p>
          <a:p>
            <a:pPr marL="0" indent="0" algn="just">
              <a:buNone/>
            </a:pPr>
            <a:endParaRPr lang="en-US" dirty="0" smtClean="0"/>
          </a:p>
          <a:p>
            <a:pPr algn="just"/>
            <a:r>
              <a:rPr lang="en-US" dirty="0" smtClean="0"/>
              <a:t>It </a:t>
            </a:r>
            <a:r>
              <a:rPr lang="en-US" dirty="0"/>
              <a:t>is one of the most </a:t>
            </a:r>
            <a:r>
              <a:rPr lang="en-US" dirty="0" smtClean="0"/>
              <a:t>remarkable </a:t>
            </a:r>
            <a:r>
              <a:rPr lang="en-US" dirty="0"/>
              <a:t>progresses in the long path of </a:t>
            </a:r>
            <a:r>
              <a:rPr lang="en-US" dirty="0" smtClean="0"/>
              <a:t>evolution.</a:t>
            </a:r>
          </a:p>
          <a:p>
            <a:pPr algn="just"/>
            <a:endParaRPr lang="en-US" dirty="0" smtClean="0"/>
          </a:p>
          <a:p>
            <a:pPr algn="just"/>
            <a:r>
              <a:rPr lang="en-US" dirty="0" smtClean="0"/>
              <a:t>Human knowledge </a:t>
            </a:r>
            <a:r>
              <a:rPr lang="en-US" dirty="0"/>
              <a:t>involves unifying, connecting, integrating that which is different on the basis of shared relations. </a:t>
            </a:r>
            <a:endParaRPr lang="en-US" dirty="0" smtClean="0"/>
          </a:p>
          <a:p>
            <a:pPr marL="0" indent="0" algn="just">
              <a:buNone/>
            </a:pPr>
            <a:endParaRPr lang="en-US" dirty="0" smtClean="0"/>
          </a:p>
          <a:p>
            <a:pPr algn="just"/>
            <a:r>
              <a:rPr lang="en-US" dirty="0" smtClean="0"/>
              <a:t>Behold </a:t>
            </a:r>
            <a:r>
              <a:rPr lang="en-US" dirty="0"/>
              <a:t>the most genuine meaning of the Greek term </a:t>
            </a:r>
            <a:r>
              <a:rPr lang="en-US" i="1" dirty="0"/>
              <a:t>logos</a:t>
            </a:r>
            <a:r>
              <a:rPr lang="en-US" dirty="0"/>
              <a:t> and the philosophical scope of the verb </a:t>
            </a:r>
            <a:r>
              <a:rPr lang="en-US" i="1" dirty="0" err="1"/>
              <a:t>legein</a:t>
            </a:r>
            <a:r>
              <a:rPr lang="en-US" dirty="0"/>
              <a:t> since Thales and the pre-Socratics. </a:t>
            </a:r>
            <a:endParaRPr lang="es-ES" dirty="0"/>
          </a:p>
          <a:p>
            <a:endParaRPr lang="es-E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204864"/>
            <a:ext cx="152400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868" y="4149080"/>
            <a:ext cx="1496291" cy="196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794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smtClean="0">
                <a:latin typeface="Aharoni" panose="02010803020104030203" pitchFamily="2" charset="-79"/>
                <a:cs typeface="Aharoni" panose="02010803020104030203" pitchFamily="2" charset="-79"/>
              </a:rPr>
              <a:t>III. THE UNITY OF NATURE</a:t>
            </a:r>
            <a:endParaRPr lang="es-ES" sz="2400" dirty="0">
              <a:latin typeface="Aharoni" panose="02010803020104030203" pitchFamily="2" charset="-79"/>
              <a:cs typeface="Aharoni" panose="02010803020104030203" pitchFamily="2" charset="-79"/>
            </a:endParaRPr>
          </a:p>
        </p:txBody>
      </p:sp>
      <p:sp>
        <p:nvSpPr>
          <p:cNvPr id="3" name="2 Marcador de contenido"/>
          <p:cNvSpPr>
            <a:spLocks noGrp="1"/>
          </p:cNvSpPr>
          <p:nvPr>
            <p:ph idx="1"/>
          </p:nvPr>
        </p:nvSpPr>
        <p:spPr>
          <a:xfrm>
            <a:off x="1463041" y="2119257"/>
            <a:ext cx="4909160" cy="3603812"/>
          </a:xfrm>
        </p:spPr>
        <p:txBody>
          <a:bodyPr>
            <a:normAutofit lnSpcReduction="10000"/>
          </a:bodyPr>
          <a:lstStyle/>
          <a:p>
            <a:pPr algn="just"/>
            <a:r>
              <a:rPr lang="en-US" dirty="0"/>
              <a:t>These three notions (conservation, selection, and </a:t>
            </a:r>
            <a:r>
              <a:rPr lang="en-US" dirty="0" smtClean="0"/>
              <a:t>unification</a:t>
            </a:r>
            <a:r>
              <a:rPr lang="en-US" dirty="0"/>
              <a:t>) are not strictly discontinuous. </a:t>
            </a:r>
            <a:endParaRPr lang="en-US" dirty="0" smtClean="0"/>
          </a:p>
          <a:p>
            <a:endParaRPr lang="en-US" dirty="0"/>
          </a:p>
          <a:p>
            <a:pPr algn="just"/>
            <a:r>
              <a:rPr lang="en-US" dirty="0"/>
              <a:t>Along its </a:t>
            </a:r>
            <a:r>
              <a:rPr lang="en-US" dirty="0" smtClean="0"/>
              <a:t>history</a:t>
            </a:r>
            <a:r>
              <a:rPr lang="en-US" dirty="0"/>
              <a:t>, nature has been capable of rising on its own from one level onto another, and this suggests a profound ontological continuity between all realms of reality. </a:t>
            </a:r>
            <a:endParaRPr lang="es-ES"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060848"/>
            <a:ext cx="1858516"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581128"/>
            <a:ext cx="188878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903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III. THE UNITY OF NATURE</a:t>
            </a:r>
            <a:endParaRPr lang="es-ES" sz="2400" dirty="0"/>
          </a:p>
        </p:txBody>
      </p:sp>
      <p:sp>
        <p:nvSpPr>
          <p:cNvPr id="3" name="2 Marcador de contenido"/>
          <p:cNvSpPr>
            <a:spLocks noGrp="1"/>
          </p:cNvSpPr>
          <p:nvPr>
            <p:ph idx="1"/>
          </p:nvPr>
        </p:nvSpPr>
        <p:spPr>
          <a:xfrm>
            <a:off x="1463041" y="2119257"/>
            <a:ext cx="4621128" cy="3603812"/>
          </a:xfrm>
        </p:spPr>
        <p:txBody>
          <a:bodyPr>
            <a:normAutofit fontScale="92500" lnSpcReduction="20000"/>
          </a:bodyPr>
          <a:lstStyle/>
          <a:p>
            <a:pPr algn="just"/>
            <a:r>
              <a:rPr lang="en-US" dirty="0"/>
              <a:t>It is in fact possible to draw a narrow analogy between </a:t>
            </a:r>
            <a:r>
              <a:rPr lang="en-US" dirty="0" smtClean="0"/>
              <a:t>a </a:t>
            </a:r>
            <a:r>
              <a:rPr lang="en-US" dirty="0"/>
              <a:t>principle like the law of stationary action in physics (the action integral of a particle will manifest extreme values – i.e. maximal or minimal-, so that the value of action may be stationary) and the idea of natural selection, a mechanism </a:t>
            </a:r>
            <a:r>
              <a:rPr lang="en-US" dirty="0" smtClean="0"/>
              <a:t>that </a:t>
            </a:r>
            <a:r>
              <a:rPr lang="en-US" dirty="0"/>
              <a:t>seeks an optimal point in the relationship between genetic variations and the surrounding environment. </a:t>
            </a:r>
            <a:endParaRPr lang="es-ES"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132856"/>
            <a:ext cx="212789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293096"/>
            <a:ext cx="2127895" cy="14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988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III. THE UNITY OF NATURE</a:t>
            </a:r>
            <a:endParaRPr lang="es-ES" sz="2400" dirty="0"/>
          </a:p>
        </p:txBody>
      </p:sp>
      <p:sp>
        <p:nvSpPr>
          <p:cNvPr id="3" name="2 Marcador de contenido"/>
          <p:cNvSpPr>
            <a:spLocks noGrp="1"/>
          </p:cNvSpPr>
          <p:nvPr>
            <p:ph idx="1"/>
          </p:nvPr>
        </p:nvSpPr>
        <p:spPr>
          <a:xfrm>
            <a:off x="1463041" y="2119257"/>
            <a:ext cx="4693136" cy="3603812"/>
          </a:xfrm>
        </p:spPr>
        <p:txBody>
          <a:bodyPr>
            <a:normAutofit fontScale="70000" lnSpcReduction="20000"/>
          </a:bodyPr>
          <a:lstStyle/>
          <a:p>
            <a:pPr algn="just"/>
            <a:r>
              <a:rPr lang="en-US" dirty="0"/>
              <a:t>Also, to unify, the act of integrating perceptions in a unitary consciousness of external and internal reality, can be contemplated as a simultaneous </a:t>
            </a:r>
            <a:r>
              <a:rPr lang="en-US" dirty="0" smtClean="0"/>
              <a:t>optimization </a:t>
            </a:r>
            <a:r>
              <a:rPr lang="en-US" dirty="0"/>
              <a:t>in the value of the information coming from the world and the information elaborated by the subject, with the goal of reducing the boundless multiplicity of phenomena into the unity of the conscious being. </a:t>
            </a:r>
            <a:endParaRPr lang="en-US" dirty="0" smtClean="0"/>
          </a:p>
          <a:p>
            <a:pPr marL="0" indent="0" algn="just">
              <a:buNone/>
            </a:pPr>
            <a:endParaRPr lang="en-US" dirty="0" smtClean="0"/>
          </a:p>
          <a:p>
            <a:pPr algn="just"/>
            <a:r>
              <a:rPr lang="en-US" dirty="0" smtClean="0"/>
              <a:t>An </a:t>
            </a:r>
            <a:r>
              <a:rPr lang="en-US" dirty="0"/>
              <a:t>entity capable of extracting, from the copious concatenation of stimuli, information of greater value, more profitable and meaningful, is certainly more conscious of the world and its own being</a:t>
            </a:r>
            <a:r>
              <a:rPr lang="en-US" dirty="0" smtClean="0"/>
              <a:t>.</a:t>
            </a:r>
            <a:r>
              <a:rPr lang="en-US" dirty="0"/>
              <a:t> </a:t>
            </a:r>
            <a:endParaRPr lang="es-ES" dirty="0"/>
          </a:p>
          <a:p>
            <a:endParaRPr lang="es-E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1" y="2924944"/>
            <a:ext cx="18002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369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III. THE UNITY OF NATURE</a:t>
            </a:r>
            <a:endParaRPr lang="es-ES" sz="2400" dirty="0"/>
          </a:p>
        </p:txBody>
      </p:sp>
      <p:sp>
        <p:nvSpPr>
          <p:cNvPr id="3" name="2 Marcador de contenido"/>
          <p:cNvSpPr>
            <a:spLocks noGrp="1"/>
          </p:cNvSpPr>
          <p:nvPr>
            <p:ph idx="1"/>
          </p:nvPr>
        </p:nvSpPr>
        <p:spPr>
          <a:xfrm>
            <a:off x="1463041" y="2119257"/>
            <a:ext cx="4045064" cy="3603812"/>
          </a:xfrm>
        </p:spPr>
        <p:txBody>
          <a:bodyPr/>
          <a:lstStyle/>
          <a:p>
            <a:pPr algn="just"/>
            <a:r>
              <a:rPr lang="en-US" dirty="0"/>
              <a:t>The reduction of chemistry to physics has been accomplished </a:t>
            </a:r>
            <a:r>
              <a:rPr lang="en-US" dirty="0" smtClean="0"/>
              <a:t>thanks </a:t>
            </a:r>
            <a:r>
              <a:rPr lang="en-US" dirty="0"/>
              <a:t>to the </a:t>
            </a:r>
            <a:r>
              <a:rPr lang="en-US" dirty="0" smtClean="0"/>
              <a:t>quantum theory </a:t>
            </a:r>
            <a:r>
              <a:rPr lang="en-US" dirty="0"/>
              <a:t>of orbitals. </a:t>
            </a:r>
            <a:endParaRPr lang="es-E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062142"/>
            <a:ext cx="22669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979" y="4077072"/>
            <a:ext cx="2943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365104"/>
            <a:ext cx="228600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978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III. THE UNITY OF NATURE</a:t>
            </a:r>
            <a:endParaRPr lang="es-ES" sz="2400" dirty="0"/>
          </a:p>
        </p:txBody>
      </p:sp>
      <p:sp>
        <p:nvSpPr>
          <p:cNvPr id="3" name="2 Marcador de contenido"/>
          <p:cNvSpPr>
            <a:spLocks noGrp="1"/>
          </p:cNvSpPr>
          <p:nvPr>
            <p:ph idx="1"/>
          </p:nvPr>
        </p:nvSpPr>
        <p:spPr>
          <a:xfrm>
            <a:off x="1463041" y="2119257"/>
            <a:ext cx="4333096" cy="3603812"/>
          </a:xfrm>
        </p:spPr>
        <p:txBody>
          <a:bodyPr>
            <a:normAutofit fontScale="70000" lnSpcReduction="20000"/>
          </a:bodyPr>
          <a:lstStyle/>
          <a:p>
            <a:pPr algn="just"/>
            <a:r>
              <a:rPr lang="en-US" dirty="0"/>
              <a:t>Evolutionary biology covers a new semantic field of science: life. </a:t>
            </a:r>
            <a:endParaRPr lang="en-US" dirty="0" smtClean="0"/>
          </a:p>
          <a:p>
            <a:pPr marL="0" indent="0" algn="just">
              <a:buNone/>
            </a:pPr>
            <a:endParaRPr lang="en-US" dirty="0" smtClean="0"/>
          </a:p>
          <a:p>
            <a:pPr algn="just"/>
            <a:r>
              <a:rPr lang="en-US" dirty="0" smtClean="0"/>
              <a:t>Of </a:t>
            </a:r>
            <a:r>
              <a:rPr lang="en-US" dirty="0"/>
              <a:t>course, it is based upon the fundamental laws of physics, mediated through chemistry (specifically, organic chemistry, which elucidates the structure of compounds like amino acids and nucleic acids). </a:t>
            </a:r>
            <a:endParaRPr lang="en-US" dirty="0" smtClean="0"/>
          </a:p>
          <a:p>
            <a:pPr marL="0" indent="0" algn="just">
              <a:buNone/>
            </a:pPr>
            <a:endParaRPr lang="en-US" dirty="0" smtClean="0"/>
          </a:p>
          <a:p>
            <a:pPr algn="just"/>
            <a:r>
              <a:rPr lang="en-US" dirty="0" smtClean="0"/>
              <a:t>However</a:t>
            </a:r>
            <a:r>
              <a:rPr lang="en-US" dirty="0"/>
              <a:t>, it assumes a series of concepts which are virtually absent in the domains of physics and chemistry. </a:t>
            </a:r>
            <a:endParaRPr lang="es-E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420" y="2685403"/>
            <a:ext cx="2466975" cy="213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493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III. THE UNITY OF NATURE</a:t>
            </a:r>
            <a:endParaRPr lang="es-ES" sz="2400" dirty="0"/>
          </a:p>
        </p:txBody>
      </p:sp>
      <p:sp>
        <p:nvSpPr>
          <p:cNvPr id="3" name="2 Marcador de contenido"/>
          <p:cNvSpPr>
            <a:spLocks noGrp="1"/>
          </p:cNvSpPr>
          <p:nvPr>
            <p:ph idx="1"/>
          </p:nvPr>
        </p:nvSpPr>
        <p:spPr>
          <a:xfrm>
            <a:off x="1463041" y="2119257"/>
            <a:ext cx="4045064" cy="3603812"/>
          </a:xfrm>
        </p:spPr>
        <p:txBody>
          <a:bodyPr>
            <a:normAutofit fontScale="55000" lnSpcReduction="20000"/>
          </a:bodyPr>
          <a:lstStyle/>
          <a:p>
            <a:pPr algn="just"/>
            <a:r>
              <a:rPr lang="en-US" dirty="0"/>
              <a:t>We should not forget, however, that we lack a complete theory of evolution.  </a:t>
            </a:r>
            <a:endParaRPr lang="en-US" dirty="0" smtClean="0"/>
          </a:p>
          <a:p>
            <a:pPr marL="0" indent="0" algn="just">
              <a:buNone/>
            </a:pPr>
            <a:endParaRPr lang="en-US" dirty="0" smtClean="0"/>
          </a:p>
          <a:p>
            <a:pPr algn="just"/>
            <a:r>
              <a:rPr lang="en-US" dirty="0" smtClean="0"/>
              <a:t>Research </a:t>
            </a:r>
            <a:r>
              <a:rPr lang="en-US" dirty="0"/>
              <a:t>in the fields of genetics and epigenetics could actually lead to a substantial revision of some fundamental concepts of evolutionary biology. </a:t>
            </a:r>
            <a:endParaRPr lang="en-US" dirty="0" smtClean="0"/>
          </a:p>
          <a:p>
            <a:pPr marL="0" indent="0" algn="just">
              <a:buNone/>
            </a:pPr>
            <a:endParaRPr lang="en-US" dirty="0" smtClean="0"/>
          </a:p>
          <a:p>
            <a:pPr algn="just"/>
            <a:r>
              <a:rPr lang="en-US" dirty="0" smtClean="0"/>
              <a:t>Nevertheless</a:t>
            </a:r>
            <a:r>
              <a:rPr lang="en-US" dirty="0"/>
              <a:t>, as a </a:t>
            </a:r>
            <a:r>
              <a:rPr lang="en-US" dirty="0" smtClean="0"/>
              <a:t>paradigm</a:t>
            </a:r>
            <a:r>
              <a:rPr lang="en-US" dirty="0"/>
              <a:t>, the evolutionary frame has not been surpassed, and it is highly improbable that it will be substantially overcome in the future, at least in its capital aspects. </a:t>
            </a:r>
            <a:endParaRPr lang="en-US" dirty="0" smtClean="0"/>
          </a:p>
          <a:p>
            <a:pPr marL="0" indent="0" algn="just">
              <a:buNone/>
            </a:pPr>
            <a:endParaRPr lang="en-US" dirty="0" smtClean="0"/>
          </a:p>
          <a:p>
            <a:pPr algn="just"/>
            <a:r>
              <a:rPr lang="en-US" dirty="0" smtClean="0"/>
              <a:t>But </a:t>
            </a:r>
            <a:r>
              <a:rPr lang="en-US" dirty="0"/>
              <a:t>just as classical physics was not suppressed by 20</a:t>
            </a:r>
            <a:r>
              <a:rPr lang="en-US" baseline="30000" dirty="0"/>
              <a:t>th</a:t>
            </a:r>
            <a:r>
              <a:rPr lang="en-US" dirty="0"/>
              <a:t> century physics, which rather showed the limits of its approach and expanded its theoretical power, future progress in biology can actually broaden the scope of this science and enlarge its categories. </a:t>
            </a:r>
            <a:endParaRPr lang="es-ES" dirty="0"/>
          </a:p>
          <a:p>
            <a:endParaRPr lang="es-E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012085"/>
            <a:ext cx="2326779" cy="164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499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III. THE UNITY OF NATURE</a:t>
            </a:r>
            <a:endParaRPr lang="es-ES" sz="2400" dirty="0"/>
          </a:p>
        </p:txBody>
      </p:sp>
      <p:sp>
        <p:nvSpPr>
          <p:cNvPr id="3" name="2 Marcador de contenido"/>
          <p:cNvSpPr>
            <a:spLocks noGrp="1"/>
          </p:cNvSpPr>
          <p:nvPr>
            <p:ph idx="1"/>
          </p:nvPr>
        </p:nvSpPr>
        <p:spPr>
          <a:xfrm>
            <a:off x="1463041" y="2119257"/>
            <a:ext cx="4333096" cy="3603812"/>
          </a:xfrm>
        </p:spPr>
        <p:txBody>
          <a:bodyPr>
            <a:normAutofit fontScale="70000" lnSpcReduction="20000"/>
          </a:bodyPr>
          <a:lstStyle/>
          <a:p>
            <a:pPr algn="just"/>
            <a:r>
              <a:rPr lang="en-US" dirty="0"/>
              <a:t>The thread behind the transition from physical chemistry into biology has not been entirely elucidated, </a:t>
            </a:r>
            <a:r>
              <a:rPr lang="en-US" dirty="0" smtClean="0"/>
              <a:t>for </a:t>
            </a:r>
            <a:r>
              <a:rPr lang="en-US" dirty="0"/>
              <a:t>we do not know how life flourished from inert organic matter. However, it is legitimate to hope that we shall soon solve this intricate problem. </a:t>
            </a:r>
            <a:endParaRPr lang="en-US" dirty="0" smtClean="0"/>
          </a:p>
          <a:p>
            <a:pPr marL="0" indent="0" algn="just">
              <a:buNone/>
            </a:pPr>
            <a:endParaRPr lang="en-US" dirty="0" smtClean="0"/>
          </a:p>
          <a:p>
            <a:pPr algn="just"/>
            <a:r>
              <a:rPr lang="en-US" dirty="0" smtClean="0"/>
              <a:t>It </a:t>
            </a:r>
            <a:r>
              <a:rPr lang="en-US" dirty="0"/>
              <a:t>is reasonable to think that life on Earth appeared by virtue of a set of chemical conditions which facilitated the creation of molecules susceptible to replication, whose increasing degrees of autonomy from the environment allowed them to induce certain metabolic reactions in the interior of cells. </a:t>
            </a:r>
            <a:endParaRPr lang="es-E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996952"/>
            <a:ext cx="2304424"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459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III. THE UNITY OF NATURE</a:t>
            </a:r>
            <a:endParaRPr lang="es-ES" sz="2400" dirty="0"/>
          </a:p>
        </p:txBody>
      </p:sp>
      <p:sp>
        <p:nvSpPr>
          <p:cNvPr id="3" name="2 Marcador de contenido"/>
          <p:cNvSpPr>
            <a:spLocks noGrp="1"/>
          </p:cNvSpPr>
          <p:nvPr>
            <p:ph idx="1"/>
          </p:nvPr>
        </p:nvSpPr>
        <p:spPr>
          <a:xfrm>
            <a:off x="1463041" y="2119257"/>
            <a:ext cx="4405104" cy="3603812"/>
          </a:xfrm>
        </p:spPr>
        <p:txBody>
          <a:bodyPr/>
          <a:lstStyle/>
          <a:p>
            <a:pPr algn="just"/>
            <a:r>
              <a:rPr lang="en-US" dirty="0"/>
              <a:t>The impossibility of reducing the biological level to the physical-chemical </a:t>
            </a:r>
            <a:r>
              <a:rPr lang="en-US" dirty="0" smtClean="0"/>
              <a:t>level </a:t>
            </a:r>
            <a:r>
              <a:rPr lang="en-US" dirty="0"/>
              <a:t>does not stem from an intrinsic prohibition but from the overwhelming complexity of the system. </a:t>
            </a:r>
            <a:endParaRPr lang="en-US" dirty="0" smtClean="0"/>
          </a:p>
          <a:p>
            <a:endParaRPr lang="en-US" dirty="0" smtClean="0"/>
          </a:p>
          <a:p>
            <a:r>
              <a:rPr lang="en-US" dirty="0" smtClean="0"/>
              <a:t>Not </a:t>
            </a:r>
            <a:r>
              <a:rPr lang="en-US" i="1" dirty="0" smtClean="0"/>
              <a:t>de </a:t>
            </a:r>
            <a:r>
              <a:rPr lang="en-US" i="1" dirty="0" err="1" smtClean="0"/>
              <a:t>iure</a:t>
            </a:r>
            <a:r>
              <a:rPr lang="en-US" dirty="0" smtClean="0"/>
              <a:t>, but </a:t>
            </a:r>
            <a:r>
              <a:rPr lang="en-US" i="1" dirty="0" smtClean="0"/>
              <a:t>de facto.</a:t>
            </a:r>
            <a:endParaRPr lang="es-E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2298" y="2996952"/>
            <a:ext cx="2243336" cy="197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27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 </a:t>
            </a:r>
            <a:r>
              <a:rPr lang="es-ES" sz="2400" dirty="0" err="1">
                <a:latin typeface="Aharoni" panose="02010803020104030203" pitchFamily="2" charset="-79"/>
                <a:cs typeface="Aharoni" panose="02010803020104030203" pitchFamily="2" charset="-79"/>
              </a:rPr>
              <a:t>Physics</a:t>
            </a:r>
            <a:r>
              <a:rPr lang="es-ES" sz="2400" dirty="0">
                <a:latin typeface="Aharoni" panose="02010803020104030203" pitchFamily="2" charset="-79"/>
                <a:cs typeface="Aharoni" panose="02010803020104030203" pitchFamily="2" charset="-79"/>
              </a:rPr>
              <a:t>, </a:t>
            </a:r>
            <a:r>
              <a:rPr lang="es-ES" sz="2400" dirty="0" err="1">
                <a:latin typeface="Aharoni" panose="02010803020104030203" pitchFamily="2" charset="-79"/>
                <a:cs typeface="Aharoni" panose="02010803020104030203" pitchFamily="2" charset="-79"/>
              </a:rPr>
              <a:t>Biology</a:t>
            </a:r>
            <a:r>
              <a:rPr lang="es-ES" sz="2400" dirty="0">
                <a:latin typeface="Aharoni" panose="02010803020104030203" pitchFamily="2" charset="-79"/>
                <a:cs typeface="Aharoni" panose="02010803020104030203" pitchFamily="2" charset="-79"/>
              </a:rPr>
              <a:t> and </a:t>
            </a:r>
            <a:r>
              <a:rPr lang="es-ES" sz="2400" dirty="0" err="1">
                <a:latin typeface="Aharoni" panose="02010803020104030203" pitchFamily="2" charset="-79"/>
                <a:cs typeface="Aharoni" panose="02010803020104030203" pitchFamily="2" charset="-79"/>
              </a:rPr>
              <a:t>Neuroscience</a:t>
            </a:r>
            <a:endParaRPr lang="es-ES" sz="2400" dirty="0"/>
          </a:p>
        </p:txBody>
      </p:sp>
      <p:sp>
        <p:nvSpPr>
          <p:cNvPr id="3" name="2 Marcador de contenido"/>
          <p:cNvSpPr>
            <a:spLocks noGrp="1"/>
          </p:cNvSpPr>
          <p:nvPr>
            <p:ph idx="1"/>
          </p:nvPr>
        </p:nvSpPr>
        <p:spPr/>
        <p:txBody>
          <a:bodyPr/>
          <a:lstStyle/>
          <a:p>
            <a:pPr algn="just"/>
            <a:r>
              <a:rPr lang="en-US" dirty="0"/>
              <a:t>It is the task of Philosophy to identify those fundamental concepts whose explanatory power can illuminate the thread that leads from the most elementary realities to the most complex spheres. </a:t>
            </a: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789040"/>
            <a:ext cx="18669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558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III. THE UNITY OF NATURE</a:t>
            </a:r>
            <a:endParaRPr lang="es-ES" sz="2400" dirty="0"/>
          </a:p>
        </p:txBody>
      </p:sp>
      <p:sp>
        <p:nvSpPr>
          <p:cNvPr id="3" name="2 Marcador de contenido"/>
          <p:cNvSpPr>
            <a:spLocks noGrp="1"/>
          </p:cNvSpPr>
          <p:nvPr>
            <p:ph idx="1"/>
          </p:nvPr>
        </p:nvSpPr>
        <p:spPr>
          <a:xfrm>
            <a:off x="1463041" y="2119257"/>
            <a:ext cx="4621128" cy="3603812"/>
          </a:xfrm>
        </p:spPr>
        <p:txBody>
          <a:bodyPr>
            <a:normAutofit fontScale="70000" lnSpcReduction="20000"/>
          </a:bodyPr>
          <a:lstStyle/>
          <a:p>
            <a:pPr algn="just"/>
            <a:r>
              <a:rPr lang="en-US" dirty="0"/>
              <a:t>Of course, the complexity of biological systems is not the sole result of their intrinsic elements but of a factor which becomes extremely relevant for </a:t>
            </a:r>
            <a:r>
              <a:rPr lang="en-US" dirty="0" smtClean="0"/>
              <a:t>biology</a:t>
            </a:r>
            <a:r>
              <a:rPr lang="en-US" dirty="0"/>
              <a:t>: the effect of contingencies. </a:t>
            </a:r>
            <a:endParaRPr lang="en-US" dirty="0" smtClean="0"/>
          </a:p>
          <a:p>
            <a:pPr marL="0" indent="0" algn="just">
              <a:buNone/>
            </a:pPr>
            <a:endParaRPr lang="en-US" dirty="0" smtClean="0"/>
          </a:p>
          <a:p>
            <a:pPr algn="just"/>
            <a:r>
              <a:rPr lang="en-US" dirty="0" smtClean="0"/>
              <a:t>The </a:t>
            </a:r>
            <a:r>
              <a:rPr lang="en-US" dirty="0"/>
              <a:t>study of life demands knowing the prolix historical itinerary through which organisms have passed. History contains necessity but above all it is permeated with contingency. Only </a:t>
            </a:r>
            <a:r>
              <a:rPr lang="en-US" dirty="0" err="1"/>
              <a:t>Laplacian</a:t>
            </a:r>
            <a:r>
              <a:rPr lang="en-US" dirty="0"/>
              <a:t> intelligence could have foreseen the arrival of a meteor whose devastating consequence for most of living species triggered the massive Cretaceous extinction. </a:t>
            </a:r>
            <a:endParaRPr lang="es-E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348880"/>
            <a:ext cx="194421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120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III. THE UNITY OF NATURE</a:t>
            </a:r>
            <a:endParaRPr lang="es-ES" sz="2400" dirty="0"/>
          </a:p>
        </p:txBody>
      </p:sp>
      <p:sp>
        <p:nvSpPr>
          <p:cNvPr id="3" name="2 Marcador de contenido"/>
          <p:cNvSpPr>
            <a:spLocks noGrp="1"/>
          </p:cNvSpPr>
          <p:nvPr>
            <p:ph idx="1"/>
          </p:nvPr>
        </p:nvSpPr>
        <p:spPr>
          <a:xfrm>
            <a:off x="1463041" y="2119257"/>
            <a:ext cx="4909160" cy="3603812"/>
          </a:xfrm>
        </p:spPr>
        <p:txBody>
          <a:bodyPr>
            <a:normAutofit fontScale="77500" lnSpcReduction="20000"/>
          </a:bodyPr>
          <a:lstStyle/>
          <a:p>
            <a:pPr algn="just"/>
            <a:r>
              <a:rPr lang="en-US" dirty="0"/>
              <a:t>Also, we know that there are unsurmountable uncertainties in the quantum scale. </a:t>
            </a:r>
            <a:endParaRPr lang="en-US" dirty="0" smtClean="0"/>
          </a:p>
          <a:p>
            <a:pPr marL="0" indent="0" algn="just">
              <a:buNone/>
            </a:pPr>
            <a:endParaRPr lang="en-US" dirty="0" smtClean="0"/>
          </a:p>
          <a:p>
            <a:pPr algn="just"/>
            <a:r>
              <a:rPr lang="en-US" dirty="0" smtClean="0"/>
              <a:t>Therefore</a:t>
            </a:r>
            <a:r>
              <a:rPr lang="en-US" dirty="0"/>
              <a:t>, the integration of knowledge cannot seek to eradicate any trace of contingency or to reduce every explanation to a physical proposition, but rather serves to expose the inextricable </a:t>
            </a:r>
            <a:r>
              <a:rPr lang="en-US" dirty="0" smtClean="0"/>
              <a:t>imbrication </a:t>
            </a:r>
            <a:r>
              <a:rPr lang="en-US" dirty="0"/>
              <a:t>that binds all domains of reality. This goal highlights the power of the human mind to perceive the fundamental principles behind the unity of such heterogeneous spheres. </a:t>
            </a:r>
            <a:endParaRPr lang="es-ES" dirty="0"/>
          </a:p>
          <a:p>
            <a:endParaRPr lang="es-E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060848"/>
            <a:ext cx="1638300" cy="187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4304603"/>
            <a:ext cx="1638300" cy="187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249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III. THE UNITY OF NATURE</a:t>
            </a:r>
            <a:endParaRPr lang="es-ES" sz="2400" dirty="0"/>
          </a:p>
        </p:txBody>
      </p:sp>
      <p:sp>
        <p:nvSpPr>
          <p:cNvPr id="3" name="2 Marcador de contenido"/>
          <p:cNvSpPr>
            <a:spLocks noGrp="1"/>
          </p:cNvSpPr>
          <p:nvPr>
            <p:ph idx="1"/>
          </p:nvPr>
        </p:nvSpPr>
        <p:spPr>
          <a:xfrm>
            <a:off x="1463041" y="2119257"/>
            <a:ext cx="4837152" cy="3603812"/>
          </a:xfrm>
        </p:spPr>
        <p:txBody>
          <a:bodyPr>
            <a:normAutofit fontScale="55000" lnSpcReduction="20000"/>
          </a:bodyPr>
          <a:lstStyle/>
          <a:p>
            <a:pPr algn="just"/>
            <a:r>
              <a:rPr lang="en-US" dirty="0"/>
              <a:t>In considering history, we cannot override the shadow of contingency. </a:t>
            </a:r>
            <a:endParaRPr lang="en-US" dirty="0" smtClean="0"/>
          </a:p>
          <a:p>
            <a:pPr algn="just"/>
            <a:endParaRPr lang="en-US" dirty="0"/>
          </a:p>
          <a:p>
            <a:pPr algn="just"/>
            <a:r>
              <a:rPr lang="en-US" dirty="0" smtClean="0"/>
              <a:t>However</a:t>
            </a:r>
            <a:r>
              <a:rPr lang="en-US" dirty="0"/>
              <a:t>, we can understand </a:t>
            </a:r>
            <a:r>
              <a:rPr lang="en-US" dirty="0" smtClean="0"/>
              <a:t>the </a:t>
            </a:r>
            <a:r>
              <a:rPr lang="en-US" dirty="0"/>
              <a:t>human constants that pervade spaces and times. </a:t>
            </a:r>
            <a:endParaRPr lang="en-US" dirty="0" smtClean="0"/>
          </a:p>
          <a:p>
            <a:pPr marL="0" indent="0" algn="just">
              <a:buNone/>
            </a:pPr>
            <a:endParaRPr lang="en-US" dirty="0" smtClean="0"/>
          </a:p>
          <a:p>
            <a:pPr algn="just"/>
            <a:r>
              <a:rPr lang="en-US" dirty="0" smtClean="0"/>
              <a:t>Thanks </a:t>
            </a:r>
            <a:r>
              <a:rPr lang="en-US" dirty="0"/>
              <a:t>to the scientific study of mind, it is possible to understand human motivations, their logic and –why not?- the seeds of their admirable creative capacity. </a:t>
            </a:r>
            <a:endParaRPr lang="en-US" dirty="0" smtClean="0"/>
          </a:p>
          <a:p>
            <a:pPr algn="just"/>
            <a:endParaRPr lang="en-US" dirty="0" smtClean="0"/>
          </a:p>
          <a:p>
            <a:pPr algn="just"/>
            <a:r>
              <a:rPr lang="en-US" dirty="0" smtClean="0"/>
              <a:t>This </a:t>
            </a:r>
            <a:r>
              <a:rPr lang="en-US" dirty="0"/>
              <a:t>yields a fundamental framework for understanding great civilizations and the most sublime productions of the spirit. </a:t>
            </a:r>
            <a:endParaRPr lang="en-US" dirty="0" smtClean="0"/>
          </a:p>
          <a:p>
            <a:pPr algn="just"/>
            <a:endParaRPr lang="en-US" dirty="0"/>
          </a:p>
          <a:p>
            <a:pPr algn="just"/>
            <a:r>
              <a:rPr lang="en-US" dirty="0" smtClean="0"/>
              <a:t>Even </a:t>
            </a:r>
            <a:r>
              <a:rPr lang="en-US" dirty="0"/>
              <a:t>without exorcizing the specter of contingency, it is still feasible to identify the fundamental axes around which human action gravitates. In our days, this knowledge comes from the neurosciences. </a:t>
            </a:r>
            <a:endParaRPr lang="es-ES" dirty="0"/>
          </a:p>
          <a:p>
            <a:pPr marL="0" indent="0">
              <a:buNone/>
            </a:pPr>
            <a:endParaRPr lang="es-ES" dirty="0"/>
          </a:p>
          <a:p>
            <a:endParaRPr lang="es-E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245" y="2420888"/>
            <a:ext cx="1900263" cy="221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226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III. THE UNITY OF NATURE</a:t>
            </a:r>
            <a:endParaRPr lang="es-ES" sz="2400" dirty="0"/>
          </a:p>
        </p:txBody>
      </p:sp>
      <p:sp>
        <p:nvSpPr>
          <p:cNvPr id="3" name="2 Marcador de contenido"/>
          <p:cNvSpPr>
            <a:spLocks noGrp="1"/>
          </p:cNvSpPr>
          <p:nvPr>
            <p:ph idx="1"/>
          </p:nvPr>
        </p:nvSpPr>
        <p:spPr>
          <a:xfrm>
            <a:off x="1463041" y="2119257"/>
            <a:ext cx="4477112" cy="3603812"/>
          </a:xfrm>
        </p:spPr>
        <p:txBody>
          <a:bodyPr>
            <a:normAutofit fontScale="92500" lnSpcReduction="20000"/>
          </a:bodyPr>
          <a:lstStyle/>
          <a:p>
            <a:pPr algn="just"/>
            <a:r>
              <a:rPr lang="en-US" dirty="0"/>
              <a:t>It is not utopian to </a:t>
            </a:r>
            <a:r>
              <a:rPr lang="en-US" dirty="0" smtClean="0"/>
              <a:t>dream </a:t>
            </a:r>
            <a:r>
              <a:rPr lang="en-US" dirty="0"/>
              <a:t>of an explanation for the neurobiological bases of consciousness. </a:t>
            </a:r>
            <a:endParaRPr lang="en-US" dirty="0" smtClean="0"/>
          </a:p>
          <a:p>
            <a:pPr algn="just"/>
            <a:endParaRPr lang="en-US" dirty="0" smtClean="0"/>
          </a:p>
          <a:p>
            <a:pPr algn="just"/>
            <a:r>
              <a:rPr lang="en-US" dirty="0" smtClean="0"/>
              <a:t>This </a:t>
            </a:r>
            <a:r>
              <a:rPr lang="en-US" dirty="0"/>
              <a:t>goal does not exhaust the understanding of every specific consciousness, because this power of </a:t>
            </a:r>
            <a:r>
              <a:rPr lang="en-US" i="1" dirty="0"/>
              <a:t>Homo sapiens</a:t>
            </a:r>
            <a:r>
              <a:rPr lang="en-US" dirty="0"/>
              <a:t> is nurtured by sustained interaction with both the external and the internal environments. </a:t>
            </a:r>
            <a:endParaRPr lang="es-ES" dirty="0"/>
          </a:p>
          <a:p>
            <a:pPr marL="0" indent="0">
              <a:buNone/>
            </a:pPr>
            <a:endParaRPr lang="es-ES" dirty="0"/>
          </a:p>
          <a:p>
            <a:endParaRPr lang="es-ES"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1" y="2924944"/>
            <a:ext cx="2271910" cy="21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40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III. THE UNITY OF NATURE</a:t>
            </a:r>
            <a:endParaRPr lang="es-ES" sz="2400" dirty="0"/>
          </a:p>
        </p:txBody>
      </p:sp>
      <p:sp>
        <p:nvSpPr>
          <p:cNvPr id="3" name="2 Marcador de contenido"/>
          <p:cNvSpPr>
            <a:spLocks noGrp="1"/>
          </p:cNvSpPr>
          <p:nvPr>
            <p:ph idx="1"/>
          </p:nvPr>
        </p:nvSpPr>
        <p:spPr>
          <a:xfrm>
            <a:off x="1463041" y="2119257"/>
            <a:ext cx="4621128" cy="3603812"/>
          </a:xfrm>
        </p:spPr>
        <p:txBody>
          <a:bodyPr>
            <a:normAutofit fontScale="70000" lnSpcReduction="20000"/>
          </a:bodyPr>
          <a:lstStyle/>
          <a:p>
            <a:pPr algn="just"/>
            <a:r>
              <a:rPr lang="en-US" dirty="0"/>
              <a:t>It is utterly impossible to reproduce every single detail that forms the vivid </a:t>
            </a:r>
            <a:r>
              <a:rPr lang="en-US" dirty="0" smtClean="0"/>
              <a:t>experiences </a:t>
            </a:r>
            <a:r>
              <a:rPr lang="en-US" dirty="0"/>
              <a:t>of conscious subjects (</a:t>
            </a:r>
            <a:r>
              <a:rPr lang="en-US" dirty="0" smtClean="0"/>
              <a:t>we </a:t>
            </a:r>
            <a:r>
              <a:rPr lang="en-US" dirty="0"/>
              <a:t>would need a rigorous replication of every physical and psychological condition in which this capacity is manifested, as if we were trying to draw a 1:1 scale map). </a:t>
            </a:r>
            <a:endParaRPr lang="en-US" dirty="0" smtClean="0"/>
          </a:p>
          <a:p>
            <a:pPr marL="0" indent="0" algn="just">
              <a:buNone/>
            </a:pPr>
            <a:endParaRPr lang="en-US" dirty="0" smtClean="0"/>
          </a:p>
          <a:p>
            <a:pPr algn="just"/>
            <a:r>
              <a:rPr lang="en-US" dirty="0" smtClean="0"/>
              <a:t>But </a:t>
            </a:r>
            <a:r>
              <a:rPr lang="en-US" dirty="0"/>
              <a:t>this deep obstacle does not prevent us from uncovering the </a:t>
            </a:r>
            <a:r>
              <a:rPr lang="en-US" dirty="0" err="1"/>
              <a:t>neuroscientific</a:t>
            </a:r>
            <a:r>
              <a:rPr lang="en-US" dirty="0"/>
              <a:t> foundations of consciousness, which probably lie in certain anatomical structures responsible for connecting perceptual and associative areas, like the </a:t>
            </a:r>
            <a:r>
              <a:rPr lang="en-US" dirty="0" err="1"/>
              <a:t>claustrum</a:t>
            </a:r>
            <a:r>
              <a:rPr lang="en-US" dirty="0"/>
              <a:t> and the superior longitudinal fasciculus. </a:t>
            </a:r>
            <a:endParaRPr lang="es-ES" dirty="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852936"/>
            <a:ext cx="2044279"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463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smtClean="0">
                <a:latin typeface="Aharoni" panose="02010803020104030203" pitchFamily="2" charset="-79"/>
                <a:cs typeface="Aharoni" panose="02010803020104030203" pitchFamily="2" charset="-79"/>
              </a:rPr>
              <a:t>IV. THE INTEGRATION</a:t>
            </a:r>
            <a:endParaRPr lang="es-ES" sz="2400" dirty="0">
              <a:latin typeface="Aharoni" panose="02010803020104030203" pitchFamily="2" charset="-79"/>
              <a:cs typeface="Aharoni" panose="02010803020104030203" pitchFamily="2" charset="-79"/>
            </a:endParaRPr>
          </a:p>
        </p:txBody>
      </p:sp>
      <p:sp>
        <p:nvSpPr>
          <p:cNvPr id="3" name="2 Marcador de contenido"/>
          <p:cNvSpPr>
            <a:spLocks noGrp="1"/>
          </p:cNvSpPr>
          <p:nvPr>
            <p:ph idx="1"/>
          </p:nvPr>
        </p:nvSpPr>
        <p:spPr>
          <a:xfrm>
            <a:off x="1463041" y="2119257"/>
            <a:ext cx="4117071" cy="3603812"/>
          </a:xfrm>
        </p:spPr>
        <p:txBody>
          <a:bodyPr>
            <a:normAutofit fontScale="85000" lnSpcReduction="20000"/>
          </a:bodyPr>
          <a:lstStyle/>
          <a:p>
            <a:pPr algn="just"/>
            <a:r>
              <a:rPr lang="en-US" dirty="0"/>
              <a:t>Science is in possession of the most rigorous and universal language that the human mind </a:t>
            </a:r>
            <a:r>
              <a:rPr lang="en-US" dirty="0" smtClean="0"/>
              <a:t>has </a:t>
            </a:r>
            <a:r>
              <a:rPr lang="en-US" dirty="0"/>
              <a:t>developed: mathematics. </a:t>
            </a:r>
            <a:endParaRPr lang="en-US" dirty="0" smtClean="0"/>
          </a:p>
          <a:p>
            <a:pPr marL="0" indent="0" algn="just">
              <a:buNone/>
            </a:pPr>
            <a:endParaRPr lang="en-US" dirty="0" smtClean="0"/>
          </a:p>
          <a:p>
            <a:pPr algn="just"/>
            <a:r>
              <a:rPr lang="en-US" dirty="0" smtClean="0"/>
              <a:t>The </a:t>
            </a:r>
            <a:r>
              <a:rPr lang="en-US" dirty="0"/>
              <a:t>progress of this discipline over the last few centuries, especially in the elucidation of its fundamental principles, its scopes and limits, has granted us an unsurpassed formalism for describing the structure and functioning of the universe. </a:t>
            </a:r>
            <a:endParaRPr lang="es-E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852936"/>
            <a:ext cx="2639591"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1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IV. THE INTEGRATION</a:t>
            </a:r>
            <a:endParaRPr lang="es-ES" sz="2400" dirty="0"/>
          </a:p>
        </p:txBody>
      </p:sp>
      <p:sp>
        <p:nvSpPr>
          <p:cNvPr id="3" name="2 Marcador de contenido"/>
          <p:cNvSpPr>
            <a:spLocks noGrp="1"/>
          </p:cNvSpPr>
          <p:nvPr>
            <p:ph idx="1"/>
          </p:nvPr>
        </p:nvSpPr>
        <p:spPr>
          <a:xfrm>
            <a:off x="1463041" y="2119257"/>
            <a:ext cx="4477112" cy="3603812"/>
          </a:xfrm>
        </p:spPr>
        <p:txBody>
          <a:bodyPr>
            <a:normAutofit fontScale="92500"/>
          </a:bodyPr>
          <a:lstStyle/>
          <a:p>
            <a:pPr algn="just"/>
            <a:r>
              <a:rPr lang="en-US" dirty="0"/>
              <a:t>We know, however, that this depiction of reality cannot be complete for at least </a:t>
            </a:r>
            <a:r>
              <a:rPr lang="en-US" dirty="0" smtClean="0"/>
              <a:t>two </a:t>
            </a:r>
            <a:r>
              <a:rPr lang="en-US" dirty="0"/>
              <a:t>reasons: first of all, these models tend to use the language of differential equations, while our knowledge of matter has revealed the discontinuity that exists in the fundamental levels of nature, in particular at a quantum scale. </a:t>
            </a:r>
            <a:endParaRPr lang="es-E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852936"/>
            <a:ext cx="2268982" cy="190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138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IV. THE INTEGRATION</a:t>
            </a:r>
            <a:endParaRPr lang="es-ES" sz="2400" dirty="0"/>
          </a:p>
        </p:txBody>
      </p:sp>
      <p:sp>
        <p:nvSpPr>
          <p:cNvPr id="3" name="2 Marcador de contenido"/>
          <p:cNvSpPr>
            <a:spLocks noGrp="1"/>
          </p:cNvSpPr>
          <p:nvPr>
            <p:ph idx="1"/>
          </p:nvPr>
        </p:nvSpPr>
        <p:spPr>
          <a:xfrm>
            <a:off x="1463041" y="2119257"/>
            <a:ext cx="5053176" cy="3603812"/>
          </a:xfrm>
        </p:spPr>
        <p:txBody>
          <a:bodyPr>
            <a:normAutofit fontScale="85000" lnSpcReduction="20000"/>
          </a:bodyPr>
          <a:lstStyle/>
          <a:p>
            <a:pPr algn="just"/>
            <a:r>
              <a:rPr lang="en-US" dirty="0"/>
              <a:t>Secondly, the use of </a:t>
            </a:r>
            <a:r>
              <a:rPr lang="en-US" dirty="0" smtClean="0"/>
              <a:t>mathematical </a:t>
            </a:r>
            <a:r>
              <a:rPr lang="en-US" dirty="0"/>
              <a:t>language compels us to draw a distinction between formal and material equality. </a:t>
            </a:r>
            <a:endParaRPr lang="en-US" dirty="0" smtClean="0"/>
          </a:p>
          <a:p>
            <a:pPr marL="0" indent="0" algn="just">
              <a:buNone/>
            </a:pPr>
            <a:endParaRPr lang="en-US" dirty="0" smtClean="0"/>
          </a:p>
          <a:p>
            <a:pPr algn="just"/>
            <a:r>
              <a:rPr lang="en-US" dirty="0" smtClean="0"/>
              <a:t>When</a:t>
            </a:r>
            <a:r>
              <a:rPr lang="en-US" dirty="0"/>
              <a:t>, in the field equations of general relativity we find number </a:t>
            </a:r>
            <a:r>
              <a:rPr lang="en-US" dirty="0" smtClean="0"/>
              <a:t>pi </a:t>
            </a:r>
            <a:r>
              <a:rPr lang="en-US" dirty="0"/>
              <a:t>and in the Schrödinger equation we contemplate the imaginary number </a:t>
            </a:r>
            <a:r>
              <a:rPr lang="en-US" i="1" dirty="0" err="1"/>
              <a:t>i</a:t>
            </a:r>
            <a:r>
              <a:rPr lang="en-US" dirty="0"/>
              <a:t>, it is clear that the notion of equality needs to be interpreted as the equivalence of pure objects of thought (abstractions which do not necessarily enjoy ontological independence in the realm of nature). </a:t>
            </a:r>
            <a:endParaRPr lang="es-E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149080"/>
            <a:ext cx="1509911" cy="176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988841"/>
            <a:ext cx="1509911"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016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IV. THE INTEGRATION</a:t>
            </a:r>
            <a:endParaRPr lang="es-ES" sz="2400" dirty="0"/>
          </a:p>
        </p:txBody>
      </p:sp>
      <p:sp>
        <p:nvSpPr>
          <p:cNvPr id="3" name="2 Marcador de contenido"/>
          <p:cNvSpPr>
            <a:spLocks noGrp="1"/>
          </p:cNvSpPr>
          <p:nvPr>
            <p:ph idx="1"/>
          </p:nvPr>
        </p:nvSpPr>
        <p:spPr>
          <a:xfrm>
            <a:off x="1463041" y="2119257"/>
            <a:ext cx="4837152" cy="3603812"/>
          </a:xfrm>
        </p:spPr>
        <p:txBody>
          <a:bodyPr>
            <a:normAutofit fontScale="92500" lnSpcReduction="10000"/>
          </a:bodyPr>
          <a:lstStyle/>
          <a:p>
            <a:pPr algn="just"/>
            <a:r>
              <a:rPr lang="en-US" dirty="0"/>
              <a:t>The mathematical expression of physical categories represents the deepest and finest approach to the material universe conceived by the human mind, but only in an asymptotic limit, in </a:t>
            </a:r>
            <a:r>
              <a:rPr lang="en-US" dirty="0" smtClean="0"/>
              <a:t>whose </a:t>
            </a:r>
            <a:r>
              <a:rPr lang="en-US" dirty="0"/>
              <a:t>ideality material objects fully converged with the pure objects of thought, would it be correct to say that one member of the equation is strictly equal to another. </a:t>
            </a:r>
            <a:endParaRPr lang="es-ES" dirty="0"/>
          </a:p>
          <a:p>
            <a:pPr marL="0" indent="0">
              <a:buNone/>
            </a:pPr>
            <a:endParaRPr lang="es-ES" dirty="0"/>
          </a:p>
          <a:p>
            <a:endParaRPr lang="es-ES"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7" y="2780928"/>
            <a:ext cx="1874143"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988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IV. THE INTEGRATION</a:t>
            </a:r>
            <a:endParaRPr lang="es-ES" sz="2400" dirty="0"/>
          </a:p>
        </p:txBody>
      </p:sp>
      <p:sp>
        <p:nvSpPr>
          <p:cNvPr id="3" name="2 Marcador de contenido"/>
          <p:cNvSpPr>
            <a:spLocks noGrp="1"/>
          </p:cNvSpPr>
          <p:nvPr>
            <p:ph idx="1"/>
          </p:nvPr>
        </p:nvSpPr>
        <p:spPr>
          <a:xfrm>
            <a:off x="1463040" y="2119257"/>
            <a:ext cx="4693135" cy="3603812"/>
          </a:xfrm>
        </p:spPr>
        <p:txBody>
          <a:bodyPr>
            <a:normAutofit fontScale="70000" lnSpcReduction="20000"/>
          </a:bodyPr>
          <a:lstStyle/>
          <a:p>
            <a:pPr algn="just"/>
            <a:r>
              <a:rPr lang="en-US" dirty="0"/>
              <a:t>The </a:t>
            </a:r>
            <a:r>
              <a:rPr lang="en-US" dirty="0" smtClean="0"/>
              <a:t>advantage </a:t>
            </a:r>
            <a:r>
              <a:rPr lang="en-US" dirty="0"/>
              <a:t>of mathematical language resides in its versatility, for it is flexible enough to cover the practical totality of natural registers</a:t>
            </a:r>
            <a:r>
              <a:rPr lang="en-US" dirty="0" smtClean="0"/>
              <a:t>.</a:t>
            </a:r>
          </a:p>
          <a:p>
            <a:pPr marL="0" indent="0" algn="just">
              <a:buNone/>
            </a:pPr>
            <a:endParaRPr lang="en-US" dirty="0" smtClean="0"/>
          </a:p>
          <a:p>
            <a:pPr algn="just"/>
            <a:r>
              <a:rPr lang="en-US" dirty="0" smtClean="0"/>
              <a:t> </a:t>
            </a:r>
            <a:r>
              <a:rPr lang="en-US" dirty="0"/>
              <a:t>The invention of new mathematical tools throughout history is the best proof of this fruitful plasticity. </a:t>
            </a:r>
            <a:endParaRPr lang="en-US" dirty="0" smtClean="0"/>
          </a:p>
          <a:p>
            <a:pPr marL="0" indent="0" algn="just">
              <a:buNone/>
            </a:pPr>
            <a:endParaRPr lang="en-US" dirty="0" smtClean="0"/>
          </a:p>
          <a:p>
            <a:pPr algn="just"/>
            <a:r>
              <a:rPr lang="en-US" dirty="0" smtClean="0"/>
              <a:t>This </a:t>
            </a:r>
            <a:r>
              <a:rPr lang="en-US" dirty="0"/>
              <a:t>is the reason why the limits of thought do not inexorably seal the frontiers of being. Against Parmenides’ thesis, the realm of mind is eminently ductile and it can adapt itself, both in its language and its categories, to the pressing challenges posed by reality. </a:t>
            </a:r>
            <a:endParaRPr lang="es-E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735172"/>
            <a:ext cx="18478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84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 </a:t>
            </a:r>
            <a:r>
              <a:rPr lang="es-ES" sz="2400" dirty="0" err="1">
                <a:latin typeface="Aharoni" panose="02010803020104030203" pitchFamily="2" charset="-79"/>
                <a:cs typeface="Aharoni" panose="02010803020104030203" pitchFamily="2" charset="-79"/>
              </a:rPr>
              <a:t>Physics</a:t>
            </a:r>
            <a:r>
              <a:rPr lang="es-ES" sz="2400" dirty="0">
                <a:latin typeface="Aharoni" panose="02010803020104030203" pitchFamily="2" charset="-79"/>
                <a:cs typeface="Aharoni" panose="02010803020104030203" pitchFamily="2" charset="-79"/>
              </a:rPr>
              <a:t>, </a:t>
            </a:r>
            <a:r>
              <a:rPr lang="es-ES" sz="2400" dirty="0" err="1">
                <a:latin typeface="Aharoni" panose="02010803020104030203" pitchFamily="2" charset="-79"/>
                <a:cs typeface="Aharoni" panose="02010803020104030203" pitchFamily="2" charset="-79"/>
              </a:rPr>
              <a:t>Biology</a:t>
            </a:r>
            <a:r>
              <a:rPr lang="es-ES" sz="2400" dirty="0">
                <a:latin typeface="Aharoni" panose="02010803020104030203" pitchFamily="2" charset="-79"/>
                <a:cs typeface="Aharoni" panose="02010803020104030203" pitchFamily="2" charset="-79"/>
              </a:rPr>
              <a:t> and </a:t>
            </a:r>
            <a:r>
              <a:rPr lang="es-ES" sz="2400" dirty="0" err="1">
                <a:latin typeface="Aharoni" panose="02010803020104030203" pitchFamily="2" charset="-79"/>
                <a:cs typeface="Aharoni" panose="02010803020104030203" pitchFamily="2" charset="-79"/>
              </a:rPr>
              <a:t>Neuroscience</a:t>
            </a:r>
            <a:endParaRPr lang="es-ES" sz="2400" dirty="0"/>
          </a:p>
        </p:txBody>
      </p:sp>
      <p:sp>
        <p:nvSpPr>
          <p:cNvPr id="3" name="2 Marcador de contenido"/>
          <p:cNvSpPr>
            <a:spLocks noGrp="1"/>
          </p:cNvSpPr>
          <p:nvPr>
            <p:ph idx="1"/>
          </p:nvPr>
        </p:nvSpPr>
        <p:spPr>
          <a:xfrm>
            <a:off x="1463040" y="2119257"/>
            <a:ext cx="4117071" cy="3603812"/>
          </a:xfrm>
        </p:spPr>
        <p:txBody>
          <a:bodyPr>
            <a:normAutofit fontScale="92500"/>
          </a:bodyPr>
          <a:lstStyle/>
          <a:p>
            <a:pPr algn="just"/>
            <a:r>
              <a:rPr lang="en-US" dirty="0" smtClean="0"/>
              <a:t>Humanity has </a:t>
            </a:r>
            <a:r>
              <a:rPr lang="en-US" dirty="0"/>
              <a:t>developed </a:t>
            </a:r>
            <a:r>
              <a:rPr lang="en-US" dirty="0" smtClean="0"/>
              <a:t>three </a:t>
            </a:r>
            <a:r>
              <a:rPr lang="en-US" dirty="0"/>
              <a:t>great theoretical </a:t>
            </a:r>
            <a:r>
              <a:rPr lang="en-US" dirty="0" smtClean="0"/>
              <a:t>pillars </a:t>
            </a:r>
            <a:r>
              <a:rPr lang="en-US" dirty="0"/>
              <a:t>whose immense explanatory power is destined to contribute to the unification of knowledge, a goal sought by so many visionary minds throughout the </a:t>
            </a:r>
            <a:r>
              <a:rPr lang="en-US" dirty="0" smtClean="0"/>
              <a:t>centuries: fundamental </a:t>
            </a:r>
            <a:r>
              <a:rPr lang="en-US" dirty="0"/>
              <a:t>physics, </a:t>
            </a:r>
            <a:r>
              <a:rPr lang="en-US" dirty="0" smtClean="0"/>
              <a:t>evolutionary </a:t>
            </a:r>
            <a:r>
              <a:rPr lang="en-US" dirty="0"/>
              <a:t>biology and neuroscience</a:t>
            </a:r>
            <a:endParaRPr lang="es-E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3" y="1844824"/>
            <a:ext cx="1440159"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3284984"/>
            <a:ext cx="1460901" cy="1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289" y="4725144"/>
            <a:ext cx="1368152" cy="1379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780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IV. THE INTEGRATION</a:t>
            </a:r>
            <a:endParaRPr lang="es-ES" sz="2400" dirty="0"/>
          </a:p>
        </p:txBody>
      </p:sp>
      <p:sp>
        <p:nvSpPr>
          <p:cNvPr id="3" name="2 Marcador de contenido"/>
          <p:cNvSpPr>
            <a:spLocks noGrp="1"/>
          </p:cNvSpPr>
          <p:nvPr>
            <p:ph idx="1"/>
          </p:nvPr>
        </p:nvSpPr>
        <p:spPr>
          <a:xfrm>
            <a:off x="1463041" y="2119257"/>
            <a:ext cx="4549120" cy="3603812"/>
          </a:xfrm>
        </p:spPr>
        <p:txBody>
          <a:bodyPr>
            <a:normAutofit fontScale="77500" lnSpcReduction="20000"/>
          </a:bodyPr>
          <a:lstStyle/>
          <a:p>
            <a:pPr algn="just"/>
            <a:r>
              <a:rPr lang="en-US" dirty="0"/>
              <a:t>We have even managed to expand the limits of our imagination. </a:t>
            </a:r>
            <a:endParaRPr lang="en-US" dirty="0" smtClean="0"/>
          </a:p>
          <a:p>
            <a:pPr marL="0" indent="0" algn="just">
              <a:buNone/>
            </a:pPr>
            <a:endParaRPr lang="en-US" dirty="0" smtClean="0"/>
          </a:p>
          <a:p>
            <a:pPr algn="just"/>
            <a:r>
              <a:rPr lang="en-US" dirty="0" smtClean="0"/>
              <a:t>Before </a:t>
            </a:r>
            <a:r>
              <a:rPr lang="en-US" dirty="0"/>
              <a:t>Cantor, it was generally accepted that infinity could not be properly scrutinized by reason. After Cantor, we have learned that different types of infinity exist and that we can have infinite sets which are numerable. </a:t>
            </a:r>
            <a:endParaRPr lang="en-US" dirty="0" smtClean="0"/>
          </a:p>
          <a:p>
            <a:pPr marL="0" indent="0" algn="just">
              <a:buNone/>
            </a:pPr>
            <a:endParaRPr lang="en-US" dirty="0" smtClean="0"/>
          </a:p>
          <a:p>
            <a:pPr algn="just"/>
            <a:r>
              <a:rPr lang="en-US" dirty="0" smtClean="0"/>
              <a:t>The </a:t>
            </a:r>
            <a:r>
              <a:rPr lang="en-US" dirty="0"/>
              <a:t>borders of thought have been wonderfully extended, helping us discover unexplored territories of both the real and the possible. </a:t>
            </a:r>
            <a:endParaRPr lang="es-ES"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780928"/>
            <a:ext cx="2158579"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276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IV. THE INTEGRATION</a:t>
            </a:r>
            <a:endParaRPr lang="es-ES" sz="2400" dirty="0"/>
          </a:p>
        </p:txBody>
      </p:sp>
      <p:sp>
        <p:nvSpPr>
          <p:cNvPr id="3" name="2 Marcador de contenido"/>
          <p:cNvSpPr>
            <a:spLocks noGrp="1"/>
          </p:cNvSpPr>
          <p:nvPr>
            <p:ph idx="1"/>
          </p:nvPr>
        </p:nvSpPr>
        <p:spPr/>
        <p:txBody>
          <a:bodyPr/>
          <a:lstStyle/>
          <a:p>
            <a:pPr algn="just"/>
            <a:r>
              <a:rPr lang="en-US" dirty="0"/>
              <a:t>Beyond the difficulties, it is admirable to reflect on the achievements of our </a:t>
            </a:r>
            <a:r>
              <a:rPr lang="en-US" dirty="0" smtClean="0"/>
              <a:t>Promethean </a:t>
            </a:r>
            <a:r>
              <a:rPr lang="en-US" dirty="0"/>
              <a:t>longing for knowledge, in our indefatigable desire of grasping the vastness of the universe in the lightness of the concept. </a:t>
            </a:r>
            <a:endParaRPr lang="es-E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149080"/>
            <a:ext cx="233362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844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IV. THE INTEGRATION</a:t>
            </a:r>
            <a:endParaRPr lang="es-ES" sz="2400" dirty="0"/>
          </a:p>
        </p:txBody>
      </p:sp>
      <p:sp>
        <p:nvSpPr>
          <p:cNvPr id="3" name="2 Marcador de contenido"/>
          <p:cNvSpPr>
            <a:spLocks noGrp="1"/>
          </p:cNvSpPr>
          <p:nvPr>
            <p:ph idx="1"/>
          </p:nvPr>
        </p:nvSpPr>
        <p:spPr>
          <a:xfrm>
            <a:off x="1463041" y="2119257"/>
            <a:ext cx="4765144" cy="3603812"/>
          </a:xfrm>
        </p:spPr>
        <p:txBody>
          <a:bodyPr>
            <a:normAutofit fontScale="92500" lnSpcReduction="20000"/>
          </a:bodyPr>
          <a:lstStyle/>
          <a:p>
            <a:pPr algn="just"/>
            <a:r>
              <a:rPr lang="en-US" dirty="0"/>
              <a:t>Every act of cognition is </a:t>
            </a:r>
            <a:r>
              <a:rPr lang="en-US" dirty="0" smtClean="0"/>
              <a:t>guided </a:t>
            </a:r>
            <a:r>
              <a:rPr lang="en-US" dirty="0"/>
              <a:t>by logic, whose premises and </a:t>
            </a:r>
            <a:r>
              <a:rPr lang="en-US" dirty="0" smtClean="0"/>
              <a:t>operative </a:t>
            </a:r>
            <a:r>
              <a:rPr lang="en-US" dirty="0"/>
              <a:t>rules articulate human reasoning. </a:t>
            </a:r>
            <a:endParaRPr lang="en-US" dirty="0" smtClean="0"/>
          </a:p>
          <a:p>
            <a:pPr marL="0" indent="0" algn="just">
              <a:buNone/>
            </a:pPr>
            <a:endParaRPr lang="en-US" dirty="0" smtClean="0"/>
          </a:p>
          <a:p>
            <a:pPr algn="just"/>
            <a:r>
              <a:rPr lang="en-US" dirty="0" smtClean="0"/>
              <a:t>However</a:t>
            </a:r>
            <a:r>
              <a:rPr lang="en-US" dirty="0"/>
              <a:t>, its quantitative expression has only reached an adequate expression in sciences like physics, chemistry and –to a lesser degree- biology. Attempts at extrapolating this language onto social studies have been successful only to a limited extent. </a:t>
            </a:r>
            <a:endParaRPr lang="es-ES" dirty="0"/>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636912"/>
            <a:ext cx="180020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048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IV. THE INTEGRATION</a:t>
            </a:r>
            <a:endParaRPr lang="es-ES" sz="2400" dirty="0"/>
          </a:p>
        </p:txBody>
      </p:sp>
      <p:sp>
        <p:nvSpPr>
          <p:cNvPr id="3" name="2 Marcador de contenido"/>
          <p:cNvSpPr>
            <a:spLocks noGrp="1"/>
          </p:cNvSpPr>
          <p:nvPr>
            <p:ph idx="1"/>
          </p:nvPr>
        </p:nvSpPr>
        <p:spPr>
          <a:xfrm>
            <a:off x="1463041" y="2119257"/>
            <a:ext cx="4837152" cy="3603812"/>
          </a:xfrm>
        </p:spPr>
        <p:txBody>
          <a:bodyPr>
            <a:normAutofit fontScale="70000" lnSpcReduction="20000"/>
          </a:bodyPr>
          <a:lstStyle/>
          <a:p>
            <a:pPr algn="just"/>
            <a:r>
              <a:rPr lang="en-US" dirty="0"/>
              <a:t>But logic is equally applied regardless of the field of knowledge. </a:t>
            </a:r>
            <a:endParaRPr lang="en-US" dirty="0" smtClean="0"/>
          </a:p>
          <a:p>
            <a:pPr marL="0" indent="0" algn="just">
              <a:buNone/>
            </a:pPr>
            <a:endParaRPr lang="en-US" dirty="0" smtClean="0"/>
          </a:p>
          <a:p>
            <a:pPr algn="just"/>
            <a:r>
              <a:rPr lang="en-US" dirty="0" smtClean="0"/>
              <a:t>A </a:t>
            </a:r>
            <a:r>
              <a:rPr lang="en-US" dirty="0"/>
              <a:t>physicist’s mind is not governed by different logical rules than the mind of a philosopher. </a:t>
            </a:r>
            <a:endParaRPr lang="en-US" dirty="0" smtClean="0"/>
          </a:p>
          <a:p>
            <a:pPr algn="just"/>
            <a:endParaRPr lang="en-US" dirty="0" smtClean="0"/>
          </a:p>
          <a:p>
            <a:pPr algn="just"/>
            <a:r>
              <a:rPr lang="en-US" dirty="0" smtClean="0"/>
              <a:t>Any </a:t>
            </a:r>
            <a:r>
              <a:rPr lang="en-US" dirty="0"/>
              <a:t>advance towards the improvement of our logical categories and the unveiling of their possibilities, their elasticity and foundation, will provide the human intellect with new and more acute tools for apprehending realms of reality which until now have remained beyond the scope of our knowledge. </a:t>
            </a:r>
            <a:endParaRPr lang="es-ES" dirty="0"/>
          </a:p>
          <a:p>
            <a:endParaRPr lang="es-ES"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780928"/>
            <a:ext cx="2043138" cy="221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627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IV. THE INTEGRATION</a:t>
            </a:r>
            <a:endParaRPr lang="es-ES" sz="2400" dirty="0"/>
          </a:p>
        </p:txBody>
      </p:sp>
      <p:sp>
        <p:nvSpPr>
          <p:cNvPr id="3" name="2 Marcador de contenido"/>
          <p:cNvSpPr>
            <a:spLocks noGrp="1"/>
          </p:cNvSpPr>
          <p:nvPr>
            <p:ph idx="1"/>
          </p:nvPr>
        </p:nvSpPr>
        <p:spPr>
          <a:xfrm>
            <a:off x="1463041" y="2119257"/>
            <a:ext cx="4765143" cy="3603812"/>
          </a:xfrm>
        </p:spPr>
        <p:txBody>
          <a:bodyPr>
            <a:normAutofit lnSpcReduction="10000"/>
          </a:bodyPr>
          <a:lstStyle/>
          <a:p>
            <a:pPr algn="just"/>
            <a:r>
              <a:rPr lang="en-US" dirty="0"/>
              <a:t>Of course, the struggle to integrate knowledge by founding the most complex realities </a:t>
            </a:r>
            <a:r>
              <a:rPr lang="en-US" dirty="0" smtClean="0"/>
              <a:t>upon </a:t>
            </a:r>
            <a:r>
              <a:rPr lang="en-US" dirty="0"/>
              <a:t>the simplest ones cannot be claimed to exhaust our understanding of reality. </a:t>
            </a:r>
            <a:endParaRPr lang="en-US" dirty="0" smtClean="0"/>
          </a:p>
          <a:p>
            <a:endParaRPr lang="en-US" dirty="0"/>
          </a:p>
          <a:p>
            <a:pPr algn="just"/>
            <a:r>
              <a:rPr lang="en-US" i="1" dirty="0" smtClean="0"/>
              <a:t>“There are more things in heaven and earth than are dreamt of in your philosophy</a:t>
            </a:r>
            <a:r>
              <a:rPr lang="en-US" dirty="0" smtClean="0"/>
              <a:t>”</a:t>
            </a:r>
            <a:endParaRPr lang="es-ES" i="1"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780928"/>
            <a:ext cx="18669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795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2400" dirty="0">
                <a:latin typeface="Aharoni" panose="02010803020104030203" pitchFamily="2" charset="-79"/>
                <a:cs typeface="Aharoni" panose="02010803020104030203" pitchFamily="2" charset="-79"/>
              </a:rPr>
              <a:t>IV. THE INTEGRATION</a:t>
            </a:r>
            <a:endParaRPr lang="es-ES" sz="2400" dirty="0"/>
          </a:p>
        </p:txBody>
      </p:sp>
      <p:sp>
        <p:nvSpPr>
          <p:cNvPr id="3" name="2 Marcador de contenido"/>
          <p:cNvSpPr>
            <a:spLocks noGrp="1"/>
          </p:cNvSpPr>
          <p:nvPr>
            <p:ph idx="1"/>
          </p:nvPr>
        </p:nvSpPr>
        <p:spPr/>
        <p:txBody>
          <a:bodyPr>
            <a:normAutofit/>
          </a:bodyPr>
          <a:lstStyle/>
          <a:p>
            <a:r>
              <a:rPr lang="en-US" dirty="0"/>
              <a:t>The world will surely never cease to amaze us with unforeseen wonders, and blessings for our intellect. </a:t>
            </a:r>
            <a:endParaRPr lang="en-US" dirty="0" smtClean="0"/>
          </a:p>
          <a:p>
            <a:endParaRPr lang="en-US" dirty="0"/>
          </a:p>
          <a:p>
            <a:endParaRPr lang="es-E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645024"/>
            <a:ext cx="3888432" cy="221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26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IV. THE INTEGRATION</a:t>
            </a:r>
            <a:endParaRPr lang="es-ES" sz="2400" dirty="0"/>
          </a:p>
        </p:txBody>
      </p:sp>
      <p:sp>
        <p:nvSpPr>
          <p:cNvPr id="3" name="2 Marcador de contenido"/>
          <p:cNvSpPr>
            <a:spLocks noGrp="1"/>
          </p:cNvSpPr>
          <p:nvPr>
            <p:ph idx="1"/>
          </p:nvPr>
        </p:nvSpPr>
        <p:spPr/>
        <p:txBody>
          <a:bodyPr>
            <a:normAutofit/>
          </a:bodyPr>
          <a:lstStyle/>
          <a:p>
            <a:pPr algn="just"/>
            <a:r>
              <a:rPr lang="en-US" dirty="0"/>
              <a:t>But the richness and inexhaustibility of the world does not prevent us from identifying the fundamental principles behind its vast and astonishing nature. </a:t>
            </a:r>
            <a:endParaRPr lang="es-ES"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861048"/>
            <a:ext cx="4032448" cy="223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160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IV. THE INTEGRATION</a:t>
            </a:r>
            <a:endParaRPr lang="es-ES" sz="2400" dirty="0"/>
          </a:p>
        </p:txBody>
      </p:sp>
      <p:sp>
        <p:nvSpPr>
          <p:cNvPr id="3" name="2 Marcador de contenido"/>
          <p:cNvSpPr>
            <a:spLocks noGrp="1"/>
          </p:cNvSpPr>
          <p:nvPr>
            <p:ph idx="1"/>
          </p:nvPr>
        </p:nvSpPr>
        <p:spPr>
          <a:xfrm>
            <a:off x="1463040" y="2119257"/>
            <a:ext cx="4477111" cy="3603812"/>
          </a:xfrm>
        </p:spPr>
        <p:txBody>
          <a:bodyPr>
            <a:normAutofit lnSpcReduction="10000"/>
          </a:bodyPr>
          <a:lstStyle/>
          <a:p>
            <a:pPr algn="just"/>
            <a:r>
              <a:rPr lang="en-US" dirty="0"/>
              <a:t>Our mind, our logic, our intuition…, must be in a constant state of improvement through their interaction with reality, so that the </a:t>
            </a:r>
            <a:r>
              <a:rPr lang="en-US" dirty="0" smtClean="0"/>
              <a:t>deciphering </a:t>
            </a:r>
            <a:r>
              <a:rPr lang="en-US" dirty="0"/>
              <a:t>of the basic axes of the universe will also unveil the true possibilities of human intelligence, of its logic and its language. </a:t>
            </a:r>
            <a:endParaRPr lang="es-ES" dirty="0"/>
          </a:p>
          <a:p>
            <a:endParaRPr lang="es-E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852936"/>
            <a:ext cx="2286000" cy="210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110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87" y="4149824"/>
            <a:ext cx="2152650" cy="162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132857"/>
            <a:ext cx="252028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70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 </a:t>
            </a:r>
            <a:r>
              <a:rPr lang="es-ES" sz="2400" dirty="0" err="1">
                <a:latin typeface="Aharoni" panose="02010803020104030203" pitchFamily="2" charset="-79"/>
                <a:cs typeface="Aharoni" panose="02010803020104030203" pitchFamily="2" charset="-79"/>
              </a:rPr>
              <a:t>Physics</a:t>
            </a:r>
            <a:r>
              <a:rPr lang="es-ES" sz="2400" dirty="0">
                <a:latin typeface="Aharoni" panose="02010803020104030203" pitchFamily="2" charset="-79"/>
                <a:cs typeface="Aharoni" panose="02010803020104030203" pitchFamily="2" charset="-79"/>
              </a:rPr>
              <a:t>, </a:t>
            </a:r>
            <a:r>
              <a:rPr lang="es-ES" sz="2400" dirty="0" err="1">
                <a:latin typeface="Aharoni" panose="02010803020104030203" pitchFamily="2" charset="-79"/>
                <a:cs typeface="Aharoni" panose="02010803020104030203" pitchFamily="2" charset="-79"/>
              </a:rPr>
              <a:t>Biology</a:t>
            </a:r>
            <a:r>
              <a:rPr lang="es-ES" sz="2400" dirty="0">
                <a:latin typeface="Aharoni" panose="02010803020104030203" pitchFamily="2" charset="-79"/>
                <a:cs typeface="Aharoni" panose="02010803020104030203" pitchFamily="2" charset="-79"/>
              </a:rPr>
              <a:t> and </a:t>
            </a:r>
            <a:r>
              <a:rPr lang="es-ES" sz="2400" dirty="0" err="1">
                <a:latin typeface="Aharoni" panose="02010803020104030203" pitchFamily="2" charset="-79"/>
                <a:cs typeface="Aharoni" panose="02010803020104030203" pitchFamily="2" charset="-79"/>
              </a:rPr>
              <a:t>Neuroscience</a:t>
            </a:r>
            <a:endParaRPr lang="es-ES" sz="2400" dirty="0"/>
          </a:p>
        </p:txBody>
      </p:sp>
      <p:sp>
        <p:nvSpPr>
          <p:cNvPr id="3" name="2 Marcador de contenido"/>
          <p:cNvSpPr>
            <a:spLocks noGrp="1"/>
          </p:cNvSpPr>
          <p:nvPr>
            <p:ph idx="1"/>
          </p:nvPr>
        </p:nvSpPr>
        <p:spPr/>
        <p:txBody>
          <a:bodyPr/>
          <a:lstStyle/>
          <a:p>
            <a:pPr algn="just"/>
            <a:r>
              <a:rPr lang="en-US" dirty="0"/>
              <a:t>Physics has accomplished the feat of condensing the structure of the universe in a succinct elenchus of equations, such as the field equations of general relativity and the Schrödinger equation. </a:t>
            </a:r>
            <a:endParaRPr lang="en-US" dirty="0" smtClean="0"/>
          </a:p>
          <a:p>
            <a:pPr algn="just"/>
            <a:endParaRPr lang="en-US" dirty="0"/>
          </a:p>
          <a:p>
            <a:pPr algn="just"/>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509120"/>
            <a:ext cx="29908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509121"/>
            <a:ext cx="295232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805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 </a:t>
            </a:r>
            <a:r>
              <a:rPr lang="es-ES" sz="2400" dirty="0" err="1">
                <a:latin typeface="Aharoni" panose="02010803020104030203" pitchFamily="2" charset="-79"/>
                <a:cs typeface="Aharoni" panose="02010803020104030203" pitchFamily="2" charset="-79"/>
              </a:rPr>
              <a:t>Physics</a:t>
            </a:r>
            <a:r>
              <a:rPr lang="es-ES" sz="2400" dirty="0">
                <a:latin typeface="Aharoni" panose="02010803020104030203" pitchFamily="2" charset="-79"/>
                <a:cs typeface="Aharoni" panose="02010803020104030203" pitchFamily="2" charset="-79"/>
              </a:rPr>
              <a:t>, </a:t>
            </a:r>
            <a:r>
              <a:rPr lang="es-ES" sz="2400" dirty="0" err="1">
                <a:latin typeface="Aharoni" panose="02010803020104030203" pitchFamily="2" charset="-79"/>
                <a:cs typeface="Aharoni" panose="02010803020104030203" pitchFamily="2" charset="-79"/>
              </a:rPr>
              <a:t>Biology</a:t>
            </a:r>
            <a:r>
              <a:rPr lang="es-ES" sz="2400" dirty="0">
                <a:latin typeface="Aharoni" panose="02010803020104030203" pitchFamily="2" charset="-79"/>
                <a:cs typeface="Aharoni" panose="02010803020104030203" pitchFamily="2" charset="-79"/>
              </a:rPr>
              <a:t> and </a:t>
            </a:r>
            <a:r>
              <a:rPr lang="es-ES" sz="2400" dirty="0" err="1">
                <a:latin typeface="Aharoni" panose="02010803020104030203" pitchFamily="2" charset="-79"/>
                <a:cs typeface="Aharoni" panose="02010803020104030203" pitchFamily="2" charset="-79"/>
              </a:rPr>
              <a:t>Neuroscience</a:t>
            </a:r>
            <a:endParaRPr lang="es-ES" sz="2400" dirty="0"/>
          </a:p>
        </p:txBody>
      </p:sp>
      <p:sp>
        <p:nvSpPr>
          <p:cNvPr id="3" name="2 Marcador de contenido"/>
          <p:cNvSpPr>
            <a:spLocks noGrp="1"/>
          </p:cNvSpPr>
          <p:nvPr>
            <p:ph idx="1"/>
          </p:nvPr>
        </p:nvSpPr>
        <p:spPr/>
        <p:txBody>
          <a:bodyPr/>
          <a:lstStyle/>
          <a:p>
            <a:pPr algn="just"/>
            <a:r>
              <a:rPr lang="en-US" dirty="0"/>
              <a:t>It has not discovered </a:t>
            </a:r>
            <a:r>
              <a:rPr lang="en-US" i="1" dirty="0"/>
              <a:t>the</a:t>
            </a:r>
            <a:r>
              <a:rPr lang="en-US" dirty="0"/>
              <a:t> equation that rules the complete description of the universe, but it has notably approached this titanic dream; a utopia illusory for many, yet </a:t>
            </a:r>
            <a:r>
              <a:rPr lang="en-US" dirty="0" smtClean="0"/>
              <a:t>unquestionably </a:t>
            </a:r>
            <a:r>
              <a:rPr lang="en-US" dirty="0"/>
              <a:t>legitimate. </a:t>
            </a:r>
            <a:endParaRPr lang="en-US" dirty="0" smtClean="0"/>
          </a:p>
          <a:p>
            <a:pPr algn="just"/>
            <a:endParaRPr lang="en-US" dirty="0"/>
          </a:p>
          <a:p>
            <a:pPr algn="just"/>
            <a:endParaRPr lang="en-US" dirty="0" smtClean="0"/>
          </a:p>
          <a:p>
            <a:pPr algn="just"/>
            <a:endParaRPr lang="es-E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149080"/>
            <a:ext cx="2952750" cy="1759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57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 </a:t>
            </a:r>
            <a:r>
              <a:rPr lang="es-ES" sz="2400" dirty="0" err="1">
                <a:latin typeface="Aharoni" panose="02010803020104030203" pitchFamily="2" charset="-79"/>
                <a:cs typeface="Aharoni" panose="02010803020104030203" pitchFamily="2" charset="-79"/>
              </a:rPr>
              <a:t>Physics</a:t>
            </a:r>
            <a:r>
              <a:rPr lang="es-ES" sz="2400" dirty="0">
                <a:latin typeface="Aharoni" panose="02010803020104030203" pitchFamily="2" charset="-79"/>
                <a:cs typeface="Aharoni" panose="02010803020104030203" pitchFamily="2" charset="-79"/>
              </a:rPr>
              <a:t>, </a:t>
            </a:r>
            <a:r>
              <a:rPr lang="es-ES" sz="2400" dirty="0" err="1">
                <a:latin typeface="Aharoni" panose="02010803020104030203" pitchFamily="2" charset="-79"/>
                <a:cs typeface="Aharoni" panose="02010803020104030203" pitchFamily="2" charset="-79"/>
              </a:rPr>
              <a:t>Biology</a:t>
            </a:r>
            <a:r>
              <a:rPr lang="es-ES" sz="2400" dirty="0">
                <a:latin typeface="Aharoni" panose="02010803020104030203" pitchFamily="2" charset="-79"/>
                <a:cs typeface="Aharoni" panose="02010803020104030203" pitchFamily="2" charset="-79"/>
              </a:rPr>
              <a:t> and </a:t>
            </a:r>
            <a:r>
              <a:rPr lang="es-ES" sz="2400" dirty="0" err="1">
                <a:latin typeface="Aharoni" panose="02010803020104030203" pitchFamily="2" charset="-79"/>
                <a:cs typeface="Aharoni" panose="02010803020104030203" pitchFamily="2" charset="-79"/>
              </a:rPr>
              <a:t>Neuroscience</a:t>
            </a:r>
            <a:endParaRPr lang="es-ES" sz="2400" dirty="0"/>
          </a:p>
        </p:txBody>
      </p:sp>
      <p:sp>
        <p:nvSpPr>
          <p:cNvPr id="3" name="2 Marcador de contenido"/>
          <p:cNvSpPr>
            <a:spLocks noGrp="1"/>
          </p:cNvSpPr>
          <p:nvPr>
            <p:ph idx="1"/>
          </p:nvPr>
        </p:nvSpPr>
        <p:spPr/>
        <p:txBody>
          <a:bodyPr/>
          <a:lstStyle/>
          <a:p>
            <a:pPr algn="just"/>
            <a:r>
              <a:rPr lang="en-US" dirty="0"/>
              <a:t>Physics is built upon two fundamental models: general relativity and quantum mechanics. We do not know how to harmonize these two </a:t>
            </a:r>
            <a:r>
              <a:rPr lang="en-US" dirty="0" smtClean="0"/>
              <a:t>divergent </a:t>
            </a:r>
            <a:r>
              <a:rPr lang="en-US" dirty="0"/>
              <a:t>pictures of reality. </a:t>
            </a:r>
            <a:endParaRPr lang="en-US" dirty="0" smtClean="0"/>
          </a:p>
          <a:p>
            <a:pPr algn="just"/>
            <a:endParaRPr lang="es-E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354" y="4077072"/>
            <a:ext cx="21621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077072"/>
            <a:ext cx="216024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50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 </a:t>
            </a:r>
            <a:r>
              <a:rPr lang="es-ES" sz="2400" dirty="0" err="1">
                <a:latin typeface="Aharoni" panose="02010803020104030203" pitchFamily="2" charset="-79"/>
                <a:cs typeface="Aharoni" panose="02010803020104030203" pitchFamily="2" charset="-79"/>
              </a:rPr>
              <a:t>Physics</a:t>
            </a:r>
            <a:r>
              <a:rPr lang="es-ES" sz="2400" dirty="0">
                <a:latin typeface="Aharoni" panose="02010803020104030203" pitchFamily="2" charset="-79"/>
                <a:cs typeface="Aharoni" panose="02010803020104030203" pitchFamily="2" charset="-79"/>
              </a:rPr>
              <a:t>, </a:t>
            </a:r>
            <a:r>
              <a:rPr lang="es-ES" sz="2400" dirty="0" err="1">
                <a:latin typeface="Aharoni" panose="02010803020104030203" pitchFamily="2" charset="-79"/>
                <a:cs typeface="Aharoni" panose="02010803020104030203" pitchFamily="2" charset="-79"/>
              </a:rPr>
              <a:t>Biology</a:t>
            </a:r>
            <a:r>
              <a:rPr lang="es-ES" sz="2400" dirty="0">
                <a:latin typeface="Aharoni" panose="02010803020104030203" pitchFamily="2" charset="-79"/>
                <a:cs typeface="Aharoni" panose="02010803020104030203" pitchFamily="2" charset="-79"/>
              </a:rPr>
              <a:t> and </a:t>
            </a:r>
            <a:r>
              <a:rPr lang="es-ES" sz="2400" dirty="0" err="1">
                <a:latin typeface="Aharoni" panose="02010803020104030203" pitchFamily="2" charset="-79"/>
                <a:cs typeface="Aharoni" panose="02010803020104030203" pitchFamily="2" charset="-79"/>
              </a:rPr>
              <a:t>Neuroscience</a:t>
            </a:r>
            <a:endParaRPr lang="es-ES" sz="2400" dirty="0"/>
          </a:p>
        </p:txBody>
      </p:sp>
      <p:sp>
        <p:nvSpPr>
          <p:cNvPr id="3" name="2 Marcador de contenido"/>
          <p:cNvSpPr>
            <a:spLocks noGrp="1"/>
          </p:cNvSpPr>
          <p:nvPr>
            <p:ph idx="1"/>
          </p:nvPr>
        </p:nvSpPr>
        <p:spPr>
          <a:xfrm>
            <a:off x="1463041" y="2119257"/>
            <a:ext cx="4549120" cy="3603812"/>
          </a:xfrm>
        </p:spPr>
        <p:txBody>
          <a:bodyPr>
            <a:normAutofit fontScale="77500" lnSpcReduction="20000"/>
          </a:bodyPr>
          <a:lstStyle/>
          <a:p>
            <a:pPr algn="just"/>
            <a:r>
              <a:rPr lang="en-US" dirty="0"/>
              <a:t>General relativity offers a geometrical theory of gravitation, where the idea of relativity of all inertial frames of reference is generalized to cover accelerated </a:t>
            </a:r>
            <a:r>
              <a:rPr lang="en-US" dirty="0" smtClean="0"/>
              <a:t>frames </a:t>
            </a:r>
            <a:r>
              <a:rPr lang="en-US" dirty="0"/>
              <a:t>of reference. </a:t>
            </a:r>
            <a:endParaRPr lang="en-US" dirty="0" smtClean="0"/>
          </a:p>
          <a:p>
            <a:pPr marL="0" indent="0" algn="just">
              <a:buNone/>
            </a:pPr>
            <a:endParaRPr lang="en-US" dirty="0" smtClean="0"/>
          </a:p>
          <a:p>
            <a:pPr algn="just"/>
            <a:r>
              <a:rPr lang="en-US" dirty="0" smtClean="0"/>
              <a:t>It </a:t>
            </a:r>
            <a:r>
              <a:rPr lang="en-US" dirty="0"/>
              <a:t>has led to the formulation </a:t>
            </a:r>
            <a:r>
              <a:rPr lang="en-US" dirty="0" smtClean="0"/>
              <a:t>of generally  </a:t>
            </a:r>
            <a:r>
              <a:rPr lang="en-US" dirty="0"/>
              <a:t>covariant equations whose sophisticated mathematical expression -through the language of tensor calculus- has given us the finest, deepest, and most rigorous description of the large-scale structure of the cosmos. </a:t>
            </a:r>
            <a:endParaRPr lang="es-E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348880"/>
            <a:ext cx="1944216" cy="2016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06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latin typeface="Aharoni" panose="02010803020104030203" pitchFamily="2" charset="-79"/>
                <a:cs typeface="Aharoni" panose="02010803020104030203" pitchFamily="2" charset="-79"/>
              </a:rPr>
              <a:t>I. </a:t>
            </a:r>
            <a:r>
              <a:rPr lang="es-ES" sz="2400" dirty="0" err="1">
                <a:latin typeface="Aharoni" panose="02010803020104030203" pitchFamily="2" charset="-79"/>
                <a:cs typeface="Aharoni" panose="02010803020104030203" pitchFamily="2" charset="-79"/>
              </a:rPr>
              <a:t>Physics</a:t>
            </a:r>
            <a:r>
              <a:rPr lang="es-ES" sz="2400" dirty="0">
                <a:latin typeface="Aharoni" panose="02010803020104030203" pitchFamily="2" charset="-79"/>
                <a:cs typeface="Aharoni" panose="02010803020104030203" pitchFamily="2" charset="-79"/>
              </a:rPr>
              <a:t>, </a:t>
            </a:r>
            <a:r>
              <a:rPr lang="es-ES" sz="2400" dirty="0" err="1">
                <a:latin typeface="Aharoni" panose="02010803020104030203" pitchFamily="2" charset="-79"/>
                <a:cs typeface="Aharoni" panose="02010803020104030203" pitchFamily="2" charset="-79"/>
              </a:rPr>
              <a:t>Biology</a:t>
            </a:r>
            <a:r>
              <a:rPr lang="es-ES" sz="2400" dirty="0">
                <a:latin typeface="Aharoni" panose="02010803020104030203" pitchFamily="2" charset="-79"/>
                <a:cs typeface="Aharoni" panose="02010803020104030203" pitchFamily="2" charset="-79"/>
              </a:rPr>
              <a:t> and </a:t>
            </a:r>
            <a:r>
              <a:rPr lang="es-ES" sz="2400" dirty="0" err="1">
                <a:latin typeface="Aharoni" panose="02010803020104030203" pitchFamily="2" charset="-79"/>
                <a:cs typeface="Aharoni" panose="02010803020104030203" pitchFamily="2" charset="-79"/>
              </a:rPr>
              <a:t>Neuroscience</a:t>
            </a:r>
            <a:endParaRPr lang="es-ES" sz="2400" dirty="0"/>
          </a:p>
        </p:txBody>
      </p:sp>
      <p:sp>
        <p:nvSpPr>
          <p:cNvPr id="3" name="2 Marcador de contenido"/>
          <p:cNvSpPr>
            <a:spLocks noGrp="1"/>
          </p:cNvSpPr>
          <p:nvPr>
            <p:ph idx="1"/>
          </p:nvPr>
        </p:nvSpPr>
        <p:spPr>
          <a:xfrm>
            <a:off x="1463041" y="2119257"/>
            <a:ext cx="4045063" cy="3603812"/>
          </a:xfrm>
        </p:spPr>
        <p:txBody>
          <a:bodyPr>
            <a:normAutofit fontScale="77500" lnSpcReduction="20000"/>
          </a:bodyPr>
          <a:lstStyle/>
          <a:p>
            <a:pPr algn="just"/>
            <a:r>
              <a:rPr lang="en-US" dirty="0"/>
              <a:t>However, for the understanding of the three remaining fundamental forces of nature, quantum mechanics has proven uniquely powerful. </a:t>
            </a:r>
            <a:endParaRPr lang="en-US" dirty="0" smtClean="0"/>
          </a:p>
          <a:p>
            <a:pPr marL="0" indent="0" algn="just">
              <a:buNone/>
            </a:pPr>
            <a:endParaRPr lang="en-US" dirty="0" smtClean="0"/>
          </a:p>
          <a:p>
            <a:pPr algn="just"/>
            <a:r>
              <a:rPr lang="en-US" dirty="0" smtClean="0"/>
              <a:t>Unlike </a:t>
            </a:r>
            <a:r>
              <a:rPr lang="en-US" dirty="0"/>
              <a:t>general relativity </a:t>
            </a:r>
            <a:r>
              <a:rPr lang="en-US" dirty="0" smtClean="0"/>
              <a:t>and </a:t>
            </a:r>
            <a:r>
              <a:rPr lang="en-US" dirty="0"/>
              <a:t>its geometrical image of force, quantum mechanics recapitulates our understanding of the physical world through a theory of fields in which the force is mediated by a set of elementary particles of </a:t>
            </a:r>
            <a:r>
              <a:rPr lang="en-US" dirty="0" err="1"/>
              <a:t>bosonic</a:t>
            </a:r>
            <a:r>
              <a:rPr lang="en-US" dirty="0"/>
              <a:t> nature.  </a:t>
            </a:r>
            <a:endParaRPr lang="es-ES" dirty="0"/>
          </a:p>
          <a:p>
            <a:endParaRPr lang="es-E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1" y="2132856"/>
            <a:ext cx="25527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221088"/>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613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105</TotalTime>
  <Words>2740</Words>
  <Application>Microsoft Office PowerPoint</Application>
  <PresentationFormat>Presentación en pantalla (4:3)</PresentationFormat>
  <Paragraphs>186</Paragraphs>
  <Slides>48</Slides>
  <Notes>0</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Chincheta</vt:lpstr>
      <vt:lpstr>THE INTEGRATION OF KNOWLEDGE</vt:lpstr>
      <vt:lpstr>I. Physics, Biology and Neuroscience</vt:lpstr>
      <vt:lpstr>I. Physics, Biology and Neuroscience</vt:lpstr>
      <vt:lpstr>I. Physics, Biology and Neuroscience</vt:lpstr>
      <vt:lpstr>I. Physics, Biology and Neuroscience</vt:lpstr>
      <vt:lpstr>I. Physics, Biology and Neuroscience</vt:lpstr>
      <vt:lpstr>I. Physics, Biology and Neuroscience</vt:lpstr>
      <vt:lpstr>I. Physics, Biology and Neuroscience</vt:lpstr>
      <vt:lpstr>I. Physics, Biology and Neuroscience</vt:lpstr>
      <vt:lpstr>I. Physics, Biology and Neuroscience</vt:lpstr>
      <vt:lpstr>I. Physics, Biology and Neuroscience</vt:lpstr>
      <vt:lpstr>I. Physics, Biology and Neuroscience</vt:lpstr>
      <vt:lpstr>I. Physics, Biology and Neuroscience</vt:lpstr>
      <vt:lpstr>I. Physics, Biology and Neuroscience</vt:lpstr>
      <vt:lpstr>II. CONSERVATION, SELECTION, UNIFICATION</vt:lpstr>
      <vt:lpstr>II. CONSERVATION, SELECTION, UNIFICATION</vt:lpstr>
      <vt:lpstr>II. CONSERVATION, SELECTION, UNIFICATION</vt:lpstr>
      <vt:lpstr>II. CONSERVATION, SELECTION, UNIFICATION</vt:lpstr>
      <vt:lpstr>II. CONSERVATION, SELECTION, UNIFICATION</vt:lpstr>
      <vt:lpstr>II. CONSERVATION, SELECTION, UNIFICATION</vt:lpstr>
      <vt:lpstr>II. CONSERVATION, SELECTION, UNIFICATION</vt:lpstr>
      <vt:lpstr>III. THE UNITY OF NATURE</vt:lpstr>
      <vt:lpstr>III. THE UNITY OF NATURE</vt:lpstr>
      <vt:lpstr>III. THE UNITY OF NATURE</vt:lpstr>
      <vt:lpstr>III. THE UNITY OF NATURE</vt:lpstr>
      <vt:lpstr>III. THE UNITY OF NATURE</vt:lpstr>
      <vt:lpstr>III. THE UNITY OF NATURE</vt:lpstr>
      <vt:lpstr>III. THE UNITY OF NATURE</vt:lpstr>
      <vt:lpstr>III. THE UNITY OF NATURE</vt:lpstr>
      <vt:lpstr>III. THE UNITY OF NATURE</vt:lpstr>
      <vt:lpstr>III. THE UNITY OF NATURE</vt:lpstr>
      <vt:lpstr>III. THE UNITY OF NATURE</vt:lpstr>
      <vt:lpstr>III. THE UNITY OF NATURE</vt:lpstr>
      <vt:lpstr>III. THE UNITY OF NATURE</vt:lpstr>
      <vt:lpstr>IV. THE INTEGRATION</vt:lpstr>
      <vt:lpstr>IV. THE INTEGRATION</vt:lpstr>
      <vt:lpstr>IV. THE INTEGRATION</vt:lpstr>
      <vt:lpstr>IV. THE INTEGRATION</vt:lpstr>
      <vt:lpstr>IV. THE INTEGRATION</vt:lpstr>
      <vt:lpstr>IV. THE INTEGRATION</vt:lpstr>
      <vt:lpstr>IV. THE INTEGRATION</vt:lpstr>
      <vt:lpstr>IV. THE INTEGRATION</vt:lpstr>
      <vt:lpstr>IV. THE INTEGRATION</vt:lpstr>
      <vt:lpstr>IV. THE INTEGRATION</vt:lpstr>
      <vt:lpstr>IV. THE INTEGRATION</vt:lpstr>
      <vt:lpstr>IV. THE INTEGRATION</vt:lpstr>
      <vt:lpstr>IV. THE INTEGRATION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INTEGRATION OF KNOWLEDGE</dc:title>
  <dc:creator>sysadmin</dc:creator>
  <cp:lastModifiedBy>sysadmin</cp:lastModifiedBy>
  <cp:revision>10</cp:revision>
  <dcterms:created xsi:type="dcterms:W3CDTF">2016-04-01T09:05:12Z</dcterms:created>
  <dcterms:modified xsi:type="dcterms:W3CDTF">2016-04-01T10:51:11Z</dcterms:modified>
</cp:coreProperties>
</file>