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5047BFD3-6F91-4094-8EF9-536F9978D524}">
  <a:tblStyle styleId="{5047BFD3-6F91-4094-8EF9-536F9978D524}"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med" w="med" type="none"/>
              <a:tailEnd len="med" w="med" type="none"/>
            </a:ln>
          </a:left>
          <a:right>
            <a:ln cap="flat" cmpd="sng" w="12700">
              <a:solidFill>
                <a:schemeClr val="lt1"/>
              </a:solidFill>
              <a:prstDash val="solid"/>
              <a:round/>
              <a:headEnd len="med" w="med" type="none"/>
              <a:tailEnd len="med" w="med" type="none"/>
            </a:ln>
          </a:right>
          <a:top>
            <a:ln cap="flat" cmpd="sng" w="12700">
              <a:solidFill>
                <a:schemeClr val="lt1"/>
              </a:solidFill>
              <a:prstDash val="solid"/>
              <a:round/>
              <a:headEnd len="med" w="med" type="none"/>
              <a:tailEnd len="med" w="med" type="none"/>
            </a:ln>
          </a:top>
          <a:bottom>
            <a:ln cap="flat" cmpd="sng" w="12700">
              <a:solidFill>
                <a:schemeClr val="lt1"/>
              </a:solidFill>
              <a:prstDash val="solid"/>
              <a:round/>
              <a:headEnd len="med" w="med" type="none"/>
              <a:tailEnd len="med" w="med" type="none"/>
            </a:ln>
          </a:bottom>
          <a:insideH>
            <a:ln cap="flat" cmpd="sng" w="12700">
              <a:solidFill>
                <a:schemeClr val="lt1"/>
              </a:solidFill>
              <a:prstDash val="solid"/>
              <a:round/>
              <a:headEnd len="med" w="med" type="none"/>
              <a:tailEnd len="med" w="med" type="none"/>
            </a:ln>
          </a:insideH>
          <a:insideV>
            <a:ln cap="flat" cmpd="sng" w="12700">
              <a:solidFill>
                <a:schemeClr val="lt1"/>
              </a:solidFill>
              <a:prstDash val="solid"/>
              <a:round/>
              <a:headEnd len="med" w="med" type="none"/>
              <a:tailEnd len="med" w="med" type="none"/>
            </a:ln>
          </a:insideV>
        </a:tcBdr>
        <a:fill>
          <a:solidFill>
            <a:srgbClr val="E9EFF7"/>
          </a:solidFill>
        </a:fill>
      </a:tcStyle>
    </a:wholeTbl>
    <a:band1H>
      <a:tcStyle>
        <a:fill>
          <a:solidFill>
            <a:srgbClr val="D0DEEF"/>
          </a:solidFill>
        </a:fill>
      </a:tcStyle>
    </a:band1H>
    <a:band1V>
      <a:tcStyle>
        <a:fill>
          <a:solidFill>
            <a:srgbClr val="D0DEEF"/>
          </a:solidFill>
        </a:fill>
      </a:tcStyle>
    </a:band1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med" w="med" type="none"/>
              <a:tailEnd len="med" w="med" type="none"/>
            </a:ln>
          </a:top>
        </a:tcBdr>
        <a:fill>
          <a:solidFill>
            <a:schemeClr val="accent1"/>
          </a:solidFill>
        </a:fill>
      </a:tcStyle>
    </a:lastRow>
    <a:firstRow>
      <a:tcTxStyle b="on" i="off">
        <a:font>
          <a:latin typeface="Calibri"/>
          <a:ea typeface="Calibri"/>
          <a:cs typeface="Calibri"/>
        </a:font>
        <a:schemeClr val="lt1"/>
      </a:tcTxStyle>
      <a:tcStyle>
        <a:tcBdr>
          <a:bottom>
            <a:ln cap="flat" cmpd="sng" w="38100">
              <a:solidFill>
                <a:schemeClr val="lt1"/>
              </a:solidFill>
              <a:prstDash val="solid"/>
              <a:round/>
              <a:headEnd len="med" w="med" type="none"/>
              <a:tailEnd len="med" w="med" type="none"/>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8788"/>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2" y="0"/>
            <a:ext cx="2971799" cy="458788"/>
          </a:xfrm>
          <a:prstGeom prst="rect">
            <a:avLst/>
          </a:prstGeom>
          <a:noFill/>
          <a:ln>
            <a:noFill/>
          </a:ln>
        </p:spPr>
        <p:txBody>
          <a:bodyPr anchorCtr="0" anchor="t" bIns="91425" lIns="91425" rIns="91425"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00550"/>
            <a:ext cx="5486399" cy="3600450"/>
          </a:xfrm>
          <a:prstGeom prst="rect">
            <a:avLst/>
          </a:prstGeom>
          <a:noFill/>
          <a:ln>
            <a:noFill/>
          </a:ln>
        </p:spPr>
        <p:txBody>
          <a:bodyPr anchorCtr="0" anchor="t"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200" u="none" cap="none" strike="noStrike">
                <a:solidFill>
                  <a:schemeClr val="dk1"/>
                </a:solidFill>
                <a:latin typeface="Calibri"/>
                <a:ea typeface="Calibri"/>
                <a:cs typeface="Calibri"/>
                <a:sym typeface="Calibri"/>
              </a:defRPr>
            </a:lvl2pPr>
            <a:lvl3pPr indent="0" lvl="2" marL="914400" marR="0" rtl="0" algn="l">
              <a:spcBef>
                <a:spcPts val="0"/>
              </a:spcBef>
              <a:buNone/>
              <a:defRPr b="0" i="0" sz="1200" u="none" cap="none" strike="noStrike">
                <a:solidFill>
                  <a:schemeClr val="dk1"/>
                </a:solidFill>
                <a:latin typeface="Calibri"/>
                <a:ea typeface="Calibri"/>
                <a:cs typeface="Calibri"/>
                <a:sym typeface="Calibri"/>
              </a:defRPr>
            </a:lvl3pPr>
            <a:lvl4pPr indent="0" lvl="3" marL="1371600" marR="0" rtl="0" algn="l">
              <a:spcBef>
                <a:spcPts val="0"/>
              </a:spcBef>
              <a:buNone/>
              <a:defRPr b="0" i="0" sz="1200" u="none" cap="none" strike="noStrike">
                <a:solidFill>
                  <a:schemeClr val="dk1"/>
                </a:solidFill>
                <a:latin typeface="Calibri"/>
                <a:ea typeface="Calibri"/>
                <a:cs typeface="Calibri"/>
                <a:sym typeface="Calibri"/>
              </a:defRPr>
            </a:lvl4pPr>
            <a:lvl5pPr indent="0" lvl="4" marL="1828800" marR="0" rtl="0" algn="l">
              <a:spcBef>
                <a:spcPts val="0"/>
              </a:spcBef>
              <a:buNone/>
              <a:defRPr b="0" i="0" sz="1200" u="none" cap="none" strike="noStrike">
                <a:solidFill>
                  <a:schemeClr val="dk1"/>
                </a:solidFill>
                <a:latin typeface="Calibri"/>
                <a:ea typeface="Calibri"/>
                <a:cs typeface="Calibri"/>
                <a:sym typeface="Calibri"/>
              </a:defRPr>
            </a:lvl5pPr>
            <a:lvl6pPr indent="0" lvl="5" marL="2286000" marR="0" rtl="0" algn="l">
              <a:spcBef>
                <a:spcPts val="0"/>
              </a:spcBef>
              <a:buNone/>
              <a:defRPr b="0" i="0" sz="1200" u="none" cap="none" strike="noStrike">
                <a:solidFill>
                  <a:schemeClr val="dk1"/>
                </a:solidFill>
                <a:latin typeface="Calibri"/>
                <a:ea typeface="Calibri"/>
                <a:cs typeface="Calibri"/>
                <a:sym typeface="Calibri"/>
              </a:defRPr>
            </a:lvl6pPr>
            <a:lvl7pPr indent="0" lvl="6" marL="2743200" marR="0" rtl="0" algn="l">
              <a:spcBef>
                <a:spcPts val="0"/>
              </a:spcBef>
              <a:buNone/>
              <a:defRPr b="0" i="0" sz="1200" u="none" cap="none" strike="noStrike">
                <a:solidFill>
                  <a:schemeClr val="dk1"/>
                </a:solidFill>
                <a:latin typeface="Calibri"/>
                <a:ea typeface="Calibri"/>
                <a:cs typeface="Calibri"/>
                <a:sym typeface="Calibri"/>
              </a:defRPr>
            </a:lvl7pPr>
            <a:lvl8pPr indent="0" lvl="7" marL="3200400" marR="0" rtl="0" algn="l">
              <a:spcBef>
                <a:spcPts val="0"/>
              </a:spcBef>
              <a:buNone/>
              <a:defRPr b="0" i="0" sz="1200" u="none" cap="none" strike="noStrike">
                <a:solidFill>
                  <a:schemeClr val="dk1"/>
                </a:solidFill>
                <a:latin typeface="Calibri"/>
                <a:ea typeface="Calibri"/>
                <a:cs typeface="Calibri"/>
                <a:sym typeface="Calibri"/>
              </a:defRPr>
            </a:lvl8pPr>
            <a:lvl9pPr indent="0" lvl="8" marL="3657600" marR="0" rtl="0" algn="l">
              <a:spcBef>
                <a:spcPts val="0"/>
              </a:spcBef>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799" cy="458786"/>
          </a:xfrm>
          <a:prstGeom prst="rect">
            <a:avLst/>
          </a:prstGeom>
          <a:noFill/>
          <a:ln>
            <a:noFill/>
          </a:ln>
        </p:spPr>
        <p:txBody>
          <a:bodyPr anchorCtr="0" anchor="b" bIns="91425" lIns="91425" rIns="91425"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 name="Shape 48"/>
        <p:cNvGrpSpPr/>
        <p:nvPr/>
      </p:nvGrpSpPr>
      <p:grpSpPr>
        <a:xfrm>
          <a:off x="0" y="0"/>
          <a:ext cx="0" cy="0"/>
          <a:chOff x="0" y="0"/>
          <a:chExt cx="0" cy="0"/>
        </a:xfrm>
      </p:grpSpPr>
      <p:sp>
        <p:nvSpPr>
          <p:cNvPr id="49" name="Shape 4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50" name="Shape 50"/>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51" name="Shape 51"/>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08" name="Shape 108"/>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Trust, faith, confidence</a:t>
            </a:r>
          </a:p>
          <a:p>
            <a:pPr indent="0" lvl="0" marL="0" marR="0" rtl="0" algn="l">
              <a:spcBef>
                <a:spcPts val="0"/>
              </a:spcBef>
              <a:buSzPct val="25000"/>
              <a:buNone/>
            </a:pPr>
            <a:r>
              <a:rPr b="0" i="0" lang="en-US" sz="1200" u="none" cap="none" strike="noStrike">
                <a:solidFill>
                  <a:schemeClr val="dk1"/>
                </a:solidFill>
                <a:latin typeface="Calibri"/>
                <a:ea typeface="Calibri"/>
                <a:cs typeface="Calibri"/>
                <a:sym typeface="Calibri"/>
              </a:rPr>
              <a:t>Resources</a:t>
            </a:r>
          </a:p>
        </p:txBody>
      </p:sp>
      <p:sp>
        <p:nvSpPr>
          <p:cNvPr id="109" name="Shape 109"/>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3" name="Shape 113"/>
        <p:cNvGrpSpPr/>
        <p:nvPr/>
      </p:nvGrpSpPr>
      <p:grpSpPr>
        <a:xfrm>
          <a:off x="0" y="0"/>
          <a:ext cx="0" cy="0"/>
          <a:chOff x="0" y="0"/>
          <a:chExt cx="0" cy="0"/>
        </a:xfrm>
      </p:grpSpPr>
      <p:sp>
        <p:nvSpPr>
          <p:cNvPr id="114" name="Shape 114"/>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15" name="Shape 11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21" name="Shape 121"/>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27" name="Shape 12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57" name="Shape 57"/>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3" name="Shape 63"/>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64" name="Shape 64"/>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70" name="Shape 70"/>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76" name="Shape 76"/>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77" name="Shape 77"/>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83" name="Shape 83"/>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89" name="Shape 89"/>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95" name="Shape 95"/>
          <p:cNvSpPr txBox="1"/>
          <p:nvPr>
            <p:ph idx="1" type="body"/>
          </p:nvPr>
        </p:nvSpPr>
        <p:spPr>
          <a:xfrm>
            <a:off x="685800" y="4400550"/>
            <a:ext cx="5486399" cy="360045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96" name="Shape 96"/>
          <p:cNvSpPr txBox="1"/>
          <p:nvPr>
            <p:ph idx="12" type="sldNum"/>
          </p:nvPr>
        </p:nvSpPr>
        <p:spPr>
          <a:xfrm>
            <a:off x="3884612" y="8685213"/>
            <a:ext cx="2971799" cy="458786"/>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txBox="1"/>
          <p:nvPr>
            <p:ph idx="1" type="body"/>
          </p:nvPr>
        </p:nvSpPr>
        <p:spPr>
          <a:xfrm>
            <a:off x="685800" y="4400550"/>
            <a:ext cx="5486399" cy="3600450"/>
          </a:xfrm>
          <a:prstGeom prst="rect">
            <a:avLst/>
          </a:prstGeom>
        </p:spPr>
        <p:txBody>
          <a:bodyPr anchorCtr="0" anchor="t" bIns="91425" lIns="91425" rIns="91425" tIns="91425">
            <a:noAutofit/>
          </a:bodyPr>
          <a:lstStyle/>
          <a:p>
            <a:pPr lvl="0">
              <a:spcBef>
                <a:spcPts val="0"/>
              </a:spcBef>
              <a:buNone/>
            </a:pPr>
            <a:r>
              <a:t/>
            </a:r>
            <a:endParaRPr/>
          </a:p>
        </p:txBody>
      </p:sp>
      <p:sp>
        <p:nvSpPr>
          <p:cNvPr id="102" name="Shape 102"/>
          <p:cNvSpPr/>
          <p:nvPr>
            <p:ph idx="2" type="sldImg"/>
          </p:nvPr>
        </p:nvSpPr>
        <p:spPr>
          <a:xfrm>
            <a:off x="685800" y="1143000"/>
            <a:ext cx="5486399" cy="3086099"/>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Slide">
    <p:spTree>
      <p:nvGrpSpPr>
        <p:cNvPr id="15" name="Shape 15"/>
        <p:cNvGrpSpPr/>
        <p:nvPr/>
      </p:nvGrpSpPr>
      <p:grpSpPr>
        <a:xfrm>
          <a:off x="0" y="0"/>
          <a:ext cx="0" cy="0"/>
          <a:chOff x="0" y="0"/>
          <a:chExt cx="0" cy="0"/>
        </a:xfrm>
      </p:grpSpPr>
      <p:sp>
        <p:nvSpPr>
          <p:cNvPr id="16" name="Shape 16"/>
          <p:cNvSpPr/>
          <p:nvPr/>
        </p:nvSpPr>
        <p:spPr>
          <a:xfrm>
            <a:off x="0" y="6705600"/>
            <a:ext cx="12192000" cy="1523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b="0" sz="1800">
              <a:solidFill>
                <a:schemeClr val="dk1"/>
              </a:solidFill>
              <a:latin typeface="Calibri"/>
              <a:ea typeface="Calibri"/>
              <a:cs typeface="Calibri"/>
              <a:sym typeface="Calibri"/>
            </a:endParaRPr>
          </a:p>
        </p:txBody>
      </p:sp>
      <p:sp>
        <p:nvSpPr>
          <p:cNvPr id="17" name="Shape 17"/>
          <p:cNvSpPr/>
          <p:nvPr/>
        </p:nvSpPr>
        <p:spPr>
          <a:xfrm>
            <a:off x="11988800" y="3047"/>
            <a:ext cx="203199" cy="6858000"/>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b="0" sz="1800">
              <a:solidFill>
                <a:schemeClr val="dk1"/>
              </a:solidFill>
              <a:latin typeface="Calibri"/>
              <a:ea typeface="Calibri"/>
              <a:cs typeface="Calibri"/>
              <a:sym typeface="Calibri"/>
            </a:endParaRPr>
          </a:p>
        </p:txBody>
      </p:sp>
      <p:sp>
        <p:nvSpPr>
          <p:cNvPr id="18" name="Shape 18"/>
          <p:cNvSpPr/>
          <p:nvPr/>
        </p:nvSpPr>
        <p:spPr>
          <a:xfrm>
            <a:off x="0" y="0"/>
            <a:ext cx="203199" cy="6858000"/>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b="0" sz="1800">
              <a:solidFill>
                <a:schemeClr val="dk1"/>
              </a:solidFill>
              <a:latin typeface="Calibri"/>
              <a:ea typeface="Calibri"/>
              <a:cs typeface="Calibri"/>
              <a:sym typeface="Calibri"/>
            </a:endParaRPr>
          </a:p>
        </p:txBody>
      </p:sp>
      <p:sp>
        <p:nvSpPr>
          <p:cNvPr id="19" name="Shape 19"/>
          <p:cNvSpPr/>
          <p:nvPr/>
        </p:nvSpPr>
        <p:spPr>
          <a:xfrm>
            <a:off x="0" y="0"/>
            <a:ext cx="12192000" cy="25145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b="0" sz="1800">
              <a:solidFill>
                <a:schemeClr val="dk1"/>
              </a:solidFill>
              <a:latin typeface="Calibri"/>
              <a:ea typeface="Calibri"/>
              <a:cs typeface="Calibri"/>
              <a:sym typeface="Calibri"/>
            </a:endParaRPr>
          </a:p>
        </p:txBody>
      </p:sp>
      <p:sp>
        <p:nvSpPr>
          <p:cNvPr id="20" name="Shape 20"/>
          <p:cNvSpPr/>
          <p:nvPr/>
        </p:nvSpPr>
        <p:spPr>
          <a:xfrm>
            <a:off x="195071" y="6391657"/>
            <a:ext cx="11777471" cy="309562"/>
          </a:xfrm>
          <a:prstGeom prst="rect">
            <a:avLst/>
          </a:prstGeom>
          <a:solidFill>
            <a:srgbClr val="C00000"/>
          </a:solidFill>
          <a:ln>
            <a:noFill/>
          </a:ln>
        </p:spPr>
        <p:txBody>
          <a:bodyPr anchorCtr="0" anchor="ctr" bIns="45700" lIns="91425" rIns="91425" tIns="45700">
            <a:noAutofit/>
          </a:bodyPr>
          <a:lstStyle/>
          <a:p>
            <a:pPr indent="0" lvl="0" marL="0" marR="0" rtl="0" algn="l">
              <a:spcBef>
                <a:spcPts val="0"/>
              </a:spcBef>
              <a:buNone/>
            </a:pPr>
            <a:r>
              <a:t/>
            </a:r>
            <a:endParaRPr b="0" sz="1800">
              <a:solidFill>
                <a:schemeClr val="dk1"/>
              </a:solidFill>
              <a:latin typeface="Calibri"/>
              <a:ea typeface="Calibri"/>
              <a:cs typeface="Calibri"/>
              <a:sym typeface="Calibri"/>
            </a:endParaRPr>
          </a:p>
        </p:txBody>
      </p:sp>
      <p:sp>
        <p:nvSpPr>
          <p:cNvPr id="21" name="Shape 21"/>
          <p:cNvSpPr txBox="1"/>
          <p:nvPr>
            <p:ph idx="1" type="subTitle"/>
          </p:nvPr>
        </p:nvSpPr>
        <p:spPr>
          <a:xfrm>
            <a:off x="1828800" y="2819400"/>
            <a:ext cx="8534399" cy="1752600"/>
          </a:xfrm>
          <a:prstGeom prst="rect">
            <a:avLst/>
          </a:prstGeom>
          <a:noFill/>
          <a:ln>
            <a:noFill/>
          </a:ln>
        </p:spPr>
        <p:txBody>
          <a:bodyPr anchorCtr="0" anchor="t" bIns="91425" lIns="91425" rIns="91425" tIns="91425"/>
          <a:lstStyle>
            <a:lvl1pPr indent="0" lvl="0" marL="0" algn="ctr">
              <a:spcBef>
                <a:spcPts val="0"/>
              </a:spcBef>
              <a:buClr>
                <a:srgbClr val="414D7F"/>
              </a:buClr>
              <a:buFont typeface="Arial"/>
              <a:buNone/>
              <a:defRPr b="0" sz="2800" cap="none">
                <a:solidFill>
                  <a:srgbClr val="414D7F"/>
                </a:solidFill>
              </a:defRPr>
            </a:lvl1pPr>
            <a:lvl2pPr indent="0" lvl="1" marL="457200" algn="ctr">
              <a:spcBef>
                <a:spcPts val="0"/>
              </a:spcBef>
              <a:buFont typeface="Arial"/>
              <a:buNone/>
              <a:defRPr sz="1800"/>
            </a:lvl2pPr>
            <a:lvl3pPr indent="0" lvl="2" marL="914400" algn="ctr">
              <a:spcBef>
                <a:spcPts val="0"/>
              </a:spcBef>
              <a:buFont typeface="Arial"/>
              <a:buNone/>
              <a:defRPr sz="1800"/>
            </a:lvl3pPr>
            <a:lvl4pPr indent="0" lvl="3" marL="1371600" algn="ctr">
              <a:spcBef>
                <a:spcPts val="0"/>
              </a:spcBef>
              <a:buFont typeface="Arial"/>
              <a:buNone/>
              <a:defRPr sz="1800"/>
            </a:lvl4pPr>
            <a:lvl5pPr indent="0" lvl="4" marL="1828800" algn="ctr">
              <a:spcBef>
                <a:spcPts val="0"/>
              </a:spcBef>
              <a:buFont typeface="Arial"/>
              <a:buNone/>
              <a:defRPr sz="1800"/>
            </a:lvl5pPr>
            <a:lvl6pPr indent="0" lvl="5" marL="2286000" algn="ctr">
              <a:spcBef>
                <a:spcPts val="0"/>
              </a:spcBef>
              <a:buFont typeface="Arial"/>
              <a:buNone/>
              <a:defRPr sz="1800"/>
            </a:lvl6pPr>
            <a:lvl7pPr indent="0" lvl="6" marL="2743200" algn="ctr">
              <a:spcBef>
                <a:spcPts val="0"/>
              </a:spcBef>
              <a:buFont typeface="Arial"/>
              <a:buNone/>
              <a:defRPr sz="1800"/>
            </a:lvl7pPr>
            <a:lvl8pPr indent="0" lvl="7" marL="3200400" algn="ctr">
              <a:spcBef>
                <a:spcPts val="0"/>
              </a:spcBef>
              <a:buFont typeface="Arial"/>
              <a:buNone/>
              <a:defRPr sz="1800"/>
            </a:lvl8pPr>
            <a:lvl9pPr indent="0" lvl="8" marL="3657600" algn="ctr">
              <a:spcBef>
                <a:spcPts val="0"/>
              </a:spcBef>
              <a:buFont typeface="Arial"/>
              <a:buNone/>
              <a:defRPr sz="1800"/>
            </a:lvl9pPr>
          </a:lstStyle>
          <a:p/>
        </p:txBody>
      </p:sp>
      <p:cxnSp>
        <p:nvCxnSpPr>
          <p:cNvPr id="22" name="Shape 22"/>
          <p:cNvCxnSpPr/>
          <p:nvPr/>
        </p:nvCxnSpPr>
        <p:spPr>
          <a:xfrm>
            <a:off x="207263" y="2420111"/>
            <a:ext cx="11777471" cy="0"/>
          </a:xfrm>
          <a:prstGeom prst="straightConnector1">
            <a:avLst/>
          </a:prstGeom>
          <a:noFill/>
          <a:ln cap="flat" cmpd="sng" w="11425">
            <a:solidFill>
              <a:srgbClr val="909090"/>
            </a:solidFill>
            <a:prstDash val="dash"/>
            <a:round/>
            <a:headEnd len="med" w="med" type="none"/>
            <a:tailEnd len="med" w="med" type="none"/>
          </a:ln>
        </p:spPr>
      </p:cxnSp>
      <p:sp>
        <p:nvSpPr>
          <p:cNvPr id="23" name="Shape 23"/>
          <p:cNvSpPr/>
          <p:nvPr/>
        </p:nvSpPr>
        <p:spPr>
          <a:xfrm>
            <a:off x="203200" y="152400"/>
            <a:ext cx="11777471" cy="6547104"/>
          </a:xfrm>
          <a:prstGeom prst="rect">
            <a:avLst/>
          </a:prstGeom>
          <a:noFill/>
          <a:ln cap="flat" cmpd="sng" w="9525">
            <a:solidFill>
              <a:srgbClr val="909090"/>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sz="1800">
              <a:solidFill>
                <a:schemeClr val="dk1"/>
              </a:solidFill>
              <a:latin typeface="Calibri"/>
              <a:ea typeface="Calibri"/>
              <a:cs typeface="Calibri"/>
              <a:sym typeface="Calibri"/>
            </a:endParaRPr>
          </a:p>
        </p:txBody>
      </p:sp>
      <p:sp>
        <p:nvSpPr>
          <p:cNvPr id="24" name="Shape 24"/>
          <p:cNvSpPr/>
          <p:nvPr/>
        </p:nvSpPr>
        <p:spPr>
          <a:xfrm>
            <a:off x="5689600" y="2115311"/>
            <a:ext cx="812799" cy="609599"/>
          </a:xfrm>
          <a:prstGeom prst="ellips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b="0" sz="1800">
              <a:solidFill>
                <a:schemeClr val="lt1"/>
              </a:solidFill>
              <a:latin typeface="Calibri"/>
              <a:ea typeface="Calibri"/>
              <a:cs typeface="Calibri"/>
              <a:sym typeface="Calibri"/>
            </a:endParaRPr>
          </a:p>
        </p:txBody>
      </p:sp>
      <p:sp>
        <p:nvSpPr>
          <p:cNvPr id="25" name="Shape 25"/>
          <p:cNvSpPr/>
          <p:nvPr/>
        </p:nvSpPr>
        <p:spPr>
          <a:xfrm>
            <a:off x="5815583" y="2209800"/>
            <a:ext cx="560831" cy="420624"/>
          </a:xfrm>
          <a:prstGeom prst="ellipse">
            <a:avLst/>
          </a:prstGeom>
          <a:solidFill>
            <a:srgbClr val="FFFFFF"/>
          </a:solidFill>
          <a:ln cap="rnd" cmpd="dbl" w="50800">
            <a:solidFill>
              <a:srgbClr val="90909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sz="1800">
              <a:solidFill>
                <a:schemeClr val="lt1"/>
              </a:solidFill>
              <a:latin typeface="Calibri"/>
              <a:ea typeface="Calibri"/>
              <a:cs typeface="Calibri"/>
              <a:sym typeface="Calibri"/>
            </a:endParaRPr>
          </a:p>
        </p:txBody>
      </p:sp>
      <p:sp>
        <p:nvSpPr>
          <p:cNvPr id="26" name="Shape 26"/>
          <p:cNvSpPr txBox="1"/>
          <p:nvPr>
            <p:ph type="ctrTitle"/>
          </p:nvPr>
        </p:nvSpPr>
        <p:spPr>
          <a:xfrm>
            <a:off x="914400" y="381000"/>
            <a:ext cx="10363200" cy="1752600"/>
          </a:xfrm>
          <a:prstGeom prst="rect">
            <a:avLst/>
          </a:prstGeom>
          <a:noFill/>
          <a:ln>
            <a:noFill/>
          </a:ln>
        </p:spPr>
        <p:txBody>
          <a:bodyPr anchorCtr="0" anchor="b" bIns="91425" lIns="91425" rIns="91425" tIns="91425"/>
          <a:lstStyle>
            <a:lvl1pPr indent="0" lvl="0">
              <a:spcBef>
                <a:spcPts val="0"/>
              </a:spcBef>
              <a:buNone/>
              <a:defRPr b="1" sz="4200">
                <a:solidFill>
                  <a:schemeClr val="dk1"/>
                </a:solidFil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ontent">
    <p:spTree>
      <p:nvGrpSpPr>
        <p:cNvPr id="27" name="Shape 27"/>
        <p:cNvGrpSpPr/>
        <p:nvPr/>
      </p:nvGrpSpPr>
      <p:grpSpPr>
        <a:xfrm>
          <a:off x="0" y="0"/>
          <a:ext cx="0" cy="0"/>
          <a:chOff x="0" y="0"/>
          <a:chExt cx="0" cy="0"/>
        </a:xfrm>
      </p:grpSpPr>
      <p:sp>
        <p:nvSpPr>
          <p:cNvPr id="28" name="Shape 28"/>
          <p:cNvSpPr/>
          <p:nvPr/>
        </p:nvSpPr>
        <p:spPr>
          <a:xfrm>
            <a:off x="216000" y="162000"/>
            <a:ext cx="11761199" cy="770402"/>
          </a:xfrm>
          <a:prstGeom prst="rect">
            <a:avLst/>
          </a:prstGeom>
          <a:solidFill>
            <a:srgbClr val="C00000"/>
          </a:solidFill>
          <a:ln>
            <a:noFill/>
          </a:ln>
        </p:spPr>
        <p:txBody>
          <a:bodyPr anchorCtr="0" anchor="ctr" bIns="45700" lIns="91425" rIns="91425" tIns="45700">
            <a:noAutofit/>
          </a:bodyPr>
          <a:lstStyle/>
          <a:p>
            <a:pPr indent="0" lvl="0" marL="0" marR="0" rtl="0" algn="l">
              <a:spcBef>
                <a:spcPts val="0"/>
              </a:spcBef>
              <a:buNone/>
            </a:pPr>
            <a:r>
              <a:t/>
            </a:r>
            <a:endParaRPr sz="4400">
              <a:solidFill>
                <a:schemeClr val="dk1"/>
              </a:solidFill>
              <a:latin typeface="Calibri"/>
              <a:ea typeface="Calibri"/>
              <a:cs typeface="Calibri"/>
              <a:sym typeface="Calibri"/>
            </a:endParaRPr>
          </a:p>
        </p:txBody>
      </p:sp>
      <p:sp>
        <p:nvSpPr>
          <p:cNvPr id="29" name="Shape 29"/>
          <p:cNvSpPr txBox="1"/>
          <p:nvPr>
            <p:ph type="title"/>
          </p:nvPr>
        </p:nvSpPr>
        <p:spPr>
          <a:xfrm>
            <a:off x="402336" y="228595"/>
            <a:ext cx="11379200" cy="638635"/>
          </a:xfrm>
          <a:prstGeom prst="rect">
            <a:avLst/>
          </a:prstGeom>
          <a:noFill/>
          <a:ln>
            <a:noFill/>
          </a:ln>
        </p:spPr>
        <p:txBody>
          <a:bodyPr anchorCtr="0" anchor="ctr" bIns="91425" lIns="91425" rIns="91425" tIns="91425"/>
          <a:lstStyle>
            <a:lvl1pPr indent="0" lvl="0">
              <a:spcBef>
                <a:spcPts val="0"/>
              </a:spcBef>
              <a:buNone/>
              <a:defRPr b="1" sz="4000">
                <a:solidFill>
                  <a:schemeClr val="lt1"/>
                </a:solidFil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0" name="Shape 30"/>
          <p:cNvSpPr txBox="1"/>
          <p:nvPr>
            <p:ph idx="1" type="body"/>
          </p:nvPr>
        </p:nvSpPr>
        <p:spPr>
          <a:xfrm>
            <a:off x="192505" y="953576"/>
            <a:ext cx="11548391" cy="5145471"/>
          </a:xfrm>
          <a:prstGeom prst="rect">
            <a:avLst/>
          </a:prstGeom>
          <a:noFill/>
          <a:ln>
            <a:noFill/>
          </a:ln>
        </p:spPr>
        <p:txBody>
          <a:bodyPr anchorCtr="0" anchor="t" bIns="91425" lIns="91425" rIns="91425" tIns="91425"/>
          <a:lstStyle>
            <a:lvl1pPr indent="0" lvl="0">
              <a:spcBef>
                <a:spcPts val="1200"/>
              </a:spcBef>
              <a:buNone/>
              <a:defRPr sz="3200">
                <a:solidFill>
                  <a:schemeClr val="dk1"/>
                </a:solidFill>
              </a:defRPr>
            </a:lvl1pPr>
            <a:lvl2pPr indent="0" lvl="1">
              <a:spcBef>
                <a:spcPts val="0"/>
              </a:spcBef>
              <a:buNone/>
              <a:defRPr sz="1800">
                <a:solidFill>
                  <a:schemeClr val="dk1"/>
                </a:solidFill>
              </a:defRPr>
            </a:lvl2pPr>
            <a:lvl3pPr indent="0" lvl="2">
              <a:spcBef>
                <a:spcPts val="0"/>
              </a:spcBef>
              <a:buNone/>
              <a:defRPr sz="1800">
                <a:solidFill>
                  <a:schemeClr val="dk1"/>
                </a:solidFill>
              </a:defRPr>
            </a:lvl3pPr>
            <a:lvl4pPr indent="0" lvl="3">
              <a:spcBef>
                <a:spcPts val="0"/>
              </a:spcBef>
              <a:buNone/>
              <a:defRPr sz="1800">
                <a:solidFill>
                  <a:schemeClr val="dk1"/>
                </a:solidFill>
              </a:defRPr>
            </a:lvl4pPr>
            <a:lvl5pPr indent="0" lvl="4">
              <a:spcBef>
                <a:spcPts val="0"/>
              </a:spcBef>
              <a:buNone/>
              <a:defRPr sz="1800">
                <a:solidFill>
                  <a:schemeClr val="dk1"/>
                </a:solidFill>
              </a:defRPr>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cxnSp>
        <p:nvCxnSpPr>
          <p:cNvPr id="31" name="Shape 31"/>
          <p:cNvCxnSpPr/>
          <p:nvPr/>
        </p:nvCxnSpPr>
        <p:spPr>
          <a:xfrm flipH="1" rot="10800000">
            <a:off x="209425" y="935831"/>
            <a:ext cx="11782799" cy="2635"/>
          </a:xfrm>
          <a:prstGeom prst="straightConnector1">
            <a:avLst/>
          </a:prstGeom>
          <a:noFill/>
          <a:ln cap="flat" cmpd="sng" w="9525">
            <a:solidFill>
              <a:srgbClr val="3A3838"/>
            </a:solidFill>
            <a:prstDash val="solid"/>
            <a:round/>
            <a:headEnd len="med" w="med" type="none"/>
            <a:tailEnd len="med" w="med" type="none"/>
          </a:ln>
          <a:effectLst>
            <a:outerShdw blurRad="50799" rotWithShape="0" algn="tl" dir="2700000" dist="38100">
              <a:srgbClr val="000000">
                <a:alpha val="40000"/>
              </a:srgbClr>
            </a:outerShdw>
          </a:effectLst>
        </p:spPr>
      </p:cxnSp>
      <p:sp>
        <p:nvSpPr>
          <p:cNvPr id="32" name="Shape 32"/>
          <p:cNvSpPr/>
          <p:nvPr/>
        </p:nvSpPr>
        <p:spPr>
          <a:xfrm>
            <a:off x="195071" y="6391657"/>
            <a:ext cx="11777471" cy="309562"/>
          </a:xfrm>
          <a:prstGeom prst="rect">
            <a:avLst/>
          </a:prstGeom>
          <a:solidFill>
            <a:srgbClr val="1E4E79"/>
          </a:solidFill>
          <a:ln>
            <a:noFill/>
          </a:ln>
        </p:spPr>
        <p:txBody>
          <a:bodyPr anchorCtr="0" anchor="ctr" bIns="45700" lIns="91425" rIns="91425" tIns="45700">
            <a:noAutofit/>
          </a:bodyPr>
          <a:lstStyle/>
          <a:p>
            <a:pPr indent="0" lvl="0" marL="0" marR="0" rtl="0" algn="l">
              <a:spcBef>
                <a:spcPts val="0"/>
              </a:spcBef>
              <a:buNone/>
            </a:pPr>
            <a:r>
              <a:t/>
            </a:r>
            <a:endParaRPr b="0" sz="1800">
              <a:solidFill>
                <a:schemeClr val="dk1"/>
              </a:solidFill>
              <a:latin typeface="Calibri"/>
              <a:ea typeface="Calibri"/>
              <a:cs typeface="Calibri"/>
              <a:sym typeface="Calibri"/>
            </a:endParaRPr>
          </a:p>
        </p:txBody>
      </p:sp>
      <p:sp>
        <p:nvSpPr>
          <p:cNvPr id="33" name="Shape 33"/>
          <p:cNvSpPr/>
          <p:nvPr/>
        </p:nvSpPr>
        <p:spPr>
          <a:xfrm>
            <a:off x="203200" y="152400"/>
            <a:ext cx="11777471" cy="6547104"/>
          </a:xfrm>
          <a:prstGeom prst="rect">
            <a:avLst/>
          </a:prstGeom>
          <a:noFill/>
          <a:ln cap="flat" cmpd="sng" w="9525">
            <a:solidFill>
              <a:srgbClr val="909090"/>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sz="1800">
              <a:solidFill>
                <a:schemeClr val="dk1"/>
              </a:solidFill>
              <a:latin typeface="Calibri"/>
              <a:ea typeface="Calibri"/>
              <a:cs typeface="Calibri"/>
              <a:sym typeface="Calibri"/>
            </a:endParaRPr>
          </a:p>
        </p:txBody>
      </p:sp>
      <p:sp>
        <p:nvSpPr>
          <p:cNvPr id="34" name="Shape 34"/>
          <p:cNvSpPr txBox="1"/>
          <p:nvPr/>
        </p:nvSpPr>
        <p:spPr>
          <a:xfrm>
            <a:off x="11562346" y="6412832"/>
            <a:ext cx="335348"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fld id="{00000000-1234-1234-1234-123412341234}" type="slidenum">
              <a:rPr lang="en-US" sz="1000">
                <a:solidFill>
                  <a:schemeClr val="dk1"/>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Header">
    <p:spTree>
      <p:nvGrpSpPr>
        <p:cNvPr id="35" name="Shape 35"/>
        <p:cNvGrpSpPr/>
        <p:nvPr/>
      </p:nvGrpSpPr>
      <p:grpSpPr>
        <a:xfrm>
          <a:off x="0" y="0"/>
          <a:ext cx="0" cy="0"/>
          <a:chOff x="0" y="0"/>
          <a:chExt cx="0" cy="0"/>
        </a:xfrm>
      </p:grpSpPr>
      <p:sp>
        <p:nvSpPr>
          <p:cNvPr id="36" name="Shape 36"/>
          <p:cNvSpPr/>
          <p:nvPr/>
        </p:nvSpPr>
        <p:spPr>
          <a:xfrm>
            <a:off x="0" y="6705600"/>
            <a:ext cx="12192000" cy="1523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Calibri"/>
              <a:ea typeface="Calibri"/>
              <a:cs typeface="Calibri"/>
              <a:sym typeface="Calibri"/>
            </a:endParaRPr>
          </a:p>
        </p:txBody>
      </p:sp>
      <p:sp>
        <p:nvSpPr>
          <p:cNvPr id="37" name="Shape 37"/>
          <p:cNvSpPr/>
          <p:nvPr/>
        </p:nvSpPr>
        <p:spPr>
          <a:xfrm>
            <a:off x="11988800" y="3047"/>
            <a:ext cx="203199" cy="6858000"/>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Calibri"/>
              <a:ea typeface="Calibri"/>
              <a:cs typeface="Calibri"/>
              <a:sym typeface="Calibri"/>
            </a:endParaRPr>
          </a:p>
        </p:txBody>
      </p:sp>
      <p:sp>
        <p:nvSpPr>
          <p:cNvPr id="38" name="Shape 38"/>
          <p:cNvSpPr/>
          <p:nvPr/>
        </p:nvSpPr>
        <p:spPr>
          <a:xfrm>
            <a:off x="0" y="0"/>
            <a:ext cx="203199" cy="6858000"/>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Calibri"/>
              <a:ea typeface="Calibri"/>
              <a:cs typeface="Calibri"/>
              <a:sym typeface="Calibri"/>
            </a:endParaRPr>
          </a:p>
        </p:txBody>
      </p:sp>
      <p:sp>
        <p:nvSpPr>
          <p:cNvPr id="39" name="Shape 39"/>
          <p:cNvSpPr/>
          <p:nvPr/>
        </p:nvSpPr>
        <p:spPr>
          <a:xfrm>
            <a:off x="0" y="0"/>
            <a:ext cx="12192000" cy="2514599"/>
          </a:xfrm>
          <a:prstGeom prst="rect">
            <a:avLst/>
          </a:prstGeom>
          <a:solidFill>
            <a:srgbClr val="FFFFFF"/>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Calibri"/>
              <a:ea typeface="Calibri"/>
              <a:cs typeface="Calibri"/>
              <a:sym typeface="Calibri"/>
            </a:endParaRPr>
          </a:p>
        </p:txBody>
      </p:sp>
      <p:sp>
        <p:nvSpPr>
          <p:cNvPr id="40" name="Shape 40"/>
          <p:cNvSpPr/>
          <p:nvPr/>
        </p:nvSpPr>
        <p:spPr>
          <a:xfrm>
            <a:off x="195071" y="6391657"/>
            <a:ext cx="11777471" cy="309562"/>
          </a:xfrm>
          <a:prstGeom prst="rect">
            <a:avLst/>
          </a:prstGeom>
          <a:solidFill>
            <a:srgbClr val="A5B6FD"/>
          </a:solidFill>
          <a:ln>
            <a:noFill/>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Calibri"/>
              <a:ea typeface="Calibri"/>
              <a:cs typeface="Calibri"/>
              <a:sym typeface="Calibri"/>
            </a:endParaRPr>
          </a:p>
        </p:txBody>
      </p:sp>
      <p:sp>
        <p:nvSpPr>
          <p:cNvPr id="41" name="Shape 41"/>
          <p:cNvSpPr txBox="1"/>
          <p:nvPr>
            <p:ph idx="1" type="subTitle"/>
          </p:nvPr>
        </p:nvSpPr>
        <p:spPr>
          <a:xfrm>
            <a:off x="1828800" y="2819400"/>
            <a:ext cx="8534399" cy="1752600"/>
          </a:xfrm>
          <a:prstGeom prst="rect">
            <a:avLst/>
          </a:prstGeom>
          <a:noFill/>
          <a:ln>
            <a:noFill/>
          </a:ln>
        </p:spPr>
        <p:txBody>
          <a:bodyPr anchorCtr="0" anchor="t" bIns="91425" lIns="91425" rIns="91425" tIns="91425"/>
          <a:lstStyle>
            <a:lvl1pPr indent="0" lvl="0" marL="0" algn="ctr">
              <a:spcBef>
                <a:spcPts val="0"/>
              </a:spcBef>
              <a:buClr>
                <a:srgbClr val="414D7F"/>
              </a:buClr>
              <a:buFont typeface="Arial"/>
              <a:buNone/>
              <a:defRPr b="1" sz="1600" cap="none">
                <a:solidFill>
                  <a:srgbClr val="414D7F"/>
                </a:solidFill>
              </a:defRPr>
            </a:lvl1pPr>
            <a:lvl2pPr indent="0" lvl="1" marL="457200" algn="ctr">
              <a:spcBef>
                <a:spcPts val="0"/>
              </a:spcBef>
              <a:buFont typeface="Arial"/>
              <a:buNone/>
              <a:defRPr sz="1800"/>
            </a:lvl2pPr>
            <a:lvl3pPr indent="0" lvl="2" marL="914400" algn="ctr">
              <a:spcBef>
                <a:spcPts val="0"/>
              </a:spcBef>
              <a:buFont typeface="Arial"/>
              <a:buNone/>
              <a:defRPr sz="1800"/>
            </a:lvl3pPr>
            <a:lvl4pPr indent="0" lvl="3" marL="1371600" algn="ctr">
              <a:spcBef>
                <a:spcPts val="0"/>
              </a:spcBef>
              <a:buFont typeface="Arial"/>
              <a:buNone/>
              <a:defRPr sz="1800"/>
            </a:lvl4pPr>
            <a:lvl5pPr indent="0" lvl="4" marL="1828800" algn="ctr">
              <a:spcBef>
                <a:spcPts val="0"/>
              </a:spcBef>
              <a:buFont typeface="Arial"/>
              <a:buNone/>
              <a:defRPr sz="1800"/>
            </a:lvl5pPr>
            <a:lvl6pPr indent="0" lvl="5" marL="2286000" algn="ctr">
              <a:spcBef>
                <a:spcPts val="0"/>
              </a:spcBef>
              <a:buFont typeface="Arial"/>
              <a:buNone/>
              <a:defRPr sz="1800"/>
            </a:lvl6pPr>
            <a:lvl7pPr indent="0" lvl="6" marL="2743200" algn="ctr">
              <a:spcBef>
                <a:spcPts val="0"/>
              </a:spcBef>
              <a:buFont typeface="Arial"/>
              <a:buNone/>
              <a:defRPr sz="1800"/>
            </a:lvl7pPr>
            <a:lvl8pPr indent="0" lvl="7" marL="3200400" algn="ctr">
              <a:spcBef>
                <a:spcPts val="0"/>
              </a:spcBef>
              <a:buFont typeface="Arial"/>
              <a:buNone/>
              <a:defRPr sz="1800"/>
            </a:lvl8pPr>
            <a:lvl9pPr indent="0" lvl="8" marL="3657600" algn="ctr">
              <a:spcBef>
                <a:spcPts val="0"/>
              </a:spcBef>
              <a:buFont typeface="Arial"/>
              <a:buNone/>
              <a:defRPr sz="1800"/>
            </a:lvl9pPr>
          </a:lstStyle>
          <a:p/>
        </p:txBody>
      </p:sp>
      <p:cxnSp>
        <p:nvCxnSpPr>
          <p:cNvPr id="42" name="Shape 42"/>
          <p:cNvCxnSpPr/>
          <p:nvPr/>
        </p:nvCxnSpPr>
        <p:spPr>
          <a:xfrm>
            <a:off x="207263" y="2420111"/>
            <a:ext cx="11777471" cy="0"/>
          </a:xfrm>
          <a:prstGeom prst="straightConnector1">
            <a:avLst/>
          </a:prstGeom>
          <a:noFill/>
          <a:ln cap="flat" cmpd="sng" w="11425">
            <a:solidFill>
              <a:srgbClr val="909090"/>
            </a:solidFill>
            <a:prstDash val="dash"/>
            <a:round/>
            <a:headEnd len="med" w="med" type="none"/>
            <a:tailEnd len="med" w="med" type="none"/>
          </a:ln>
        </p:spPr>
      </p:cxnSp>
      <p:sp>
        <p:nvSpPr>
          <p:cNvPr id="43" name="Shape 43"/>
          <p:cNvSpPr/>
          <p:nvPr/>
        </p:nvSpPr>
        <p:spPr>
          <a:xfrm>
            <a:off x="203200" y="152400"/>
            <a:ext cx="11777471" cy="6547104"/>
          </a:xfrm>
          <a:prstGeom prst="rect">
            <a:avLst/>
          </a:prstGeom>
          <a:noFill/>
          <a:ln cap="flat" cmpd="sng" w="9525">
            <a:solidFill>
              <a:srgbClr val="909090"/>
            </a:solidFill>
            <a:prstDash val="solid"/>
            <a:miter/>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1800">
              <a:solidFill>
                <a:schemeClr val="dk1"/>
              </a:solidFill>
              <a:latin typeface="Calibri"/>
              <a:ea typeface="Calibri"/>
              <a:cs typeface="Calibri"/>
              <a:sym typeface="Calibri"/>
            </a:endParaRPr>
          </a:p>
        </p:txBody>
      </p:sp>
      <p:sp>
        <p:nvSpPr>
          <p:cNvPr id="44" name="Shape 44"/>
          <p:cNvSpPr/>
          <p:nvPr/>
        </p:nvSpPr>
        <p:spPr>
          <a:xfrm>
            <a:off x="5689600" y="2115311"/>
            <a:ext cx="812799" cy="609599"/>
          </a:xfrm>
          <a:prstGeom prst="ellipse">
            <a:avLst/>
          </a:prstGeom>
          <a:solidFill>
            <a:srgbClr val="FFFFFF"/>
          </a:solidFill>
          <a:ln>
            <a:noFill/>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45" name="Shape 45"/>
          <p:cNvSpPr/>
          <p:nvPr/>
        </p:nvSpPr>
        <p:spPr>
          <a:xfrm>
            <a:off x="5815583" y="2209800"/>
            <a:ext cx="560831" cy="420624"/>
          </a:xfrm>
          <a:prstGeom prst="ellipse">
            <a:avLst/>
          </a:prstGeom>
          <a:solidFill>
            <a:srgbClr val="FFFFFF"/>
          </a:solidFill>
          <a:ln cap="rnd" cmpd="dbl" w="50800">
            <a:solidFill>
              <a:srgbClr val="909090"/>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sz="1800">
              <a:solidFill>
                <a:schemeClr val="lt1"/>
              </a:solidFill>
              <a:latin typeface="Calibri"/>
              <a:ea typeface="Calibri"/>
              <a:cs typeface="Calibri"/>
              <a:sym typeface="Calibri"/>
            </a:endParaRPr>
          </a:p>
        </p:txBody>
      </p:sp>
      <p:sp>
        <p:nvSpPr>
          <p:cNvPr id="46" name="Shape 46"/>
          <p:cNvSpPr txBox="1"/>
          <p:nvPr>
            <p:ph idx="12" type="sldNum"/>
          </p:nvPr>
        </p:nvSpPr>
        <p:spPr>
          <a:xfrm>
            <a:off x="5791200" y="2199450"/>
            <a:ext cx="609599" cy="441324"/>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fld id="{00000000-1234-1234-1234-123412341234}" type="slidenum">
              <a:rPr lang="en-US" sz="1800">
                <a:solidFill>
                  <a:srgbClr val="909090"/>
                </a:solidFill>
                <a:latin typeface="Calibri"/>
                <a:ea typeface="Calibri"/>
                <a:cs typeface="Calibri"/>
                <a:sym typeface="Calibri"/>
              </a:rPr>
              <a:t>‹#›</a:t>
            </a:fld>
          </a:p>
        </p:txBody>
      </p:sp>
      <p:sp>
        <p:nvSpPr>
          <p:cNvPr id="47" name="Shape 47"/>
          <p:cNvSpPr txBox="1"/>
          <p:nvPr>
            <p:ph type="ctrTitle"/>
          </p:nvPr>
        </p:nvSpPr>
        <p:spPr>
          <a:xfrm>
            <a:off x="914400" y="381000"/>
            <a:ext cx="10363200" cy="1752600"/>
          </a:xfrm>
          <a:prstGeom prst="rect">
            <a:avLst/>
          </a:prstGeom>
          <a:noFill/>
          <a:ln>
            <a:noFill/>
          </a:ln>
        </p:spPr>
        <p:txBody>
          <a:bodyPr anchorCtr="0" anchor="b" bIns="91425" lIns="91425" rIns="91425" tIns="91425"/>
          <a:lstStyle>
            <a:lvl1pPr indent="0" lvl="0">
              <a:spcBef>
                <a:spcPts val="0"/>
              </a:spcBef>
              <a:buNone/>
              <a:defRPr sz="4200">
                <a:solidFill>
                  <a:srgbClr val="EE3926"/>
                </a:solidFil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609600" y="274637"/>
            <a:ext cx="10972799" cy="1143000"/>
          </a:xfrm>
          <a:prstGeom prst="rect">
            <a:avLst/>
          </a:prstGeom>
          <a:noFill/>
          <a:ln>
            <a:noFill/>
          </a:ln>
        </p:spPr>
        <p:txBody>
          <a:bodyPr anchorCtr="0" anchor="ctr" bIns="91425" lIns="91425" rIns="91425" tIns="91425"/>
          <a:lstStyle>
            <a:lvl1pPr indent="0" lvl="0">
              <a:spcBef>
                <a:spcPts val="0"/>
              </a:spcBef>
              <a:buNone/>
              <a:defRPr sz="1800"/>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609600" y="1600200"/>
            <a:ext cx="10972799" cy="4525963"/>
          </a:xfrm>
          <a:prstGeom prst="rect">
            <a:avLst/>
          </a:prstGeom>
          <a:noFill/>
          <a:ln>
            <a:noFill/>
          </a:ln>
        </p:spPr>
        <p:txBody>
          <a:bodyPr anchorCtr="0" anchor="t" bIns="91425" lIns="91425" rIns="91425" tIns="91425"/>
          <a:lstStyle>
            <a:lvl1pPr indent="0" lvl="0">
              <a:spcBef>
                <a:spcPts val="0"/>
              </a:spcBef>
              <a:buNone/>
              <a:defRPr sz="1800"/>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 name="Shape 12"/>
          <p:cNvSpPr txBox="1"/>
          <p:nvPr>
            <p:ph idx="10" type="dt"/>
          </p:nvPr>
        </p:nvSpPr>
        <p:spPr>
          <a:xfrm>
            <a:off x="609600" y="6356350"/>
            <a:ext cx="2844800" cy="365125"/>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4165600" y="6356350"/>
            <a:ext cx="3860799" cy="365125"/>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nvSpPr>
        <p:spPr>
          <a:xfrm>
            <a:off x="11261557" y="6400800"/>
            <a:ext cx="335348"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fld id="{00000000-1234-1234-1234-123412341234}" type="slidenum">
              <a:rPr b="0" i="0" lang="en-US" sz="10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txBox="1"/>
          <p:nvPr>
            <p:ph type="ctrTitle"/>
          </p:nvPr>
        </p:nvSpPr>
        <p:spPr>
          <a:xfrm>
            <a:off x="405383" y="-185928"/>
            <a:ext cx="11390376" cy="1844039"/>
          </a:xfrm>
          <a:prstGeom prst="rect">
            <a:avLst/>
          </a:prstGeom>
          <a:noFill/>
          <a:ln>
            <a:noFill/>
          </a:ln>
        </p:spPr>
        <p:txBody>
          <a:bodyPr anchorCtr="0" anchor="b" bIns="45700" lIns="91425" rIns="91425" tIns="45700">
            <a:noAutofit/>
          </a:bodyPr>
          <a:lstStyle/>
          <a:p>
            <a:pPr indent="0" lvl="0" algn="ctr">
              <a:spcBef>
                <a:spcPts val="0"/>
              </a:spcBef>
              <a:buSzPct val="25000"/>
              <a:buNone/>
            </a:pPr>
            <a:r>
              <a:rPr b="1" lang="en-US" sz="4400">
                <a:solidFill>
                  <a:schemeClr val="dk1"/>
                </a:solidFill>
                <a:latin typeface="Cambria"/>
                <a:ea typeface="Cambria"/>
                <a:cs typeface="Cambria"/>
                <a:sym typeface="Cambria"/>
              </a:rPr>
              <a:t>Foundations of Human-centered Economics</a:t>
            </a:r>
          </a:p>
        </p:txBody>
      </p:sp>
      <p:sp>
        <p:nvSpPr>
          <p:cNvPr id="54" name="Shape 54"/>
          <p:cNvSpPr txBox="1"/>
          <p:nvPr>
            <p:ph idx="1" type="subTitle"/>
          </p:nvPr>
        </p:nvSpPr>
        <p:spPr>
          <a:xfrm>
            <a:off x="1302617" y="3273551"/>
            <a:ext cx="9516177" cy="2489574"/>
          </a:xfrm>
          <a:prstGeom prst="rect">
            <a:avLst/>
          </a:prstGeom>
          <a:noFill/>
          <a:ln>
            <a:noFill/>
          </a:ln>
        </p:spPr>
        <p:txBody>
          <a:bodyPr anchorCtr="0" anchor="t" bIns="45700" lIns="91425" rIns="91425" tIns="45700">
            <a:noAutofit/>
          </a:bodyPr>
          <a:lstStyle/>
          <a:p>
            <a:pPr indent="0" lvl="0" algn="ctr">
              <a:lnSpc>
                <a:spcPct val="90000"/>
              </a:lnSpc>
              <a:spcBef>
                <a:spcPts val="0"/>
              </a:spcBef>
              <a:buClr>
                <a:srgbClr val="1F3864"/>
              </a:buClr>
              <a:buSzPct val="25000"/>
              <a:buFont typeface="Cambria"/>
              <a:buNone/>
            </a:pPr>
            <a:r>
              <a:rPr b="1" lang="en-US" sz="2960">
                <a:solidFill>
                  <a:srgbClr val="1F3864"/>
                </a:solidFill>
                <a:latin typeface="Cambria"/>
                <a:ea typeface="Cambria"/>
                <a:cs typeface="Cambria"/>
                <a:sym typeface="Cambria"/>
              </a:rPr>
              <a:t>Garry Jacobs</a:t>
            </a:r>
          </a:p>
          <a:p>
            <a:pPr indent="0" lvl="0" algn="ctr">
              <a:lnSpc>
                <a:spcPct val="90000"/>
              </a:lnSpc>
              <a:spcBef>
                <a:spcPts val="0"/>
              </a:spcBef>
              <a:buSzPct val="25000"/>
              <a:buFont typeface="Arial"/>
              <a:buNone/>
            </a:pPr>
            <a:r>
              <a:t/>
            </a:r>
            <a:endParaRPr b="1" sz="971">
              <a:solidFill>
                <a:srgbClr val="1F3864"/>
              </a:solidFill>
              <a:latin typeface="Cambria"/>
              <a:ea typeface="Cambria"/>
              <a:cs typeface="Cambria"/>
              <a:sym typeface="Cambria"/>
            </a:endParaRPr>
          </a:p>
          <a:p>
            <a:pPr indent="0" lvl="0" algn="ctr">
              <a:lnSpc>
                <a:spcPct val="90000"/>
              </a:lnSpc>
              <a:spcBef>
                <a:spcPts val="0"/>
              </a:spcBef>
              <a:buClr>
                <a:srgbClr val="1F3864"/>
              </a:buClr>
              <a:buSzPct val="25000"/>
              <a:buFont typeface="Cambria"/>
              <a:buNone/>
            </a:pPr>
            <a:r>
              <a:rPr i="1" lang="en-US" sz="2220">
                <a:solidFill>
                  <a:srgbClr val="1F3864"/>
                </a:solidFill>
                <a:latin typeface="Cambria"/>
                <a:ea typeface="Cambria"/>
                <a:cs typeface="Cambria"/>
                <a:sym typeface="Cambria"/>
              </a:rPr>
              <a:t>CEO, World Academy of Art &amp; Science </a:t>
            </a:r>
          </a:p>
          <a:p>
            <a:pPr indent="0" lvl="0" algn="ctr">
              <a:lnSpc>
                <a:spcPct val="90000"/>
              </a:lnSpc>
              <a:spcBef>
                <a:spcPts val="0"/>
              </a:spcBef>
              <a:buClr>
                <a:srgbClr val="1F3864"/>
              </a:buClr>
              <a:buSzPct val="25000"/>
              <a:buFont typeface="Cambria"/>
              <a:buNone/>
            </a:pPr>
            <a:r>
              <a:rPr i="1" lang="en-US" sz="2220">
                <a:solidFill>
                  <a:srgbClr val="1F3864"/>
                </a:solidFill>
                <a:latin typeface="Cambria"/>
                <a:ea typeface="Cambria"/>
                <a:cs typeface="Cambria"/>
                <a:sym typeface="Cambria"/>
              </a:rPr>
              <a:t>CEO, World University Consortium</a:t>
            </a:r>
          </a:p>
          <a:p>
            <a:pPr indent="0" lvl="0" algn="ctr">
              <a:lnSpc>
                <a:spcPct val="90000"/>
              </a:lnSpc>
              <a:spcBef>
                <a:spcPts val="0"/>
              </a:spcBef>
              <a:buClr>
                <a:srgbClr val="1F3864"/>
              </a:buClr>
              <a:buSzPct val="25000"/>
              <a:buFont typeface="Cambria"/>
              <a:buNone/>
            </a:pPr>
            <a:r>
              <a:rPr i="1" lang="en-US" sz="2220">
                <a:solidFill>
                  <a:srgbClr val="1F3864"/>
                </a:solidFill>
                <a:latin typeface="Cambria"/>
                <a:ea typeface="Cambria"/>
                <a:cs typeface="Cambria"/>
                <a:sym typeface="Cambria"/>
              </a:rPr>
              <a:t>Vice President, The Mother’s Service Society (India)</a:t>
            </a:r>
          </a:p>
          <a:p>
            <a:pPr indent="0" lvl="0" algn="ctr">
              <a:lnSpc>
                <a:spcPct val="90000"/>
              </a:lnSpc>
              <a:spcBef>
                <a:spcPts val="0"/>
              </a:spcBef>
              <a:buSzPct val="25000"/>
              <a:buFont typeface="Arial"/>
              <a:buNone/>
            </a:pPr>
            <a:r>
              <a:t/>
            </a:r>
            <a:endParaRPr sz="2590">
              <a:solidFill>
                <a:srgbClr val="1F3864"/>
              </a:solidFill>
              <a:latin typeface="Cambria"/>
              <a:ea typeface="Cambria"/>
              <a:cs typeface="Cambria"/>
              <a:sym typeface="Cambria"/>
            </a:endParaRPr>
          </a:p>
          <a:p>
            <a:pPr indent="0" lvl="0" algn="ctr">
              <a:lnSpc>
                <a:spcPct val="90000"/>
              </a:lnSpc>
              <a:spcBef>
                <a:spcPts val="0"/>
              </a:spcBef>
              <a:buClr>
                <a:srgbClr val="1F3864"/>
              </a:buClr>
              <a:buSzPct val="25000"/>
              <a:buFont typeface="Cambria"/>
              <a:buNone/>
            </a:pPr>
            <a:r>
              <a:rPr b="1" lang="en-US" sz="2590">
                <a:solidFill>
                  <a:srgbClr val="1F3864"/>
                </a:solidFill>
                <a:latin typeface="Cambria"/>
                <a:ea typeface="Cambria"/>
                <a:cs typeface="Cambria"/>
                <a:sym typeface="Cambria"/>
              </a:rPr>
              <a:t>Dubrovnik, February 1-3, 2017</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0" name="Shape 110"/>
        <p:cNvGrpSpPr/>
        <p:nvPr/>
      </p:nvGrpSpPr>
      <p:grpSpPr>
        <a:xfrm>
          <a:off x="0" y="0"/>
          <a:ext cx="0" cy="0"/>
          <a:chOff x="0" y="0"/>
          <a:chExt cx="0" cy="0"/>
        </a:xfrm>
      </p:grpSpPr>
      <p:sp>
        <p:nvSpPr>
          <p:cNvPr id="111" name="Shape 111"/>
          <p:cNvSpPr txBox="1"/>
          <p:nvPr>
            <p:ph type="title"/>
          </p:nvPr>
        </p:nvSpPr>
        <p:spPr>
          <a:xfrm>
            <a:off x="402336" y="242243"/>
            <a:ext cx="11379200" cy="638635"/>
          </a:xfrm>
          <a:prstGeom prst="rect">
            <a:avLst/>
          </a:prstGeom>
          <a:noFill/>
          <a:ln>
            <a:noFill/>
          </a:ln>
        </p:spPr>
        <p:txBody>
          <a:bodyPr anchorCtr="0" anchor="ctr" bIns="45700" lIns="91425" rIns="91425" tIns="45700">
            <a:noAutofit/>
          </a:bodyPr>
          <a:lstStyle/>
          <a:p>
            <a:pPr indent="0" lvl="0">
              <a:spcBef>
                <a:spcPts val="0"/>
              </a:spcBef>
              <a:buSzPct val="25000"/>
              <a:buNone/>
            </a:pPr>
            <a:r>
              <a:rPr b="1" lang="en-US" sz="3600">
                <a:solidFill>
                  <a:schemeClr val="lt1"/>
                </a:solidFill>
              </a:rPr>
              <a:t>Integration of Objective &amp; Subjective Dimensions</a:t>
            </a:r>
          </a:p>
        </p:txBody>
      </p:sp>
      <p:sp>
        <p:nvSpPr>
          <p:cNvPr id="112" name="Shape 112"/>
          <p:cNvSpPr txBox="1"/>
          <p:nvPr>
            <p:ph idx="1" type="body"/>
          </p:nvPr>
        </p:nvSpPr>
        <p:spPr>
          <a:xfrm>
            <a:off x="192505" y="953576"/>
            <a:ext cx="11548391" cy="5145471"/>
          </a:xfrm>
          <a:prstGeom prst="rect">
            <a:avLst/>
          </a:prstGeom>
          <a:noFill/>
          <a:ln>
            <a:noFill/>
          </a:ln>
        </p:spPr>
        <p:txBody>
          <a:bodyPr anchorCtr="0" anchor="t" bIns="45700" lIns="91425" rIns="91425" tIns="45700">
            <a:noAutofit/>
          </a:bodyPr>
          <a:lstStyle/>
          <a:p>
            <a:pPr indent="0" lvl="0">
              <a:spcBef>
                <a:spcPts val="0"/>
              </a:spcBef>
              <a:spcAft>
                <a:spcPts val="0"/>
              </a:spcAft>
              <a:buSzPct val="25000"/>
              <a:buNone/>
            </a:pPr>
            <a:r>
              <a:t/>
            </a:r>
            <a:endParaRPr sz="3200">
              <a:solidFill>
                <a:schemeClr val="dk1"/>
              </a:solidFill>
            </a:endParaRPr>
          </a:p>
          <a:p>
            <a:pPr indent="0" lvl="0">
              <a:spcBef>
                <a:spcPts val="1200"/>
              </a:spcBef>
              <a:spcAft>
                <a:spcPts val="0"/>
              </a:spcAft>
              <a:buSzPct val="25000"/>
              <a:buNone/>
            </a:pPr>
            <a:r>
              <a:rPr lang="en-US" sz="3200">
                <a:solidFill>
                  <a:schemeClr val="dk1"/>
                </a:solidFill>
              </a:rPr>
              <a:t>Social science needs to reconcile and reunify objective and subjective dimensions of reality and recognize the ultimate primacy of human aspirations, consciousness &amp; values.</a:t>
            </a:r>
          </a:p>
          <a:p>
            <a:pPr indent="-457200" lvl="0" marL="457200">
              <a:spcBef>
                <a:spcPts val="1200"/>
              </a:spcBef>
              <a:spcAft>
                <a:spcPts val="0"/>
              </a:spcAft>
              <a:buClr>
                <a:schemeClr val="dk1"/>
              </a:buClr>
              <a:buSzPct val="100000"/>
              <a:buFont typeface="Arial"/>
              <a:buChar char="•"/>
            </a:pPr>
            <a:r>
              <a:rPr lang="en-US" sz="3200">
                <a:solidFill>
                  <a:schemeClr val="dk1"/>
                </a:solidFill>
              </a:rPr>
              <a:t>Revolution of Rising Expectations</a:t>
            </a:r>
          </a:p>
          <a:p>
            <a:pPr indent="-457200" lvl="0" marL="457200">
              <a:spcBef>
                <a:spcPts val="1200"/>
              </a:spcBef>
              <a:spcAft>
                <a:spcPts val="0"/>
              </a:spcAft>
              <a:buClr>
                <a:schemeClr val="dk1"/>
              </a:buClr>
              <a:buSzPct val="100000"/>
              <a:buFont typeface="Arial"/>
              <a:buChar char="•"/>
            </a:pPr>
            <a:r>
              <a:rPr lang="en-US" sz="3200">
                <a:solidFill>
                  <a:schemeClr val="dk1"/>
                </a:solidFill>
              </a:rPr>
              <a:t>Concept of Resources</a:t>
            </a:r>
          </a:p>
          <a:p>
            <a:pPr indent="-457200" lvl="0" marL="457200">
              <a:spcBef>
                <a:spcPts val="1200"/>
              </a:spcBef>
              <a:buClr>
                <a:schemeClr val="dk1"/>
              </a:buClr>
              <a:buSzPct val="100000"/>
              <a:buFont typeface="Arial"/>
              <a:buChar char="•"/>
            </a:pPr>
            <a:r>
              <a:rPr lang="en-US" sz="3200">
                <a:solidFill>
                  <a:schemeClr val="dk1"/>
                </a:solidFill>
              </a:rPr>
              <a:t>Value of money is founded on trust and confidence</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6" name="Shape 116"/>
        <p:cNvGrpSpPr/>
        <p:nvPr/>
      </p:nvGrpSpPr>
      <p:grpSpPr>
        <a:xfrm>
          <a:off x="0" y="0"/>
          <a:ext cx="0" cy="0"/>
          <a:chOff x="0" y="0"/>
          <a:chExt cx="0" cy="0"/>
        </a:xfrm>
      </p:grpSpPr>
      <p:sp>
        <p:nvSpPr>
          <p:cNvPr id="117" name="Shape 117"/>
          <p:cNvSpPr txBox="1"/>
          <p:nvPr>
            <p:ph type="title"/>
          </p:nvPr>
        </p:nvSpPr>
        <p:spPr>
          <a:xfrm>
            <a:off x="402336" y="228595"/>
            <a:ext cx="11379200" cy="638635"/>
          </a:xfrm>
          <a:prstGeom prst="rect">
            <a:avLst/>
          </a:prstGeom>
          <a:noFill/>
          <a:ln>
            <a:noFill/>
          </a:ln>
        </p:spPr>
        <p:txBody>
          <a:bodyPr anchorCtr="0" anchor="ctr" bIns="45700" lIns="91425" rIns="91425" tIns="45700">
            <a:noAutofit/>
          </a:bodyPr>
          <a:lstStyle/>
          <a:p>
            <a:pPr indent="0" lvl="0">
              <a:spcBef>
                <a:spcPts val="0"/>
              </a:spcBef>
              <a:buSzPct val="25000"/>
              <a:buNone/>
            </a:pPr>
            <a:r>
              <a:rPr b="1" lang="en-US" sz="4000">
                <a:solidFill>
                  <a:schemeClr val="lt1"/>
                </a:solidFill>
              </a:rPr>
              <a:t>Role of the Individual</a:t>
            </a:r>
          </a:p>
        </p:txBody>
      </p:sp>
      <p:sp>
        <p:nvSpPr>
          <p:cNvPr id="118" name="Shape 118"/>
          <p:cNvSpPr txBox="1"/>
          <p:nvPr>
            <p:ph idx="1" type="body"/>
          </p:nvPr>
        </p:nvSpPr>
        <p:spPr>
          <a:xfrm>
            <a:off x="192505" y="953576"/>
            <a:ext cx="11548391" cy="5145471"/>
          </a:xfrm>
          <a:prstGeom prst="rect">
            <a:avLst/>
          </a:prstGeom>
          <a:noFill/>
          <a:ln>
            <a:noFill/>
          </a:ln>
        </p:spPr>
        <p:txBody>
          <a:bodyPr anchorCtr="0" anchor="t" bIns="45700" lIns="91425" rIns="91425" tIns="45700">
            <a:noAutofit/>
          </a:bodyPr>
          <a:lstStyle/>
          <a:p>
            <a:pPr indent="0" lvl="0">
              <a:lnSpc>
                <a:spcPct val="80000"/>
              </a:lnSpc>
              <a:spcBef>
                <a:spcPts val="0"/>
              </a:spcBef>
              <a:spcAft>
                <a:spcPts val="0"/>
              </a:spcAft>
              <a:buSzPct val="25000"/>
              <a:buNone/>
            </a:pPr>
            <a:r>
              <a:t/>
            </a:r>
            <a:endParaRPr sz="2960">
              <a:solidFill>
                <a:schemeClr val="dk1"/>
              </a:solidFill>
            </a:endParaRPr>
          </a:p>
          <a:p>
            <a:pPr indent="0" lvl="0">
              <a:lnSpc>
                <a:spcPct val="80000"/>
              </a:lnSpc>
              <a:spcBef>
                <a:spcPts val="1200"/>
              </a:spcBef>
              <a:spcAft>
                <a:spcPts val="0"/>
              </a:spcAft>
              <a:buSzPct val="25000"/>
              <a:buNone/>
            </a:pPr>
            <a:r>
              <a:rPr lang="en-US" sz="2960">
                <a:solidFill>
                  <a:schemeClr val="dk1"/>
                </a:solidFill>
              </a:rPr>
              <a:t>In human science, the individual is not merely a single unit of a uniform type like atoms and molecules. </a:t>
            </a:r>
          </a:p>
          <a:p>
            <a:pPr indent="0" lvl="0">
              <a:lnSpc>
                <a:spcPct val="80000"/>
              </a:lnSpc>
              <a:spcBef>
                <a:spcPts val="1200"/>
              </a:spcBef>
              <a:spcAft>
                <a:spcPts val="0"/>
              </a:spcAft>
              <a:buSzPct val="25000"/>
              <a:buNone/>
            </a:pPr>
            <a:r>
              <a:rPr lang="en-US" sz="2960">
                <a:solidFill>
                  <a:schemeClr val="dk1"/>
                </a:solidFill>
              </a:rPr>
              <a:t>Human individuals are characterized by both common and unique characteristics, both subconscious habits and conscious choice.</a:t>
            </a:r>
          </a:p>
          <a:p>
            <a:pPr indent="0" lvl="0">
              <a:lnSpc>
                <a:spcPct val="80000"/>
              </a:lnSpc>
              <a:spcBef>
                <a:spcPts val="1200"/>
              </a:spcBef>
              <a:spcAft>
                <a:spcPts val="0"/>
              </a:spcAft>
              <a:buSzPct val="25000"/>
              <a:buNone/>
            </a:pPr>
            <a:r>
              <a:rPr lang="en-US" sz="2960">
                <a:solidFill>
                  <a:schemeClr val="dk1"/>
                </a:solidFill>
              </a:rPr>
              <a:t>The individual as leader, pioneer, inventor, artist and original thinker is the catalyst for all social innovation, creativity &amp; evolution.</a:t>
            </a:r>
          </a:p>
          <a:p>
            <a:pPr indent="0" lvl="0">
              <a:lnSpc>
                <a:spcPct val="80000"/>
              </a:lnSpc>
              <a:spcBef>
                <a:spcPts val="1200"/>
              </a:spcBef>
              <a:spcAft>
                <a:spcPts val="0"/>
              </a:spcAft>
              <a:buSzPct val="25000"/>
              <a:buNone/>
            </a:pPr>
            <a:r>
              <a:rPr lang="en-US" sz="2960">
                <a:solidFill>
                  <a:schemeClr val="dk1"/>
                </a:solidFill>
              </a:rPr>
              <a:t>Development of individuality and development of society go hand in hand.</a:t>
            </a:r>
          </a:p>
          <a:p>
            <a:pPr indent="0" lvl="0">
              <a:lnSpc>
                <a:spcPct val="80000"/>
              </a:lnSpc>
              <a:spcBef>
                <a:spcPts val="1200"/>
              </a:spcBef>
              <a:buSzPct val="25000"/>
              <a:buNone/>
            </a:pPr>
            <a:r>
              <a:rPr lang="en-US" sz="2960">
                <a:solidFill>
                  <a:schemeClr val="dk1"/>
                </a:solidFill>
              </a:rPr>
              <a:t>Society seeks more effective ways to foster the fullest development of individuality in harmony with collective welfare &amp; well-being.</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2" name="Shape 122"/>
        <p:cNvGrpSpPr/>
        <p:nvPr/>
      </p:nvGrpSpPr>
      <p:grpSpPr>
        <a:xfrm>
          <a:off x="0" y="0"/>
          <a:ext cx="0" cy="0"/>
          <a:chOff x="0" y="0"/>
          <a:chExt cx="0" cy="0"/>
        </a:xfrm>
      </p:grpSpPr>
      <p:sp>
        <p:nvSpPr>
          <p:cNvPr id="123" name="Shape 123"/>
          <p:cNvSpPr txBox="1"/>
          <p:nvPr>
            <p:ph type="title"/>
          </p:nvPr>
        </p:nvSpPr>
        <p:spPr>
          <a:xfrm>
            <a:off x="402336" y="228595"/>
            <a:ext cx="11379200" cy="638635"/>
          </a:xfrm>
          <a:prstGeom prst="rect">
            <a:avLst/>
          </a:prstGeom>
          <a:noFill/>
          <a:ln>
            <a:noFill/>
          </a:ln>
        </p:spPr>
        <p:txBody>
          <a:bodyPr anchorCtr="0" anchor="ctr" bIns="45700" lIns="91425" rIns="91425" tIns="45700">
            <a:noAutofit/>
          </a:bodyPr>
          <a:lstStyle/>
          <a:p>
            <a:pPr indent="0" lvl="0">
              <a:spcBef>
                <a:spcPts val="0"/>
              </a:spcBef>
              <a:buSzPct val="25000"/>
              <a:buNone/>
            </a:pPr>
            <a:r>
              <a:rPr b="1" lang="en-US" sz="4000">
                <a:solidFill>
                  <a:schemeClr val="lt1"/>
                </a:solidFill>
              </a:rPr>
              <a:t>Evolution has a direction</a:t>
            </a:r>
          </a:p>
        </p:txBody>
      </p:sp>
      <p:sp>
        <p:nvSpPr>
          <p:cNvPr id="124" name="Shape 124"/>
          <p:cNvSpPr txBox="1"/>
          <p:nvPr>
            <p:ph idx="1" type="body"/>
          </p:nvPr>
        </p:nvSpPr>
        <p:spPr>
          <a:xfrm>
            <a:off x="260744" y="1103704"/>
            <a:ext cx="11548391" cy="5145471"/>
          </a:xfrm>
          <a:prstGeom prst="rect">
            <a:avLst/>
          </a:prstGeom>
          <a:noFill/>
          <a:ln>
            <a:noFill/>
          </a:ln>
        </p:spPr>
        <p:txBody>
          <a:bodyPr anchorCtr="0" anchor="t" bIns="45700" lIns="91425" rIns="91425" tIns="45700">
            <a:noAutofit/>
          </a:bodyPr>
          <a:lstStyle/>
          <a:p>
            <a:pPr indent="0" lvl="0">
              <a:spcBef>
                <a:spcPts val="0"/>
              </a:spcBef>
              <a:spcAft>
                <a:spcPts val="0"/>
              </a:spcAft>
              <a:buSzPct val="25000"/>
              <a:buNone/>
            </a:pPr>
            <a:r>
              <a:t/>
            </a:r>
            <a:endParaRPr sz="3200">
              <a:solidFill>
                <a:schemeClr val="dk1"/>
              </a:solidFill>
            </a:endParaRPr>
          </a:p>
          <a:p>
            <a:pPr indent="0" lvl="0">
              <a:spcBef>
                <a:spcPts val="1200"/>
              </a:spcBef>
              <a:spcAft>
                <a:spcPts val="0"/>
              </a:spcAft>
              <a:buSzPct val="25000"/>
              <a:buNone/>
            </a:pPr>
            <a:r>
              <a:rPr lang="en-US" sz="3200">
                <a:solidFill>
                  <a:schemeClr val="dk1"/>
                </a:solidFill>
              </a:rPr>
              <a:t>Society evolves by increasing levels of consciousness and organization directed in pursuit of universal values of freedom, human dignity, equality, interrelationship, innovation, creativity and individuality. </a:t>
            </a:r>
          </a:p>
          <a:p>
            <a:pPr indent="0" lvl="0">
              <a:spcBef>
                <a:spcPts val="1200"/>
              </a:spcBef>
              <a:buSzPct val="25000"/>
              <a:buNone/>
            </a:pPr>
            <a:r>
              <a:t/>
            </a:r>
            <a:endParaRPr sz="3200">
              <a:solidFill>
                <a:schemeClr val="dk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402336" y="228595"/>
            <a:ext cx="11379200" cy="638635"/>
          </a:xfrm>
          <a:prstGeom prst="rect">
            <a:avLst/>
          </a:prstGeom>
          <a:noFill/>
          <a:ln>
            <a:noFill/>
          </a:ln>
        </p:spPr>
        <p:txBody>
          <a:bodyPr anchorCtr="0" anchor="ctr" bIns="45700" lIns="91425" rIns="91425" tIns="45700">
            <a:noAutofit/>
          </a:bodyPr>
          <a:lstStyle/>
          <a:p>
            <a:pPr indent="0" lvl="0">
              <a:spcBef>
                <a:spcPts val="0"/>
              </a:spcBef>
              <a:buSzPct val="25000"/>
              <a:buNone/>
            </a:pPr>
            <a:r>
              <a:rPr b="1" lang="en-US" sz="4000">
                <a:solidFill>
                  <a:schemeClr val="lt1"/>
                </a:solidFill>
              </a:rPr>
              <a:t>Human-Centered Economics</a:t>
            </a:r>
          </a:p>
        </p:txBody>
      </p:sp>
      <p:sp>
        <p:nvSpPr>
          <p:cNvPr id="130" name="Shape 130"/>
          <p:cNvSpPr txBox="1"/>
          <p:nvPr>
            <p:ph idx="1" type="body"/>
          </p:nvPr>
        </p:nvSpPr>
        <p:spPr>
          <a:xfrm>
            <a:off x="192505" y="953576"/>
            <a:ext cx="11548391" cy="5145471"/>
          </a:xfrm>
          <a:prstGeom prst="rect">
            <a:avLst/>
          </a:prstGeom>
          <a:noFill/>
          <a:ln>
            <a:noFill/>
          </a:ln>
        </p:spPr>
        <p:txBody>
          <a:bodyPr anchorCtr="0" anchor="t" bIns="45700" lIns="91425" rIns="91425" tIns="45700">
            <a:noAutofit/>
          </a:bodyPr>
          <a:lstStyle/>
          <a:p>
            <a:pPr indent="0" lvl="0">
              <a:spcBef>
                <a:spcPts val="0"/>
              </a:spcBef>
              <a:spcAft>
                <a:spcPts val="0"/>
              </a:spcAft>
              <a:buSzPct val="25000"/>
              <a:buNone/>
            </a:pPr>
            <a:r>
              <a:t/>
            </a:r>
            <a:endParaRPr sz="3200">
              <a:solidFill>
                <a:schemeClr val="dk1"/>
              </a:solidFill>
            </a:endParaRPr>
          </a:p>
          <a:p>
            <a:pPr indent="0" lvl="0">
              <a:spcBef>
                <a:spcPts val="1200"/>
              </a:spcBef>
              <a:spcAft>
                <a:spcPts val="0"/>
              </a:spcAft>
              <a:buSzPct val="25000"/>
              <a:buNone/>
            </a:pPr>
            <a:r>
              <a:rPr lang="en-US" sz="3200">
                <a:solidFill>
                  <a:schemeClr val="dk1"/>
                </a:solidFill>
              </a:rPr>
              <a:t>The development and creative expression of human aspirations, energies and capacities – individual and collective </a:t>
            </a:r>
            <a:r>
              <a:rPr lang="en-US"/>
              <a:t>–</a:t>
            </a:r>
            <a:r>
              <a:rPr lang="en-US" sz="3200">
                <a:solidFill>
                  <a:schemeClr val="dk1"/>
                </a:solidFill>
              </a:rPr>
              <a:t> constitute the driving force and ultimate determina</a:t>
            </a:r>
            <a:r>
              <a:rPr lang="en-US"/>
              <a:t>nt</a:t>
            </a:r>
            <a:r>
              <a:rPr lang="en-US" sz="3200">
                <a:solidFill>
                  <a:schemeClr val="dk1"/>
                </a:solidFill>
              </a:rPr>
              <a:t> of the direction and characters of economic development and human well-being. </a:t>
            </a:r>
          </a:p>
          <a:p>
            <a:pPr indent="0" lvl="0" rtl="0">
              <a:spcBef>
                <a:spcPts val="1200"/>
              </a:spcBef>
              <a:spcAft>
                <a:spcPts val="0"/>
              </a:spcAft>
              <a:buSzPct val="25000"/>
              <a:buNone/>
            </a:pPr>
            <a:r>
              <a:rPr lang="en-US" sz="3200">
                <a:solidFill>
                  <a:schemeClr val="dk1"/>
                </a:solidFill>
              </a:rPr>
              <a:t>Individual Freedom, Social Equity &amp; Ecological Sustainability are core values of the process.</a:t>
            </a:r>
          </a:p>
          <a:p>
            <a:pPr indent="0" lvl="0">
              <a:spcBef>
                <a:spcPts val="1200"/>
              </a:spcBef>
              <a:buSzPct val="25000"/>
              <a:buNone/>
            </a:pPr>
            <a:r>
              <a:t/>
            </a:r>
            <a:endParaRPr sz="32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title"/>
          </p:nvPr>
        </p:nvSpPr>
        <p:spPr>
          <a:xfrm>
            <a:off x="198119" y="198119"/>
            <a:ext cx="11765280" cy="731519"/>
          </a:xfrm>
          <a:prstGeom prst="rect">
            <a:avLst/>
          </a:prstGeom>
          <a:noFill/>
          <a:ln>
            <a:noFill/>
          </a:ln>
        </p:spPr>
        <p:txBody>
          <a:bodyPr anchorCtr="0" anchor="ctr" bIns="45700" lIns="91425" rIns="91425" tIns="45700">
            <a:noAutofit/>
          </a:bodyPr>
          <a:lstStyle/>
          <a:p>
            <a:pPr indent="0" lvl="0" algn="ctr">
              <a:spcBef>
                <a:spcPts val="0"/>
              </a:spcBef>
              <a:buSzPct val="25000"/>
              <a:buNone/>
            </a:pPr>
            <a:r>
              <a:rPr b="1" lang="en-US" sz="4000">
                <a:solidFill>
                  <a:schemeClr val="lt1"/>
                </a:solidFill>
              </a:rPr>
              <a:t>Untapped Social Potential</a:t>
            </a:r>
            <a:r>
              <a:rPr b="1" lang="en-US" sz="4000">
                <a:solidFill>
                  <a:srgbClr val="1F3864"/>
                </a:solidFill>
              </a:rPr>
              <a:t> </a:t>
            </a:r>
          </a:p>
        </p:txBody>
      </p:sp>
      <p:graphicFrame>
        <p:nvGraphicFramePr>
          <p:cNvPr id="60" name="Shape 60"/>
          <p:cNvGraphicFramePr/>
          <p:nvPr/>
        </p:nvGraphicFramePr>
        <p:xfrm>
          <a:off x="198119" y="929638"/>
          <a:ext cx="3000000" cy="3000000"/>
        </p:xfrm>
        <a:graphic>
          <a:graphicData uri="http://schemas.openxmlformats.org/drawingml/2006/table">
            <a:tbl>
              <a:tblPr bandRow="1" firstRow="1">
                <a:noFill/>
                <a:tableStyleId>{5047BFD3-6F91-4094-8EF9-536F9978D524}</a:tableStyleId>
              </a:tblPr>
              <a:tblGrid>
                <a:gridCol w="5779425"/>
                <a:gridCol w="5985850"/>
              </a:tblGrid>
              <a:tr h="561400">
                <a:tc>
                  <a:txBody>
                    <a:bodyPr>
                      <a:noAutofit/>
                    </a:bodyPr>
                    <a:lstStyle/>
                    <a:p>
                      <a:pPr indent="0" lvl="0" marL="0" marR="0" algn="ctr">
                        <a:spcBef>
                          <a:spcPts val="0"/>
                        </a:spcBef>
                        <a:spcAft>
                          <a:spcPts val="0"/>
                        </a:spcAft>
                        <a:buSzPct val="25000"/>
                        <a:buNone/>
                      </a:pPr>
                      <a:r>
                        <a:rPr b="1" lang="en-US" sz="3600">
                          <a:solidFill>
                            <a:schemeClr val="lt1"/>
                          </a:solidFill>
                          <a:latin typeface="Calibri"/>
                          <a:ea typeface="Calibri"/>
                          <a:cs typeface="Calibri"/>
                          <a:sym typeface="Calibri"/>
                        </a:rPr>
                        <a:t>Unmet Needs</a:t>
                      </a:r>
                    </a:p>
                  </a:txBody>
                  <a:tcPr marT="0" marB="0" marR="68575" marL="68575" anchor="ctr">
                    <a:lnL cap="flat" cmpd="sng" w="12700">
                      <a:solidFill>
                        <a:schemeClr val="dk2"/>
                      </a:solidFill>
                      <a:prstDash val="solid"/>
                      <a:round/>
                      <a:headEnd len="med" w="med" type="none"/>
                      <a:tailEnd len="med" w="med" type="none"/>
                    </a:lnL>
                    <a:lnR cap="flat" cmpd="sng" w="12700">
                      <a:solidFill>
                        <a:schemeClr val="dk2"/>
                      </a:solidFill>
                      <a:prstDash val="solid"/>
                      <a:round/>
                      <a:headEnd len="med" w="med" type="none"/>
                      <a:tailEnd len="med" w="med" type="none"/>
                    </a:lnR>
                    <a:lnT cap="flat" cmpd="sng" w="12700">
                      <a:solidFill>
                        <a:schemeClr val="dk2"/>
                      </a:solidFill>
                      <a:prstDash val="solid"/>
                      <a:round/>
                      <a:headEnd len="med" w="med" type="none"/>
                      <a:tailEnd len="med" w="med" type="none"/>
                    </a:lnT>
                    <a:lnB cap="flat" cmpd="sng" w="12700">
                      <a:solidFill>
                        <a:schemeClr val="dk2"/>
                      </a:solidFill>
                      <a:prstDash val="solid"/>
                      <a:round/>
                      <a:headEnd len="med" w="med" type="none"/>
                      <a:tailEnd len="med" w="med" type="none"/>
                    </a:lnB>
                    <a:solidFill>
                      <a:srgbClr val="FF0000"/>
                    </a:solidFill>
                  </a:tcPr>
                </a:tc>
                <a:tc>
                  <a:txBody>
                    <a:bodyPr>
                      <a:noAutofit/>
                    </a:bodyPr>
                    <a:lstStyle/>
                    <a:p>
                      <a:pPr indent="0" lvl="0" marL="0" marR="0" algn="ctr">
                        <a:spcBef>
                          <a:spcPts val="0"/>
                        </a:spcBef>
                        <a:spcAft>
                          <a:spcPts val="0"/>
                        </a:spcAft>
                        <a:buSzPct val="25000"/>
                        <a:buNone/>
                      </a:pPr>
                      <a:r>
                        <a:rPr b="1" lang="en-US" sz="3600">
                          <a:solidFill>
                            <a:schemeClr val="lt1"/>
                          </a:solidFill>
                          <a:latin typeface="Calibri"/>
                          <a:ea typeface="Calibri"/>
                          <a:cs typeface="Calibri"/>
                          <a:sym typeface="Calibri"/>
                        </a:rPr>
                        <a:t>Underutilized Resources</a:t>
                      </a:r>
                    </a:p>
                  </a:txBody>
                  <a:tcPr marT="0" marB="0" marR="68575" marL="68575" anchor="ctr">
                    <a:lnL cap="flat" cmpd="sng" w="12700">
                      <a:solidFill>
                        <a:schemeClr val="dk2"/>
                      </a:solidFill>
                      <a:prstDash val="solid"/>
                      <a:round/>
                      <a:headEnd len="med" w="med" type="none"/>
                      <a:tailEnd len="med" w="med" type="none"/>
                    </a:lnL>
                    <a:lnR cap="flat" cmpd="sng" w="12700">
                      <a:solidFill>
                        <a:schemeClr val="dk2"/>
                      </a:solidFill>
                      <a:prstDash val="solid"/>
                      <a:round/>
                      <a:headEnd len="med" w="med" type="none"/>
                      <a:tailEnd len="med" w="med" type="none"/>
                    </a:lnR>
                    <a:lnT cap="flat" cmpd="sng" w="12700">
                      <a:solidFill>
                        <a:schemeClr val="dk2"/>
                      </a:solidFill>
                      <a:prstDash val="solid"/>
                      <a:round/>
                      <a:headEnd len="med" w="med" type="none"/>
                      <a:tailEnd len="med" w="med" type="none"/>
                    </a:lnT>
                    <a:lnB cap="flat" cmpd="sng" w="12700">
                      <a:solidFill>
                        <a:schemeClr val="dk2"/>
                      </a:solidFill>
                      <a:prstDash val="solid"/>
                      <a:round/>
                      <a:headEnd len="med" w="med" type="none"/>
                      <a:tailEnd len="med" w="med" type="none"/>
                    </a:lnB>
                    <a:solidFill>
                      <a:srgbClr val="757070"/>
                    </a:solidFill>
                  </a:tcPr>
                </a:tc>
              </a:tr>
              <a:tr h="1231075">
                <a:tc>
                  <a:txBody>
                    <a:bodyPr>
                      <a:noAutofit/>
                    </a:bodyPr>
                    <a:lstStyle/>
                    <a:p>
                      <a:pPr indent="0" lvl="0" marL="0" marR="0">
                        <a:lnSpc>
                          <a:spcPct val="115000"/>
                        </a:lnSpc>
                        <a:spcBef>
                          <a:spcPts val="0"/>
                        </a:spcBef>
                        <a:spcAft>
                          <a:spcPts val="0"/>
                        </a:spcAft>
                        <a:buSzPct val="25000"/>
                        <a:buNone/>
                      </a:pPr>
                      <a:r>
                        <a:rPr b="1" lang="en-US" sz="2800">
                          <a:solidFill>
                            <a:srgbClr val="C00000"/>
                          </a:solidFill>
                          <a:latin typeface="Calibri"/>
                          <a:ea typeface="Calibri"/>
                          <a:cs typeface="Calibri"/>
                          <a:sym typeface="Calibri"/>
                        </a:rPr>
                        <a:t>1.75 billion (25%) living in multidimensional poverty</a:t>
                      </a:r>
                    </a:p>
                  </a:txBody>
                  <a:tcPr marT="0" marB="0" marR="68575" marL="68575" anchor="ctr">
                    <a:lnL cap="flat" cmpd="sng" w="12700">
                      <a:solidFill>
                        <a:schemeClr val="dk2"/>
                      </a:solidFill>
                      <a:prstDash val="solid"/>
                      <a:round/>
                      <a:headEnd len="med" w="med" type="none"/>
                      <a:tailEnd len="med" w="med" type="none"/>
                    </a:lnL>
                    <a:lnR cap="flat" cmpd="sng" w="12700">
                      <a:solidFill>
                        <a:schemeClr val="dk2"/>
                      </a:solidFill>
                      <a:prstDash val="solid"/>
                      <a:round/>
                      <a:headEnd len="med" w="med" type="none"/>
                      <a:tailEnd len="med" w="med" type="none"/>
                    </a:lnR>
                    <a:lnT cap="flat" cmpd="sng" w="12700">
                      <a:solidFill>
                        <a:schemeClr val="dk2"/>
                      </a:solidFill>
                      <a:prstDash val="solid"/>
                      <a:round/>
                      <a:headEnd len="med" w="med" type="none"/>
                      <a:tailEnd len="med" w="med" type="none"/>
                    </a:lnT>
                    <a:lnB cap="flat" cmpd="sng" w="12700">
                      <a:solidFill>
                        <a:schemeClr val="dk2"/>
                      </a:solidFill>
                      <a:prstDash val="solid"/>
                      <a:round/>
                      <a:headEnd len="med" w="med" type="none"/>
                      <a:tailEnd len="med" w="med" type="none"/>
                    </a:lnB>
                  </a:tcPr>
                </a:tc>
                <a:tc>
                  <a:txBody>
                    <a:bodyPr>
                      <a:noAutofit/>
                    </a:bodyPr>
                    <a:lstStyle/>
                    <a:p>
                      <a:pPr indent="0" lvl="0" marL="0" marR="0">
                        <a:lnSpc>
                          <a:spcPct val="115000"/>
                        </a:lnSpc>
                        <a:spcBef>
                          <a:spcPts val="0"/>
                        </a:spcBef>
                        <a:spcAft>
                          <a:spcPts val="0"/>
                        </a:spcAft>
                        <a:buSzPct val="25000"/>
                        <a:buNone/>
                      </a:pPr>
                      <a:r>
                        <a:rPr b="1" lang="en-US" sz="2800">
                          <a:solidFill>
                            <a:schemeClr val="dk2"/>
                          </a:solidFill>
                          <a:latin typeface="Calibri"/>
                          <a:ea typeface="Calibri"/>
                          <a:cs typeface="Calibri"/>
                          <a:sym typeface="Calibri"/>
                        </a:rPr>
                        <a:t>Global financial assets of $250 trillion, from</a:t>
                      </a:r>
                      <a:r>
                        <a:rPr b="1" lang="en-US" sz="2800">
                          <a:solidFill>
                            <a:schemeClr val="dk2"/>
                          </a:solidFill>
                          <a:latin typeface="Calibri"/>
                          <a:ea typeface="Calibri"/>
                          <a:cs typeface="Calibri"/>
                          <a:sym typeface="Calibri"/>
                        </a:rPr>
                        <a:t> $12 trillion in 1980</a:t>
                      </a:r>
                    </a:p>
                  </a:txBody>
                  <a:tcPr marT="0" marB="0" marR="68575" marL="68575" anchor="ctr">
                    <a:lnL cap="flat" cmpd="sng" w="12700">
                      <a:solidFill>
                        <a:schemeClr val="dk2"/>
                      </a:solidFill>
                      <a:prstDash val="solid"/>
                      <a:round/>
                      <a:headEnd len="med" w="med" type="none"/>
                      <a:tailEnd len="med" w="med" type="none"/>
                    </a:lnL>
                    <a:lnR cap="flat" cmpd="sng" w="12700">
                      <a:solidFill>
                        <a:schemeClr val="dk2"/>
                      </a:solidFill>
                      <a:prstDash val="solid"/>
                      <a:round/>
                      <a:headEnd len="med" w="med" type="none"/>
                      <a:tailEnd len="med" w="med" type="none"/>
                    </a:lnR>
                    <a:lnT cap="flat" cmpd="sng" w="12700">
                      <a:solidFill>
                        <a:schemeClr val="dk2"/>
                      </a:solidFill>
                      <a:prstDash val="solid"/>
                      <a:round/>
                      <a:headEnd len="med" w="med" type="none"/>
                      <a:tailEnd len="med" w="med" type="none"/>
                    </a:lnT>
                    <a:lnB cap="flat" cmpd="sng" w="12700">
                      <a:solidFill>
                        <a:schemeClr val="dk2"/>
                      </a:solidFill>
                      <a:prstDash val="solid"/>
                      <a:round/>
                      <a:headEnd len="med" w="med" type="none"/>
                      <a:tailEnd len="med" w="med" type="none"/>
                    </a:lnB>
                  </a:tcPr>
                </a:tc>
              </a:tr>
              <a:tr h="1232075">
                <a:tc>
                  <a:txBody>
                    <a:bodyPr>
                      <a:noAutofit/>
                    </a:bodyPr>
                    <a:lstStyle/>
                    <a:p>
                      <a:pPr indent="0" lvl="0" marL="0" marR="0">
                        <a:lnSpc>
                          <a:spcPct val="115000"/>
                        </a:lnSpc>
                        <a:spcBef>
                          <a:spcPts val="0"/>
                        </a:spcBef>
                        <a:spcAft>
                          <a:spcPts val="0"/>
                        </a:spcAft>
                        <a:buSzPct val="25000"/>
                        <a:buNone/>
                      </a:pPr>
                      <a:r>
                        <a:rPr b="1" lang="en-US" sz="2800">
                          <a:solidFill>
                            <a:srgbClr val="C00000"/>
                          </a:solidFill>
                          <a:latin typeface="Calibri"/>
                          <a:ea typeface="Calibri"/>
                          <a:cs typeface="Calibri"/>
                          <a:sym typeface="Calibri"/>
                        </a:rPr>
                        <a:t>Food, clothes,</a:t>
                      </a:r>
                      <a:r>
                        <a:rPr b="1" lang="en-US" sz="2800">
                          <a:solidFill>
                            <a:srgbClr val="C00000"/>
                          </a:solidFill>
                          <a:latin typeface="Calibri"/>
                          <a:ea typeface="Calibri"/>
                          <a:cs typeface="Calibri"/>
                          <a:sym typeface="Calibri"/>
                        </a:rPr>
                        <a:t> housing for </a:t>
                      </a:r>
                      <a:r>
                        <a:rPr b="1" lang="en-US" sz="2800">
                          <a:solidFill>
                            <a:srgbClr val="C00000"/>
                          </a:solidFill>
                          <a:latin typeface="Calibri"/>
                          <a:ea typeface="Calibri"/>
                          <a:cs typeface="Calibri"/>
                          <a:sym typeface="Calibri"/>
                        </a:rPr>
                        <a:t>3 billion people living on &lt; $2.50 a day</a:t>
                      </a:r>
                    </a:p>
                  </a:txBody>
                  <a:tcPr marT="0" marB="0" marR="68575" marL="68575" anchor="ctr">
                    <a:lnL cap="flat" cmpd="sng" w="12700">
                      <a:solidFill>
                        <a:schemeClr val="dk2"/>
                      </a:solidFill>
                      <a:prstDash val="solid"/>
                      <a:round/>
                      <a:headEnd len="med" w="med" type="none"/>
                      <a:tailEnd len="med" w="med" type="none"/>
                    </a:lnL>
                    <a:lnR cap="flat" cmpd="sng" w="12700">
                      <a:solidFill>
                        <a:schemeClr val="dk2"/>
                      </a:solidFill>
                      <a:prstDash val="solid"/>
                      <a:round/>
                      <a:headEnd len="med" w="med" type="none"/>
                      <a:tailEnd len="med" w="med" type="none"/>
                    </a:lnR>
                    <a:lnT cap="flat" cmpd="sng" w="12700">
                      <a:solidFill>
                        <a:schemeClr val="dk2"/>
                      </a:solidFill>
                      <a:prstDash val="solid"/>
                      <a:round/>
                      <a:headEnd len="med" w="med" type="none"/>
                      <a:tailEnd len="med" w="med" type="none"/>
                    </a:lnT>
                    <a:lnB cap="flat" cmpd="sng" w="12700">
                      <a:solidFill>
                        <a:schemeClr val="dk2"/>
                      </a:solidFill>
                      <a:prstDash val="solid"/>
                      <a:round/>
                      <a:headEnd len="med" w="med" type="none"/>
                      <a:tailEnd len="med" w="med" type="none"/>
                    </a:lnB>
                  </a:tcPr>
                </a:tc>
                <a:tc>
                  <a:txBody>
                    <a:bodyPr>
                      <a:noAutofit/>
                    </a:bodyPr>
                    <a:lstStyle/>
                    <a:p>
                      <a:pPr indent="0" lvl="0" marL="0" marR="0">
                        <a:lnSpc>
                          <a:spcPct val="115000"/>
                        </a:lnSpc>
                        <a:spcBef>
                          <a:spcPts val="0"/>
                        </a:spcBef>
                        <a:spcAft>
                          <a:spcPts val="0"/>
                        </a:spcAft>
                        <a:buSzPct val="25000"/>
                        <a:buNone/>
                      </a:pPr>
                      <a:r>
                        <a:rPr b="1" lang="en-US" sz="2800">
                          <a:solidFill>
                            <a:schemeClr val="dk2"/>
                          </a:solidFill>
                          <a:latin typeface="Calibri"/>
                          <a:ea typeface="Calibri"/>
                          <a:cs typeface="Calibri"/>
                          <a:sym typeface="Calibri"/>
                        </a:rPr>
                        <a:t>Global excess production capacity </a:t>
                      </a:r>
                      <a:br>
                        <a:rPr b="1" lang="en-US" sz="2800">
                          <a:solidFill>
                            <a:schemeClr val="dk2"/>
                          </a:solidFill>
                          <a:latin typeface="Calibri"/>
                          <a:ea typeface="Calibri"/>
                          <a:cs typeface="Calibri"/>
                          <a:sym typeface="Calibri"/>
                        </a:rPr>
                      </a:br>
                      <a:r>
                        <a:rPr b="1" lang="en-US" sz="2800">
                          <a:solidFill>
                            <a:schemeClr val="dk2"/>
                          </a:solidFill>
                          <a:latin typeface="Calibri"/>
                          <a:ea typeface="Calibri"/>
                          <a:cs typeface="Calibri"/>
                          <a:sym typeface="Calibri"/>
                        </a:rPr>
                        <a:t>&amp; life-saving technologies</a:t>
                      </a:r>
                    </a:p>
                  </a:txBody>
                  <a:tcPr marT="0" marB="0" marR="68575" marL="68575" anchor="ctr">
                    <a:lnL cap="flat" cmpd="sng" w="12700">
                      <a:solidFill>
                        <a:schemeClr val="dk2"/>
                      </a:solidFill>
                      <a:prstDash val="solid"/>
                      <a:round/>
                      <a:headEnd len="med" w="med" type="none"/>
                      <a:tailEnd len="med" w="med" type="none"/>
                    </a:lnL>
                    <a:lnR cap="flat" cmpd="sng" w="12700">
                      <a:solidFill>
                        <a:schemeClr val="dk2"/>
                      </a:solidFill>
                      <a:prstDash val="solid"/>
                      <a:round/>
                      <a:headEnd len="med" w="med" type="none"/>
                      <a:tailEnd len="med" w="med" type="none"/>
                    </a:lnR>
                    <a:lnT cap="flat" cmpd="sng" w="12700">
                      <a:solidFill>
                        <a:schemeClr val="dk2"/>
                      </a:solidFill>
                      <a:prstDash val="solid"/>
                      <a:round/>
                      <a:headEnd len="med" w="med" type="none"/>
                      <a:tailEnd len="med" w="med" type="none"/>
                    </a:lnT>
                    <a:lnB cap="flat" cmpd="sng" w="12700">
                      <a:solidFill>
                        <a:schemeClr val="dk2"/>
                      </a:solidFill>
                      <a:prstDash val="solid"/>
                      <a:round/>
                      <a:headEnd len="med" w="med" type="none"/>
                      <a:tailEnd len="med" w="med" type="none"/>
                    </a:lnB>
                  </a:tcPr>
                </a:tc>
              </a:tr>
              <a:tr h="1232075">
                <a:tc>
                  <a:txBody>
                    <a:bodyPr>
                      <a:noAutofit/>
                    </a:bodyPr>
                    <a:lstStyle/>
                    <a:p>
                      <a:pPr indent="0" lvl="0" marL="0" marR="0">
                        <a:lnSpc>
                          <a:spcPct val="115000"/>
                        </a:lnSpc>
                        <a:spcBef>
                          <a:spcPts val="0"/>
                        </a:spcBef>
                        <a:spcAft>
                          <a:spcPts val="0"/>
                        </a:spcAft>
                        <a:buSzPct val="25000"/>
                        <a:buNone/>
                      </a:pPr>
                      <a:r>
                        <a:rPr b="1" lang="en-US" sz="2800">
                          <a:solidFill>
                            <a:srgbClr val="C00000"/>
                          </a:solidFill>
                          <a:latin typeface="Calibri"/>
                          <a:ea typeface="Calibri"/>
                          <a:cs typeface="Calibri"/>
                          <a:sym typeface="Calibri"/>
                        </a:rPr>
                        <a:t>Need for</a:t>
                      </a:r>
                      <a:r>
                        <a:rPr b="1" lang="en-US" sz="2800">
                          <a:solidFill>
                            <a:srgbClr val="C00000"/>
                          </a:solidFill>
                          <a:latin typeface="Calibri"/>
                          <a:ea typeface="Calibri"/>
                          <a:cs typeface="Calibri"/>
                          <a:sym typeface="Calibri"/>
                        </a:rPr>
                        <a:t> </a:t>
                      </a:r>
                      <a:r>
                        <a:rPr b="1" lang="en-US" sz="2800">
                          <a:solidFill>
                            <a:srgbClr val="C00000"/>
                          </a:solidFill>
                          <a:latin typeface="Calibri"/>
                          <a:ea typeface="Calibri"/>
                          <a:cs typeface="Calibri"/>
                          <a:sym typeface="Calibri"/>
                        </a:rPr>
                        <a:t>education, medical care, social services, environment </a:t>
                      </a:r>
                    </a:p>
                  </a:txBody>
                  <a:tcPr marT="0" marB="0" marR="68575" marL="68575" anchor="ctr">
                    <a:lnL cap="flat" cmpd="sng" w="12700">
                      <a:solidFill>
                        <a:schemeClr val="dk2"/>
                      </a:solidFill>
                      <a:prstDash val="solid"/>
                      <a:round/>
                      <a:headEnd len="med" w="med" type="none"/>
                      <a:tailEnd len="med" w="med" type="none"/>
                    </a:lnL>
                    <a:lnR cap="flat" cmpd="sng" w="12700">
                      <a:solidFill>
                        <a:schemeClr val="dk2"/>
                      </a:solidFill>
                      <a:prstDash val="solid"/>
                      <a:round/>
                      <a:headEnd len="med" w="med" type="none"/>
                      <a:tailEnd len="med" w="med" type="none"/>
                    </a:lnR>
                    <a:lnT cap="flat" cmpd="sng" w="12700">
                      <a:solidFill>
                        <a:schemeClr val="dk2"/>
                      </a:solidFill>
                      <a:prstDash val="solid"/>
                      <a:round/>
                      <a:headEnd len="med" w="med" type="none"/>
                      <a:tailEnd len="med" w="med" type="none"/>
                    </a:lnT>
                    <a:lnB cap="flat" cmpd="sng" w="12700">
                      <a:solidFill>
                        <a:schemeClr val="dk2"/>
                      </a:solidFill>
                      <a:prstDash val="solid"/>
                      <a:round/>
                      <a:headEnd len="med" w="med" type="none"/>
                      <a:tailEnd len="med" w="med" type="none"/>
                    </a:lnB>
                  </a:tcPr>
                </a:tc>
                <a:tc>
                  <a:txBody>
                    <a:bodyPr>
                      <a:noAutofit/>
                    </a:bodyPr>
                    <a:lstStyle/>
                    <a:p>
                      <a:pPr indent="0" lvl="0" marL="0" marR="0">
                        <a:lnSpc>
                          <a:spcPct val="115000"/>
                        </a:lnSpc>
                        <a:spcBef>
                          <a:spcPts val="0"/>
                        </a:spcBef>
                        <a:spcAft>
                          <a:spcPts val="0"/>
                        </a:spcAft>
                        <a:buSzPct val="25000"/>
                        <a:buNone/>
                      </a:pPr>
                      <a:r>
                        <a:rPr b="1" lang="en-US" sz="2800">
                          <a:solidFill>
                            <a:schemeClr val="dk2"/>
                          </a:solidFill>
                          <a:latin typeface="Calibri"/>
                          <a:ea typeface="Calibri"/>
                          <a:cs typeface="Calibri"/>
                          <a:sym typeface="Calibri"/>
                        </a:rPr>
                        <a:t>200M unemployment globally. </a:t>
                      </a:r>
                      <a:br>
                        <a:rPr b="1" lang="en-US" sz="2800">
                          <a:solidFill>
                            <a:schemeClr val="dk2"/>
                          </a:solidFill>
                          <a:latin typeface="Calibri"/>
                          <a:ea typeface="Calibri"/>
                          <a:cs typeface="Calibri"/>
                          <a:sym typeface="Calibri"/>
                        </a:rPr>
                      </a:br>
                      <a:r>
                        <a:rPr b="1" lang="en-US" sz="2800">
                          <a:solidFill>
                            <a:schemeClr val="dk2"/>
                          </a:solidFill>
                          <a:latin typeface="Calibri"/>
                          <a:ea typeface="Calibri"/>
                          <a:cs typeface="Calibri"/>
                          <a:sym typeface="Calibri"/>
                        </a:rPr>
                        <a:t>1-2 billion under-employed</a:t>
                      </a:r>
                    </a:p>
                  </a:txBody>
                  <a:tcPr marT="0" marB="0" marR="68575" marL="68575" anchor="ctr">
                    <a:lnL cap="flat" cmpd="sng" w="12700">
                      <a:solidFill>
                        <a:schemeClr val="dk2"/>
                      </a:solidFill>
                      <a:prstDash val="solid"/>
                      <a:round/>
                      <a:headEnd len="med" w="med" type="none"/>
                      <a:tailEnd len="med" w="med" type="none"/>
                    </a:lnL>
                    <a:lnR cap="flat" cmpd="sng" w="12700">
                      <a:solidFill>
                        <a:schemeClr val="dk2"/>
                      </a:solidFill>
                      <a:prstDash val="solid"/>
                      <a:round/>
                      <a:headEnd len="med" w="med" type="none"/>
                      <a:tailEnd len="med" w="med" type="none"/>
                    </a:lnR>
                    <a:lnT cap="flat" cmpd="sng" w="12700">
                      <a:solidFill>
                        <a:schemeClr val="dk2"/>
                      </a:solidFill>
                      <a:prstDash val="solid"/>
                      <a:round/>
                      <a:headEnd len="med" w="med" type="none"/>
                      <a:tailEnd len="med" w="med" type="none"/>
                    </a:lnT>
                    <a:lnB cap="flat" cmpd="sng" w="12700">
                      <a:solidFill>
                        <a:schemeClr val="dk2"/>
                      </a:solidFill>
                      <a:prstDash val="solid"/>
                      <a:round/>
                      <a:headEnd len="med" w="med" type="none"/>
                      <a:tailEnd len="med" w="med" type="none"/>
                    </a:lnB>
                  </a:tcPr>
                </a:tc>
              </a:tr>
              <a:tr h="1204025">
                <a:tc>
                  <a:txBody>
                    <a:bodyPr>
                      <a:noAutofit/>
                    </a:bodyPr>
                    <a:lstStyle/>
                    <a:p>
                      <a:pPr indent="0" lvl="0" marL="0" marR="0">
                        <a:lnSpc>
                          <a:spcPct val="115000"/>
                        </a:lnSpc>
                        <a:spcBef>
                          <a:spcPts val="0"/>
                        </a:spcBef>
                        <a:spcAft>
                          <a:spcPts val="0"/>
                        </a:spcAft>
                        <a:buSzPct val="25000"/>
                        <a:buNone/>
                      </a:pPr>
                      <a:r>
                        <a:rPr b="1" lang="en-US" sz="2800">
                          <a:solidFill>
                            <a:srgbClr val="C00000"/>
                          </a:solidFill>
                          <a:latin typeface="Calibri"/>
                          <a:ea typeface="Calibri"/>
                          <a:cs typeface="Calibri"/>
                          <a:sym typeface="Calibri"/>
                        </a:rPr>
                        <a:t>Growing shortage</a:t>
                      </a:r>
                      <a:r>
                        <a:rPr b="1" lang="en-US" sz="2800">
                          <a:solidFill>
                            <a:srgbClr val="C00000"/>
                          </a:solidFill>
                          <a:latin typeface="Calibri"/>
                          <a:ea typeface="Calibri"/>
                          <a:cs typeface="Calibri"/>
                          <a:sym typeface="Calibri"/>
                        </a:rPr>
                        <a:t> of natural r</a:t>
                      </a:r>
                      <a:r>
                        <a:rPr b="1" lang="en-US" sz="2800">
                          <a:solidFill>
                            <a:srgbClr val="C00000"/>
                          </a:solidFill>
                          <a:latin typeface="Calibri"/>
                          <a:ea typeface="Calibri"/>
                          <a:cs typeface="Calibri"/>
                          <a:sym typeface="Calibri"/>
                        </a:rPr>
                        <a:t>esources</a:t>
                      </a:r>
                    </a:p>
                  </a:txBody>
                  <a:tcPr marT="0" marB="0" marR="68575" marL="68575" anchor="ctr">
                    <a:lnL cap="flat" cmpd="sng" w="12700">
                      <a:solidFill>
                        <a:schemeClr val="dk2"/>
                      </a:solidFill>
                      <a:prstDash val="solid"/>
                      <a:round/>
                      <a:headEnd len="med" w="med" type="none"/>
                      <a:tailEnd len="med" w="med" type="none"/>
                    </a:lnL>
                    <a:lnR cap="flat" cmpd="sng" w="12700">
                      <a:solidFill>
                        <a:schemeClr val="dk2"/>
                      </a:solidFill>
                      <a:prstDash val="solid"/>
                      <a:round/>
                      <a:headEnd len="med" w="med" type="none"/>
                      <a:tailEnd len="med" w="med" type="none"/>
                    </a:lnR>
                    <a:lnT cap="flat" cmpd="sng" w="12700">
                      <a:solidFill>
                        <a:schemeClr val="dk2"/>
                      </a:solidFill>
                      <a:prstDash val="solid"/>
                      <a:round/>
                      <a:headEnd len="med" w="med" type="none"/>
                      <a:tailEnd len="med" w="med" type="none"/>
                    </a:lnT>
                    <a:lnB cap="flat" cmpd="sng" w="12700">
                      <a:solidFill>
                        <a:schemeClr val="dk2"/>
                      </a:solidFill>
                      <a:prstDash val="solid"/>
                      <a:round/>
                      <a:headEnd len="med" w="med" type="none"/>
                      <a:tailEnd len="med" w="med" type="none"/>
                    </a:lnB>
                  </a:tcPr>
                </a:tc>
                <a:tc>
                  <a:txBody>
                    <a:bodyPr>
                      <a:noAutofit/>
                    </a:bodyPr>
                    <a:lstStyle/>
                    <a:p>
                      <a:pPr indent="0" lvl="0" marL="0" marR="0">
                        <a:lnSpc>
                          <a:spcPct val="115000"/>
                        </a:lnSpc>
                        <a:spcBef>
                          <a:spcPts val="0"/>
                        </a:spcBef>
                        <a:spcAft>
                          <a:spcPts val="0"/>
                        </a:spcAft>
                        <a:buSzPct val="25000"/>
                        <a:buNone/>
                      </a:pPr>
                      <a:r>
                        <a:rPr b="1" lang="en-US" sz="2800">
                          <a:solidFill>
                            <a:schemeClr val="dk2"/>
                          </a:solidFill>
                          <a:latin typeface="Calibri"/>
                          <a:ea typeface="Calibri"/>
                          <a:cs typeface="Calibri"/>
                          <a:sym typeface="Calibri"/>
                        </a:rPr>
                        <a:t>Methods to raise energy &amp;</a:t>
                      </a:r>
                      <a:r>
                        <a:rPr b="1" lang="en-US" sz="2800">
                          <a:solidFill>
                            <a:schemeClr val="dk2"/>
                          </a:solidFill>
                          <a:latin typeface="Calibri"/>
                          <a:ea typeface="Calibri"/>
                          <a:cs typeface="Calibri"/>
                          <a:sym typeface="Calibri"/>
                        </a:rPr>
                        <a:t> </a:t>
                      </a:r>
                      <a:r>
                        <a:rPr b="1" lang="en-US" sz="2800">
                          <a:solidFill>
                            <a:schemeClr val="dk2"/>
                          </a:solidFill>
                          <a:latin typeface="Calibri"/>
                          <a:ea typeface="Calibri"/>
                          <a:cs typeface="Calibri"/>
                          <a:sym typeface="Calibri"/>
                        </a:rPr>
                        <a:t>resource productivity &amp; reduce waste</a:t>
                      </a:r>
                    </a:p>
                  </a:txBody>
                  <a:tcPr marT="0" marB="0" marR="68575" marL="68575" anchor="ctr">
                    <a:lnL cap="flat" cmpd="sng" w="12700">
                      <a:solidFill>
                        <a:schemeClr val="dk2"/>
                      </a:solidFill>
                      <a:prstDash val="solid"/>
                      <a:round/>
                      <a:headEnd len="med" w="med" type="none"/>
                      <a:tailEnd len="med" w="med" type="none"/>
                    </a:lnL>
                    <a:lnR cap="flat" cmpd="sng" w="12700">
                      <a:solidFill>
                        <a:schemeClr val="dk2"/>
                      </a:solidFill>
                      <a:prstDash val="solid"/>
                      <a:round/>
                      <a:headEnd len="med" w="med" type="none"/>
                      <a:tailEnd len="med" w="med" type="none"/>
                    </a:lnR>
                    <a:lnT cap="flat" cmpd="sng" w="12700">
                      <a:solidFill>
                        <a:schemeClr val="dk2"/>
                      </a:solidFill>
                      <a:prstDash val="solid"/>
                      <a:round/>
                      <a:headEnd len="med" w="med" type="none"/>
                      <a:tailEnd len="med" w="med" type="none"/>
                    </a:lnT>
                    <a:lnB cap="flat" cmpd="sng" w="12700">
                      <a:solidFill>
                        <a:schemeClr val="dk2"/>
                      </a:solidFill>
                      <a:prstDash val="solid"/>
                      <a:round/>
                      <a:headEnd len="med" w="med" type="none"/>
                      <a:tailEnd len="med" w="med"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402336" y="228595"/>
            <a:ext cx="11379200" cy="638635"/>
          </a:xfrm>
          <a:prstGeom prst="rect">
            <a:avLst/>
          </a:prstGeom>
          <a:noFill/>
          <a:ln>
            <a:noFill/>
          </a:ln>
        </p:spPr>
        <p:txBody>
          <a:bodyPr anchorCtr="0" anchor="ctr" bIns="45700" lIns="91425" rIns="91425" tIns="45700">
            <a:noAutofit/>
          </a:bodyPr>
          <a:lstStyle/>
          <a:p>
            <a:pPr indent="0" lvl="0">
              <a:spcBef>
                <a:spcPts val="0"/>
              </a:spcBef>
              <a:buSzPct val="25000"/>
              <a:buNone/>
            </a:pPr>
            <a:r>
              <a:rPr b="1" lang="en-US" sz="4000">
                <a:solidFill>
                  <a:schemeClr val="lt1"/>
                </a:solidFill>
              </a:rPr>
              <a:t>Core Aspects of a Comprehensive Theory</a:t>
            </a:r>
          </a:p>
        </p:txBody>
      </p:sp>
      <p:graphicFrame>
        <p:nvGraphicFramePr>
          <p:cNvPr id="67" name="Shape 67"/>
          <p:cNvGraphicFramePr/>
          <p:nvPr/>
        </p:nvGraphicFramePr>
        <p:xfrm>
          <a:off x="186266" y="982132"/>
          <a:ext cx="3000000" cy="3000000"/>
        </p:xfrm>
        <a:graphic>
          <a:graphicData uri="http://schemas.openxmlformats.org/drawingml/2006/table">
            <a:tbl>
              <a:tblPr bandRow="1" firstRow="1">
                <a:noFill/>
                <a:tableStyleId>{5047BFD3-6F91-4094-8EF9-536F9978D524}</a:tableStyleId>
              </a:tblPr>
              <a:tblGrid>
                <a:gridCol w="5777450"/>
                <a:gridCol w="5777450"/>
              </a:tblGrid>
              <a:tr h="774225">
                <a:tc>
                  <a:txBody>
                    <a:bodyPr>
                      <a:noAutofit/>
                    </a:bodyPr>
                    <a:lstStyle/>
                    <a:p>
                      <a:pPr indent="0" lvl="0">
                        <a:spcBef>
                          <a:spcPts val="0"/>
                        </a:spcBef>
                        <a:buSzPct val="25000"/>
                        <a:buNone/>
                      </a:pPr>
                      <a:r>
                        <a:rPr b="1" lang="en-US" sz="3200">
                          <a:solidFill>
                            <a:schemeClr val="dk1"/>
                          </a:solidFill>
                        </a:rPr>
                        <a:t>Production</a:t>
                      </a:r>
                    </a:p>
                  </a:txBody>
                  <a:tcPr marT="45725" marB="45725" marR="91450" marL="91450">
                    <a:solidFill>
                      <a:schemeClr val="lt1"/>
                    </a:solidFill>
                  </a:tcPr>
                </a:tc>
                <a:tc>
                  <a:txBody>
                    <a:bodyPr>
                      <a:noAutofit/>
                    </a:bodyPr>
                    <a:lstStyle/>
                    <a:p>
                      <a:pPr indent="0" lvl="0">
                        <a:spcBef>
                          <a:spcPts val="0"/>
                        </a:spcBef>
                        <a:buSzPct val="25000"/>
                        <a:buNone/>
                      </a:pPr>
                      <a:r>
                        <a:rPr b="1" lang="en-US" sz="3200">
                          <a:solidFill>
                            <a:schemeClr val="dk1"/>
                          </a:solidFill>
                        </a:rPr>
                        <a:t>Resources</a:t>
                      </a:r>
                      <a:r>
                        <a:rPr b="1" lang="en-US" sz="3200">
                          <a:solidFill>
                            <a:schemeClr val="dk1"/>
                          </a:solidFill>
                        </a:rPr>
                        <a:t> &amp; Ecology</a:t>
                      </a:r>
                    </a:p>
                  </a:txBody>
                  <a:tcPr marT="45725" marB="45725" marR="91450" marL="91450">
                    <a:solidFill>
                      <a:schemeClr val="lt1"/>
                    </a:solidFill>
                  </a:tcPr>
                </a:tc>
              </a:tr>
              <a:tr h="774225">
                <a:tc>
                  <a:txBody>
                    <a:bodyPr>
                      <a:noAutofit/>
                    </a:bodyPr>
                    <a:lstStyle/>
                    <a:p>
                      <a:pPr indent="0" lvl="0">
                        <a:spcBef>
                          <a:spcPts val="0"/>
                        </a:spcBef>
                        <a:buSzPct val="25000"/>
                        <a:buNone/>
                      </a:pPr>
                      <a:r>
                        <a:rPr b="1" lang="en-US" sz="3200">
                          <a:solidFill>
                            <a:schemeClr val="dk1"/>
                          </a:solidFill>
                        </a:rPr>
                        <a:t>Markets &amp; Trade</a:t>
                      </a:r>
                    </a:p>
                  </a:txBody>
                  <a:tcPr marT="45725" marB="45725" marR="91450" marL="91450"/>
                </a:tc>
                <a:tc>
                  <a:txBody>
                    <a:bodyPr>
                      <a:noAutofit/>
                    </a:bodyPr>
                    <a:lstStyle/>
                    <a:p>
                      <a:pPr indent="0" lvl="0">
                        <a:spcBef>
                          <a:spcPts val="0"/>
                        </a:spcBef>
                        <a:buSzPct val="25000"/>
                        <a:buNone/>
                      </a:pPr>
                      <a:r>
                        <a:rPr b="1" lang="en-US" sz="3200">
                          <a:solidFill>
                            <a:schemeClr val="dk1"/>
                          </a:solidFill>
                        </a:rPr>
                        <a:t>Technology &amp; Science</a:t>
                      </a:r>
                    </a:p>
                  </a:txBody>
                  <a:tcPr marT="45725" marB="45725" marR="91450" marL="91450"/>
                </a:tc>
              </a:tr>
              <a:tr h="774225">
                <a:tc>
                  <a:txBody>
                    <a:bodyPr>
                      <a:noAutofit/>
                    </a:bodyPr>
                    <a:lstStyle/>
                    <a:p>
                      <a:pPr indent="0" lvl="0">
                        <a:spcBef>
                          <a:spcPts val="0"/>
                        </a:spcBef>
                        <a:buSzPct val="25000"/>
                        <a:buNone/>
                      </a:pPr>
                      <a:r>
                        <a:rPr b="1" lang="en-US" sz="3200">
                          <a:solidFill>
                            <a:schemeClr val="dk1"/>
                          </a:solidFill>
                        </a:rPr>
                        <a:t>Peace &amp; Political</a:t>
                      </a:r>
                      <a:r>
                        <a:rPr b="1" lang="en-US" sz="3200">
                          <a:solidFill>
                            <a:schemeClr val="dk1"/>
                          </a:solidFill>
                        </a:rPr>
                        <a:t> Unity</a:t>
                      </a:r>
                    </a:p>
                  </a:txBody>
                  <a:tcPr marT="45725" marB="45725" marR="91450" marL="91450"/>
                </a:tc>
                <a:tc>
                  <a:txBody>
                    <a:bodyPr>
                      <a:noAutofit/>
                    </a:bodyPr>
                    <a:lstStyle/>
                    <a:p>
                      <a:pPr indent="0" lvl="0">
                        <a:spcBef>
                          <a:spcPts val="0"/>
                        </a:spcBef>
                        <a:buSzPct val="25000"/>
                        <a:buNone/>
                      </a:pPr>
                      <a:r>
                        <a:rPr b="1" lang="en-US" sz="3200">
                          <a:solidFill>
                            <a:schemeClr val="dk1"/>
                          </a:solidFill>
                        </a:rPr>
                        <a:t>Education</a:t>
                      </a:r>
                    </a:p>
                  </a:txBody>
                  <a:tcPr marT="45725" marB="45725" marR="91450" marL="91450"/>
                </a:tc>
              </a:tr>
              <a:tr h="774225">
                <a:tc>
                  <a:txBody>
                    <a:bodyPr>
                      <a:noAutofit/>
                    </a:bodyPr>
                    <a:lstStyle/>
                    <a:p>
                      <a:pPr indent="0" lvl="0">
                        <a:spcBef>
                          <a:spcPts val="0"/>
                        </a:spcBef>
                        <a:buSzPct val="25000"/>
                        <a:buNone/>
                      </a:pPr>
                      <a:r>
                        <a:rPr b="1" lang="en-US" sz="3200">
                          <a:solidFill>
                            <a:schemeClr val="dk1"/>
                          </a:solidFill>
                        </a:rPr>
                        <a:t>Law &amp; Governance</a:t>
                      </a:r>
                    </a:p>
                  </a:txBody>
                  <a:tcPr marT="45725" marB="45725" marR="91450" marL="91450"/>
                </a:tc>
                <a:tc>
                  <a:txBody>
                    <a:bodyPr>
                      <a:noAutofit/>
                    </a:bodyPr>
                    <a:lstStyle/>
                    <a:p>
                      <a:pPr indent="0" lvl="0">
                        <a:spcBef>
                          <a:spcPts val="0"/>
                        </a:spcBef>
                        <a:buSzPct val="25000"/>
                        <a:buNone/>
                      </a:pPr>
                      <a:r>
                        <a:rPr b="1" lang="en-US" sz="3200">
                          <a:solidFill>
                            <a:schemeClr val="dk1"/>
                          </a:solidFill>
                        </a:rPr>
                        <a:t>Distribution of Social Power</a:t>
                      </a:r>
                    </a:p>
                  </a:txBody>
                  <a:tcPr marT="45725" marB="45725" marR="91450" marL="91450"/>
                </a:tc>
              </a:tr>
              <a:tr h="774225">
                <a:tc>
                  <a:txBody>
                    <a:bodyPr>
                      <a:noAutofit/>
                    </a:bodyPr>
                    <a:lstStyle/>
                    <a:p>
                      <a:pPr indent="0" lvl="0">
                        <a:spcBef>
                          <a:spcPts val="0"/>
                        </a:spcBef>
                        <a:buSzPct val="25000"/>
                        <a:buNone/>
                      </a:pPr>
                      <a:r>
                        <a:rPr b="1" lang="en-US" sz="3200">
                          <a:solidFill>
                            <a:schemeClr val="dk1"/>
                          </a:solidFill>
                        </a:rPr>
                        <a:t>Transport &amp; Communication</a:t>
                      </a:r>
                    </a:p>
                  </a:txBody>
                  <a:tcPr marT="45725" marB="45725" marR="91450" marL="91450"/>
                </a:tc>
                <a:tc>
                  <a:txBody>
                    <a:bodyPr>
                      <a:noAutofit/>
                    </a:bodyPr>
                    <a:lstStyle/>
                    <a:p>
                      <a:pPr indent="0" lvl="0">
                        <a:spcBef>
                          <a:spcPts val="0"/>
                        </a:spcBef>
                        <a:buSzPct val="25000"/>
                        <a:buNone/>
                      </a:pPr>
                      <a:r>
                        <a:rPr b="1" lang="en-US" sz="3200">
                          <a:solidFill>
                            <a:schemeClr val="dk1"/>
                          </a:solidFill>
                        </a:rPr>
                        <a:t>Values of Civilization and Culture</a:t>
                      </a:r>
                    </a:p>
                  </a:txBody>
                  <a:tcPr marT="45725" marB="45725" marR="91450" marL="91450"/>
                </a:tc>
              </a:tr>
              <a:tr h="774225">
                <a:tc>
                  <a:txBody>
                    <a:bodyPr>
                      <a:noAutofit/>
                    </a:bodyPr>
                    <a:lstStyle/>
                    <a:p>
                      <a:pPr indent="0" lvl="0">
                        <a:spcBef>
                          <a:spcPts val="0"/>
                        </a:spcBef>
                        <a:buSzPct val="25000"/>
                        <a:buNone/>
                      </a:pPr>
                      <a:r>
                        <a:rPr b="1" lang="en-US" sz="3200">
                          <a:solidFill>
                            <a:schemeClr val="dk1"/>
                          </a:solidFill>
                        </a:rPr>
                        <a:t>Money, Banking</a:t>
                      </a:r>
                      <a:r>
                        <a:rPr b="1" lang="en-US" sz="3200">
                          <a:solidFill>
                            <a:schemeClr val="dk1"/>
                          </a:solidFill>
                        </a:rPr>
                        <a:t> &amp; Finance</a:t>
                      </a:r>
                    </a:p>
                  </a:txBody>
                  <a:tcPr marT="45725" marB="45725" marR="91450" marL="91450"/>
                </a:tc>
                <a:tc>
                  <a:txBody>
                    <a:bodyPr>
                      <a:noAutofit/>
                    </a:bodyPr>
                    <a:lstStyle/>
                    <a:p>
                      <a:pPr indent="0" lvl="0">
                        <a:spcBef>
                          <a:spcPts val="0"/>
                        </a:spcBef>
                        <a:buSzPct val="25000"/>
                        <a:buNone/>
                      </a:pPr>
                      <a:r>
                        <a:rPr b="1" lang="en-US" sz="3200">
                          <a:solidFill>
                            <a:schemeClr val="dk1"/>
                          </a:solidFill>
                        </a:rPr>
                        <a:t>Individuality</a:t>
                      </a:r>
                      <a:r>
                        <a:rPr b="1" lang="en-US" sz="3200">
                          <a:solidFill>
                            <a:schemeClr val="dk1"/>
                          </a:solidFill>
                        </a:rPr>
                        <a:t> &amp; Leadership</a:t>
                      </a:r>
                    </a:p>
                  </a:txBody>
                  <a:tcPr marT="45725" marB="45725" marR="91450" marL="91450"/>
                </a:tc>
              </a:tr>
              <a:tr h="940150">
                <a:tc>
                  <a:txBody>
                    <a:bodyPr>
                      <a:noAutofit/>
                    </a:bodyPr>
                    <a:lstStyle/>
                    <a:p>
                      <a:pPr indent="0" lvl="0">
                        <a:spcBef>
                          <a:spcPts val="0"/>
                        </a:spcBef>
                        <a:buSzPct val="25000"/>
                        <a:buNone/>
                      </a:pPr>
                      <a:r>
                        <a:rPr b="1" lang="en-US" sz="3200">
                          <a:solidFill>
                            <a:schemeClr val="dk1"/>
                          </a:solidFill>
                        </a:rPr>
                        <a:t>Social Organization, Management, Trust </a:t>
                      </a:r>
                    </a:p>
                  </a:txBody>
                  <a:tcPr marT="45725" marB="45725" marR="91450" marL="91450"/>
                </a:tc>
                <a:tc>
                  <a:txBody>
                    <a:bodyPr>
                      <a:noAutofit/>
                    </a:bodyPr>
                    <a:lstStyle/>
                    <a:p>
                      <a:pPr indent="0" lvl="0">
                        <a:spcBef>
                          <a:spcPts val="0"/>
                        </a:spcBef>
                        <a:buSzPct val="25000"/>
                        <a:buNone/>
                      </a:pPr>
                      <a:r>
                        <a:rPr b="1" lang="en-US" sz="3200">
                          <a:solidFill>
                            <a:schemeClr val="dk1"/>
                          </a:solidFill>
                        </a:rPr>
                        <a:t>Ways of Thinking &amp; </a:t>
                      </a:r>
                      <a:br>
                        <a:rPr b="1" lang="en-US" sz="3200">
                          <a:solidFill>
                            <a:schemeClr val="dk1"/>
                          </a:solidFill>
                        </a:rPr>
                      </a:br>
                      <a:r>
                        <a:rPr b="1" lang="en-US" sz="3200">
                          <a:solidFill>
                            <a:schemeClr val="dk1"/>
                          </a:solidFill>
                        </a:rPr>
                        <a:t>Construction of Knowledge</a:t>
                      </a:r>
                    </a:p>
                  </a:txBody>
                  <a:tcPr marT="45725" marB="45725" marR="91450" marL="91450"/>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228600" y="182881"/>
            <a:ext cx="11765280" cy="746759"/>
          </a:xfrm>
          <a:prstGeom prst="rect">
            <a:avLst/>
          </a:prstGeom>
          <a:noFill/>
          <a:ln>
            <a:noFill/>
          </a:ln>
        </p:spPr>
        <p:txBody>
          <a:bodyPr anchorCtr="0" anchor="ctr" bIns="45700" lIns="91425" rIns="91425" tIns="45700">
            <a:noAutofit/>
          </a:bodyPr>
          <a:lstStyle/>
          <a:p>
            <a:pPr indent="0" lvl="0">
              <a:spcBef>
                <a:spcPts val="0"/>
              </a:spcBef>
              <a:buSzPct val="25000"/>
              <a:buNone/>
            </a:pPr>
            <a:r>
              <a:rPr b="1" lang="en-US" sz="4000">
                <a:solidFill>
                  <a:schemeClr val="lt1"/>
                </a:solidFill>
              </a:rPr>
              <a:t>Economy as a Social Organization</a:t>
            </a:r>
          </a:p>
        </p:txBody>
      </p:sp>
      <p:sp>
        <p:nvSpPr>
          <p:cNvPr id="73" name="Shape 73"/>
          <p:cNvSpPr txBox="1"/>
          <p:nvPr>
            <p:ph idx="1" type="body"/>
          </p:nvPr>
        </p:nvSpPr>
        <p:spPr>
          <a:xfrm>
            <a:off x="0" y="929641"/>
            <a:ext cx="11932919" cy="5471158"/>
          </a:xfrm>
          <a:prstGeom prst="rect">
            <a:avLst/>
          </a:prstGeom>
          <a:noFill/>
          <a:ln>
            <a:noFill/>
          </a:ln>
        </p:spPr>
        <p:txBody>
          <a:bodyPr anchorCtr="0" anchor="t" bIns="45700" lIns="91425" rIns="91425" tIns="45700">
            <a:noAutofit/>
          </a:bodyPr>
          <a:lstStyle/>
          <a:p>
            <a:pPr indent="-457200" lvl="0" marL="457200">
              <a:spcBef>
                <a:spcPts val="0"/>
              </a:spcBef>
              <a:spcAft>
                <a:spcPts val="0"/>
              </a:spcAft>
              <a:buClr>
                <a:schemeClr val="dk1"/>
              </a:buClr>
              <a:buSzPct val="100000"/>
              <a:buFont typeface="Arial"/>
              <a:buChar char="•"/>
            </a:pPr>
            <a:r>
              <a:rPr lang="en-US" sz="3200">
                <a:solidFill>
                  <a:schemeClr val="dk1"/>
                </a:solidFill>
              </a:rPr>
              <a:t>Modern economy is a social institution founded on an ever-expanding organization of human relationships in space &amp; time </a:t>
            </a:r>
          </a:p>
          <a:p>
            <a:pPr indent="-457200" lvl="0" marL="457200">
              <a:spcBef>
                <a:spcPts val="1200"/>
              </a:spcBef>
              <a:spcAft>
                <a:spcPts val="0"/>
              </a:spcAft>
              <a:buClr>
                <a:schemeClr val="dk1"/>
              </a:buClr>
              <a:buSzPct val="100000"/>
              <a:buFont typeface="Arial"/>
              <a:buChar char="•"/>
            </a:pPr>
            <a:r>
              <a:rPr lang="en-US" sz="3200">
                <a:solidFill>
                  <a:schemeClr val="dk1"/>
                </a:solidFill>
              </a:rPr>
              <a:t>Social institutions are created to serve society. Like democracy, the value of economy depends on the guiding values and principles on which i</a:t>
            </a:r>
            <a:r>
              <a:rPr lang="en-US"/>
              <a:t>t</a:t>
            </a:r>
            <a:r>
              <a:rPr lang="en-US" sz="3200">
                <a:solidFill>
                  <a:schemeClr val="dk1"/>
                </a:solidFill>
              </a:rPr>
              <a:t> is founded</a:t>
            </a:r>
          </a:p>
          <a:p>
            <a:pPr indent="-457200" lvl="0" marL="457200">
              <a:spcBef>
                <a:spcPts val="1200"/>
              </a:spcBef>
              <a:buClr>
                <a:schemeClr val="dk1"/>
              </a:buClr>
              <a:buSzPct val="100000"/>
              <a:buFont typeface="Arial"/>
              <a:buChar char="•"/>
            </a:pPr>
            <a:r>
              <a:rPr lang="en-US" sz="3200">
                <a:solidFill>
                  <a:schemeClr val="dk1"/>
                </a:solidFill>
              </a:rPr>
              <a:t>Society’s purpose is to maximize the economic security, welfare and well-being of all its citizens which is essential to achieve and maintain peace, social stability, sustainable prosperity, human dignity and the fullest realization of human potentials for individuals, societies and humanity as a whole.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402336" y="228595"/>
            <a:ext cx="11379200" cy="638635"/>
          </a:xfrm>
          <a:prstGeom prst="rect">
            <a:avLst/>
          </a:prstGeom>
          <a:noFill/>
          <a:ln>
            <a:noFill/>
          </a:ln>
        </p:spPr>
        <p:txBody>
          <a:bodyPr anchorCtr="0" anchor="ctr" bIns="45700" lIns="91425" rIns="91425" tIns="45700">
            <a:noAutofit/>
          </a:bodyPr>
          <a:lstStyle/>
          <a:p>
            <a:pPr indent="0" lvl="0">
              <a:spcBef>
                <a:spcPts val="0"/>
              </a:spcBef>
              <a:buSzPct val="25000"/>
              <a:buNone/>
            </a:pPr>
            <a:r>
              <a:rPr b="1" lang="en-US" sz="4000">
                <a:solidFill>
                  <a:schemeClr val="lt1"/>
                </a:solidFill>
              </a:rPr>
              <a:t>Society	</a:t>
            </a:r>
          </a:p>
        </p:txBody>
      </p:sp>
      <p:sp>
        <p:nvSpPr>
          <p:cNvPr id="80" name="Shape 80"/>
          <p:cNvSpPr txBox="1"/>
          <p:nvPr>
            <p:ph idx="1" type="body"/>
          </p:nvPr>
        </p:nvSpPr>
        <p:spPr>
          <a:xfrm>
            <a:off x="192505" y="1081592"/>
            <a:ext cx="11548391" cy="5145471"/>
          </a:xfrm>
          <a:prstGeom prst="rect">
            <a:avLst/>
          </a:prstGeom>
          <a:noFill/>
          <a:ln>
            <a:noFill/>
          </a:ln>
        </p:spPr>
        <p:txBody>
          <a:bodyPr anchorCtr="0" anchor="t" bIns="45700" lIns="91425" rIns="91425" tIns="45700">
            <a:noAutofit/>
          </a:bodyPr>
          <a:lstStyle/>
          <a:p>
            <a:pPr indent="-457200" lvl="0" marL="457200">
              <a:lnSpc>
                <a:spcPct val="90000"/>
              </a:lnSpc>
              <a:spcBef>
                <a:spcPts val="0"/>
              </a:spcBef>
              <a:spcAft>
                <a:spcPts val="0"/>
              </a:spcAft>
              <a:buClr>
                <a:schemeClr val="dk1"/>
              </a:buClr>
              <a:buSzPct val="100000"/>
              <a:buFont typeface="Arial"/>
              <a:buChar char="•"/>
            </a:pPr>
            <a:r>
              <a:rPr lang="en-US" sz="3200">
                <a:solidFill>
                  <a:schemeClr val="dk1"/>
                </a:solidFill>
              </a:rPr>
              <a:t>Society is not merely a machine or complex, mechanistic system subject to mechanical laws of Nature.</a:t>
            </a:r>
          </a:p>
          <a:p>
            <a:pPr indent="-457200" lvl="0" marL="457200">
              <a:lnSpc>
                <a:spcPct val="90000"/>
              </a:lnSpc>
              <a:spcBef>
                <a:spcPts val="1800"/>
              </a:spcBef>
              <a:spcAft>
                <a:spcPts val="0"/>
              </a:spcAft>
              <a:buClr>
                <a:schemeClr val="dk1"/>
              </a:buClr>
              <a:buSzPct val="100000"/>
              <a:buFont typeface="Arial"/>
              <a:buChar char="•"/>
            </a:pPr>
            <a:r>
              <a:rPr lang="en-US" sz="3200">
                <a:solidFill>
                  <a:schemeClr val="dk1"/>
                </a:solidFill>
              </a:rPr>
              <a:t>Economics should be based on an integrated conception of society as a </a:t>
            </a:r>
            <a:r>
              <a:rPr lang="en-US" sz="3200" u="sng">
                <a:solidFill>
                  <a:srgbClr val="C00000"/>
                </a:solidFill>
              </a:rPr>
              <a:t>complex, conscious, integrated living organism</a:t>
            </a:r>
            <a:r>
              <a:rPr lang="en-US" sz="3200">
                <a:solidFill>
                  <a:srgbClr val="C00000"/>
                </a:solidFill>
              </a:rPr>
              <a:t> </a:t>
            </a:r>
            <a:r>
              <a:rPr lang="en-US" sz="3200">
                <a:solidFill>
                  <a:schemeClr val="dk1"/>
                </a:solidFill>
              </a:rPr>
              <a:t>undergoing a continuous process of evolution. </a:t>
            </a:r>
          </a:p>
          <a:p>
            <a:pPr indent="-457200" lvl="0" marL="457200">
              <a:lnSpc>
                <a:spcPct val="90000"/>
              </a:lnSpc>
              <a:spcBef>
                <a:spcPts val="1800"/>
              </a:spcBef>
              <a:spcAft>
                <a:spcPts val="0"/>
              </a:spcAft>
              <a:buClr>
                <a:schemeClr val="dk1"/>
              </a:buClr>
              <a:buSzPct val="100000"/>
              <a:buFont typeface="Arial"/>
              <a:buChar char="•"/>
            </a:pPr>
            <a:r>
              <a:rPr lang="en-US" sz="3200">
                <a:solidFill>
                  <a:schemeClr val="dk1"/>
                </a:solidFill>
              </a:rPr>
              <a:t>Society includes local, national and global dimensions that are all interconnected and interdependent with one another.</a:t>
            </a:r>
          </a:p>
          <a:p>
            <a:pPr indent="-457200" lvl="0" marL="457200">
              <a:lnSpc>
                <a:spcPct val="90000"/>
              </a:lnSpc>
              <a:spcBef>
                <a:spcPts val="1800"/>
              </a:spcBef>
              <a:spcAft>
                <a:spcPts val="0"/>
              </a:spcAft>
              <a:buClr>
                <a:schemeClr val="dk1"/>
              </a:buClr>
              <a:buSzPct val="100000"/>
              <a:buFont typeface="Arial"/>
              <a:buChar char="•"/>
            </a:pPr>
            <a:r>
              <a:rPr lang="en-US" sz="3200">
                <a:solidFill>
                  <a:schemeClr val="dk1"/>
                </a:solidFill>
              </a:rPr>
              <a:t>Best analogy for society is the integration of the human body with emotional-mental consciousness and environment.</a:t>
            </a:r>
          </a:p>
          <a:p>
            <a:pPr indent="0" lvl="0">
              <a:lnSpc>
                <a:spcPct val="90000"/>
              </a:lnSpc>
              <a:spcBef>
                <a:spcPts val="1200"/>
              </a:spcBef>
              <a:spcAft>
                <a:spcPts val="0"/>
              </a:spcAft>
              <a:buSzPct val="25000"/>
              <a:buNone/>
            </a:pPr>
            <a:r>
              <a:t/>
            </a:r>
            <a:endParaRPr sz="3200">
              <a:solidFill>
                <a:schemeClr val="dk1"/>
              </a:solidFill>
            </a:endParaRPr>
          </a:p>
          <a:p>
            <a:pPr indent="0" lvl="0">
              <a:lnSpc>
                <a:spcPct val="90000"/>
              </a:lnSpc>
              <a:spcBef>
                <a:spcPts val="1200"/>
              </a:spcBef>
              <a:buSzPct val="25000"/>
              <a:buNone/>
            </a:pPr>
            <a:r>
              <a:t/>
            </a:r>
            <a:endParaRPr sz="32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402336" y="228595"/>
            <a:ext cx="11379200" cy="638635"/>
          </a:xfrm>
          <a:prstGeom prst="rect">
            <a:avLst/>
          </a:prstGeom>
          <a:noFill/>
          <a:ln>
            <a:noFill/>
          </a:ln>
        </p:spPr>
        <p:txBody>
          <a:bodyPr anchorCtr="0" anchor="ctr" bIns="45700" lIns="91425" rIns="91425" tIns="45700">
            <a:noAutofit/>
          </a:bodyPr>
          <a:lstStyle/>
          <a:p>
            <a:pPr indent="0" lvl="0">
              <a:spcBef>
                <a:spcPts val="0"/>
              </a:spcBef>
              <a:buSzPct val="25000"/>
              <a:buNone/>
            </a:pPr>
            <a:r>
              <a:rPr b="1" lang="en-US" sz="4000">
                <a:solidFill>
                  <a:schemeClr val="lt1"/>
                </a:solidFill>
              </a:rPr>
              <a:t>Value-based Social Science</a:t>
            </a:r>
          </a:p>
        </p:txBody>
      </p:sp>
      <p:sp>
        <p:nvSpPr>
          <p:cNvPr id="86" name="Shape 86"/>
          <p:cNvSpPr txBox="1"/>
          <p:nvPr>
            <p:ph idx="1" type="body"/>
          </p:nvPr>
        </p:nvSpPr>
        <p:spPr>
          <a:xfrm>
            <a:off x="192505" y="953576"/>
            <a:ext cx="11548391" cy="5145471"/>
          </a:xfrm>
          <a:prstGeom prst="rect">
            <a:avLst/>
          </a:prstGeom>
          <a:noFill/>
          <a:ln>
            <a:noFill/>
          </a:ln>
        </p:spPr>
        <p:txBody>
          <a:bodyPr anchorCtr="0" anchor="t" bIns="45700" lIns="91425" rIns="91425" tIns="45700">
            <a:noAutofit/>
          </a:bodyPr>
          <a:lstStyle/>
          <a:p>
            <a:pPr indent="0" lvl="0">
              <a:spcBef>
                <a:spcPts val="0"/>
              </a:spcBef>
              <a:spcAft>
                <a:spcPts val="0"/>
              </a:spcAft>
              <a:buSzPct val="25000"/>
              <a:buNone/>
            </a:pPr>
            <a:r>
              <a:t/>
            </a:r>
            <a:endParaRPr sz="2960">
              <a:solidFill>
                <a:schemeClr val="dk1"/>
              </a:solidFill>
            </a:endParaRPr>
          </a:p>
          <a:p>
            <a:pPr indent="0" lvl="0" algn="ctr">
              <a:spcBef>
                <a:spcPts val="1200"/>
              </a:spcBef>
              <a:spcAft>
                <a:spcPts val="0"/>
              </a:spcAft>
              <a:buSzPct val="25000"/>
              <a:buNone/>
            </a:pPr>
            <a:r>
              <a:rPr lang="en-US" sz="2960">
                <a:solidFill>
                  <a:srgbClr val="C00000"/>
                </a:solidFill>
              </a:rPr>
              <a:t>Beware of misguided naturalism in the social sciences. </a:t>
            </a:r>
            <a:br>
              <a:rPr lang="en-US" sz="2960">
                <a:solidFill>
                  <a:srgbClr val="C00000"/>
                </a:solidFill>
              </a:rPr>
            </a:br>
            <a:r>
              <a:rPr lang="en-US" sz="2960">
                <a:solidFill>
                  <a:srgbClr val="C00000"/>
                </a:solidFill>
              </a:rPr>
              <a:t>									   -- Karl Popper</a:t>
            </a:r>
          </a:p>
          <a:p>
            <a:pPr indent="0" lvl="0">
              <a:spcBef>
                <a:spcPts val="1200"/>
              </a:spcBef>
              <a:spcAft>
                <a:spcPts val="0"/>
              </a:spcAft>
              <a:buSzPct val="25000"/>
              <a:buNone/>
            </a:pPr>
            <a:r>
              <a:rPr lang="en-US" sz="2960">
                <a:solidFill>
                  <a:schemeClr val="dk1"/>
                </a:solidFill>
              </a:rPr>
              <a:t>The laws of economy are human-made and subject to choice.</a:t>
            </a:r>
          </a:p>
          <a:p>
            <a:pPr indent="0" lvl="0">
              <a:spcBef>
                <a:spcPts val="1200"/>
              </a:spcBef>
              <a:spcAft>
                <a:spcPts val="0"/>
              </a:spcAft>
              <a:buSzPct val="25000"/>
              <a:buNone/>
            </a:pPr>
            <a:r>
              <a:rPr lang="en-US" sz="2960">
                <a:solidFill>
                  <a:schemeClr val="dk1"/>
                </a:solidFill>
              </a:rPr>
              <a:t>All social science is value-based. </a:t>
            </a:r>
          </a:p>
          <a:p>
            <a:pPr indent="0" lvl="0">
              <a:spcBef>
                <a:spcPts val="1200"/>
              </a:spcBef>
              <a:spcAft>
                <a:spcPts val="0"/>
              </a:spcAft>
              <a:buSzPct val="25000"/>
              <a:buNone/>
            </a:pPr>
            <a:r>
              <a:rPr lang="en-US" sz="2960">
                <a:solidFill>
                  <a:schemeClr val="dk1"/>
                </a:solidFill>
              </a:rPr>
              <a:t>The values should be made explicit. </a:t>
            </a:r>
          </a:p>
          <a:p>
            <a:pPr indent="0" lvl="0">
              <a:spcBef>
                <a:spcPts val="1200"/>
              </a:spcBef>
              <a:spcAft>
                <a:spcPts val="0"/>
              </a:spcAft>
              <a:buSzPct val="25000"/>
              <a:buNone/>
            </a:pPr>
            <a:r>
              <a:rPr lang="en-US" sz="2960">
                <a:solidFill>
                  <a:schemeClr val="dk1"/>
                </a:solidFill>
              </a:rPr>
              <a:t>Current theories value growth, money, markets, systems and rules. </a:t>
            </a:r>
          </a:p>
          <a:p>
            <a:pPr indent="0" lvl="0">
              <a:spcBef>
                <a:spcPts val="1200"/>
              </a:spcBef>
              <a:buSzPct val="25000"/>
              <a:buNone/>
            </a:pPr>
            <a:r>
              <a:rPr lang="en-US" sz="2960">
                <a:solidFill>
                  <a:schemeClr val="dk1"/>
                </a:solidFill>
              </a:rPr>
              <a:t>Human-centered economics should be based o</a:t>
            </a:r>
            <a:r>
              <a:rPr lang="en-US" sz="2960"/>
              <a:t>n</a:t>
            </a:r>
            <a:r>
              <a:rPr lang="en-US" sz="2960">
                <a:solidFill>
                  <a:schemeClr val="dk1"/>
                </a:solidFill>
              </a:rPr>
              <a:t> values of freedom, dignity, security, welfare, well-being, sustainability and evolution.</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402336" y="228595"/>
            <a:ext cx="11379200" cy="638635"/>
          </a:xfrm>
          <a:prstGeom prst="rect">
            <a:avLst/>
          </a:prstGeom>
          <a:noFill/>
          <a:ln>
            <a:noFill/>
          </a:ln>
        </p:spPr>
        <p:txBody>
          <a:bodyPr anchorCtr="0" anchor="ctr" bIns="45700" lIns="91425" rIns="91425" tIns="45700">
            <a:noAutofit/>
          </a:bodyPr>
          <a:lstStyle/>
          <a:p>
            <a:pPr indent="0" lvl="0">
              <a:spcBef>
                <a:spcPts val="0"/>
              </a:spcBef>
              <a:buSzPct val="25000"/>
              <a:buNone/>
            </a:pPr>
            <a:r>
              <a:rPr b="1" lang="en-US" sz="4000">
                <a:solidFill>
                  <a:schemeClr val="lt1"/>
                </a:solidFill>
              </a:rPr>
              <a:t>Interdisciplinarity</a:t>
            </a:r>
          </a:p>
        </p:txBody>
      </p:sp>
      <p:sp>
        <p:nvSpPr>
          <p:cNvPr id="92" name="Shape 92"/>
          <p:cNvSpPr txBox="1"/>
          <p:nvPr>
            <p:ph idx="1" type="body"/>
          </p:nvPr>
        </p:nvSpPr>
        <p:spPr>
          <a:xfrm>
            <a:off x="301688" y="953576"/>
            <a:ext cx="11548391" cy="5145471"/>
          </a:xfrm>
          <a:prstGeom prst="rect">
            <a:avLst/>
          </a:prstGeom>
          <a:noFill/>
          <a:ln>
            <a:noFill/>
          </a:ln>
        </p:spPr>
        <p:txBody>
          <a:bodyPr anchorCtr="0" anchor="t" bIns="45700" lIns="91425" rIns="91425" tIns="45700">
            <a:noAutofit/>
          </a:bodyPr>
          <a:lstStyle/>
          <a:p>
            <a:pPr indent="-457200" lvl="0" marL="457200">
              <a:spcBef>
                <a:spcPts val="0"/>
              </a:spcBef>
              <a:spcAft>
                <a:spcPts val="0"/>
              </a:spcAft>
              <a:buClr>
                <a:schemeClr val="dk1"/>
              </a:buClr>
              <a:buSzPct val="100000"/>
              <a:buFont typeface="Arial"/>
              <a:buNone/>
            </a:pPr>
            <a:r>
              <a:t/>
            </a:r>
            <a:endParaRPr sz="3200">
              <a:solidFill>
                <a:schemeClr val="dk1"/>
              </a:solidFill>
            </a:endParaRPr>
          </a:p>
          <a:p>
            <a:pPr indent="0" lvl="0">
              <a:spcBef>
                <a:spcPts val="1200"/>
              </a:spcBef>
              <a:spcAft>
                <a:spcPts val="0"/>
              </a:spcAft>
              <a:buSzPct val="25000"/>
              <a:buNone/>
            </a:pPr>
            <a:r>
              <a:rPr lang="en-US" sz="3200">
                <a:solidFill>
                  <a:schemeClr val="dk1"/>
                </a:solidFill>
              </a:rPr>
              <a:t>Economy is an open system related to, interacting with and mutually interdependent </a:t>
            </a:r>
            <a:r>
              <a:rPr lang="en-US"/>
              <a:t>on </a:t>
            </a:r>
            <a:r>
              <a:rPr lang="en-US" sz="3200">
                <a:solidFill>
                  <a:schemeClr val="dk1"/>
                </a:solidFill>
              </a:rPr>
              <a:t>political, legal, technological, social, cultural, psychological and ecological dimensions of society.</a:t>
            </a:r>
          </a:p>
          <a:p>
            <a:pPr indent="0" lvl="0">
              <a:spcBef>
                <a:spcPts val="1200"/>
              </a:spcBef>
              <a:buSzPct val="25000"/>
              <a:buNone/>
            </a:pPr>
            <a:r>
              <a:rPr lang="en-US" sz="3200">
                <a:solidFill>
                  <a:schemeClr val="dk1"/>
                </a:solidFill>
              </a:rPr>
              <a:t>Therefore economic science must make explicit the dependencies and interactions between economy and these other spheres of humanity’s social existence.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402336" y="228595"/>
            <a:ext cx="11379200" cy="638635"/>
          </a:xfrm>
          <a:prstGeom prst="rect">
            <a:avLst/>
          </a:prstGeom>
          <a:noFill/>
          <a:ln>
            <a:noFill/>
          </a:ln>
        </p:spPr>
        <p:txBody>
          <a:bodyPr anchorCtr="0" anchor="ctr" bIns="45700" lIns="91425" rIns="91425" tIns="45700">
            <a:noAutofit/>
          </a:bodyPr>
          <a:lstStyle/>
          <a:p>
            <a:pPr indent="0" lvl="0">
              <a:spcBef>
                <a:spcPts val="0"/>
              </a:spcBef>
              <a:buSzPct val="25000"/>
              <a:buNone/>
            </a:pPr>
            <a:r>
              <a:rPr b="1" lang="en-US" sz="4000">
                <a:solidFill>
                  <a:schemeClr val="lt1"/>
                </a:solidFill>
              </a:rPr>
              <a:t>Trans-disciplinarity</a:t>
            </a:r>
          </a:p>
        </p:txBody>
      </p:sp>
      <p:sp>
        <p:nvSpPr>
          <p:cNvPr id="99" name="Shape 99"/>
          <p:cNvSpPr txBox="1"/>
          <p:nvPr>
            <p:ph idx="1" type="body"/>
          </p:nvPr>
        </p:nvSpPr>
        <p:spPr>
          <a:xfrm>
            <a:off x="141706" y="953576"/>
            <a:ext cx="11999495" cy="5145471"/>
          </a:xfrm>
          <a:prstGeom prst="rect">
            <a:avLst/>
          </a:prstGeom>
          <a:noFill/>
          <a:ln>
            <a:noFill/>
          </a:ln>
        </p:spPr>
        <p:txBody>
          <a:bodyPr anchorCtr="0" anchor="t" bIns="45700" lIns="91425" rIns="91425" tIns="45700">
            <a:noAutofit/>
          </a:bodyPr>
          <a:lstStyle/>
          <a:p>
            <a:pPr indent="0" lvl="0">
              <a:lnSpc>
                <a:spcPct val="90000"/>
              </a:lnSpc>
              <a:spcBef>
                <a:spcPts val="0"/>
              </a:spcBef>
              <a:spcAft>
                <a:spcPts val="0"/>
              </a:spcAft>
              <a:buSzPct val="25000"/>
              <a:buNone/>
            </a:pPr>
            <a:r>
              <a:t/>
            </a:r>
            <a:endParaRPr sz="2960">
              <a:solidFill>
                <a:schemeClr val="dk1"/>
              </a:solidFill>
            </a:endParaRPr>
          </a:p>
          <a:p>
            <a:pPr indent="0" lvl="0">
              <a:lnSpc>
                <a:spcPct val="90000"/>
              </a:lnSpc>
              <a:spcBef>
                <a:spcPts val="1200"/>
              </a:spcBef>
              <a:spcAft>
                <a:spcPts val="0"/>
              </a:spcAft>
              <a:buSzPct val="25000"/>
              <a:buNone/>
            </a:pPr>
            <a:r>
              <a:rPr lang="en-US" sz="2960">
                <a:solidFill>
                  <a:schemeClr val="dk1"/>
                </a:solidFill>
              </a:rPr>
              <a:t>Social science should be founded on fundamental social processes common to all human activity</a:t>
            </a:r>
          </a:p>
          <a:p>
            <a:pPr indent="-457200" lvl="0" marL="457200">
              <a:lnSpc>
                <a:spcPct val="90000"/>
              </a:lnSpc>
              <a:spcBef>
                <a:spcPts val="1200"/>
              </a:spcBef>
              <a:spcAft>
                <a:spcPts val="0"/>
              </a:spcAft>
              <a:buClr>
                <a:schemeClr val="dk1"/>
              </a:buClr>
              <a:buSzPct val="98666"/>
              <a:buFont typeface="Arial"/>
              <a:buChar char="•"/>
            </a:pPr>
            <a:r>
              <a:rPr lang="en-US" sz="2960">
                <a:solidFill>
                  <a:schemeClr val="dk1"/>
                </a:solidFill>
              </a:rPr>
              <a:t>Evolution of conscious awareness &amp; intention</a:t>
            </a:r>
          </a:p>
          <a:p>
            <a:pPr indent="-457200" lvl="0" marL="457200">
              <a:lnSpc>
                <a:spcPct val="90000"/>
              </a:lnSpc>
              <a:spcBef>
                <a:spcPts val="1200"/>
              </a:spcBef>
              <a:spcAft>
                <a:spcPts val="0"/>
              </a:spcAft>
              <a:buClr>
                <a:schemeClr val="dk1"/>
              </a:buClr>
              <a:buSzPct val="98666"/>
              <a:buFont typeface="Arial"/>
              <a:buChar char="•"/>
            </a:pPr>
            <a:r>
              <a:rPr lang="en-US" sz="2960">
                <a:solidFill>
                  <a:schemeClr val="dk1"/>
                </a:solidFill>
              </a:rPr>
              <a:t>Implementation of values </a:t>
            </a:r>
          </a:p>
          <a:p>
            <a:pPr indent="-457200" lvl="0" marL="457200">
              <a:lnSpc>
                <a:spcPct val="90000"/>
              </a:lnSpc>
              <a:spcBef>
                <a:spcPts val="1200"/>
              </a:spcBef>
              <a:spcAft>
                <a:spcPts val="0"/>
              </a:spcAft>
              <a:buClr>
                <a:schemeClr val="dk1"/>
              </a:buClr>
              <a:buSzPct val="98666"/>
              <a:buFont typeface="Arial"/>
              <a:buChar char="•"/>
            </a:pPr>
            <a:r>
              <a:rPr lang="en-US" sz="2960">
                <a:solidFill>
                  <a:schemeClr val="dk1"/>
                </a:solidFill>
              </a:rPr>
              <a:t>Conversion of human energy into social power for accomplishment</a:t>
            </a:r>
          </a:p>
          <a:p>
            <a:pPr indent="-457200" lvl="0" marL="457200">
              <a:lnSpc>
                <a:spcPct val="90000"/>
              </a:lnSpc>
              <a:spcBef>
                <a:spcPts val="1200"/>
              </a:spcBef>
              <a:spcAft>
                <a:spcPts val="0"/>
              </a:spcAft>
              <a:buClr>
                <a:schemeClr val="dk1"/>
              </a:buClr>
              <a:buSzPct val="98666"/>
              <a:buFont typeface="Arial"/>
              <a:buChar char="•"/>
            </a:pPr>
            <a:r>
              <a:rPr lang="en-US" sz="2960">
                <a:solidFill>
                  <a:schemeClr val="dk1"/>
                </a:solidFill>
              </a:rPr>
              <a:t>Capacity for self-organization </a:t>
            </a:r>
          </a:p>
          <a:p>
            <a:pPr indent="-457200" lvl="0" marL="457200">
              <a:lnSpc>
                <a:spcPct val="90000"/>
              </a:lnSpc>
              <a:spcBef>
                <a:spcPts val="1200"/>
              </a:spcBef>
              <a:spcAft>
                <a:spcPts val="0"/>
              </a:spcAft>
              <a:buClr>
                <a:schemeClr val="dk1"/>
              </a:buClr>
              <a:buSzPct val="98666"/>
              <a:buFont typeface="Arial"/>
              <a:buChar char="•"/>
            </a:pPr>
            <a:r>
              <a:rPr lang="en-US" sz="2960">
                <a:solidFill>
                  <a:schemeClr val="dk1"/>
                </a:solidFill>
              </a:rPr>
              <a:t>Development of complex relationships and network effects</a:t>
            </a:r>
          </a:p>
          <a:p>
            <a:pPr indent="-457200" lvl="0" marL="457200">
              <a:lnSpc>
                <a:spcPct val="90000"/>
              </a:lnSpc>
              <a:spcBef>
                <a:spcPts val="1200"/>
              </a:spcBef>
              <a:spcAft>
                <a:spcPts val="0"/>
              </a:spcAft>
              <a:buClr>
                <a:schemeClr val="dk1"/>
              </a:buClr>
              <a:buSzPct val="98666"/>
              <a:buFont typeface="Arial"/>
              <a:buChar char="•"/>
            </a:pPr>
            <a:r>
              <a:rPr lang="en-US" sz="2960">
                <a:solidFill>
                  <a:schemeClr val="dk1"/>
                </a:solidFill>
              </a:rPr>
              <a:t>Emergence of concealed evolutionary potentials </a:t>
            </a:r>
          </a:p>
          <a:p>
            <a:pPr indent="0" lvl="0">
              <a:lnSpc>
                <a:spcPct val="90000"/>
              </a:lnSpc>
              <a:spcBef>
                <a:spcPts val="1200"/>
              </a:spcBef>
              <a:spcAft>
                <a:spcPts val="0"/>
              </a:spcAft>
              <a:buSzPct val="25000"/>
              <a:buNone/>
            </a:pPr>
            <a:r>
              <a:t/>
            </a:r>
            <a:endParaRPr sz="2960">
              <a:solidFill>
                <a:schemeClr val="dk1"/>
              </a:solidFill>
            </a:endParaRPr>
          </a:p>
          <a:p>
            <a:pPr indent="0" lvl="0">
              <a:lnSpc>
                <a:spcPct val="90000"/>
              </a:lnSpc>
              <a:spcBef>
                <a:spcPts val="1200"/>
              </a:spcBef>
              <a:spcAft>
                <a:spcPts val="0"/>
              </a:spcAft>
              <a:buSzPct val="25000"/>
              <a:buNone/>
            </a:pPr>
            <a:r>
              <a:t/>
            </a:r>
            <a:endParaRPr sz="2960">
              <a:solidFill>
                <a:schemeClr val="dk1"/>
              </a:solidFill>
            </a:endParaRPr>
          </a:p>
          <a:p>
            <a:pPr indent="0" lvl="0">
              <a:lnSpc>
                <a:spcPct val="90000"/>
              </a:lnSpc>
              <a:spcBef>
                <a:spcPts val="1200"/>
              </a:spcBef>
              <a:buSzPct val="25000"/>
              <a:buNone/>
            </a:pPr>
            <a:r>
              <a:t/>
            </a:r>
            <a:endParaRPr sz="296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402336" y="228595"/>
            <a:ext cx="11379200" cy="638635"/>
          </a:xfrm>
          <a:prstGeom prst="rect">
            <a:avLst/>
          </a:prstGeom>
          <a:noFill/>
          <a:ln>
            <a:noFill/>
          </a:ln>
        </p:spPr>
        <p:txBody>
          <a:bodyPr anchorCtr="0" anchor="ctr" bIns="45700" lIns="91425" rIns="91425" tIns="45700">
            <a:noAutofit/>
          </a:bodyPr>
          <a:lstStyle/>
          <a:p>
            <a:pPr indent="0" lvl="0">
              <a:spcBef>
                <a:spcPts val="0"/>
              </a:spcBef>
              <a:buSzPct val="25000"/>
              <a:buNone/>
            </a:pPr>
            <a:r>
              <a:rPr b="1" lang="en-US" sz="4000">
                <a:solidFill>
                  <a:schemeClr val="lt1"/>
                </a:solidFill>
              </a:rPr>
              <a:t>Social Power </a:t>
            </a:r>
          </a:p>
        </p:txBody>
      </p:sp>
      <p:sp>
        <p:nvSpPr>
          <p:cNvPr id="105" name="Shape 105"/>
          <p:cNvSpPr txBox="1"/>
          <p:nvPr>
            <p:ph idx="1" type="body"/>
          </p:nvPr>
        </p:nvSpPr>
        <p:spPr>
          <a:xfrm>
            <a:off x="192505" y="953576"/>
            <a:ext cx="11548391" cy="5145471"/>
          </a:xfrm>
          <a:prstGeom prst="rect">
            <a:avLst/>
          </a:prstGeom>
          <a:noFill/>
          <a:ln>
            <a:noFill/>
          </a:ln>
        </p:spPr>
        <p:txBody>
          <a:bodyPr anchorCtr="0" anchor="t" bIns="45700" lIns="91425" rIns="91425" tIns="45700">
            <a:noAutofit/>
          </a:bodyPr>
          <a:lstStyle/>
          <a:p>
            <a:pPr indent="-342900" lvl="0" marL="342900">
              <a:lnSpc>
                <a:spcPct val="80000"/>
              </a:lnSpc>
              <a:spcBef>
                <a:spcPts val="0"/>
              </a:spcBef>
              <a:spcAft>
                <a:spcPts val="0"/>
              </a:spcAft>
              <a:buClr>
                <a:schemeClr val="dk1"/>
              </a:buClr>
              <a:buSzPct val="113333"/>
              <a:buFont typeface="Calibri"/>
              <a:buNone/>
            </a:pPr>
            <a:r>
              <a:t/>
            </a:r>
            <a:endParaRPr sz="2400">
              <a:solidFill>
                <a:schemeClr val="dk1"/>
              </a:solidFill>
            </a:endParaRPr>
          </a:p>
          <a:p>
            <a:pPr indent="-339680" lvl="0" marL="360000">
              <a:lnSpc>
                <a:spcPct val="80000"/>
              </a:lnSpc>
              <a:spcBef>
                <a:spcPts val="1200"/>
              </a:spcBef>
              <a:spcAft>
                <a:spcPts val="0"/>
              </a:spcAft>
              <a:buClr>
                <a:schemeClr val="dk1"/>
              </a:buClr>
              <a:buSzPct val="100000"/>
              <a:buFont typeface="Arial"/>
              <a:buChar char="•"/>
            </a:pPr>
            <a:r>
              <a:rPr lang="en-US" sz="2400">
                <a:solidFill>
                  <a:schemeClr val="dk1"/>
                </a:solidFill>
              </a:rPr>
              <a:t>Society is an infinite reservoir of social potential which is the source and driving force for all social development &amp; accomplishment</a:t>
            </a:r>
          </a:p>
          <a:p>
            <a:pPr indent="-339680" lvl="0" marL="360000">
              <a:lnSpc>
                <a:spcPct val="80000"/>
              </a:lnSpc>
              <a:spcBef>
                <a:spcPts val="1200"/>
              </a:spcBef>
              <a:spcAft>
                <a:spcPts val="0"/>
              </a:spcAft>
              <a:buClr>
                <a:schemeClr val="dk1"/>
              </a:buClr>
              <a:buSzPct val="100000"/>
              <a:buFont typeface="Arial"/>
              <a:buChar char="•"/>
            </a:pPr>
            <a:r>
              <a:rPr lang="en-US" sz="2400">
                <a:solidFill>
                  <a:schemeClr val="dk1"/>
                </a:solidFill>
              </a:rPr>
              <a:t>No society fully harnesses and utilizes the potential social power</a:t>
            </a:r>
          </a:p>
          <a:p>
            <a:pPr indent="-339680" lvl="0" marL="360000">
              <a:lnSpc>
                <a:spcPct val="80000"/>
              </a:lnSpc>
              <a:spcBef>
                <a:spcPts val="1200"/>
              </a:spcBef>
              <a:spcAft>
                <a:spcPts val="0"/>
              </a:spcAft>
              <a:buClr>
                <a:schemeClr val="dk1"/>
              </a:buClr>
              <a:buSzPct val="100000"/>
              <a:buFont typeface="Arial"/>
              <a:buChar char="•"/>
            </a:pPr>
            <a:r>
              <a:rPr lang="en-US" sz="2400">
                <a:solidFill>
                  <a:schemeClr val="dk1"/>
                </a:solidFill>
              </a:rPr>
              <a:t>Social potential is converted into social power by the generation and channeling of human energies through social structures </a:t>
            </a:r>
          </a:p>
          <a:p>
            <a:pPr indent="-339680" lvl="0" marL="360000">
              <a:lnSpc>
                <a:spcPct val="80000"/>
              </a:lnSpc>
              <a:spcBef>
                <a:spcPts val="1200"/>
              </a:spcBef>
              <a:spcAft>
                <a:spcPts val="0"/>
              </a:spcAft>
              <a:buClr>
                <a:schemeClr val="dk1"/>
              </a:buClr>
              <a:buSzPct val="100000"/>
              <a:buFont typeface="Arial"/>
              <a:buChar char="•"/>
            </a:pPr>
            <a:r>
              <a:rPr lang="en-US" sz="2400">
                <a:solidFill>
                  <a:schemeClr val="dk1"/>
                </a:solidFill>
              </a:rPr>
              <a:t>The distribution and exercise of power in society </a:t>
            </a:r>
            <a:r>
              <a:rPr lang="en-US" sz="2400">
                <a:solidFill>
                  <a:schemeClr val="dk1"/>
                </a:solidFill>
              </a:rPr>
              <a:t>is</a:t>
            </a:r>
            <a:r>
              <a:rPr lang="en-US" sz="2400">
                <a:solidFill>
                  <a:schemeClr val="dk1"/>
                </a:solidFill>
              </a:rPr>
              <a:t> a critical determinant of how economic systems function and who benefits. </a:t>
            </a:r>
          </a:p>
          <a:p>
            <a:pPr indent="-339680" lvl="0" marL="360000">
              <a:lnSpc>
                <a:spcPct val="80000"/>
              </a:lnSpc>
              <a:spcBef>
                <a:spcPts val="1200"/>
              </a:spcBef>
              <a:spcAft>
                <a:spcPts val="0"/>
              </a:spcAft>
              <a:buClr>
                <a:schemeClr val="dk1"/>
              </a:buClr>
              <a:buSzPct val="100000"/>
              <a:buFont typeface="Arial"/>
              <a:buChar char="•"/>
            </a:pPr>
            <a:r>
              <a:rPr lang="en-US" sz="2400">
                <a:solidFill>
                  <a:schemeClr val="dk1"/>
                </a:solidFill>
              </a:rPr>
              <a:t>The more equitable the distribution, the greater the generation of power</a:t>
            </a:r>
          </a:p>
          <a:p>
            <a:pPr indent="-339680" lvl="0" marL="360000">
              <a:lnSpc>
                <a:spcPct val="80000"/>
              </a:lnSpc>
              <a:spcBef>
                <a:spcPts val="1200"/>
              </a:spcBef>
              <a:spcAft>
                <a:spcPts val="0"/>
              </a:spcAft>
              <a:buClr>
                <a:schemeClr val="dk1"/>
              </a:buClr>
              <a:buSzPct val="100000"/>
              <a:buFont typeface="Arial"/>
              <a:buChar char="•"/>
            </a:pPr>
            <a:r>
              <a:rPr lang="en-US" sz="2400">
                <a:solidFill>
                  <a:schemeClr val="dk1"/>
                </a:solidFill>
              </a:rPr>
              <a:t>Social power expresses as the quantum of power individuals can draw from the society as permitted and supported by formal rights, laws, rules and social systems and informal institutions, customs, usage &amp; values</a:t>
            </a:r>
          </a:p>
          <a:p>
            <a:pPr indent="0" lvl="0">
              <a:lnSpc>
                <a:spcPct val="80000"/>
              </a:lnSpc>
              <a:spcBef>
                <a:spcPts val="1200"/>
              </a:spcBef>
              <a:spcAft>
                <a:spcPts val="0"/>
              </a:spcAft>
              <a:buSzPct val="25000"/>
              <a:buNone/>
            </a:pPr>
            <a:r>
              <a:t/>
            </a:r>
            <a:endParaRPr sz="2400">
              <a:solidFill>
                <a:schemeClr val="dk1"/>
              </a:solidFill>
            </a:endParaRPr>
          </a:p>
          <a:p>
            <a:pPr indent="0" lvl="0">
              <a:lnSpc>
                <a:spcPct val="80000"/>
              </a:lnSpc>
              <a:spcBef>
                <a:spcPts val="1200"/>
              </a:spcBef>
              <a:buSzPct val="25000"/>
              <a:buNone/>
            </a:pPr>
            <a:r>
              <a:t/>
            </a:r>
            <a:endParaRPr sz="24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