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701" r:id="rId2"/>
    <p:sldMasterId id="2147483725" r:id="rId3"/>
    <p:sldMasterId id="2147483728" r:id="rId4"/>
  </p:sldMasterIdLst>
  <p:notesMasterIdLst>
    <p:notesMasterId r:id="rId20"/>
  </p:notesMasterIdLst>
  <p:handoutMasterIdLst>
    <p:handoutMasterId r:id="rId21"/>
  </p:handoutMasterIdLst>
  <p:sldIdLst>
    <p:sldId id="279" r:id="rId5"/>
    <p:sldId id="266" r:id="rId6"/>
    <p:sldId id="274" r:id="rId7"/>
    <p:sldId id="275" r:id="rId8"/>
    <p:sldId id="286" r:id="rId9"/>
    <p:sldId id="276" r:id="rId10"/>
    <p:sldId id="277" r:id="rId11"/>
    <p:sldId id="258" r:id="rId12"/>
    <p:sldId id="290" r:id="rId13"/>
    <p:sldId id="260" r:id="rId14"/>
    <p:sldId id="262" r:id="rId15"/>
    <p:sldId id="288" r:id="rId16"/>
    <p:sldId id="293" r:id="rId17"/>
    <p:sldId id="297" r:id="rId18"/>
    <p:sldId id="292" r:id="rId19"/>
  </p:sldIdLst>
  <p:sldSz cx="9144000" cy="6858000" type="screen4x3"/>
  <p:notesSz cx="6797675" cy="98742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200" y="48"/>
      </p:cViewPr>
      <p:guideLst>
        <p:guide orient="horz" pos="2160"/>
        <p:guide pos="2880"/>
      </p:guideLst>
    </p:cSldViewPr>
  </p:slideViewPr>
  <p:notesTextViewPr>
    <p:cViewPr>
      <p:scale>
        <a:sx n="1" d="1"/>
        <a:sy n="1" d="1"/>
      </p:scale>
      <p:origin x="0" y="0"/>
    </p:cViewPr>
  </p:notesTextViewPr>
  <p:sorterViewPr>
    <p:cViewPr>
      <p:scale>
        <a:sx n="75" d="100"/>
        <a:sy n="75" d="100"/>
      </p:scale>
      <p:origin x="0" y="-2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4" y="0"/>
            <a:ext cx="2945659" cy="493713"/>
          </a:xfrm>
          <a:prstGeom prst="rect">
            <a:avLst/>
          </a:prstGeom>
        </p:spPr>
        <p:txBody>
          <a:bodyPr vert="horz" lIns="91440" tIns="45720" rIns="91440" bIns="45720" rtlCol="0"/>
          <a:lstStyle>
            <a:lvl1pPr algn="r">
              <a:defRPr sz="1200"/>
            </a:lvl1pPr>
          </a:lstStyle>
          <a:p>
            <a:fld id="{DD902800-317D-4B82-B4A9-D48C13223464}" type="datetimeFigureOut">
              <a:rPr lang="en-US" smtClean="0"/>
              <a:t>2/1/2017</a:t>
            </a:fld>
            <a:endParaRPr lang="en-US"/>
          </a:p>
        </p:txBody>
      </p:sp>
      <p:sp>
        <p:nvSpPr>
          <p:cNvPr id="4" name="Footer Placeholder 3"/>
          <p:cNvSpPr>
            <a:spLocks noGrp="1"/>
          </p:cNvSpPr>
          <p:nvPr>
            <p:ph type="ftr" sz="quarter" idx="2"/>
          </p:nvPr>
        </p:nvSpPr>
        <p:spPr>
          <a:xfrm>
            <a:off x="1" y="9378823"/>
            <a:ext cx="2945659" cy="4937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4" y="9378823"/>
            <a:ext cx="2945659" cy="493713"/>
          </a:xfrm>
          <a:prstGeom prst="rect">
            <a:avLst/>
          </a:prstGeom>
        </p:spPr>
        <p:txBody>
          <a:bodyPr vert="horz" lIns="91440" tIns="45720" rIns="91440" bIns="45720" rtlCol="0" anchor="b"/>
          <a:lstStyle>
            <a:lvl1pPr algn="r">
              <a:defRPr sz="1200"/>
            </a:lvl1pPr>
          </a:lstStyle>
          <a:p>
            <a:fld id="{A16F06A9-4B1C-47E7-A7F9-884B00998816}" type="slidenum">
              <a:rPr lang="en-US" smtClean="0"/>
              <a:t>‹#›</a:t>
            </a:fld>
            <a:endParaRPr lang="en-US"/>
          </a:p>
        </p:txBody>
      </p:sp>
    </p:spTree>
    <p:extLst>
      <p:ext uri="{BB962C8B-B14F-4D97-AF65-F5344CB8AC3E}">
        <p14:creationId xmlns:p14="http://schemas.microsoft.com/office/powerpoint/2010/main" val="262760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3713"/>
          </a:xfrm>
          <a:prstGeom prst="rect">
            <a:avLst/>
          </a:prstGeom>
        </p:spPr>
        <p:txBody>
          <a:bodyPr vert="horz" lIns="91440" tIns="45720" rIns="91440" bIns="45720" rtlCol="0"/>
          <a:lstStyle>
            <a:lvl1pPr algn="r">
              <a:defRPr sz="1200"/>
            </a:lvl1pPr>
          </a:lstStyle>
          <a:p>
            <a:fld id="{39A6F2B1-7FF9-41F7-9149-9C0F0BD7AE8C}" type="datetimeFigureOut">
              <a:rPr lang="en-US" smtClean="0"/>
              <a:t>2/1/2017</a:t>
            </a:fld>
            <a:endParaRPr lang="en-US"/>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378823"/>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378823"/>
            <a:ext cx="2945659" cy="493713"/>
          </a:xfrm>
          <a:prstGeom prst="rect">
            <a:avLst/>
          </a:prstGeom>
        </p:spPr>
        <p:txBody>
          <a:bodyPr vert="horz" lIns="91440" tIns="45720" rIns="91440" bIns="45720" rtlCol="0" anchor="b"/>
          <a:lstStyle>
            <a:lvl1pPr algn="r">
              <a:defRPr sz="1200"/>
            </a:lvl1pPr>
          </a:lstStyle>
          <a:p>
            <a:fld id="{59D20928-4E5A-4A0D-8056-6133B1FE2144}" type="slidenum">
              <a:rPr lang="en-US" smtClean="0"/>
              <a:t>‹#›</a:t>
            </a:fld>
            <a:endParaRPr lang="en-US"/>
          </a:p>
        </p:txBody>
      </p:sp>
    </p:spTree>
    <p:extLst>
      <p:ext uri="{BB962C8B-B14F-4D97-AF65-F5344CB8AC3E}">
        <p14:creationId xmlns:p14="http://schemas.microsoft.com/office/powerpoint/2010/main" val="2875856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AB63BB5-12B6-4C66-933E-52EE078FEB22}" type="slidenum">
              <a:rPr kumimoji="0" lang="en-GB"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7170" name="Rectangle 2"/>
          <p:cNvSpPr>
            <a:spLocks noGrp="1" noRot="1" noChangeAspect="1" noChangeArrowheads="1" noTextEdit="1"/>
          </p:cNvSpPr>
          <p:nvPr>
            <p:ph type="sldImg"/>
          </p:nvPr>
        </p:nvSpPr>
        <p:spPr>
          <a:xfrm>
            <a:off x="914400" y="744538"/>
            <a:ext cx="4965700" cy="3724275"/>
          </a:xfrm>
          <a:ln/>
        </p:spPr>
      </p:sp>
      <p:sp>
        <p:nvSpPr>
          <p:cNvPr id="7171" name="Rectangle 3"/>
          <p:cNvSpPr>
            <a:spLocks noGrp="1" noChangeArrowheads="1"/>
          </p:cNvSpPr>
          <p:nvPr>
            <p:ph type="body" idx="1"/>
          </p:nvPr>
        </p:nvSpPr>
        <p:spPr>
          <a:xfrm>
            <a:off x="906039" y="4717137"/>
            <a:ext cx="4982422" cy="4469368"/>
          </a:xfrm>
        </p:spPr>
        <p:txBody>
          <a:bodyPr/>
          <a:lstStyle/>
          <a:p>
            <a:r>
              <a:rPr lang="fr-FR"/>
              <a:t>NB terminologie : normes: normes volontaires, régulation: normes obligatoires.</a:t>
            </a:r>
          </a:p>
          <a:p>
            <a:endParaRPr lang="fr-FR"/>
          </a:p>
          <a:p>
            <a:r>
              <a:rPr lang="fr-FR"/>
              <a:t>Le développement durable est le plus souvent présenté comme la réunion des enjeux écologiques, sociaux et économiques. L’enjeu politique est d’élaborer les moyens d’articuler ces enjeux à travers une politique publique cohérente et pertinente. </a:t>
            </a:r>
          </a:p>
          <a:p>
            <a:r>
              <a:rPr lang="fr-FR"/>
              <a:t>Cette représentation élude le fait que les différents acteurs sociaux ont des perspectives fondamentalement différentes envers la hiérarchie entre les enjeux. Nous allons mettre en évidence deux types de hiérarchie radicalement différente: (1) la hiérarchie issue d’une perspective éco-sociale, qui subordonne les activités économiques aux impératifs de renouvellement des impératifs écologiques et sociaux, (2) une hiérarchie issue des contraintes de l’économie capitaliste, qui soumet les considérations écologiques et sociales à la rationalité économique. </a:t>
            </a:r>
          </a:p>
        </p:txBody>
      </p:sp>
    </p:spTree>
    <p:extLst>
      <p:ext uri="{BB962C8B-B14F-4D97-AF65-F5344CB8AC3E}">
        <p14:creationId xmlns:p14="http://schemas.microsoft.com/office/powerpoint/2010/main" val="3152177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A9463D-888C-4125-9851-BFC5DAAE7AFA}" type="slidenum">
              <a:rPr lang="en-GB"/>
              <a:pPr fontAlgn="base">
                <a:spcBef>
                  <a:spcPct val="0"/>
                </a:spcBef>
                <a:spcAft>
                  <a:spcPct val="0"/>
                </a:spcAft>
                <a:defRPr/>
              </a:pPr>
              <a:t>13</a:t>
            </a:fld>
            <a:endParaRPr lang="en-GB"/>
          </a:p>
        </p:txBody>
      </p:sp>
      <p:sp>
        <p:nvSpPr>
          <p:cNvPr id="37890" name="Rectangle 2"/>
          <p:cNvSpPr>
            <a:spLocks noGrp="1" noRot="1" noChangeAspect="1" noChangeArrowheads="1" noTextEdit="1"/>
          </p:cNvSpPr>
          <p:nvPr>
            <p:ph type="sldImg"/>
          </p:nvPr>
        </p:nvSpPr>
        <p:spPr bwMode="auto">
          <a:xfrm>
            <a:off x="938213" y="742950"/>
            <a:ext cx="4933950"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Grp="1" noChangeArrowheads="1"/>
          </p:cNvSpPr>
          <p:nvPr>
            <p:ph type="body" idx="1"/>
          </p:nvPr>
        </p:nvSpPr>
        <p:spPr bwMode="auto">
          <a:xfrm>
            <a:off x="906463" y="4689993"/>
            <a:ext cx="4984750" cy="44420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CH" sz="1400"/>
          </a:p>
        </p:txBody>
      </p:sp>
    </p:spTree>
    <p:extLst>
      <p:ext uri="{BB962C8B-B14F-4D97-AF65-F5344CB8AC3E}">
        <p14:creationId xmlns:p14="http://schemas.microsoft.com/office/powerpoint/2010/main" val="1610704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txBox="1">
            <a:spLocks noGrp="1" noChangeArrowheads="1"/>
          </p:cNvSpPr>
          <p:nvPr/>
        </p:nvSpPr>
        <p:spPr>
          <a:xfrm>
            <a:off x="3849689" y="9378407"/>
            <a:ext cx="2946400" cy="494265"/>
          </a:xfrm>
          <a:prstGeom prst="rect">
            <a:avLst/>
          </a:prstGeom>
          <a:noFill/>
        </p:spPr>
        <p:txBody>
          <a:bodyPr anchor="b"/>
          <a:lstStyle/>
          <a:p>
            <a:pPr marL="0" marR="0" lvl="0" indent="0" algn="r" defTabSz="914400" rtl="0" eaLnBrk="1" fontAlgn="auto" latinLnBrk="0" hangingPunct="1">
              <a:lnSpc>
                <a:spcPct val="100000"/>
              </a:lnSpc>
              <a:spcBef>
                <a:spcPts val="0"/>
              </a:spcBef>
              <a:spcAft>
                <a:spcPts val="0"/>
              </a:spcAft>
              <a:buClrTx/>
              <a:buSzTx/>
              <a:buFontTx/>
              <a:buNone/>
              <a:tabLst/>
              <a:defRPr/>
            </a:pPr>
            <a:fld id="{8F4D9621-3A13-41A0-B9ED-CB9DF4535C46}"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78851" name="Rectangle 7"/>
          <p:cNvSpPr txBox="1">
            <a:spLocks noGrp="1" noChangeArrowheads="1"/>
          </p:cNvSpPr>
          <p:nvPr/>
        </p:nvSpPr>
        <p:spPr bwMode="auto">
          <a:xfrm>
            <a:off x="3851276" y="9379984"/>
            <a:ext cx="2946400" cy="494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99" tIns="45299" rIns="90599" bIns="45299" anchor="b"/>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344D082D-1F56-4FB0-B8E6-0DF37197309E}" type="slidenum">
              <a:rPr kumimoji="0" lang="fr-FR" sz="1200" b="0" i="0" u="none" strike="noStrike" kern="1200" cap="none" spc="0" normalizeH="0" baseline="0" noProof="0">
                <a:ln>
                  <a:noFill/>
                </a:ln>
                <a:solidFill>
                  <a:prstClr val="black"/>
                </a:solidFill>
                <a:effectLst/>
                <a:uLnTx/>
                <a:uFillTx/>
                <a:latin typeface="Times" pitchFamily="18" charset="0"/>
                <a:ea typeface="ＭＳ Ｐゴシック"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fr-FR" sz="1200" b="0" i="0" u="none" strike="noStrike" kern="1200" cap="none" spc="0" normalizeH="0" baseline="0" noProof="0">
              <a:ln>
                <a:noFill/>
              </a:ln>
              <a:solidFill>
                <a:prstClr val="black"/>
              </a:solidFill>
              <a:effectLst/>
              <a:uLnTx/>
              <a:uFillTx/>
              <a:latin typeface="Times" pitchFamily="18" charset="0"/>
              <a:ea typeface="ＭＳ Ｐゴシック" pitchFamily="34" charset="-128"/>
              <a:cs typeface="+mn-cs"/>
            </a:endParaRPr>
          </a:p>
        </p:txBody>
      </p:sp>
      <p:sp>
        <p:nvSpPr>
          <p:cNvPr id="78852" name="Rectangle 2"/>
          <p:cNvSpPr>
            <a:spLocks noGrp="1" noRot="1" noChangeAspect="1" noChangeArrowheads="1" noTextEdit="1"/>
          </p:cNvSpPr>
          <p:nvPr>
            <p:ph type="sldImg"/>
          </p:nvPr>
        </p:nvSpPr>
        <p:spPr bwMode="auto">
          <a:xfrm>
            <a:off x="930275" y="741363"/>
            <a:ext cx="4937125" cy="3702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3" name="Rectangle 3"/>
          <p:cNvSpPr>
            <a:spLocks noGrp="1" noChangeArrowheads="1"/>
          </p:cNvSpPr>
          <p:nvPr>
            <p:ph type="body" idx="1"/>
          </p:nvPr>
        </p:nvSpPr>
        <p:spPr bwMode="auto">
          <a:xfrm>
            <a:off x="906463" y="4689994"/>
            <a:ext cx="4984750" cy="4443649"/>
          </a:xfrm>
          <a:solidFill>
            <a:srgbClr val="FFFFFF"/>
          </a:solidFill>
          <a:ln>
            <a:solidFill>
              <a:srgbClr val="000000"/>
            </a:solidFill>
            <a:miter lim="800000"/>
            <a:headEnd/>
            <a:tailEnd/>
          </a:ln>
        </p:spPr>
        <p:txBody>
          <a:bodyPr wrap="square" lIns="90599" tIns="45299" rIns="90599" bIns="45299" numCol="1" anchor="t" anchorCtr="0" compatLnSpc="1">
            <a:prstTxWarp prst="textNoShape">
              <a:avLst/>
            </a:prstTxWarp>
          </a:bodyPr>
          <a:lstStyle/>
          <a:p>
            <a:pPr lvl="2" eaLnBrk="1" hangingPunct="1"/>
            <a:endParaRPr lang="en-GB"/>
          </a:p>
        </p:txBody>
      </p:sp>
    </p:spTree>
    <p:extLst>
      <p:ext uri="{BB962C8B-B14F-4D97-AF65-F5344CB8AC3E}">
        <p14:creationId xmlns:p14="http://schemas.microsoft.com/office/powerpoint/2010/main" val="670820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D0C2DB7-FC5F-4DE9-8C5A-22F71E572956}" type="slidenum">
              <a:rPr kumimoji="0" lang="en-GB" altLang="en-U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alt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243" name="Rectangle 2"/>
          <p:cNvSpPr>
            <a:spLocks noGrp="1" noRot="1" noChangeAspect="1" noChangeArrowheads="1" noTextEdit="1"/>
          </p:cNvSpPr>
          <p:nvPr>
            <p:ph type="sldImg"/>
          </p:nvPr>
        </p:nvSpPr>
        <p:spPr>
          <a:xfrm>
            <a:off x="914400" y="744538"/>
            <a:ext cx="4965700" cy="3724275"/>
          </a:xfrm>
          <a:ln/>
        </p:spPr>
      </p:sp>
      <p:sp>
        <p:nvSpPr>
          <p:cNvPr id="10244" name="Rectangle 3"/>
          <p:cNvSpPr>
            <a:spLocks noGrp="1" noChangeArrowheads="1"/>
          </p:cNvSpPr>
          <p:nvPr>
            <p:ph type="body" idx="1"/>
          </p:nvPr>
        </p:nvSpPr>
        <p:spPr>
          <a:xfrm>
            <a:off x="906464" y="4716463"/>
            <a:ext cx="4981575" cy="4470400"/>
          </a:xfrm>
          <a:noFill/>
        </p:spPr>
        <p:txBody>
          <a:bodyPr/>
          <a:lstStyle/>
          <a:p>
            <a:pPr eaLnBrk="1" hangingPunct="1"/>
            <a:endParaRPr lang="fr-FR" altLang="en-US"/>
          </a:p>
        </p:txBody>
      </p:sp>
    </p:spTree>
    <p:extLst>
      <p:ext uri="{BB962C8B-B14F-4D97-AF65-F5344CB8AC3E}">
        <p14:creationId xmlns:p14="http://schemas.microsoft.com/office/powerpoint/2010/main" val="2183025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BA21DE2-5826-49DD-9F69-B2A393187890}" type="slidenum">
              <a:rPr kumimoji="0" lang="en-GB" altLang="en-U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alt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3315" name="Rectangle 2"/>
          <p:cNvSpPr>
            <a:spLocks noGrp="1" noRot="1" noChangeAspect="1" noChangeArrowheads="1" noTextEdit="1"/>
          </p:cNvSpPr>
          <p:nvPr>
            <p:ph type="sldImg"/>
          </p:nvPr>
        </p:nvSpPr>
        <p:spPr>
          <a:xfrm>
            <a:off x="914400" y="744538"/>
            <a:ext cx="4965700" cy="3724275"/>
          </a:xfrm>
          <a:ln/>
        </p:spPr>
      </p:sp>
      <p:sp>
        <p:nvSpPr>
          <p:cNvPr id="13316" name="Text Box 3"/>
          <p:cNvSpPr>
            <a:spLocks noGrp="1" noChangeArrowheads="1"/>
          </p:cNvSpPr>
          <p:nvPr>
            <p:ph type="body" idx="1"/>
          </p:nvPr>
        </p:nvSpPr>
        <p:spPr>
          <a:xfrm>
            <a:off x="227014" y="4716463"/>
            <a:ext cx="6340475" cy="4470400"/>
          </a:xfrm>
          <a:noFill/>
          <a:ln>
            <a:solidFill>
              <a:schemeClr val="tx1"/>
            </a:solidFill>
            <a:miter lim="800000"/>
            <a:headEnd/>
            <a:tailEnd/>
          </a:ln>
        </p:spPr>
        <p:txBody>
          <a:bodyPr lIns="88275" tIns="44138" rIns="88275" bIns="44138"/>
          <a:lstStyle/>
          <a:p>
            <a:pPr eaLnBrk="1" hangingPunct="1">
              <a:lnSpc>
                <a:spcPct val="110000"/>
              </a:lnSpc>
              <a:buFont typeface="Wingdings" pitchFamily="2" charset="2"/>
              <a:buNone/>
            </a:pPr>
            <a:endParaRPr lang="fr-FR" altLang="en-US" sz="1100" b="1"/>
          </a:p>
        </p:txBody>
      </p:sp>
    </p:spTree>
    <p:extLst>
      <p:ext uri="{BB962C8B-B14F-4D97-AF65-F5344CB8AC3E}">
        <p14:creationId xmlns:p14="http://schemas.microsoft.com/office/powerpoint/2010/main" val="4023384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xfrm>
            <a:off x="914400" y="744538"/>
            <a:ext cx="4965700" cy="3724275"/>
          </a:xfrm>
          <a:ln/>
        </p:spPr>
      </p:sp>
      <p:sp>
        <p:nvSpPr>
          <p:cNvPr id="11267" name="Espace réservé des commentaires 2"/>
          <p:cNvSpPr>
            <a:spLocks noGrp="1"/>
          </p:cNvSpPr>
          <p:nvPr>
            <p:ph type="body" idx="1"/>
          </p:nvPr>
        </p:nvSpPr>
        <p:spPr>
          <a:noFill/>
        </p:spPr>
        <p:txBody>
          <a:bodyPr/>
          <a:lstStyle/>
          <a:p>
            <a:pPr>
              <a:lnSpc>
                <a:spcPct val="120000"/>
              </a:lnSpc>
              <a:buFont typeface="Wingdings" pitchFamily="2" charset="2"/>
              <a:buAutoNum type="arabicPeriod"/>
            </a:pPr>
            <a:r>
              <a:rPr lang="fr-CH" altLang="en-US" b="1"/>
              <a:t>ecological integrity</a:t>
            </a:r>
          </a:p>
          <a:p>
            <a:pPr>
              <a:lnSpc>
                <a:spcPct val="150000"/>
              </a:lnSpc>
              <a:buFont typeface="Wingdings" pitchFamily="2" charset="2"/>
              <a:buAutoNum type="arabicPeriod"/>
            </a:pPr>
            <a:r>
              <a:rPr lang="fr-CH" altLang="en-US" b="1"/>
              <a:t>human well-being</a:t>
            </a:r>
          </a:p>
          <a:p>
            <a:pPr>
              <a:lnSpc>
                <a:spcPct val="150000"/>
              </a:lnSpc>
              <a:buFont typeface="Wingdings" pitchFamily="2" charset="2"/>
              <a:buAutoNum type="arabicPeriod"/>
            </a:pPr>
            <a:r>
              <a:rPr lang="fr-CH" altLang="en-US" b="1"/>
              <a:t>economic efficiency</a:t>
            </a:r>
            <a:endParaRPr lang="fr-CH" altLang="en-US"/>
          </a:p>
        </p:txBody>
      </p:sp>
      <p:sp>
        <p:nvSpPr>
          <p:cNvPr id="11268" name="Espace réservé du numéro de diapositive 3"/>
          <p:cNvSpPr>
            <a:spLocks noGrp="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5D27D6C-23C2-4258-B83E-3E273DE9E157}" type="slidenum">
              <a:rPr kumimoji="0" lang="en-GB" altLang="en-U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alt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820995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FB22426-D854-4302-8BF1-ABC47E9A70FE}" type="slidenum">
              <a:rPr kumimoji="0" lang="en-GB" altLang="en-U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alt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2291" name="Rectangle 2"/>
          <p:cNvSpPr>
            <a:spLocks noGrp="1" noRot="1" noChangeAspect="1" noChangeArrowheads="1" noTextEdit="1"/>
          </p:cNvSpPr>
          <p:nvPr>
            <p:ph type="sldImg"/>
          </p:nvPr>
        </p:nvSpPr>
        <p:spPr>
          <a:xfrm>
            <a:off x="914400" y="744538"/>
            <a:ext cx="4965700" cy="3724275"/>
          </a:xfrm>
          <a:ln/>
        </p:spPr>
      </p:sp>
      <p:sp>
        <p:nvSpPr>
          <p:cNvPr id="12292" name="Text Box 3"/>
          <p:cNvSpPr>
            <a:spLocks noGrp="1" noChangeArrowheads="1"/>
          </p:cNvSpPr>
          <p:nvPr>
            <p:ph type="body" idx="1"/>
          </p:nvPr>
        </p:nvSpPr>
        <p:spPr>
          <a:xfrm>
            <a:off x="227014" y="4716463"/>
            <a:ext cx="6340475" cy="4470400"/>
          </a:xfrm>
          <a:noFill/>
          <a:ln>
            <a:solidFill>
              <a:schemeClr val="tx1"/>
            </a:solidFill>
            <a:miter lim="800000"/>
            <a:headEnd/>
            <a:tailEnd/>
          </a:ln>
        </p:spPr>
        <p:txBody>
          <a:bodyPr lIns="88275" tIns="44138" rIns="88275" bIns="44138"/>
          <a:lstStyle/>
          <a:p>
            <a:pPr eaLnBrk="1" hangingPunct="1">
              <a:lnSpc>
                <a:spcPct val="110000"/>
              </a:lnSpc>
              <a:buFont typeface="Wingdings" pitchFamily="2" charset="2"/>
              <a:buNone/>
            </a:pPr>
            <a:endParaRPr lang="fr-FR" altLang="en-US" sz="1100" b="1"/>
          </a:p>
        </p:txBody>
      </p:sp>
    </p:spTree>
    <p:extLst>
      <p:ext uri="{BB962C8B-B14F-4D97-AF65-F5344CB8AC3E}">
        <p14:creationId xmlns:p14="http://schemas.microsoft.com/office/powerpoint/2010/main" val="4239409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p:spPr>
        <p:txBody>
          <a:bodyPr/>
          <a:lstStyle/>
          <a:p>
            <a:endParaRPr lang="fr-FR">
              <a:latin typeface="Arial" pitchFamily="34" charset="0"/>
            </a:endParaRPr>
          </a:p>
        </p:txBody>
      </p:sp>
      <p:sp>
        <p:nvSpPr>
          <p:cNvPr id="38916" name="Espace réservé du numéro de diapositive 3"/>
          <p:cNvSpPr>
            <a:spLocks noGrp="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hangingPunct="1"/>
            <a:fld id="{0AF62A73-BD8D-400E-8345-FD32245C7227}" type="slidenum">
              <a:rPr lang="en-GB">
                <a:solidFill>
                  <a:prstClr val="black"/>
                </a:solidFill>
              </a:rPr>
              <a:pPr eaLnBrk="1" hangingPunct="1"/>
              <a:t>8</a:t>
            </a:fld>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a:ln/>
        </p:spPr>
      </p:sp>
      <p:sp>
        <p:nvSpPr>
          <p:cNvPr id="40963" name="Espace réservé des commentaires 2"/>
          <p:cNvSpPr>
            <a:spLocks noGrp="1"/>
          </p:cNvSpPr>
          <p:nvPr>
            <p:ph type="body" idx="1"/>
          </p:nvPr>
        </p:nvSpPr>
        <p:spPr>
          <a:noFill/>
        </p:spPr>
        <p:txBody>
          <a:bodyPr/>
          <a:lstStyle/>
          <a:p>
            <a:pPr eaLnBrk="1" hangingPunct="1">
              <a:lnSpc>
                <a:spcPct val="80000"/>
              </a:lnSpc>
              <a:buFont typeface="Wingdings" pitchFamily="2" charset="2"/>
              <a:buNone/>
            </a:pPr>
            <a:r>
              <a:rPr lang="en-US" sz="1200" b="1" dirty="0"/>
              <a:t>Mineral resources:</a:t>
            </a:r>
          </a:p>
          <a:p>
            <a:pPr eaLnBrk="1" hangingPunct="1">
              <a:lnSpc>
                <a:spcPct val="80000"/>
              </a:lnSpc>
            </a:pPr>
            <a:r>
              <a:rPr lang="en-US" sz="1200" dirty="0"/>
              <a:t>“Unlimited” exploitation during a limited historical period</a:t>
            </a:r>
          </a:p>
          <a:p>
            <a:pPr eaLnBrk="1" hangingPunct="1">
              <a:lnSpc>
                <a:spcPct val="80000"/>
              </a:lnSpc>
            </a:pPr>
            <a:r>
              <a:rPr lang="en-US" sz="1200" dirty="0"/>
              <a:t>Temporal use only dependent on technology and capital formation (machines, coal deposits, etc.)</a:t>
            </a:r>
          </a:p>
          <a:p>
            <a:pPr eaLnBrk="1" hangingPunct="1">
              <a:lnSpc>
                <a:spcPct val="80000"/>
              </a:lnSpc>
            </a:pPr>
            <a:r>
              <a:rPr lang="en-US" sz="1200" dirty="0"/>
              <a:t>Exponential growth with irreversible degradation (thermodynamics)</a:t>
            </a:r>
          </a:p>
          <a:p>
            <a:pPr eaLnBrk="1" hangingPunct="1">
              <a:lnSpc>
                <a:spcPct val="80000"/>
              </a:lnSpc>
            </a:pPr>
            <a:r>
              <a:rPr lang="en-US" sz="1200" dirty="0"/>
              <a:t>Integral capacity use of economic production funds </a:t>
            </a:r>
          </a:p>
          <a:p>
            <a:endParaRPr lang="fr-FR" dirty="0">
              <a:latin typeface="Arial" pitchFamily="34" charset="0"/>
            </a:endParaRPr>
          </a:p>
          <a:p>
            <a:pPr eaLnBrk="1" hangingPunct="1">
              <a:lnSpc>
                <a:spcPct val="80000"/>
              </a:lnSpc>
              <a:buFont typeface="Wingdings" pitchFamily="2" charset="2"/>
              <a:buNone/>
            </a:pPr>
            <a:r>
              <a:rPr lang="en-US" sz="1200" b="1" dirty="0"/>
              <a:t>Biotic resources:</a:t>
            </a:r>
          </a:p>
          <a:p>
            <a:pPr eaLnBrk="1" hangingPunct="1">
              <a:lnSpc>
                <a:spcPct val="80000"/>
              </a:lnSpc>
            </a:pPr>
            <a:r>
              <a:rPr lang="en-US" sz="1200" dirty="0"/>
              <a:t>Superior limits to production</a:t>
            </a:r>
          </a:p>
          <a:p>
            <a:pPr eaLnBrk="1" hangingPunct="1">
              <a:lnSpc>
                <a:spcPct val="80000"/>
              </a:lnSpc>
            </a:pPr>
            <a:endParaRPr lang="en-US" sz="1200" dirty="0"/>
          </a:p>
          <a:p>
            <a:pPr eaLnBrk="1" hangingPunct="1">
              <a:lnSpc>
                <a:spcPct val="80000"/>
              </a:lnSpc>
            </a:pPr>
            <a:endParaRPr lang="en-US" sz="1200" dirty="0"/>
          </a:p>
          <a:p>
            <a:pPr eaLnBrk="1" hangingPunct="1">
              <a:lnSpc>
                <a:spcPct val="80000"/>
              </a:lnSpc>
            </a:pPr>
            <a:r>
              <a:rPr lang="en-US" sz="1200" dirty="0"/>
              <a:t>Time irregularities inherent in biological and ecological rhythms</a:t>
            </a:r>
          </a:p>
          <a:p>
            <a:pPr eaLnBrk="1" hangingPunct="1">
              <a:lnSpc>
                <a:spcPct val="80000"/>
              </a:lnSpc>
            </a:pPr>
            <a:endParaRPr lang="en-US" sz="1200" dirty="0"/>
          </a:p>
          <a:p>
            <a:pPr eaLnBrk="1" hangingPunct="1">
              <a:lnSpc>
                <a:spcPct val="80000"/>
              </a:lnSpc>
            </a:pPr>
            <a:r>
              <a:rPr lang="en-US" sz="1200" dirty="0"/>
              <a:t>Limited growth but renewable</a:t>
            </a:r>
          </a:p>
          <a:p>
            <a:pPr eaLnBrk="1" hangingPunct="1">
              <a:lnSpc>
                <a:spcPct val="80000"/>
              </a:lnSpc>
            </a:pPr>
            <a:endParaRPr lang="en-US" sz="1200" dirty="0"/>
          </a:p>
          <a:p>
            <a:pPr eaLnBrk="1" hangingPunct="1">
              <a:lnSpc>
                <a:spcPct val="80000"/>
              </a:lnSpc>
            </a:pPr>
            <a:r>
              <a:rPr lang="en-US" sz="1200" dirty="0"/>
              <a:t>Non-reducible idleness of economic fund factors</a:t>
            </a:r>
          </a:p>
          <a:p>
            <a:endParaRPr lang="fr-FR" dirty="0">
              <a:latin typeface="Arial" pitchFamily="34" charset="0"/>
            </a:endParaRPr>
          </a:p>
          <a:p>
            <a:endParaRPr lang="fr-FR" dirty="0">
              <a:latin typeface="Arial" pitchFamily="34" charset="0"/>
            </a:endParaRPr>
          </a:p>
        </p:txBody>
      </p:sp>
      <p:sp>
        <p:nvSpPr>
          <p:cNvPr id="40964" name="Espace réservé du numéro de diapositive 3"/>
          <p:cNvSpPr>
            <a:spLocks noGrp="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hangingPunct="1"/>
            <a:fld id="{BDBBAC44-C182-4B7F-AD85-77938FE08299}" type="slidenum">
              <a:rPr lang="en-GB">
                <a:solidFill>
                  <a:prstClr val="black"/>
                </a:solidFill>
              </a:rPr>
              <a:pPr eaLnBrk="1" hangingPunct="1"/>
              <a:t>10</a:t>
            </a:fld>
            <a:endParaRPr lang="en-GB">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a:ln/>
        </p:spPr>
      </p:sp>
      <p:sp>
        <p:nvSpPr>
          <p:cNvPr id="40963" name="Espace réservé des commentaires 2"/>
          <p:cNvSpPr>
            <a:spLocks noGrp="1"/>
          </p:cNvSpPr>
          <p:nvPr>
            <p:ph type="body" idx="1"/>
          </p:nvPr>
        </p:nvSpPr>
        <p:spPr>
          <a:noFill/>
        </p:spPr>
        <p:txBody>
          <a:bodyPr/>
          <a:lstStyle/>
          <a:p>
            <a:endParaRPr lang="fr-FR">
              <a:latin typeface="Arial" pitchFamily="34" charset="0"/>
            </a:endParaRPr>
          </a:p>
        </p:txBody>
      </p:sp>
      <p:sp>
        <p:nvSpPr>
          <p:cNvPr id="40964" name="Espace réservé du numéro de diapositive 3"/>
          <p:cNvSpPr>
            <a:spLocks noGrp="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hangingPunct="1"/>
            <a:fld id="{BDBBAC44-C182-4B7F-AD85-77938FE08299}" type="slidenum">
              <a:rPr lang="en-GB">
                <a:solidFill>
                  <a:prstClr val="black"/>
                </a:solidFill>
              </a:rPr>
              <a:pPr eaLnBrk="1" hangingPunct="1"/>
              <a:t>11</a:t>
            </a:fld>
            <a:endParaRPr lang="en-GB">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p:cNvSpPr>
            <a:spLocks noGrp="1" noRot="1" noChangeAspect="1" noTextEdit="1"/>
          </p:cNvSpPr>
          <p:nvPr>
            <p:ph type="sldImg"/>
          </p:nvPr>
        </p:nvSpPr>
        <p:spPr>
          <a:ln/>
        </p:spPr>
      </p:sp>
      <p:sp>
        <p:nvSpPr>
          <p:cNvPr id="20483" name="Espace réservé des commentaires 2"/>
          <p:cNvSpPr>
            <a:spLocks noGrp="1"/>
          </p:cNvSpPr>
          <p:nvPr>
            <p:ph type="body" idx="1"/>
          </p:nvPr>
        </p:nvSpPr>
        <p:spPr>
          <a:noFill/>
        </p:spPr>
        <p:txBody>
          <a:bodyPr/>
          <a:lstStyle/>
          <a:p>
            <a:r>
              <a:rPr lang="fr-FR" altLang="en-US">
                <a:latin typeface="Arial" panose="020B0604020202020204" pitchFamily="34" charset="0"/>
              </a:rPr>
              <a:t>De fait, le potentiel de réduction du throughput est très important, mais il peine à être actualisé. Or, les difficultés principales ne sont pas d’ordre technique ou technologique, mais relèvent de la logique institutionnelle spécifique à l’économie capitaliste, qui ne conduit pas à une réduction des flux d’énergie-matière, mais à l’augmentation des activités économiques évaluées sous formes monétaires.</a:t>
            </a:r>
          </a:p>
          <a:p>
            <a:endParaRPr lang="fr-FR" altLang="en-US">
              <a:latin typeface="Arial" panose="020B0604020202020204" pitchFamily="34" charset="0"/>
            </a:endParaRPr>
          </a:p>
          <a:p>
            <a:r>
              <a:rPr lang="fr-FR" altLang="en-US">
                <a:latin typeface="Arial" panose="020B0604020202020204" pitchFamily="34" charset="0"/>
              </a:rPr>
              <a:t>Dans le cadre de cette sélection culturelle quasi-permanente, toute tentative de valoriser des critères alternatifs, comme la qualité de vie, un mode de gestion coopératif ou l’agriculture biologique, font l’objet de discrimination. En d’autres termes, « </a:t>
            </a:r>
            <a:r>
              <a:rPr lang="fr-FR" altLang="en-US" i="1">
                <a:latin typeface="Arial" panose="020B0604020202020204" pitchFamily="34" charset="0"/>
              </a:rPr>
              <a:t>nous savons depuis longtemps comment améliorer nos performances écologiques à peu près dans tous les domaines. (…) nous ne les réalisons pas parce que cette amélioration de la qualité de vie ne correspond pas au critère de la rationalité économique, qui sélectionne les innovations technologiques et organisationnelles selon leur impact sur la valeur monétaire de la propriété engagée, et non pas selon leur impact sur la qualité de vie. </a:t>
            </a:r>
            <a:r>
              <a:rPr lang="fr-FR" altLang="en-US">
                <a:latin typeface="Arial" panose="020B0604020202020204" pitchFamily="34" charset="0"/>
              </a:rPr>
              <a:t>» </a:t>
            </a:r>
          </a:p>
          <a:p>
            <a:r>
              <a:rPr lang="fr-FR" altLang="en-US">
                <a:latin typeface="Arial" panose="020B0604020202020204" pitchFamily="34" charset="0"/>
              </a:rPr>
              <a:t>fique à l’économie capitaliste, qui ne conduit pas à une réduction des flux d’énergie-matière, mais à l’augmentation des activités économiques évaluées sous formes monétaires.</a:t>
            </a:r>
          </a:p>
        </p:txBody>
      </p:sp>
      <p:sp>
        <p:nvSpPr>
          <p:cNvPr id="20484" name="Espace réservé du numéro de diapositive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B610C50-CB29-4DC4-90A9-1C3558C6EDC8}" type="slidenum">
              <a:rPr lang="en-GB" altLang="en-US"/>
              <a:pPr>
                <a:spcBef>
                  <a:spcPct val="0"/>
                </a:spcBef>
              </a:pPr>
              <a:t>12</a:t>
            </a:fld>
            <a:endParaRPr lang="en-GB" altLang="en-US"/>
          </a:p>
        </p:txBody>
      </p:sp>
    </p:spTree>
    <p:extLst>
      <p:ext uri="{BB962C8B-B14F-4D97-AF65-F5344CB8AC3E}">
        <p14:creationId xmlns:p14="http://schemas.microsoft.com/office/powerpoint/2010/main" val="565518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61B5828-6055-4DCE-B422-2ADF1010C3A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10869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E64FC36-225F-4989-9667-90BA99FBB5D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7308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B2B3FA-DF88-4DC2-A383-8B32AADC25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83140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B229830-36EA-4D46-A1C7-FE4A4B17F29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831496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CH"/>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fr-CH"/>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938721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884198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1300318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4572305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34247936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2194919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dirty="0"/>
          </a:p>
        </p:txBody>
      </p:sp>
      <p:sp>
        <p:nvSpPr>
          <p:cNvPr id="3" name="Footer Placeholder 2"/>
          <p:cNvSpPr>
            <a:spLocks noGrp="1"/>
          </p:cNvSpPr>
          <p:nvPr>
            <p:ph type="ftr" sz="quarter" idx="11"/>
          </p:nvPr>
        </p:nvSpPr>
        <p:spPr>
          <a:xfrm>
            <a:off x="6572944" y="6553150"/>
            <a:ext cx="2895600" cy="476250"/>
          </a:xfrm>
        </p:spPr>
        <p:txBody>
          <a:bodyPr/>
          <a:lstStyle>
            <a:lvl1pPr>
              <a:defRPr sz="1400"/>
            </a:lvl1pPr>
          </a:lstStyle>
          <a:p>
            <a:r>
              <a:rPr lang="en-GB" b="1" dirty="0">
                <a:solidFill>
                  <a:schemeClr val="accent2"/>
                </a:solidFill>
              </a:rPr>
              <a:t>GIIDS/</a:t>
            </a:r>
            <a:r>
              <a:rPr lang="en-GB" b="1" dirty="0" err="1">
                <a:solidFill>
                  <a:schemeClr val="accent2"/>
                </a:solidFill>
              </a:rPr>
              <a:t>MDev</a:t>
            </a:r>
            <a:r>
              <a:rPr lang="en-GB" b="1" dirty="0">
                <a:solidFill>
                  <a:schemeClr val="accent2"/>
                </a:solidFill>
              </a:rPr>
              <a:t> </a:t>
            </a:r>
            <a:r>
              <a:rPr lang="fr-FR" b="1" dirty="0">
                <a:solidFill>
                  <a:schemeClr val="accent2"/>
                </a:solidFill>
              </a:rPr>
              <a:t>– 27.02.2013</a:t>
            </a:r>
            <a:endParaRPr lang="en-GB" dirty="0"/>
          </a:p>
        </p:txBody>
      </p:sp>
    </p:spTree>
    <p:extLst>
      <p:ext uri="{BB962C8B-B14F-4D97-AF65-F5344CB8AC3E}">
        <p14:creationId xmlns:p14="http://schemas.microsoft.com/office/powerpoint/2010/main" val="326605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7DF880-433D-44B7-8847-FCE30780090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263671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24597748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1618018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35443369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26321484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dirty="0"/>
          </a:p>
        </p:txBody>
      </p:sp>
      <p:sp>
        <p:nvSpPr>
          <p:cNvPr id="3" name="Content Placeholder 2"/>
          <p:cNvSpPr>
            <a:spLocks noGrp="1"/>
          </p:cNvSpPr>
          <p:nvPr>
            <p:ph idx="1"/>
          </p:nvPr>
        </p:nvSpPr>
        <p:spPr/>
        <p:txBody>
          <a:bodyPr/>
          <a:lstStyle>
            <a:lvl1pPr>
              <a:defRPr>
                <a:solidFill>
                  <a:srgbClr val="30315A"/>
                </a:solidFill>
              </a:defRPr>
            </a:lvl1pPr>
            <a:lvl2pPr>
              <a:defRPr>
                <a:solidFill>
                  <a:srgbClr val="30315A"/>
                </a:solidFill>
              </a:defRPr>
            </a:lvl2pPr>
            <a:lvl3pPr>
              <a:defRPr>
                <a:solidFill>
                  <a:srgbClr val="30315A"/>
                </a:solidFill>
              </a:defRPr>
            </a:lvl3pPr>
            <a:lvl4pPr>
              <a:defRPr>
                <a:solidFill>
                  <a:srgbClr val="30315A"/>
                </a:solidFill>
              </a:defRPr>
            </a:lvl4pPr>
            <a:lvl5pPr>
              <a:defRPr>
                <a:solidFill>
                  <a:srgbClr val="30315A"/>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dirty="0"/>
          </a:p>
        </p:txBody>
      </p:sp>
    </p:spTree>
    <p:extLst>
      <p:ext uri="{BB962C8B-B14F-4D97-AF65-F5344CB8AC3E}">
        <p14:creationId xmlns:p14="http://schemas.microsoft.com/office/powerpoint/2010/main" val="38288052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56444" y="2693988"/>
            <a:ext cx="7631112" cy="1470025"/>
          </a:xfrm>
        </p:spPr>
        <p:txBody>
          <a:bodyPr/>
          <a:lstStyle>
            <a:lvl1pPr algn="ctr">
              <a:defRPr/>
            </a:lvl1pPr>
          </a:lstStyle>
          <a:p>
            <a:r>
              <a:rPr lang="en-US"/>
              <a:t>Click to edit Master title style</a:t>
            </a:r>
            <a:endParaRPr lang="en-US" dirty="0"/>
          </a:p>
        </p:txBody>
      </p:sp>
      <p:sp>
        <p:nvSpPr>
          <p:cNvPr id="6147" name="Rectangle 3"/>
          <p:cNvSpPr>
            <a:spLocks noGrp="1" noChangeArrowheads="1"/>
          </p:cNvSpPr>
          <p:nvPr>
            <p:ph type="subTitle" idx="1"/>
          </p:nvPr>
        </p:nvSpPr>
        <p:spPr>
          <a:xfrm>
            <a:off x="1443038" y="4700736"/>
            <a:ext cx="6257925" cy="1752600"/>
          </a:xfrm>
        </p:spPr>
        <p:txBody>
          <a:bodyPr/>
          <a:lstStyle>
            <a:lvl1pPr marL="0" indent="0" algn="ctr">
              <a:buFontTx/>
              <a:buNone/>
              <a:defRPr/>
            </a:lvl1pPr>
          </a:lstStyle>
          <a:p>
            <a:r>
              <a:rPr lang="en-US"/>
              <a:t>Click to edit Master subtitle style</a:t>
            </a:r>
            <a:endParaRPr lang="en-US" dirty="0"/>
          </a:p>
        </p:txBody>
      </p:sp>
      <p:pic>
        <p:nvPicPr>
          <p:cNvPr id="10" name="Picture 9" descr="gcsp_logo_web_large.jpg"/>
          <p:cNvPicPr>
            <a:picLocks noChangeAspect="1"/>
          </p:cNvPicPr>
          <p:nvPr userDrawn="1"/>
        </p:nvPicPr>
        <p:blipFill>
          <a:blip r:embed="rId2" cstate="print"/>
          <a:stretch>
            <a:fillRect/>
          </a:stretch>
        </p:blipFill>
        <p:spPr>
          <a:xfrm>
            <a:off x="2036812" y="692696"/>
            <a:ext cx="5070377" cy="1584176"/>
          </a:xfrm>
          <a:prstGeom prst="rect">
            <a:avLst/>
          </a:prstGeom>
        </p:spPr>
      </p:pic>
    </p:spTree>
    <p:extLst>
      <p:ext uri="{BB962C8B-B14F-4D97-AF65-F5344CB8AC3E}">
        <p14:creationId xmlns:p14="http://schemas.microsoft.com/office/powerpoint/2010/main" val="273390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a:p>
        </p:txBody>
      </p:sp>
      <p:sp>
        <p:nvSpPr>
          <p:cNvPr id="4" name="Espace réservé de la date 3"/>
          <p:cNvSpPr>
            <a:spLocks noGrp="1"/>
          </p:cNvSpPr>
          <p:nvPr>
            <p:ph type="dt" sz="half" idx="10"/>
          </p:nvPr>
        </p:nvSpPr>
        <p:spPr/>
        <p:txBody>
          <a:bodyPr/>
          <a:lstStyle/>
          <a:p>
            <a:fld id="{67D81C11-9886-4F7E-82E6-3574F903AC45}" type="datetimeFigureOut">
              <a:rPr lang="en-US" smtClean="0"/>
              <a:t>2/1/2017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15671000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fld id="{67D81C11-9886-4F7E-82E6-3574F903AC45}" type="datetimeFigureOut">
              <a:rPr lang="en-US" smtClean="0"/>
              <a:t>2/1/2017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28585647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7D81C11-9886-4F7E-82E6-3574F903AC45}" type="datetimeFigureOut">
              <a:rPr lang="en-US" smtClean="0"/>
              <a:t>2/1/2017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9273935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p:cNvSpPr>
            <a:spLocks noGrp="1"/>
          </p:cNvSpPr>
          <p:nvPr>
            <p:ph type="dt" sz="half" idx="10"/>
          </p:nvPr>
        </p:nvSpPr>
        <p:spPr/>
        <p:txBody>
          <a:bodyPr/>
          <a:lstStyle/>
          <a:p>
            <a:fld id="{67D81C11-9886-4F7E-82E6-3574F903AC45}" type="datetimeFigureOut">
              <a:rPr lang="en-US" smtClean="0"/>
              <a:t>2/1/2017</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2524189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7277F2-E1B0-4C18-8365-D56B9AC7D73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7756342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p:cNvSpPr>
            <a:spLocks noGrp="1"/>
          </p:cNvSpPr>
          <p:nvPr>
            <p:ph type="dt" sz="half" idx="10"/>
          </p:nvPr>
        </p:nvSpPr>
        <p:spPr/>
        <p:txBody>
          <a:bodyPr/>
          <a:lstStyle/>
          <a:p>
            <a:fld id="{67D81C11-9886-4F7E-82E6-3574F903AC45}" type="datetimeFigureOut">
              <a:rPr lang="en-US" smtClean="0"/>
              <a:t>2/1/2017</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38564460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e la date 2"/>
          <p:cNvSpPr>
            <a:spLocks noGrp="1"/>
          </p:cNvSpPr>
          <p:nvPr>
            <p:ph type="dt" sz="half" idx="10"/>
          </p:nvPr>
        </p:nvSpPr>
        <p:spPr/>
        <p:txBody>
          <a:bodyPr/>
          <a:lstStyle/>
          <a:p>
            <a:fld id="{67D81C11-9886-4F7E-82E6-3574F903AC45}" type="datetimeFigureOut">
              <a:rPr lang="en-US" smtClean="0"/>
              <a:t>2/1/2017</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3563988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D81C11-9886-4F7E-82E6-3574F903AC45}" type="datetimeFigureOut">
              <a:rPr lang="en-US" smtClean="0"/>
              <a:t>2/1/2017</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28275978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7D81C11-9886-4F7E-82E6-3574F903AC45}" type="datetimeFigureOut">
              <a:rPr lang="en-US" smtClean="0"/>
              <a:t>2/1/2017</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38738257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7D81C11-9886-4F7E-82E6-3574F903AC45}" type="datetimeFigureOut">
              <a:rPr lang="en-US" smtClean="0"/>
              <a:t>2/1/2017</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5220709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fld id="{67D81C11-9886-4F7E-82E6-3574F903AC45}" type="datetimeFigureOut">
              <a:rPr lang="en-US" smtClean="0"/>
              <a:t>2/1/2017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5404717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fld id="{67D81C11-9886-4F7E-82E6-3574F903AC45}" type="datetimeFigureOut">
              <a:rPr lang="en-US" smtClean="0"/>
              <a:t>2/1/2017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737DDA-8391-46E0-8DD0-06CFD6436AA6}" type="slidenum">
              <a:rPr lang="en-US" smtClean="0"/>
              <a:t>‹#›</a:t>
            </a:fld>
            <a:endParaRPr lang="en-US"/>
          </a:p>
        </p:txBody>
      </p:sp>
    </p:spTree>
    <p:extLst>
      <p:ext uri="{BB962C8B-B14F-4D97-AF65-F5344CB8AC3E}">
        <p14:creationId xmlns:p14="http://schemas.microsoft.com/office/powerpoint/2010/main" val="39313887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dirty="0"/>
          </a:p>
        </p:txBody>
      </p:sp>
      <p:sp>
        <p:nvSpPr>
          <p:cNvPr id="3" name="Footer Placeholder 2"/>
          <p:cNvSpPr>
            <a:spLocks noGrp="1"/>
          </p:cNvSpPr>
          <p:nvPr>
            <p:ph type="ftr" sz="quarter" idx="11"/>
          </p:nvPr>
        </p:nvSpPr>
        <p:spPr>
          <a:xfrm>
            <a:off x="6572944" y="6553150"/>
            <a:ext cx="2895600" cy="476250"/>
          </a:xfrm>
        </p:spPr>
        <p:txBody>
          <a:bodyPr/>
          <a:lstStyle>
            <a:lvl1pPr>
              <a:defRPr sz="1400"/>
            </a:lvl1pPr>
          </a:lstStyle>
          <a:p>
            <a:r>
              <a:rPr lang="en-GB" b="1" dirty="0">
                <a:solidFill>
                  <a:schemeClr val="accent2"/>
                </a:solidFill>
              </a:rPr>
              <a:t>GIIDS/</a:t>
            </a:r>
            <a:r>
              <a:rPr lang="en-GB" b="1" dirty="0" err="1">
                <a:solidFill>
                  <a:schemeClr val="accent2"/>
                </a:solidFill>
              </a:rPr>
              <a:t>MDev</a:t>
            </a:r>
            <a:r>
              <a:rPr lang="en-GB" b="1" dirty="0">
                <a:solidFill>
                  <a:schemeClr val="accent2"/>
                </a:solidFill>
              </a:rPr>
              <a:t> </a:t>
            </a:r>
            <a:r>
              <a:rPr lang="fr-FR" b="1" dirty="0">
                <a:solidFill>
                  <a:schemeClr val="accent2"/>
                </a:solidFill>
              </a:rPr>
              <a:t>– 27.02.2013</a:t>
            </a:r>
            <a:endParaRPr lang="en-GB" dirty="0"/>
          </a:p>
        </p:txBody>
      </p:sp>
    </p:spTree>
    <p:extLst>
      <p:ext uri="{BB962C8B-B14F-4D97-AF65-F5344CB8AC3E}">
        <p14:creationId xmlns:p14="http://schemas.microsoft.com/office/powerpoint/2010/main" val="970176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31EB77-618A-40A6-8D79-ACFF3196694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969480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40B7EF6-934F-4EFA-B2B3-84048333C68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85144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C05E7E9-24EC-40DF-B949-930B0AA5307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0714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26F4C4D-630E-4B4B-92DF-ADE3B221188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2889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A53CD08-0C89-432B-A8DC-767B086C2A1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60578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1D62169-6FA2-4140-985A-FD6DFD81660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64674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4.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lgn="ct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9BF132CC-1A3F-4B1B-8619-18589BE94DA7}" type="slidenum">
              <a:rPr lang="en-GB">
                <a:solidFill>
                  <a:srgbClr val="000000"/>
                </a:solidFill>
              </a:rPr>
              <a:pPr fontAlgn="base">
                <a:spcBef>
                  <a:spcPct val="0"/>
                </a:spcBef>
                <a:spcAft>
                  <a:spcPct val="0"/>
                </a:spcAft>
                <a:defRPr/>
              </a:pPr>
              <a:t>‹#›</a:t>
            </a:fld>
            <a:endParaRPr lang="en-GB">
              <a:solidFill>
                <a:srgbClr val="000000"/>
              </a:solidFill>
            </a:endParaRPr>
          </a:p>
        </p:txBody>
      </p:sp>
    </p:spTree>
    <p:extLst>
      <p:ext uri="{BB962C8B-B14F-4D97-AF65-F5344CB8AC3E}">
        <p14:creationId xmlns:p14="http://schemas.microsoft.com/office/powerpoint/2010/main" val="333283417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1" name="Rectangle 7"/>
          <p:cNvSpPr>
            <a:spLocks noChangeArrowheads="1"/>
          </p:cNvSpPr>
          <p:nvPr userDrawn="1"/>
        </p:nvSpPr>
        <p:spPr bwMode="auto">
          <a:xfrm>
            <a:off x="7077075" y="6589713"/>
            <a:ext cx="203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b="1"/>
              <a:t>GIIDS/MIA_MDev-PvG-12.10.01</a:t>
            </a:r>
          </a:p>
        </p:txBody>
      </p:sp>
    </p:spTree>
    <p:extLst>
      <p:ext uri="{BB962C8B-B14F-4D97-AF65-F5344CB8AC3E}">
        <p14:creationId xmlns:p14="http://schemas.microsoft.com/office/powerpoint/2010/main" val="487381162"/>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11560" y="1052736"/>
            <a:ext cx="8148637" cy="796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5123" name="Rectangle 3"/>
          <p:cNvSpPr>
            <a:spLocks noGrp="1" noChangeArrowheads="1"/>
          </p:cNvSpPr>
          <p:nvPr>
            <p:ph type="body" idx="1"/>
          </p:nvPr>
        </p:nvSpPr>
        <p:spPr bwMode="auto">
          <a:xfrm>
            <a:off x="642938" y="1989138"/>
            <a:ext cx="8081962" cy="4392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gcsp_logo_web_large.jpg"/>
          <p:cNvPicPr>
            <a:picLocks noChangeAspect="1"/>
          </p:cNvPicPr>
          <p:nvPr/>
        </p:nvPicPr>
        <p:blipFill>
          <a:blip r:embed="rId4" cstate="print"/>
          <a:stretch>
            <a:fillRect/>
          </a:stretch>
        </p:blipFill>
        <p:spPr>
          <a:xfrm>
            <a:off x="323528" y="188640"/>
            <a:ext cx="2808312" cy="877422"/>
          </a:xfrm>
          <a:prstGeom prst="rect">
            <a:avLst/>
          </a:prstGeom>
        </p:spPr>
      </p:pic>
      <p:cxnSp>
        <p:nvCxnSpPr>
          <p:cNvPr id="12" name="Straight Connector 11"/>
          <p:cNvCxnSpPr/>
          <p:nvPr/>
        </p:nvCxnSpPr>
        <p:spPr>
          <a:xfrm flipV="1">
            <a:off x="0" y="6381328"/>
            <a:ext cx="7740352" cy="7200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7172536"/>
      </p:ext>
    </p:extLst>
  </p:cSld>
  <p:clrMap bg1="lt1" tx1="dk1" bg2="lt2" tx2="dk2" accent1="accent1" accent2="accent2" accent3="accent3" accent4="accent4" accent5="accent5" accent6="accent6" hlink="hlink" folHlink="folHlink"/>
  <p:sldLayoutIdLst>
    <p:sldLayoutId id="2147483726" r:id="rId1"/>
    <p:sldLayoutId id="2147483727" r:id="rId2"/>
  </p:sldLayoutIdLst>
  <p:hf sldNum="0" hdr="0"/>
  <p:txStyles>
    <p:titleStyle>
      <a:lvl1pPr marL="3175" indent="-3175" algn="l" rtl="0" eaLnBrk="1" fontAlgn="base" hangingPunct="1">
        <a:spcBef>
          <a:spcPct val="0"/>
        </a:spcBef>
        <a:spcAft>
          <a:spcPct val="0"/>
        </a:spcAft>
        <a:defRPr sz="4400">
          <a:solidFill>
            <a:srgbClr val="E23234"/>
          </a:solidFill>
          <a:effectLst/>
          <a:latin typeface="+mj-lt"/>
          <a:ea typeface="+mj-ea"/>
          <a:cs typeface="+mj-cs"/>
        </a:defRPr>
      </a:lvl1pPr>
      <a:lvl2pPr marL="3175" indent="-3175" algn="l" rtl="0" eaLnBrk="1" fontAlgn="base" hangingPunct="1">
        <a:spcBef>
          <a:spcPct val="0"/>
        </a:spcBef>
        <a:spcAft>
          <a:spcPct val="0"/>
        </a:spcAft>
        <a:defRPr sz="4400">
          <a:solidFill>
            <a:srgbClr val="FF0000"/>
          </a:solidFill>
          <a:effectLst>
            <a:outerShdw blurRad="38100" dist="38100" dir="2700000" algn="tl">
              <a:srgbClr val="C0C0C0"/>
            </a:outerShdw>
          </a:effectLst>
          <a:latin typeface="Arial" charset="0"/>
          <a:cs typeface="Arial" charset="0"/>
        </a:defRPr>
      </a:lvl2pPr>
      <a:lvl3pPr marL="3175" indent="-3175" algn="l" rtl="0" eaLnBrk="1" fontAlgn="base" hangingPunct="1">
        <a:spcBef>
          <a:spcPct val="0"/>
        </a:spcBef>
        <a:spcAft>
          <a:spcPct val="0"/>
        </a:spcAft>
        <a:defRPr sz="4400">
          <a:solidFill>
            <a:srgbClr val="FF0000"/>
          </a:solidFill>
          <a:effectLst>
            <a:outerShdw blurRad="38100" dist="38100" dir="2700000" algn="tl">
              <a:srgbClr val="C0C0C0"/>
            </a:outerShdw>
          </a:effectLst>
          <a:latin typeface="Arial" charset="0"/>
          <a:cs typeface="Arial" charset="0"/>
        </a:defRPr>
      </a:lvl3pPr>
      <a:lvl4pPr marL="3175" indent="-3175" algn="l" rtl="0" eaLnBrk="1" fontAlgn="base" hangingPunct="1">
        <a:spcBef>
          <a:spcPct val="0"/>
        </a:spcBef>
        <a:spcAft>
          <a:spcPct val="0"/>
        </a:spcAft>
        <a:defRPr sz="4400">
          <a:solidFill>
            <a:srgbClr val="FF0000"/>
          </a:solidFill>
          <a:effectLst>
            <a:outerShdw blurRad="38100" dist="38100" dir="2700000" algn="tl">
              <a:srgbClr val="C0C0C0"/>
            </a:outerShdw>
          </a:effectLst>
          <a:latin typeface="Arial" charset="0"/>
          <a:cs typeface="Arial" charset="0"/>
        </a:defRPr>
      </a:lvl4pPr>
      <a:lvl5pPr marL="3175" indent="-3175" algn="l" rtl="0" eaLnBrk="1" fontAlgn="base" hangingPunct="1">
        <a:spcBef>
          <a:spcPct val="0"/>
        </a:spcBef>
        <a:spcAft>
          <a:spcPct val="0"/>
        </a:spcAft>
        <a:defRPr sz="4400">
          <a:solidFill>
            <a:srgbClr val="FF0000"/>
          </a:solidFill>
          <a:effectLst>
            <a:outerShdw blurRad="38100" dist="38100" dir="2700000" algn="tl">
              <a:srgbClr val="C0C0C0"/>
            </a:outerShdw>
          </a:effectLst>
          <a:latin typeface="Arial" charset="0"/>
          <a:cs typeface="Arial" charset="0"/>
        </a:defRPr>
      </a:lvl5pPr>
      <a:lvl6pPr marL="460375" algn="l" rtl="0" eaLnBrk="1" fontAlgn="base" hangingPunct="1">
        <a:spcBef>
          <a:spcPct val="0"/>
        </a:spcBef>
        <a:spcAft>
          <a:spcPct val="0"/>
        </a:spcAft>
        <a:defRPr sz="4400">
          <a:solidFill>
            <a:srgbClr val="FF0000"/>
          </a:solidFill>
          <a:effectLst>
            <a:outerShdw blurRad="38100" dist="38100" dir="2700000" algn="tl">
              <a:srgbClr val="C0C0C0"/>
            </a:outerShdw>
          </a:effectLst>
          <a:latin typeface="Arial" charset="0"/>
          <a:cs typeface="Arial" charset="0"/>
        </a:defRPr>
      </a:lvl6pPr>
      <a:lvl7pPr marL="917575" algn="l" rtl="0" eaLnBrk="1" fontAlgn="base" hangingPunct="1">
        <a:spcBef>
          <a:spcPct val="0"/>
        </a:spcBef>
        <a:spcAft>
          <a:spcPct val="0"/>
        </a:spcAft>
        <a:defRPr sz="4400">
          <a:solidFill>
            <a:srgbClr val="FF0000"/>
          </a:solidFill>
          <a:effectLst>
            <a:outerShdw blurRad="38100" dist="38100" dir="2700000" algn="tl">
              <a:srgbClr val="C0C0C0"/>
            </a:outerShdw>
          </a:effectLst>
          <a:latin typeface="Arial" charset="0"/>
          <a:cs typeface="Arial" charset="0"/>
        </a:defRPr>
      </a:lvl7pPr>
      <a:lvl8pPr marL="1374775" algn="l" rtl="0" eaLnBrk="1" fontAlgn="base" hangingPunct="1">
        <a:spcBef>
          <a:spcPct val="0"/>
        </a:spcBef>
        <a:spcAft>
          <a:spcPct val="0"/>
        </a:spcAft>
        <a:defRPr sz="4400">
          <a:solidFill>
            <a:srgbClr val="FF0000"/>
          </a:solidFill>
          <a:effectLst>
            <a:outerShdw blurRad="38100" dist="38100" dir="2700000" algn="tl">
              <a:srgbClr val="C0C0C0"/>
            </a:outerShdw>
          </a:effectLst>
          <a:latin typeface="Arial" charset="0"/>
          <a:cs typeface="Arial" charset="0"/>
        </a:defRPr>
      </a:lvl8pPr>
      <a:lvl9pPr marL="1831975" algn="l" rtl="0" eaLnBrk="1" fontAlgn="base" hangingPunct="1">
        <a:spcBef>
          <a:spcPct val="0"/>
        </a:spcBef>
        <a:spcAft>
          <a:spcPct val="0"/>
        </a:spcAft>
        <a:defRPr sz="4400">
          <a:solidFill>
            <a:srgbClr val="FF0000"/>
          </a:solidFill>
          <a:effectLst>
            <a:outerShdw blurRad="38100" dist="38100" dir="2700000" algn="tl">
              <a:srgbClr val="C0C0C0"/>
            </a:outerShdw>
          </a:effectLst>
          <a:latin typeface="Arial" charset="0"/>
          <a:cs typeface="Arial" charset="0"/>
        </a:defRPr>
      </a:lvl9pPr>
    </p:titleStyle>
    <p:bodyStyle>
      <a:lvl1pPr marL="342900" indent="-342900" algn="l" rtl="0" eaLnBrk="1" fontAlgn="base" hangingPunct="1">
        <a:spcBef>
          <a:spcPct val="20000"/>
        </a:spcBef>
        <a:spcAft>
          <a:spcPct val="0"/>
        </a:spcAft>
        <a:buClr>
          <a:srgbClr val="30315A"/>
        </a:buClr>
        <a:buSzPct val="80000"/>
        <a:buFont typeface="Arial" pitchFamily="34" charset="0"/>
        <a:buChar char="•"/>
        <a:defRPr sz="3200" baseline="0">
          <a:solidFill>
            <a:srgbClr val="30315A"/>
          </a:solidFill>
          <a:effectLst/>
          <a:latin typeface="+mj-lt"/>
          <a:ea typeface="+mn-ea"/>
          <a:cs typeface="+mn-cs"/>
        </a:defRPr>
      </a:lvl1pPr>
      <a:lvl2pPr marL="742950" indent="-285750" algn="l" rtl="0" eaLnBrk="1" fontAlgn="base" hangingPunct="1">
        <a:spcBef>
          <a:spcPct val="20000"/>
        </a:spcBef>
        <a:spcAft>
          <a:spcPct val="0"/>
        </a:spcAft>
        <a:buClr>
          <a:srgbClr val="30315A"/>
        </a:buClr>
        <a:buSzPct val="80000"/>
        <a:buFont typeface="Arial" pitchFamily="34" charset="0"/>
        <a:buChar char="•"/>
        <a:defRPr sz="2800" baseline="0">
          <a:solidFill>
            <a:srgbClr val="30315A"/>
          </a:solidFill>
          <a:effectLst/>
          <a:latin typeface="+mj-lt"/>
        </a:defRPr>
      </a:lvl2pPr>
      <a:lvl3pPr marL="1143000" indent="-228600" algn="l" rtl="0" eaLnBrk="1" fontAlgn="base" hangingPunct="1">
        <a:spcBef>
          <a:spcPct val="20000"/>
        </a:spcBef>
        <a:spcAft>
          <a:spcPct val="0"/>
        </a:spcAft>
        <a:buClr>
          <a:srgbClr val="30315A"/>
        </a:buClr>
        <a:buSzPct val="80000"/>
        <a:buFont typeface="Arial" pitchFamily="34" charset="0"/>
        <a:buChar char="•"/>
        <a:defRPr sz="2400" baseline="0">
          <a:solidFill>
            <a:srgbClr val="30315A"/>
          </a:solidFill>
          <a:effectLst/>
          <a:latin typeface="+mj-lt"/>
        </a:defRPr>
      </a:lvl3pPr>
      <a:lvl4pPr marL="1600200" indent="-228600" algn="l" rtl="0" eaLnBrk="1" fontAlgn="base" hangingPunct="1">
        <a:spcBef>
          <a:spcPct val="20000"/>
        </a:spcBef>
        <a:spcAft>
          <a:spcPct val="0"/>
        </a:spcAft>
        <a:buClr>
          <a:srgbClr val="30315A"/>
        </a:buClr>
        <a:buSzPct val="80000"/>
        <a:buFont typeface="Arial" pitchFamily="34" charset="0"/>
        <a:buChar char="•"/>
        <a:defRPr sz="2000" baseline="0">
          <a:solidFill>
            <a:srgbClr val="30315A"/>
          </a:solidFill>
          <a:effectLst/>
          <a:latin typeface="+mj-lt"/>
        </a:defRPr>
      </a:lvl4pPr>
      <a:lvl5pPr marL="2057400" indent="-228600" algn="l" rtl="0" eaLnBrk="1" fontAlgn="base" hangingPunct="1">
        <a:spcBef>
          <a:spcPct val="20000"/>
        </a:spcBef>
        <a:spcAft>
          <a:spcPct val="0"/>
        </a:spcAft>
        <a:buClr>
          <a:srgbClr val="30315A"/>
        </a:buClr>
        <a:buSzPct val="80000"/>
        <a:buFont typeface="Arial" pitchFamily="34" charset="0"/>
        <a:buChar char="•"/>
        <a:defRPr sz="2000" baseline="0">
          <a:solidFill>
            <a:srgbClr val="30315A"/>
          </a:solidFill>
          <a:effectLst/>
          <a:latin typeface="+mj-lt"/>
        </a:defRPr>
      </a:lvl5pPr>
      <a:lvl6pPr marL="2514600" indent="-228600" algn="l" rtl="0" eaLnBrk="1" fontAlgn="base" hangingPunct="1">
        <a:spcBef>
          <a:spcPct val="20000"/>
        </a:spcBef>
        <a:spcAft>
          <a:spcPct val="0"/>
        </a:spcAft>
        <a:buClr>
          <a:srgbClr val="FF0000"/>
        </a:buClr>
        <a:buChar char="•"/>
        <a:defRPr sz="2000">
          <a:solidFill>
            <a:schemeClr val="tx1"/>
          </a:solidFill>
          <a:effectLst>
            <a:outerShdw blurRad="38100" dist="38100" dir="2700000" algn="tl">
              <a:srgbClr val="C0C0C0"/>
            </a:outerShdw>
          </a:effectLst>
          <a:latin typeface="+mn-lt"/>
        </a:defRPr>
      </a:lvl6pPr>
      <a:lvl7pPr marL="2971800" indent="-228600" algn="l" rtl="0" eaLnBrk="1" fontAlgn="base" hangingPunct="1">
        <a:spcBef>
          <a:spcPct val="20000"/>
        </a:spcBef>
        <a:spcAft>
          <a:spcPct val="0"/>
        </a:spcAft>
        <a:buClr>
          <a:srgbClr val="FF0000"/>
        </a:buClr>
        <a:buChar char="•"/>
        <a:defRPr sz="2000">
          <a:solidFill>
            <a:schemeClr val="tx1"/>
          </a:solidFill>
          <a:effectLst>
            <a:outerShdw blurRad="38100" dist="38100" dir="2700000" algn="tl">
              <a:srgbClr val="C0C0C0"/>
            </a:outerShdw>
          </a:effectLst>
          <a:latin typeface="+mn-lt"/>
        </a:defRPr>
      </a:lvl7pPr>
      <a:lvl8pPr marL="3429000" indent="-228600" algn="l" rtl="0" eaLnBrk="1" fontAlgn="base" hangingPunct="1">
        <a:spcBef>
          <a:spcPct val="20000"/>
        </a:spcBef>
        <a:spcAft>
          <a:spcPct val="0"/>
        </a:spcAft>
        <a:buClr>
          <a:srgbClr val="FF0000"/>
        </a:buClr>
        <a:buChar char="•"/>
        <a:defRPr sz="2000">
          <a:solidFill>
            <a:schemeClr val="tx1"/>
          </a:solidFill>
          <a:effectLst>
            <a:outerShdw blurRad="38100" dist="38100" dir="2700000" algn="tl">
              <a:srgbClr val="C0C0C0"/>
            </a:outerShdw>
          </a:effectLst>
          <a:latin typeface="+mn-lt"/>
        </a:defRPr>
      </a:lvl8pPr>
      <a:lvl9pPr marL="3886200" indent="-228600" algn="l" rtl="0" eaLnBrk="1" fontAlgn="base" hangingPunct="1">
        <a:spcBef>
          <a:spcPct val="20000"/>
        </a:spcBef>
        <a:spcAft>
          <a:spcPct val="0"/>
        </a:spcAft>
        <a:buClr>
          <a:srgbClr val="FF0000"/>
        </a:buClr>
        <a:buChar char="•"/>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81C11-9886-4F7E-82E6-3574F903AC45}" type="datetimeFigureOut">
              <a:rPr lang="en-US" smtClean="0"/>
              <a:t>2/1/2017</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37DDA-8391-46E0-8DD0-06CFD6436AA6}" type="slidenum">
              <a:rPr lang="en-US" smtClean="0"/>
              <a:t>‹#›</a:t>
            </a:fld>
            <a:endParaRPr lang="en-US"/>
          </a:p>
        </p:txBody>
      </p:sp>
    </p:spTree>
    <p:extLst>
      <p:ext uri="{BB962C8B-B14F-4D97-AF65-F5344CB8AC3E}">
        <p14:creationId xmlns:p14="http://schemas.microsoft.com/office/powerpoint/2010/main" val="4007429531"/>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4.xml"/><Relationship Id="rId5" Type="http://schemas.openxmlformats.org/officeDocument/2006/relationships/image" Target="../media/image5.emf"/><Relationship Id="rId4" Type="http://schemas.openxmlformats.org/officeDocument/2006/relationships/hyperlink" Target="mailto:vangriethuysen@unrisd.or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539552" y="1416258"/>
            <a:ext cx="7992391" cy="1323439"/>
          </a:xfrm>
          <a:prstGeom prst="rect">
            <a:avLst/>
          </a:prstGeom>
          <a:noFill/>
          <a:ln>
            <a:noFill/>
          </a:ln>
          <a:effectLst/>
          <a:scene3d>
            <a:camera prst="orthographicFront">
              <a:rot lat="0" lon="0" rev="0"/>
            </a:camera>
            <a:lightRig rig="chilly" dir="t">
              <a:rot lat="0" lon="0" rev="18480000"/>
            </a:lightRig>
          </a:scene3d>
          <a:sp3d prstMaterial="clear">
            <a:bevelT h="635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rIns="36000">
            <a:spAutoFit/>
          </a:bodyPr>
          <a:lstStyle/>
          <a:p>
            <a:pPr algn="ctr" eaLnBrk="0" hangingPunct="0"/>
            <a:r>
              <a:rPr lang="en-US" sz="4000" b="1" dirty="0">
                <a:solidFill>
                  <a:schemeClr val="accent2"/>
                </a:solidFill>
                <a:cs typeface="Arial" charset="0"/>
              </a:rPr>
              <a:t>Development &amp; Sustainability</a:t>
            </a:r>
          </a:p>
          <a:p>
            <a:pPr algn="ctr" eaLnBrk="0" hangingPunct="0"/>
            <a:r>
              <a:rPr lang="en-US" sz="4000" b="1" dirty="0">
                <a:solidFill>
                  <a:srgbClr val="00B050"/>
                </a:solidFill>
                <a:cs typeface="Arial" charset="0"/>
              </a:rPr>
              <a:t>The ecological economic perspective</a:t>
            </a:r>
          </a:p>
        </p:txBody>
      </p:sp>
      <p:sp>
        <p:nvSpPr>
          <p:cNvPr id="4" name="Text Box 3"/>
          <p:cNvSpPr txBox="1">
            <a:spLocks noChangeArrowheads="1"/>
          </p:cNvSpPr>
          <p:nvPr/>
        </p:nvSpPr>
        <p:spPr bwMode="auto">
          <a:xfrm>
            <a:off x="1381385" y="3106228"/>
            <a:ext cx="7163499" cy="149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800" b="1" dirty="0">
                <a:solidFill>
                  <a:srgbClr val="002060"/>
                </a:solidFill>
                <a:cs typeface="Arial" charset="0"/>
              </a:rPr>
              <a:t>Pascal van Griethuysen</a:t>
            </a:r>
            <a:r>
              <a:rPr lang="en-US" sz="2800" dirty="0">
                <a:solidFill>
                  <a:srgbClr val="002060"/>
                </a:solidFill>
                <a:cs typeface="Arial" charset="0"/>
              </a:rPr>
              <a:t> </a:t>
            </a:r>
            <a:br>
              <a:rPr lang="en-US" sz="2200" dirty="0">
                <a:solidFill>
                  <a:srgbClr val="002060"/>
                </a:solidFill>
                <a:cs typeface="Arial" charset="0"/>
              </a:rPr>
            </a:br>
            <a:r>
              <a:rPr lang="en-US" sz="2100" dirty="0">
                <a:solidFill>
                  <a:srgbClr val="002060"/>
                </a:solidFill>
                <a:cs typeface="Arial" charset="0"/>
              </a:rPr>
              <a:t>PhD in Evolutionary Economics</a:t>
            </a:r>
            <a:br>
              <a:rPr lang="en-US" sz="2100" dirty="0">
                <a:solidFill>
                  <a:srgbClr val="002060"/>
                </a:solidFill>
                <a:cs typeface="Arial" charset="0"/>
              </a:rPr>
            </a:br>
            <a:r>
              <a:rPr lang="en-US" sz="2100" dirty="0">
                <a:solidFill>
                  <a:srgbClr val="002060"/>
                </a:solidFill>
                <a:cs typeface="Arial" charset="0"/>
              </a:rPr>
              <a:t>Research Fellow at UN Research Institute for Social Development</a:t>
            </a:r>
          </a:p>
          <a:p>
            <a:pPr eaLnBrk="0" hangingPunct="0"/>
            <a:r>
              <a:rPr lang="en-US" sz="2100" dirty="0">
                <a:solidFill>
                  <a:srgbClr val="002060"/>
                </a:solidFill>
                <a:cs typeface="Arial" charset="0"/>
              </a:rPr>
              <a:t>Executive in Residence at Geneva Centre for Security Policy</a:t>
            </a:r>
          </a:p>
        </p:txBody>
      </p:sp>
      <p:sp>
        <p:nvSpPr>
          <p:cNvPr id="5" name="Rectangle 4"/>
          <p:cNvSpPr>
            <a:spLocks noChangeArrowheads="1"/>
          </p:cNvSpPr>
          <p:nvPr/>
        </p:nvSpPr>
        <p:spPr bwMode="auto">
          <a:xfrm>
            <a:off x="6238875" y="605730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en-US" sz="2400">
              <a:latin typeface="Times" pitchFamily="18" charset="0"/>
              <a:cs typeface="Arial" charset="0"/>
            </a:endParaRPr>
          </a:p>
        </p:txBody>
      </p:sp>
      <p:pic>
        <p:nvPicPr>
          <p:cNvPr id="2" name="Picture 1"/>
          <p:cNvPicPr>
            <a:picLocks noChangeAspect="1"/>
          </p:cNvPicPr>
          <p:nvPr/>
        </p:nvPicPr>
        <p:blipFill>
          <a:blip r:embed="rId2"/>
          <a:stretch>
            <a:fillRect/>
          </a:stretch>
        </p:blipFill>
        <p:spPr>
          <a:xfrm>
            <a:off x="122033" y="5025356"/>
            <a:ext cx="1442825" cy="1420612"/>
          </a:xfrm>
          <a:prstGeom prst="rect">
            <a:avLst/>
          </a:prstGeom>
        </p:spPr>
      </p:pic>
      <p:pic>
        <p:nvPicPr>
          <p:cNvPr id="6" name="Picture 5"/>
          <p:cNvPicPr>
            <a:picLocks noChangeAspect="1"/>
          </p:cNvPicPr>
          <p:nvPr/>
        </p:nvPicPr>
        <p:blipFill>
          <a:blip r:embed="rId3"/>
          <a:stretch>
            <a:fillRect/>
          </a:stretch>
        </p:blipFill>
        <p:spPr>
          <a:xfrm>
            <a:off x="7489690" y="5025356"/>
            <a:ext cx="1402790" cy="1427980"/>
          </a:xfrm>
          <a:prstGeom prst="rect">
            <a:avLst/>
          </a:prstGeom>
        </p:spPr>
      </p:pic>
      <p:sp>
        <p:nvSpPr>
          <p:cNvPr id="8" name="Rectangle 7"/>
          <p:cNvSpPr/>
          <p:nvPr/>
        </p:nvSpPr>
        <p:spPr>
          <a:xfrm>
            <a:off x="1664911" y="4797152"/>
            <a:ext cx="5670376" cy="1938992"/>
          </a:xfrm>
          <a:prstGeom prst="rect">
            <a:avLst/>
          </a:prstGeom>
        </p:spPr>
        <p:txBody>
          <a:bodyPr wrap="square">
            <a:spAutoFit/>
          </a:bodyPr>
          <a:lstStyle/>
          <a:p>
            <a:pPr algn="ctr"/>
            <a:r>
              <a:rPr lang="en-GB" sz="2400" b="1" dirty="0">
                <a:solidFill>
                  <a:srgbClr val="7030A0"/>
                </a:solidFill>
                <a:cs typeface="Arial" charset="0"/>
                <a:hlinkClick r:id="rId4"/>
              </a:rPr>
              <a:t>vangriethuysen@unrisd.org</a:t>
            </a:r>
            <a:endParaRPr lang="en-GB" sz="2400" b="1" dirty="0">
              <a:solidFill>
                <a:srgbClr val="7030A0"/>
              </a:solidFill>
              <a:cs typeface="Arial" charset="0"/>
            </a:endParaRPr>
          </a:p>
          <a:p>
            <a:pPr algn="ctr"/>
            <a:endParaRPr lang="en-GB" sz="2400" b="1" dirty="0">
              <a:solidFill>
                <a:srgbClr val="7030A0"/>
              </a:solidFill>
              <a:cs typeface="Arial" charset="0"/>
            </a:endParaRPr>
          </a:p>
          <a:p>
            <a:pPr algn="ctr"/>
            <a:r>
              <a:rPr lang="en-GB" sz="2400" b="1" dirty="0">
                <a:solidFill>
                  <a:srgbClr val="7030A0"/>
                </a:solidFill>
                <a:cs typeface="Arial" charset="0"/>
              </a:rPr>
              <a:t>Roundtable in Human </a:t>
            </a:r>
            <a:r>
              <a:rPr lang="en-GB" sz="2400" b="1" dirty="0" err="1">
                <a:solidFill>
                  <a:srgbClr val="7030A0"/>
                </a:solidFill>
                <a:cs typeface="Arial" charset="0"/>
              </a:rPr>
              <a:t>Centered</a:t>
            </a:r>
            <a:r>
              <a:rPr lang="en-GB" sz="2400" b="1" dirty="0">
                <a:solidFill>
                  <a:srgbClr val="7030A0"/>
                </a:solidFill>
                <a:cs typeface="Arial" charset="0"/>
              </a:rPr>
              <a:t> Economics </a:t>
            </a:r>
            <a:r>
              <a:rPr lang="en-GB" sz="2400" dirty="0">
                <a:solidFill>
                  <a:srgbClr val="7030A0"/>
                </a:solidFill>
                <a:cs typeface="Arial" charset="0"/>
              </a:rPr>
              <a:t>Inter-University Centre, Dubrovnik, Croatia </a:t>
            </a:r>
            <a:br>
              <a:rPr lang="en-GB" sz="2400" dirty="0">
                <a:solidFill>
                  <a:srgbClr val="7030A0"/>
                </a:solidFill>
                <a:cs typeface="Arial" charset="0"/>
              </a:rPr>
            </a:br>
            <a:r>
              <a:rPr lang="en-GB" sz="2400" dirty="0">
                <a:solidFill>
                  <a:srgbClr val="7030A0"/>
                </a:solidFill>
                <a:cs typeface="Arial" charset="0"/>
              </a:rPr>
              <a:t>February 1-3, 2017</a:t>
            </a:r>
            <a:r>
              <a:rPr lang="en-GB" sz="2400" b="1" dirty="0">
                <a:solidFill>
                  <a:srgbClr val="7030A0"/>
                </a:solidFill>
                <a:cs typeface="Arial" charset="0"/>
              </a:rPr>
              <a:t>	</a:t>
            </a:r>
          </a:p>
        </p:txBody>
      </p:sp>
      <p:pic>
        <p:nvPicPr>
          <p:cNvPr id="9" name="Picture 8"/>
          <p:cNvPicPr>
            <a:picLocks noChangeAspect="1"/>
          </p:cNvPicPr>
          <p:nvPr/>
        </p:nvPicPr>
        <p:blipFill>
          <a:blip r:embed="rId5"/>
          <a:stretch>
            <a:fillRect/>
          </a:stretch>
        </p:blipFill>
        <p:spPr>
          <a:xfrm>
            <a:off x="5364088" y="116632"/>
            <a:ext cx="3384376" cy="821360"/>
          </a:xfrm>
          <a:prstGeom prst="rect">
            <a:avLst/>
          </a:prstGeom>
        </p:spPr>
      </p:pic>
    </p:spTree>
    <p:extLst>
      <p:ext uri="{BB962C8B-B14F-4D97-AF65-F5344CB8AC3E}">
        <p14:creationId xmlns:p14="http://schemas.microsoft.com/office/powerpoint/2010/main" val="389474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468313" y="116632"/>
            <a:ext cx="80645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fontAlgn="base">
              <a:spcBef>
                <a:spcPct val="0"/>
              </a:spcBef>
              <a:spcAft>
                <a:spcPct val="0"/>
              </a:spcAft>
            </a:pPr>
            <a:r>
              <a:rPr lang="en-GB" sz="3200" b="1" dirty="0">
                <a:solidFill>
                  <a:srgbClr val="9C1043"/>
                </a:solidFill>
              </a:rPr>
              <a:t>STOCKS &amp; FUNDS</a:t>
            </a:r>
          </a:p>
        </p:txBody>
      </p:sp>
      <p:sp>
        <p:nvSpPr>
          <p:cNvPr id="12292" name="Text Box 4"/>
          <p:cNvSpPr txBox="1">
            <a:spLocks noChangeArrowheads="1"/>
          </p:cNvSpPr>
          <p:nvPr/>
        </p:nvSpPr>
        <p:spPr bwMode="auto">
          <a:xfrm>
            <a:off x="539552" y="908720"/>
            <a:ext cx="79565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44500" indent="-4445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buFont typeface="Wingdings" pitchFamily="2" charset="2"/>
              <a:buChar char="è"/>
            </a:pPr>
            <a:r>
              <a:rPr lang="en-GB" sz="2400" b="1" dirty="0">
                <a:solidFill>
                  <a:srgbClr val="000000"/>
                </a:solidFill>
              </a:rPr>
              <a:t>ecological &amp; economic differences of resources</a:t>
            </a:r>
            <a:endParaRPr lang="en-GB" sz="2400" dirty="0">
              <a:solidFill>
                <a:srgbClr val="000000"/>
              </a:solidFill>
            </a:endParaRPr>
          </a:p>
        </p:txBody>
      </p:sp>
      <p:grpSp>
        <p:nvGrpSpPr>
          <p:cNvPr id="2" name="Groupe 1"/>
          <p:cNvGrpSpPr>
            <a:grpSpLocks/>
          </p:cNvGrpSpPr>
          <p:nvPr/>
        </p:nvGrpSpPr>
        <p:grpSpPr bwMode="auto">
          <a:xfrm>
            <a:off x="466746" y="2133600"/>
            <a:ext cx="2793165" cy="2185988"/>
            <a:chOff x="467295" y="2132856"/>
            <a:chExt cx="2792576" cy="2186558"/>
          </a:xfrm>
        </p:grpSpPr>
        <p:sp>
          <p:nvSpPr>
            <p:cNvPr id="12307" name="AutoShape 11"/>
            <p:cNvSpPr>
              <a:spLocks noChangeArrowheads="1"/>
            </p:cNvSpPr>
            <p:nvPr/>
          </p:nvSpPr>
          <p:spPr bwMode="auto">
            <a:xfrm>
              <a:off x="467295" y="2806527"/>
              <a:ext cx="720725" cy="1512887"/>
            </a:xfrm>
            <a:prstGeom prst="can">
              <a:avLst>
                <a:gd name="adj" fmla="val 52478"/>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GB">
                <a:solidFill>
                  <a:srgbClr val="000000"/>
                </a:solidFill>
              </a:endParaRPr>
            </a:p>
          </p:txBody>
        </p:sp>
        <p:sp>
          <p:nvSpPr>
            <p:cNvPr id="12308" name="AutoShape 12"/>
            <p:cNvSpPr>
              <a:spLocks noChangeArrowheads="1"/>
            </p:cNvSpPr>
            <p:nvPr/>
          </p:nvSpPr>
          <p:spPr bwMode="auto">
            <a:xfrm>
              <a:off x="2410395" y="3814589"/>
              <a:ext cx="720725" cy="504825"/>
            </a:xfrm>
            <a:prstGeom prst="can">
              <a:avLst>
                <a:gd name="adj" fmla="val 50000"/>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GB">
                <a:solidFill>
                  <a:srgbClr val="000000"/>
                </a:solidFill>
              </a:endParaRPr>
            </a:p>
          </p:txBody>
        </p:sp>
        <p:sp>
          <p:nvSpPr>
            <p:cNvPr id="12309" name="Text Box 13"/>
            <p:cNvSpPr txBox="1">
              <a:spLocks noChangeArrowheads="1"/>
            </p:cNvSpPr>
            <p:nvPr/>
          </p:nvSpPr>
          <p:spPr bwMode="auto">
            <a:xfrm>
              <a:off x="671247" y="2132856"/>
              <a:ext cx="2588624" cy="60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fontAlgn="base" hangingPunct="1">
                <a:lnSpc>
                  <a:spcPts val="2000"/>
                </a:lnSpc>
                <a:spcBef>
                  <a:spcPct val="0"/>
                </a:spcBef>
                <a:spcAft>
                  <a:spcPct val="0"/>
                </a:spcAft>
              </a:pPr>
              <a:r>
                <a:rPr lang="en-GB" sz="2400" b="1">
                  <a:solidFill>
                    <a:srgbClr val="009999"/>
                  </a:solidFill>
                </a:rPr>
                <a:t>STOCKS</a:t>
              </a:r>
              <a:br>
                <a:rPr lang="en-GB" sz="2400" b="1">
                  <a:solidFill>
                    <a:srgbClr val="009999"/>
                  </a:solidFill>
                </a:rPr>
              </a:br>
              <a:r>
                <a:rPr lang="en-GB" sz="2400" b="1">
                  <a:solidFill>
                    <a:srgbClr val="009999"/>
                  </a:solidFill>
                </a:rPr>
                <a:t> </a:t>
              </a:r>
              <a:r>
                <a:rPr lang="en-GB" sz="1600" b="1">
                  <a:solidFill>
                    <a:srgbClr val="009999"/>
                  </a:solidFill>
                </a:rPr>
                <a:t>(minerals &amp; fossil fuels)</a:t>
              </a:r>
              <a:endParaRPr lang="en-GB" sz="2400" b="1">
                <a:solidFill>
                  <a:srgbClr val="009999"/>
                </a:solidFill>
              </a:endParaRPr>
            </a:p>
          </p:txBody>
        </p:sp>
        <p:sp>
          <p:nvSpPr>
            <p:cNvPr id="12310" name="Line 14"/>
            <p:cNvSpPr>
              <a:spLocks noChangeShapeType="1"/>
            </p:cNvSpPr>
            <p:nvPr/>
          </p:nvSpPr>
          <p:spPr bwMode="auto">
            <a:xfrm>
              <a:off x="1259457" y="3238327"/>
              <a:ext cx="1081088" cy="792162"/>
            </a:xfrm>
            <a:prstGeom prst="line">
              <a:avLst/>
            </a:prstGeom>
            <a:noFill/>
            <a:ln w="95250">
              <a:solidFill>
                <a:srgbClr val="A973F9"/>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GB">
                <a:solidFill>
                  <a:srgbClr val="000000"/>
                </a:solidFill>
              </a:endParaRPr>
            </a:p>
          </p:txBody>
        </p:sp>
        <p:sp>
          <p:nvSpPr>
            <p:cNvPr id="12311" name="Text Box 15"/>
            <p:cNvSpPr txBox="1">
              <a:spLocks noChangeArrowheads="1"/>
            </p:cNvSpPr>
            <p:nvPr/>
          </p:nvSpPr>
          <p:spPr bwMode="auto">
            <a:xfrm>
              <a:off x="1657920" y="3166889"/>
              <a:ext cx="1281363" cy="461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r>
                <a:rPr lang="en-GB" sz="2400" b="1">
                  <a:solidFill>
                    <a:srgbClr val="A973F9"/>
                  </a:solidFill>
                  <a:latin typeface="Franklin Gothic Medium" pitchFamily="34" charset="0"/>
                </a:rPr>
                <a:t>EM Flow</a:t>
              </a:r>
            </a:p>
          </p:txBody>
        </p:sp>
      </p:grpSp>
      <p:grpSp>
        <p:nvGrpSpPr>
          <p:cNvPr id="3" name="Groupe 2"/>
          <p:cNvGrpSpPr>
            <a:grpSpLocks/>
          </p:cNvGrpSpPr>
          <p:nvPr/>
        </p:nvGrpSpPr>
        <p:grpSpPr bwMode="auto">
          <a:xfrm>
            <a:off x="4211638" y="1989138"/>
            <a:ext cx="4282306" cy="2181225"/>
            <a:chOff x="4212207" y="1988840"/>
            <a:chExt cx="4281874" cy="2181034"/>
          </a:xfrm>
        </p:grpSpPr>
        <p:sp>
          <p:nvSpPr>
            <p:cNvPr id="12299" name="AutoShape 16"/>
            <p:cNvSpPr>
              <a:spLocks noChangeArrowheads="1"/>
            </p:cNvSpPr>
            <p:nvPr/>
          </p:nvSpPr>
          <p:spPr bwMode="auto">
            <a:xfrm rot="-5078008">
              <a:off x="4176489" y="2981630"/>
              <a:ext cx="1223962" cy="11525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44" y="10836"/>
                  </a:moveTo>
                  <a:cubicBezTo>
                    <a:pt x="16444" y="10824"/>
                    <a:pt x="16445" y="10812"/>
                    <a:pt x="16445" y="10800"/>
                  </a:cubicBezTo>
                  <a:cubicBezTo>
                    <a:pt x="16445" y="7682"/>
                    <a:pt x="13917" y="5155"/>
                    <a:pt x="10800" y="5155"/>
                  </a:cubicBezTo>
                  <a:cubicBezTo>
                    <a:pt x="7682" y="5155"/>
                    <a:pt x="5155" y="7682"/>
                    <a:pt x="5155" y="10800"/>
                  </a:cubicBezTo>
                  <a:cubicBezTo>
                    <a:pt x="5155" y="13917"/>
                    <a:pt x="7682" y="16445"/>
                    <a:pt x="10800" y="16445"/>
                  </a:cubicBezTo>
                  <a:cubicBezTo>
                    <a:pt x="10978" y="16445"/>
                    <a:pt x="11157" y="16436"/>
                    <a:pt x="11335" y="16419"/>
                  </a:cubicBezTo>
                  <a:lnTo>
                    <a:pt x="11823" y="21551"/>
                  </a:lnTo>
                  <a:cubicBezTo>
                    <a:pt x="11483" y="21583"/>
                    <a:pt x="11141" y="21599"/>
                    <a:pt x="10800" y="21600"/>
                  </a:cubicBezTo>
                  <a:cubicBezTo>
                    <a:pt x="4835" y="21600"/>
                    <a:pt x="0" y="16764"/>
                    <a:pt x="0" y="10800"/>
                  </a:cubicBezTo>
                  <a:cubicBezTo>
                    <a:pt x="0" y="4835"/>
                    <a:pt x="4835" y="0"/>
                    <a:pt x="10800" y="0"/>
                  </a:cubicBezTo>
                  <a:cubicBezTo>
                    <a:pt x="16764" y="0"/>
                    <a:pt x="21600" y="4835"/>
                    <a:pt x="21600" y="10800"/>
                  </a:cubicBezTo>
                  <a:cubicBezTo>
                    <a:pt x="21600" y="10823"/>
                    <a:pt x="21599" y="10847"/>
                    <a:pt x="21599" y="10870"/>
                  </a:cubicBezTo>
                  <a:lnTo>
                    <a:pt x="24299" y="10888"/>
                  </a:lnTo>
                  <a:lnTo>
                    <a:pt x="18988" y="16131"/>
                  </a:lnTo>
                  <a:lnTo>
                    <a:pt x="13744" y="10819"/>
                  </a:lnTo>
                  <a:lnTo>
                    <a:pt x="16444" y="10836"/>
                  </a:lnTo>
                  <a:close/>
                </a:path>
              </a:pathLst>
            </a:custGeom>
            <a:solidFill>
              <a:srgbClr val="00B050"/>
            </a:solidFill>
            <a:ln w="9525">
              <a:solidFill>
                <a:srgbClr val="00CC99"/>
              </a:solidFill>
              <a:miter lim="800000"/>
              <a:headEnd/>
              <a:tailEnd/>
            </a:ln>
          </p:spPr>
          <p:txBody>
            <a:bodyPr wrap="none" anchor="ctr"/>
            <a:lstStyle/>
            <a:p>
              <a:pPr algn="ctr" fontAlgn="base">
                <a:spcBef>
                  <a:spcPct val="0"/>
                </a:spcBef>
                <a:spcAft>
                  <a:spcPct val="0"/>
                </a:spcAft>
              </a:pPr>
              <a:endParaRPr lang="en-GB">
                <a:solidFill>
                  <a:srgbClr val="000000"/>
                </a:solidFill>
              </a:endParaRPr>
            </a:p>
          </p:txBody>
        </p:sp>
        <p:sp>
          <p:nvSpPr>
            <p:cNvPr id="12300" name="AutoShape 17"/>
            <p:cNvSpPr>
              <a:spLocks noChangeArrowheads="1"/>
            </p:cNvSpPr>
            <p:nvPr/>
          </p:nvSpPr>
          <p:spPr bwMode="auto">
            <a:xfrm rot="-206017">
              <a:off x="4751957" y="2658574"/>
              <a:ext cx="431800" cy="792163"/>
            </a:xfrm>
            <a:prstGeom prst="parallelogram">
              <a:avLst>
                <a:gd name="adj" fmla="val 25000"/>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GB">
                <a:solidFill>
                  <a:srgbClr val="000000"/>
                </a:solidFill>
              </a:endParaRPr>
            </a:p>
          </p:txBody>
        </p:sp>
        <p:sp>
          <p:nvSpPr>
            <p:cNvPr id="12301" name="AutoShape 18"/>
            <p:cNvSpPr>
              <a:spLocks noChangeArrowheads="1"/>
            </p:cNvSpPr>
            <p:nvPr/>
          </p:nvSpPr>
          <p:spPr bwMode="auto">
            <a:xfrm>
              <a:off x="4788024" y="2803037"/>
              <a:ext cx="1297063" cy="574675"/>
            </a:xfrm>
            <a:prstGeom prst="rightArrow">
              <a:avLst>
                <a:gd name="adj1" fmla="val 50000"/>
                <a:gd name="adj2" fmla="val 62633"/>
              </a:avLst>
            </a:prstGeom>
            <a:solidFill>
              <a:srgbClr val="00B050"/>
            </a:solidFill>
            <a:ln w="9525">
              <a:solidFill>
                <a:srgbClr val="00B050"/>
              </a:solidFill>
              <a:miter lim="800000"/>
              <a:headEnd/>
              <a:tailEnd/>
            </a:ln>
          </p:spPr>
          <p:txBody>
            <a:bodyPr wrap="none" anchor="ctr"/>
            <a:lstStyle/>
            <a:p>
              <a:pPr algn="ctr" fontAlgn="base">
                <a:spcBef>
                  <a:spcPct val="0"/>
                </a:spcBef>
                <a:spcAft>
                  <a:spcPct val="0"/>
                </a:spcAft>
              </a:pPr>
              <a:endParaRPr lang="en-GB">
                <a:solidFill>
                  <a:srgbClr val="000000"/>
                </a:solidFill>
              </a:endParaRPr>
            </a:p>
          </p:txBody>
        </p:sp>
        <p:sp>
          <p:nvSpPr>
            <p:cNvPr id="12302" name="AutoShape 19"/>
            <p:cNvSpPr>
              <a:spLocks noChangeArrowheads="1"/>
            </p:cNvSpPr>
            <p:nvPr/>
          </p:nvSpPr>
          <p:spPr bwMode="auto">
            <a:xfrm rot="-9763896">
              <a:off x="4644007" y="3449149"/>
              <a:ext cx="287338" cy="288925"/>
            </a:xfrm>
            <a:custGeom>
              <a:avLst/>
              <a:gdLst>
                <a:gd name="T0" fmla="*/ 547392499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cubicBezTo>
                    <a:pt x="5400" y="13782"/>
                    <a:pt x="7817" y="16200"/>
                    <a:pt x="10800" y="16200"/>
                  </a:cubicBezTo>
                  <a:cubicBezTo>
                    <a:pt x="11839" y="16200"/>
                    <a:pt x="12857" y="15899"/>
                    <a:pt x="13731" y="15335"/>
                  </a:cubicBezTo>
                  <a:lnTo>
                    <a:pt x="16662" y="19870"/>
                  </a:lnTo>
                  <a:cubicBezTo>
                    <a:pt x="14915" y="20999"/>
                    <a:pt x="12879" y="21599"/>
                    <a:pt x="10800" y="21600"/>
                  </a:cubicBezTo>
                  <a:cubicBezTo>
                    <a:pt x="4835" y="21600"/>
                    <a:pt x="0" y="16764"/>
                    <a:pt x="0" y="10800"/>
                  </a:cubicBezTo>
                  <a:cubicBezTo>
                    <a:pt x="0" y="4835"/>
                    <a:pt x="4835" y="0"/>
                    <a:pt x="10800" y="0"/>
                  </a:cubicBezTo>
                  <a:cubicBezTo>
                    <a:pt x="16764" y="-1"/>
                    <a:pt x="21599" y="4835"/>
                    <a:pt x="21600" y="10799"/>
                  </a:cubicBezTo>
                  <a:lnTo>
                    <a:pt x="21600" y="10800"/>
                  </a:lnTo>
                  <a:lnTo>
                    <a:pt x="24300" y="10800"/>
                  </a:lnTo>
                  <a:lnTo>
                    <a:pt x="18900" y="16200"/>
                  </a:lnTo>
                  <a:lnTo>
                    <a:pt x="13500" y="10800"/>
                  </a:lnTo>
                  <a:lnTo>
                    <a:pt x="16200" y="10800"/>
                  </a:lnTo>
                  <a:close/>
                </a:path>
              </a:pathLst>
            </a:custGeom>
            <a:solidFill>
              <a:srgbClr val="A973F9"/>
            </a:solidFill>
            <a:ln w="9525">
              <a:solidFill>
                <a:srgbClr val="A973F9"/>
              </a:solidFill>
              <a:miter lim="800000"/>
              <a:headEnd/>
              <a:tailEnd/>
            </a:ln>
          </p:spPr>
          <p:txBody>
            <a:bodyPr wrap="none" anchor="ctr"/>
            <a:lstStyle/>
            <a:p>
              <a:pPr algn="ctr" fontAlgn="base">
                <a:spcBef>
                  <a:spcPct val="0"/>
                </a:spcBef>
                <a:spcAft>
                  <a:spcPct val="0"/>
                </a:spcAft>
              </a:pPr>
              <a:endParaRPr lang="en-GB">
                <a:solidFill>
                  <a:srgbClr val="000000"/>
                </a:solidFill>
              </a:endParaRPr>
            </a:p>
          </p:txBody>
        </p:sp>
        <p:sp>
          <p:nvSpPr>
            <p:cNvPr id="12303" name="Text Box 20"/>
            <p:cNvSpPr txBox="1">
              <a:spLocks noChangeArrowheads="1"/>
            </p:cNvSpPr>
            <p:nvPr/>
          </p:nvSpPr>
          <p:spPr bwMode="auto">
            <a:xfrm>
              <a:off x="4924309" y="1988840"/>
              <a:ext cx="3082584" cy="7385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ct val="0"/>
                </a:spcAft>
              </a:pPr>
              <a:r>
                <a:rPr lang="en-GB" sz="2400" b="1">
                  <a:solidFill>
                    <a:srgbClr val="00B050"/>
                  </a:solidFill>
                </a:rPr>
                <a:t>FUNDS</a:t>
              </a:r>
              <a:br>
                <a:rPr lang="en-GB" b="1">
                  <a:solidFill>
                    <a:srgbClr val="00B050"/>
                  </a:solidFill>
                </a:rPr>
              </a:br>
              <a:r>
                <a:rPr lang="en-GB" b="1">
                  <a:solidFill>
                    <a:srgbClr val="00B050"/>
                  </a:solidFill>
                </a:rPr>
                <a:t>(Biosphere &amp; ecosystems)</a:t>
              </a:r>
            </a:p>
          </p:txBody>
        </p:sp>
        <p:pic>
          <p:nvPicPr>
            <p:cNvPr id="12304" name="Picture 2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10695" y="2949087"/>
              <a:ext cx="96837"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05" name="Text Box 22"/>
            <p:cNvSpPr txBox="1">
              <a:spLocks noChangeArrowheads="1"/>
            </p:cNvSpPr>
            <p:nvPr/>
          </p:nvSpPr>
          <p:spPr bwMode="auto">
            <a:xfrm>
              <a:off x="6156176" y="3128786"/>
              <a:ext cx="2337905" cy="1015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r>
                <a:rPr lang="en-GB" sz="2400" b="1">
                  <a:solidFill>
                    <a:srgbClr val="A973F9"/>
                  </a:solidFill>
                  <a:latin typeface="Franklin Gothic Medium" pitchFamily="34" charset="0"/>
                </a:rPr>
                <a:t>EM Flow</a:t>
              </a:r>
            </a:p>
            <a:p>
              <a:pPr eaLnBrk="1" fontAlgn="base" hangingPunct="1">
                <a:spcBef>
                  <a:spcPct val="0"/>
                </a:spcBef>
                <a:spcAft>
                  <a:spcPct val="0"/>
                </a:spcAft>
                <a:buFont typeface="Wingdings" pitchFamily="2" charset="2"/>
                <a:buChar char="Ø"/>
              </a:pPr>
              <a:r>
                <a:rPr lang="en-GB" b="1">
                  <a:solidFill>
                    <a:srgbClr val="A973F9"/>
                  </a:solidFill>
                  <a:latin typeface="Franklin Gothic Medium" pitchFamily="34" charset="0"/>
                </a:rPr>
                <a:t> ecosystem services</a:t>
              </a:r>
            </a:p>
            <a:p>
              <a:pPr eaLnBrk="1" fontAlgn="base" hangingPunct="1">
                <a:spcBef>
                  <a:spcPct val="0"/>
                </a:spcBef>
                <a:spcAft>
                  <a:spcPct val="0"/>
                </a:spcAft>
                <a:buFont typeface="Wingdings" pitchFamily="2" charset="2"/>
                <a:buChar char="Ø"/>
              </a:pPr>
              <a:r>
                <a:rPr lang="en-GB" b="1">
                  <a:solidFill>
                    <a:srgbClr val="A973F9"/>
                  </a:solidFill>
                  <a:latin typeface="Franklin Gothic Medium" pitchFamily="34" charset="0"/>
                </a:rPr>
                <a:t> biotic resources</a:t>
              </a:r>
            </a:p>
          </p:txBody>
        </p:sp>
        <p:sp>
          <p:nvSpPr>
            <p:cNvPr id="12306" name="Line 23"/>
            <p:cNvSpPr>
              <a:spLocks noChangeShapeType="1"/>
            </p:cNvSpPr>
            <p:nvPr/>
          </p:nvSpPr>
          <p:spPr bwMode="auto">
            <a:xfrm>
              <a:off x="5051548" y="3090374"/>
              <a:ext cx="2328764" cy="0"/>
            </a:xfrm>
            <a:prstGeom prst="line">
              <a:avLst/>
            </a:prstGeom>
            <a:noFill/>
            <a:ln w="38100" cap="rnd">
              <a:solidFill>
                <a:srgbClr val="A973F9"/>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GB">
                <a:solidFill>
                  <a:srgbClr val="000000"/>
                </a:solidFill>
              </a:endParaRPr>
            </a:p>
          </p:txBody>
        </p:sp>
      </p:grpSp>
      <p:sp>
        <p:nvSpPr>
          <p:cNvPr id="20" name="Rectangle 14"/>
          <p:cNvSpPr>
            <a:spLocks noChangeArrowheads="1"/>
          </p:cNvSpPr>
          <p:nvPr/>
        </p:nvSpPr>
        <p:spPr bwMode="auto">
          <a:xfrm>
            <a:off x="179388" y="4600575"/>
            <a:ext cx="3744912" cy="2049463"/>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GB">
              <a:solidFill>
                <a:srgbClr val="000000"/>
              </a:solidFill>
            </a:endParaRPr>
          </a:p>
        </p:txBody>
      </p:sp>
      <p:sp>
        <p:nvSpPr>
          <p:cNvPr id="21" name="Text Box 15"/>
          <p:cNvSpPr txBox="1">
            <a:spLocks noChangeArrowheads="1"/>
          </p:cNvSpPr>
          <p:nvPr/>
        </p:nvSpPr>
        <p:spPr bwMode="auto">
          <a:xfrm>
            <a:off x="214313" y="4657725"/>
            <a:ext cx="3491661"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buFont typeface="Wingdings" pitchFamily="2" charset="2"/>
              <a:buChar char="Ø"/>
            </a:pPr>
            <a:r>
              <a:rPr lang="en-GB" sz="2000" b="1">
                <a:solidFill>
                  <a:srgbClr val="009999"/>
                </a:solidFill>
              </a:rPr>
              <a:t> H-N emancipation</a:t>
            </a:r>
          </a:p>
          <a:p>
            <a:pPr eaLnBrk="1" fontAlgn="base" hangingPunct="1">
              <a:spcBef>
                <a:spcPct val="0"/>
              </a:spcBef>
              <a:spcAft>
                <a:spcPct val="0"/>
              </a:spcAft>
              <a:buFont typeface="Wingdings" pitchFamily="2" charset="2"/>
              <a:buChar char="Ø"/>
            </a:pPr>
            <a:r>
              <a:rPr lang="en-GB" sz="2000" b="1">
                <a:solidFill>
                  <a:srgbClr val="009999"/>
                </a:solidFill>
              </a:rPr>
              <a:t> power &amp; continuity</a:t>
            </a:r>
          </a:p>
          <a:p>
            <a:pPr eaLnBrk="1" fontAlgn="base" hangingPunct="1">
              <a:spcBef>
                <a:spcPct val="0"/>
              </a:spcBef>
              <a:spcAft>
                <a:spcPct val="0"/>
              </a:spcAft>
              <a:buFont typeface="Wingdings" pitchFamily="2" charset="2"/>
              <a:buChar char="Ø"/>
            </a:pPr>
            <a:r>
              <a:rPr lang="en-GB" sz="2000" b="1">
                <a:solidFill>
                  <a:srgbClr val="009999"/>
                </a:solidFill>
              </a:rPr>
              <a:t> econ. funds optimisation</a:t>
            </a:r>
          </a:p>
          <a:p>
            <a:pPr eaLnBrk="1" fontAlgn="base" hangingPunct="1">
              <a:spcBef>
                <a:spcPct val="0"/>
              </a:spcBef>
              <a:spcAft>
                <a:spcPct val="0"/>
              </a:spcAft>
              <a:buFont typeface="Wingdings" pitchFamily="2" charset="2"/>
              <a:buChar char="Ø"/>
            </a:pPr>
            <a:r>
              <a:rPr lang="en-GB" sz="2000" b="1">
                <a:solidFill>
                  <a:srgbClr val="009999"/>
                </a:solidFill>
              </a:rPr>
              <a:t> specialisation </a:t>
            </a:r>
          </a:p>
          <a:p>
            <a:pPr eaLnBrk="1" fontAlgn="base" hangingPunct="1">
              <a:spcBef>
                <a:spcPct val="0"/>
              </a:spcBef>
              <a:spcAft>
                <a:spcPct val="0"/>
              </a:spcAft>
              <a:buFont typeface="Wingdings" pitchFamily="2" charset="2"/>
              <a:buChar char="Ø"/>
            </a:pPr>
            <a:r>
              <a:rPr lang="en-GB" sz="2000" b="1">
                <a:solidFill>
                  <a:srgbClr val="009999"/>
                </a:solidFill>
              </a:rPr>
              <a:t> exponential growth</a:t>
            </a:r>
          </a:p>
          <a:p>
            <a:pPr eaLnBrk="1" fontAlgn="base" hangingPunct="1">
              <a:spcBef>
                <a:spcPct val="0"/>
              </a:spcBef>
              <a:spcAft>
                <a:spcPct val="0"/>
              </a:spcAft>
              <a:buFont typeface="Wingdings" pitchFamily="2" charset="2"/>
              <a:buChar char="Ø"/>
            </a:pPr>
            <a:r>
              <a:rPr lang="en-GB" sz="2000" b="1">
                <a:solidFill>
                  <a:srgbClr val="009999"/>
                </a:solidFill>
              </a:rPr>
              <a:t> non renewability</a:t>
            </a:r>
            <a:endParaRPr lang="en-GB" sz="2000">
              <a:solidFill>
                <a:srgbClr val="009999"/>
              </a:solidFill>
            </a:endParaRPr>
          </a:p>
        </p:txBody>
      </p:sp>
      <p:sp>
        <p:nvSpPr>
          <p:cNvPr id="22" name="Rectangle 14"/>
          <p:cNvSpPr>
            <a:spLocks noChangeArrowheads="1"/>
          </p:cNvSpPr>
          <p:nvPr/>
        </p:nvSpPr>
        <p:spPr bwMode="auto">
          <a:xfrm>
            <a:off x="4427984" y="4581525"/>
            <a:ext cx="4392488" cy="2087563"/>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GB">
              <a:solidFill>
                <a:srgbClr val="000000"/>
              </a:solidFill>
            </a:endParaRPr>
          </a:p>
        </p:txBody>
      </p:sp>
      <p:sp>
        <p:nvSpPr>
          <p:cNvPr id="23" name="Text Box 15"/>
          <p:cNvSpPr txBox="1">
            <a:spLocks noChangeArrowheads="1"/>
          </p:cNvSpPr>
          <p:nvPr/>
        </p:nvSpPr>
        <p:spPr bwMode="auto">
          <a:xfrm>
            <a:off x="4427984" y="4657725"/>
            <a:ext cx="449834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buFont typeface="Wingdings" pitchFamily="2" charset="2"/>
              <a:buChar char="Ø"/>
            </a:pPr>
            <a:r>
              <a:rPr lang="en-GB" sz="2000" b="1" dirty="0">
                <a:solidFill>
                  <a:srgbClr val="00B050"/>
                </a:solidFill>
              </a:rPr>
              <a:t> natural temporalities</a:t>
            </a:r>
          </a:p>
          <a:p>
            <a:pPr eaLnBrk="1" fontAlgn="base" hangingPunct="1">
              <a:spcBef>
                <a:spcPct val="0"/>
              </a:spcBef>
              <a:spcAft>
                <a:spcPct val="0"/>
              </a:spcAft>
              <a:buFont typeface="Wingdings" pitchFamily="2" charset="2"/>
              <a:buChar char="Ø"/>
            </a:pPr>
            <a:r>
              <a:rPr lang="en-GB" sz="2000" b="1" dirty="0">
                <a:solidFill>
                  <a:srgbClr val="00B050"/>
                </a:solidFill>
              </a:rPr>
              <a:t> limited &amp; discontinuous EM flow</a:t>
            </a:r>
          </a:p>
          <a:p>
            <a:pPr eaLnBrk="1" fontAlgn="base" hangingPunct="1">
              <a:spcBef>
                <a:spcPct val="0"/>
              </a:spcBef>
              <a:spcAft>
                <a:spcPct val="0"/>
              </a:spcAft>
              <a:buFont typeface="Wingdings" pitchFamily="2" charset="2"/>
              <a:buChar char="Ø"/>
            </a:pPr>
            <a:r>
              <a:rPr lang="en-GB" sz="2000" b="1" dirty="0">
                <a:solidFill>
                  <a:srgbClr val="00B050"/>
                </a:solidFill>
              </a:rPr>
              <a:t> econ funds idleness</a:t>
            </a:r>
          </a:p>
          <a:p>
            <a:pPr eaLnBrk="1" fontAlgn="base" hangingPunct="1">
              <a:spcBef>
                <a:spcPct val="0"/>
              </a:spcBef>
              <a:spcAft>
                <a:spcPct val="0"/>
              </a:spcAft>
              <a:buFont typeface="Wingdings" pitchFamily="2" charset="2"/>
              <a:buChar char="Ø"/>
            </a:pPr>
            <a:r>
              <a:rPr lang="en-GB" sz="2000" b="1" dirty="0">
                <a:solidFill>
                  <a:srgbClr val="00B050"/>
                </a:solidFill>
              </a:rPr>
              <a:t> diversification</a:t>
            </a:r>
          </a:p>
          <a:p>
            <a:pPr eaLnBrk="1" fontAlgn="base" hangingPunct="1">
              <a:spcBef>
                <a:spcPct val="0"/>
              </a:spcBef>
              <a:spcAft>
                <a:spcPct val="0"/>
              </a:spcAft>
              <a:buFont typeface="Wingdings" pitchFamily="2" charset="2"/>
              <a:buChar char="Ø"/>
            </a:pPr>
            <a:r>
              <a:rPr lang="en-GB" sz="2000" b="1" dirty="0">
                <a:solidFill>
                  <a:srgbClr val="00B050"/>
                </a:solidFill>
              </a:rPr>
              <a:t> limited growth</a:t>
            </a:r>
          </a:p>
          <a:p>
            <a:pPr eaLnBrk="1" fontAlgn="base" hangingPunct="1">
              <a:spcBef>
                <a:spcPct val="0"/>
              </a:spcBef>
              <a:spcAft>
                <a:spcPct val="0"/>
              </a:spcAft>
              <a:buFont typeface="Wingdings" pitchFamily="2" charset="2"/>
              <a:buChar char="Ø"/>
            </a:pPr>
            <a:r>
              <a:rPr lang="en-GB" sz="2000" b="1" dirty="0">
                <a:solidFill>
                  <a:srgbClr val="00B050"/>
                </a:solidFill>
              </a:rPr>
              <a:t> potential renewability </a:t>
            </a:r>
            <a:endParaRPr lang="en-GB" sz="2000" dirty="0">
              <a:solidFill>
                <a:srgbClr val="00B050"/>
              </a:solidFill>
            </a:endParaRPr>
          </a:p>
        </p:txBody>
      </p:sp>
    </p:spTree>
    <p:extLst>
      <p:ext uri="{BB962C8B-B14F-4D97-AF65-F5344CB8AC3E}">
        <p14:creationId xmlns:p14="http://schemas.microsoft.com/office/powerpoint/2010/main" val="150016968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1">
                                            <p:txEl>
                                              <p:pRg st="1" end="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xEl>
                                              <p:pRg st="3" end="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xEl>
                                              <p:pRg st="4" end="4"/>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build="allAtOnce"/>
      <p:bldP spid="22" grpId="0" animBg="1"/>
      <p:bldP spid="2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468313" y="116632"/>
            <a:ext cx="80645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fontAlgn="base">
              <a:spcBef>
                <a:spcPct val="0"/>
              </a:spcBef>
              <a:spcAft>
                <a:spcPct val="0"/>
              </a:spcAft>
            </a:pPr>
            <a:r>
              <a:rPr lang="en-GB" sz="3200" b="1" dirty="0">
                <a:solidFill>
                  <a:srgbClr val="9C1043"/>
                </a:solidFill>
              </a:rPr>
              <a:t>STOCKS &amp; FUNDS</a:t>
            </a:r>
          </a:p>
        </p:txBody>
      </p:sp>
      <p:sp>
        <p:nvSpPr>
          <p:cNvPr id="12292" name="Text Box 4"/>
          <p:cNvSpPr txBox="1">
            <a:spLocks noChangeArrowheads="1"/>
          </p:cNvSpPr>
          <p:nvPr/>
        </p:nvSpPr>
        <p:spPr bwMode="auto">
          <a:xfrm>
            <a:off x="539552" y="908720"/>
            <a:ext cx="79565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44500" indent="-4445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buFont typeface="Wingdings" pitchFamily="2" charset="2"/>
              <a:buChar char="è"/>
            </a:pPr>
            <a:r>
              <a:rPr lang="en-GB" sz="2400" b="1" dirty="0">
                <a:solidFill>
                  <a:srgbClr val="000000"/>
                </a:solidFill>
              </a:rPr>
              <a:t>ecological &amp; economic differences of resources</a:t>
            </a:r>
            <a:endParaRPr lang="en-GB" sz="2400" dirty="0">
              <a:solidFill>
                <a:srgbClr val="000000"/>
              </a:solidFill>
            </a:endParaRPr>
          </a:p>
        </p:txBody>
      </p:sp>
      <p:grpSp>
        <p:nvGrpSpPr>
          <p:cNvPr id="2" name="Groupe 1"/>
          <p:cNvGrpSpPr>
            <a:grpSpLocks/>
          </p:cNvGrpSpPr>
          <p:nvPr/>
        </p:nvGrpSpPr>
        <p:grpSpPr bwMode="auto">
          <a:xfrm>
            <a:off x="466746" y="2133600"/>
            <a:ext cx="2793165" cy="2185988"/>
            <a:chOff x="467295" y="2132856"/>
            <a:chExt cx="2792576" cy="2186558"/>
          </a:xfrm>
        </p:grpSpPr>
        <p:sp>
          <p:nvSpPr>
            <p:cNvPr id="12307" name="AutoShape 11"/>
            <p:cNvSpPr>
              <a:spLocks noChangeArrowheads="1"/>
            </p:cNvSpPr>
            <p:nvPr/>
          </p:nvSpPr>
          <p:spPr bwMode="auto">
            <a:xfrm>
              <a:off x="467295" y="2806527"/>
              <a:ext cx="720725" cy="1512887"/>
            </a:xfrm>
            <a:prstGeom prst="can">
              <a:avLst>
                <a:gd name="adj" fmla="val 52478"/>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GB">
                <a:solidFill>
                  <a:srgbClr val="000000"/>
                </a:solidFill>
              </a:endParaRPr>
            </a:p>
          </p:txBody>
        </p:sp>
        <p:sp>
          <p:nvSpPr>
            <p:cNvPr id="12308" name="AutoShape 12"/>
            <p:cNvSpPr>
              <a:spLocks noChangeArrowheads="1"/>
            </p:cNvSpPr>
            <p:nvPr/>
          </p:nvSpPr>
          <p:spPr bwMode="auto">
            <a:xfrm>
              <a:off x="2410395" y="3814589"/>
              <a:ext cx="720725" cy="504825"/>
            </a:xfrm>
            <a:prstGeom prst="can">
              <a:avLst>
                <a:gd name="adj" fmla="val 50000"/>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GB">
                <a:solidFill>
                  <a:srgbClr val="000000"/>
                </a:solidFill>
              </a:endParaRPr>
            </a:p>
          </p:txBody>
        </p:sp>
        <p:sp>
          <p:nvSpPr>
            <p:cNvPr id="12309" name="Text Box 13"/>
            <p:cNvSpPr txBox="1">
              <a:spLocks noChangeArrowheads="1"/>
            </p:cNvSpPr>
            <p:nvPr/>
          </p:nvSpPr>
          <p:spPr bwMode="auto">
            <a:xfrm>
              <a:off x="671247" y="2132856"/>
              <a:ext cx="2588624" cy="60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fontAlgn="base" hangingPunct="1">
                <a:lnSpc>
                  <a:spcPts val="2000"/>
                </a:lnSpc>
                <a:spcBef>
                  <a:spcPct val="0"/>
                </a:spcBef>
                <a:spcAft>
                  <a:spcPct val="0"/>
                </a:spcAft>
              </a:pPr>
              <a:r>
                <a:rPr lang="en-GB" sz="2400" b="1" dirty="0">
                  <a:solidFill>
                    <a:srgbClr val="009999"/>
                  </a:solidFill>
                </a:rPr>
                <a:t>STOCKS</a:t>
              </a:r>
              <a:br>
                <a:rPr lang="en-GB" sz="2400" b="1" dirty="0">
                  <a:solidFill>
                    <a:srgbClr val="009999"/>
                  </a:solidFill>
                </a:rPr>
              </a:br>
              <a:r>
                <a:rPr lang="en-GB" sz="2400" b="1" dirty="0">
                  <a:solidFill>
                    <a:srgbClr val="009999"/>
                  </a:solidFill>
                </a:rPr>
                <a:t> </a:t>
              </a:r>
              <a:r>
                <a:rPr lang="en-GB" sz="1600" b="1" dirty="0">
                  <a:solidFill>
                    <a:srgbClr val="009999"/>
                  </a:solidFill>
                </a:rPr>
                <a:t>(minerals &amp; fossil fuels)</a:t>
              </a:r>
              <a:endParaRPr lang="en-GB" sz="2400" b="1" dirty="0">
                <a:solidFill>
                  <a:srgbClr val="009999"/>
                </a:solidFill>
              </a:endParaRPr>
            </a:p>
          </p:txBody>
        </p:sp>
        <p:sp>
          <p:nvSpPr>
            <p:cNvPr id="12310" name="Line 14"/>
            <p:cNvSpPr>
              <a:spLocks noChangeShapeType="1"/>
            </p:cNvSpPr>
            <p:nvPr/>
          </p:nvSpPr>
          <p:spPr bwMode="auto">
            <a:xfrm>
              <a:off x="1259457" y="3238327"/>
              <a:ext cx="1081088" cy="792162"/>
            </a:xfrm>
            <a:prstGeom prst="line">
              <a:avLst/>
            </a:prstGeom>
            <a:noFill/>
            <a:ln w="95250">
              <a:solidFill>
                <a:srgbClr val="A973F9"/>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GB">
                <a:solidFill>
                  <a:srgbClr val="000000"/>
                </a:solidFill>
              </a:endParaRPr>
            </a:p>
          </p:txBody>
        </p:sp>
        <p:sp>
          <p:nvSpPr>
            <p:cNvPr id="12311" name="Text Box 15"/>
            <p:cNvSpPr txBox="1">
              <a:spLocks noChangeArrowheads="1"/>
            </p:cNvSpPr>
            <p:nvPr/>
          </p:nvSpPr>
          <p:spPr bwMode="auto">
            <a:xfrm>
              <a:off x="1657920" y="3166889"/>
              <a:ext cx="1281363" cy="461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r>
                <a:rPr lang="en-GB" sz="2400" b="1">
                  <a:solidFill>
                    <a:srgbClr val="A973F9"/>
                  </a:solidFill>
                  <a:latin typeface="Franklin Gothic Medium" pitchFamily="34" charset="0"/>
                </a:rPr>
                <a:t>EM Flow</a:t>
              </a:r>
            </a:p>
          </p:txBody>
        </p:sp>
      </p:grpSp>
      <p:grpSp>
        <p:nvGrpSpPr>
          <p:cNvPr id="3" name="Groupe 2"/>
          <p:cNvGrpSpPr>
            <a:grpSpLocks/>
          </p:cNvGrpSpPr>
          <p:nvPr/>
        </p:nvGrpSpPr>
        <p:grpSpPr bwMode="auto">
          <a:xfrm>
            <a:off x="4211638" y="1989138"/>
            <a:ext cx="4282306" cy="2181225"/>
            <a:chOff x="4212207" y="1988840"/>
            <a:chExt cx="4281874" cy="2181034"/>
          </a:xfrm>
        </p:grpSpPr>
        <p:sp>
          <p:nvSpPr>
            <p:cNvPr id="12299" name="AutoShape 16"/>
            <p:cNvSpPr>
              <a:spLocks noChangeArrowheads="1"/>
            </p:cNvSpPr>
            <p:nvPr/>
          </p:nvSpPr>
          <p:spPr bwMode="auto">
            <a:xfrm rot="-5078008">
              <a:off x="4176489" y="2981630"/>
              <a:ext cx="1223962" cy="11525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44" y="10836"/>
                  </a:moveTo>
                  <a:cubicBezTo>
                    <a:pt x="16444" y="10824"/>
                    <a:pt x="16445" y="10812"/>
                    <a:pt x="16445" y="10800"/>
                  </a:cubicBezTo>
                  <a:cubicBezTo>
                    <a:pt x="16445" y="7682"/>
                    <a:pt x="13917" y="5155"/>
                    <a:pt x="10800" y="5155"/>
                  </a:cubicBezTo>
                  <a:cubicBezTo>
                    <a:pt x="7682" y="5155"/>
                    <a:pt x="5155" y="7682"/>
                    <a:pt x="5155" y="10800"/>
                  </a:cubicBezTo>
                  <a:cubicBezTo>
                    <a:pt x="5155" y="13917"/>
                    <a:pt x="7682" y="16445"/>
                    <a:pt x="10800" y="16445"/>
                  </a:cubicBezTo>
                  <a:cubicBezTo>
                    <a:pt x="10978" y="16445"/>
                    <a:pt x="11157" y="16436"/>
                    <a:pt x="11335" y="16419"/>
                  </a:cubicBezTo>
                  <a:lnTo>
                    <a:pt x="11823" y="21551"/>
                  </a:lnTo>
                  <a:cubicBezTo>
                    <a:pt x="11483" y="21583"/>
                    <a:pt x="11141" y="21599"/>
                    <a:pt x="10800" y="21600"/>
                  </a:cubicBezTo>
                  <a:cubicBezTo>
                    <a:pt x="4835" y="21600"/>
                    <a:pt x="0" y="16764"/>
                    <a:pt x="0" y="10800"/>
                  </a:cubicBezTo>
                  <a:cubicBezTo>
                    <a:pt x="0" y="4835"/>
                    <a:pt x="4835" y="0"/>
                    <a:pt x="10800" y="0"/>
                  </a:cubicBezTo>
                  <a:cubicBezTo>
                    <a:pt x="16764" y="0"/>
                    <a:pt x="21600" y="4835"/>
                    <a:pt x="21600" y="10800"/>
                  </a:cubicBezTo>
                  <a:cubicBezTo>
                    <a:pt x="21600" y="10823"/>
                    <a:pt x="21599" y="10847"/>
                    <a:pt x="21599" y="10870"/>
                  </a:cubicBezTo>
                  <a:lnTo>
                    <a:pt x="24299" y="10888"/>
                  </a:lnTo>
                  <a:lnTo>
                    <a:pt x="18988" y="16131"/>
                  </a:lnTo>
                  <a:lnTo>
                    <a:pt x="13744" y="10819"/>
                  </a:lnTo>
                  <a:lnTo>
                    <a:pt x="16444" y="10836"/>
                  </a:lnTo>
                  <a:close/>
                </a:path>
              </a:pathLst>
            </a:custGeom>
            <a:solidFill>
              <a:srgbClr val="00B050"/>
            </a:solidFill>
            <a:ln w="9525">
              <a:solidFill>
                <a:srgbClr val="00CC99"/>
              </a:solidFill>
              <a:miter lim="800000"/>
              <a:headEnd/>
              <a:tailEnd/>
            </a:ln>
          </p:spPr>
          <p:txBody>
            <a:bodyPr wrap="none" anchor="ctr"/>
            <a:lstStyle/>
            <a:p>
              <a:pPr algn="ctr" fontAlgn="base">
                <a:spcBef>
                  <a:spcPct val="0"/>
                </a:spcBef>
                <a:spcAft>
                  <a:spcPct val="0"/>
                </a:spcAft>
              </a:pPr>
              <a:endParaRPr lang="en-GB">
                <a:solidFill>
                  <a:srgbClr val="000000"/>
                </a:solidFill>
              </a:endParaRPr>
            </a:p>
          </p:txBody>
        </p:sp>
        <p:sp>
          <p:nvSpPr>
            <p:cNvPr id="12300" name="AutoShape 17"/>
            <p:cNvSpPr>
              <a:spLocks noChangeArrowheads="1"/>
            </p:cNvSpPr>
            <p:nvPr/>
          </p:nvSpPr>
          <p:spPr bwMode="auto">
            <a:xfrm rot="-206017">
              <a:off x="4751957" y="2658574"/>
              <a:ext cx="431800" cy="792163"/>
            </a:xfrm>
            <a:prstGeom prst="parallelogram">
              <a:avLst>
                <a:gd name="adj" fmla="val 25000"/>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GB">
                <a:solidFill>
                  <a:srgbClr val="000000"/>
                </a:solidFill>
              </a:endParaRPr>
            </a:p>
          </p:txBody>
        </p:sp>
        <p:sp>
          <p:nvSpPr>
            <p:cNvPr id="12301" name="AutoShape 18"/>
            <p:cNvSpPr>
              <a:spLocks noChangeArrowheads="1"/>
            </p:cNvSpPr>
            <p:nvPr/>
          </p:nvSpPr>
          <p:spPr bwMode="auto">
            <a:xfrm>
              <a:off x="4788024" y="2803037"/>
              <a:ext cx="1297063" cy="574675"/>
            </a:xfrm>
            <a:prstGeom prst="rightArrow">
              <a:avLst>
                <a:gd name="adj1" fmla="val 50000"/>
                <a:gd name="adj2" fmla="val 62633"/>
              </a:avLst>
            </a:prstGeom>
            <a:solidFill>
              <a:srgbClr val="00B050"/>
            </a:solidFill>
            <a:ln w="9525">
              <a:solidFill>
                <a:srgbClr val="00B050"/>
              </a:solidFill>
              <a:miter lim="800000"/>
              <a:headEnd/>
              <a:tailEnd/>
            </a:ln>
          </p:spPr>
          <p:txBody>
            <a:bodyPr wrap="none" anchor="ctr"/>
            <a:lstStyle/>
            <a:p>
              <a:pPr algn="ctr" fontAlgn="base">
                <a:spcBef>
                  <a:spcPct val="0"/>
                </a:spcBef>
                <a:spcAft>
                  <a:spcPct val="0"/>
                </a:spcAft>
              </a:pPr>
              <a:endParaRPr lang="en-GB">
                <a:solidFill>
                  <a:srgbClr val="000000"/>
                </a:solidFill>
              </a:endParaRPr>
            </a:p>
          </p:txBody>
        </p:sp>
        <p:sp>
          <p:nvSpPr>
            <p:cNvPr id="12302" name="AutoShape 19"/>
            <p:cNvSpPr>
              <a:spLocks noChangeArrowheads="1"/>
            </p:cNvSpPr>
            <p:nvPr/>
          </p:nvSpPr>
          <p:spPr bwMode="auto">
            <a:xfrm rot="-9763896">
              <a:off x="4644007" y="3449149"/>
              <a:ext cx="287338" cy="288925"/>
            </a:xfrm>
            <a:custGeom>
              <a:avLst/>
              <a:gdLst>
                <a:gd name="T0" fmla="*/ 547392499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cubicBezTo>
                    <a:pt x="5400" y="13782"/>
                    <a:pt x="7817" y="16200"/>
                    <a:pt x="10800" y="16200"/>
                  </a:cubicBezTo>
                  <a:cubicBezTo>
                    <a:pt x="11839" y="16200"/>
                    <a:pt x="12857" y="15899"/>
                    <a:pt x="13731" y="15335"/>
                  </a:cubicBezTo>
                  <a:lnTo>
                    <a:pt x="16662" y="19870"/>
                  </a:lnTo>
                  <a:cubicBezTo>
                    <a:pt x="14915" y="20999"/>
                    <a:pt x="12879" y="21599"/>
                    <a:pt x="10800" y="21600"/>
                  </a:cubicBezTo>
                  <a:cubicBezTo>
                    <a:pt x="4835" y="21600"/>
                    <a:pt x="0" y="16764"/>
                    <a:pt x="0" y="10800"/>
                  </a:cubicBezTo>
                  <a:cubicBezTo>
                    <a:pt x="0" y="4835"/>
                    <a:pt x="4835" y="0"/>
                    <a:pt x="10800" y="0"/>
                  </a:cubicBezTo>
                  <a:cubicBezTo>
                    <a:pt x="16764" y="-1"/>
                    <a:pt x="21599" y="4835"/>
                    <a:pt x="21600" y="10799"/>
                  </a:cubicBezTo>
                  <a:lnTo>
                    <a:pt x="21600" y="10800"/>
                  </a:lnTo>
                  <a:lnTo>
                    <a:pt x="24300" y="10800"/>
                  </a:lnTo>
                  <a:lnTo>
                    <a:pt x="18900" y="16200"/>
                  </a:lnTo>
                  <a:lnTo>
                    <a:pt x="13500" y="10800"/>
                  </a:lnTo>
                  <a:lnTo>
                    <a:pt x="16200" y="10800"/>
                  </a:lnTo>
                  <a:close/>
                </a:path>
              </a:pathLst>
            </a:custGeom>
            <a:solidFill>
              <a:srgbClr val="A973F9"/>
            </a:solidFill>
            <a:ln w="9525">
              <a:solidFill>
                <a:srgbClr val="A973F9"/>
              </a:solidFill>
              <a:miter lim="800000"/>
              <a:headEnd/>
              <a:tailEnd/>
            </a:ln>
          </p:spPr>
          <p:txBody>
            <a:bodyPr wrap="none" anchor="ctr"/>
            <a:lstStyle/>
            <a:p>
              <a:pPr algn="ctr" fontAlgn="base">
                <a:spcBef>
                  <a:spcPct val="0"/>
                </a:spcBef>
                <a:spcAft>
                  <a:spcPct val="0"/>
                </a:spcAft>
              </a:pPr>
              <a:endParaRPr lang="en-GB">
                <a:solidFill>
                  <a:srgbClr val="000000"/>
                </a:solidFill>
              </a:endParaRPr>
            </a:p>
          </p:txBody>
        </p:sp>
        <p:sp>
          <p:nvSpPr>
            <p:cNvPr id="12303" name="Text Box 20"/>
            <p:cNvSpPr txBox="1">
              <a:spLocks noChangeArrowheads="1"/>
            </p:cNvSpPr>
            <p:nvPr/>
          </p:nvSpPr>
          <p:spPr bwMode="auto">
            <a:xfrm>
              <a:off x="4924309" y="1988840"/>
              <a:ext cx="3082584" cy="7385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ct val="0"/>
                </a:spcAft>
              </a:pPr>
              <a:r>
                <a:rPr lang="en-GB" sz="2400" b="1" dirty="0">
                  <a:solidFill>
                    <a:srgbClr val="00B050"/>
                  </a:solidFill>
                </a:rPr>
                <a:t>FUNDS</a:t>
              </a:r>
              <a:br>
                <a:rPr lang="en-GB" b="1" dirty="0">
                  <a:solidFill>
                    <a:srgbClr val="00B050"/>
                  </a:solidFill>
                </a:rPr>
              </a:br>
              <a:r>
                <a:rPr lang="en-GB" b="1" dirty="0">
                  <a:solidFill>
                    <a:srgbClr val="00B050"/>
                  </a:solidFill>
                </a:rPr>
                <a:t>(Biosphere &amp; ecosystems)</a:t>
              </a:r>
            </a:p>
          </p:txBody>
        </p:sp>
        <p:pic>
          <p:nvPicPr>
            <p:cNvPr id="12304" name="Picture 2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10695" y="2949087"/>
              <a:ext cx="96837"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05" name="Text Box 22"/>
            <p:cNvSpPr txBox="1">
              <a:spLocks noChangeArrowheads="1"/>
            </p:cNvSpPr>
            <p:nvPr/>
          </p:nvSpPr>
          <p:spPr bwMode="auto">
            <a:xfrm>
              <a:off x="6156176" y="3128786"/>
              <a:ext cx="2337905" cy="1015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r>
                <a:rPr lang="en-GB" sz="2400" b="1" dirty="0">
                  <a:solidFill>
                    <a:srgbClr val="A973F9"/>
                  </a:solidFill>
                  <a:latin typeface="Franklin Gothic Medium" pitchFamily="34" charset="0"/>
                </a:rPr>
                <a:t>EM Flow</a:t>
              </a:r>
            </a:p>
            <a:p>
              <a:pPr eaLnBrk="1" fontAlgn="base" hangingPunct="1">
                <a:spcBef>
                  <a:spcPct val="0"/>
                </a:spcBef>
                <a:spcAft>
                  <a:spcPct val="0"/>
                </a:spcAft>
                <a:buFont typeface="Wingdings" pitchFamily="2" charset="2"/>
                <a:buChar char="Ø"/>
              </a:pPr>
              <a:r>
                <a:rPr lang="en-GB" b="1" dirty="0">
                  <a:solidFill>
                    <a:srgbClr val="A973F9"/>
                  </a:solidFill>
                  <a:latin typeface="Franklin Gothic Medium" pitchFamily="34" charset="0"/>
                </a:rPr>
                <a:t> ecosystem services</a:t>
              </a:r>
            </a:p>
            <a:p>
              <a:pPr eaLnBrk="1" fontAlgn="base" hangingPunct="1">
                <a:spcBef>
                  <a:spcPct val="0"/>
                </a:spcBef>
                <a:spcAft>
                  <a:spcPct val="0"/>
                </a:spcAft>
                <a:buFont typeface="Wingdings" pitchFamily="2" charset="2"/>
                <a:buChar char="Ø"/>
              </a:pPr>
              <a:r>
                <a:rPr lang="en-GB" b="1" dirty="0">
                  <a:solidFill>
                    <a:srgbClr val="A973F9"/>
                  </a:solidFill>
                  <a:latin typeface="Franklin Gothic Medium" pitchFamily="34" charset="0"/>
                </a:rPr>
                <a:t> biotic resources</a:t>
              </a:r>
            </a:p>
          </p:txBody>
        </p:sp>
        <p:sp>
          <p:nvSpPr>
            <p:cNvPr id="12306" name="Line 23"/>
            <p:cNvSpPr>
              <a:spLocks noChangeShapeType="1"/>
            </p:cNvSpPr>
            <p:nvPr/>
          </p:nvSpPr>
          <p:spPr bwMode="auto">
            <a:xfrm>
              <a:off x="5051548" y="3090374"/>
              <a:ext cx="2328764" cy="0"/>
            </a:xfrm>
            <a:prstGeom prst="line">
              <a:avLst/>
            </a:prstGeom>
            <a:noFill/>
            <a:ln w="38100" cap="rnd">
              <a:solidFill>
                <a:srgbClr val="A973F9"/>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GB">
                <a:solidFill>
                  <a:srgbClr val="000000"/>
                </a:solidFill>
              </a:endParaRPr>
            </a:p>
          </p:txBody>
        </p:sp>
      </p:grpSp>
      <p:grpSp>
        <p:nvGrpSpPr>
          <p:cNvPr id="91" name="Group 90"/>
          <p:cNvGrpSpPr/>
          <p:nvPr/>
        </p:nvGrpSpPr>
        <p:grpSpPr>
          <a:xfrm>
            <a:off x="1276821" y="4725962"/>
            <a:ext cx="5959475" cy="1943398"/>
            <a:chOff x="1475656" y="2457946"/>
            <a:chExt cx="5959475" cy="1943398"/>
          </a:xfrm>
        </p:grpSpPr>
        <p:grpSp>
          <p:nvGrpSpPr>
            <p:cNvPr id="92" name="Group 91"/>
            <p:cNvGrpSpPr/>
            <p:nvPr/>
          </p:nvGrpSpPr>
          <p:grpSpPr>
            <a:xfrm>
              <a:off x="4413250" y="3248819"/>
              <a:ext cx="2436813" cy="1152525"/>
              <a:chOff x="4152629" y="5444827"/>
              <a:chExt cx="2436813" cy="1152525"/>
            </a:xfrm>
          </p:grpSpPr>
          <p:pic>
            <p:nvPicPr>
              <p:cNvPr id="121" name="Picture 120"/>
              <p:cNvPicPr>
                <a:picLocks noChangeAspect="1" noChangeArrowheads="1"/>
              </p:cNvPicPr>
              <p:nvPr/>
            </p:nvPicPr>
            <p:blipFill>
              <a:blip r:embed="rId4" cstate="print">
                <a:extLst>
                  <a:ext uri="{28A0092B-C50C-407E-A947-70E740481C1C}">
                    <a14:useLocalDpi xmlns:a14="http://schemas.microsoft.com/office/drawing/2010/main" val="0"/>
                  </a:ext>
                </a:extLst>
              </a:blip>
              <a:srcRect r="87506"/>
              <a:stretch>
                <a:fillRect/>
              </a:stretch>
            </p:blipFill>
            <p:spPr bwMode="auto">
              <a:xfrm>
                <a:off x="6124304" y="5587702"/>
                <a:ext cx="46513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 name="Picture 121"/>
              <p:cNvPicPr>
                <a:picLocks noChangeAspect="1" noChangeArrowheads="1"/>
              </p:cNvPicPr>
              <p:nvPr/>
            </p:nvPicPr>
            <p:blipFill>
              <a:blip r:embed="rId4" cstate="print">
                <a:extLst>
                  <a:ext uri="{28A0092B-C50C-407E-A947-70E740481C1C}">
                    <a14:useLocalDpi xmlns:a14="http://schemas.microsoft.com/office/drawing/2010/main" val="0"/>
                  </a:ext>
                </a:extLst>
              </a:blip>
              <a:srcRect r="87506"/>
              <a:stretch>
                <a:fillRect/>
              </a:stretch>
            </p:blipFill>
            <p:spPr bwMode="auto">
              <a:xfrm>
                <a:off x="4324079" y="6021089"/>
                <a:ext cx="46513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 name="Text Box 20"/>
              <p:cNvSpPr txBox="1">
                <a:spLocks noChangeArrowheads="1"/>
              </p:cNvSpPr>
              <p:nvPr/>
            </p:nvSpPr>
            <p:spPr bwMode="auto">
              <a:xfrm>
                <a:off x="4152629" y="5444827"/>
                <a:ext cx="6365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4000" b="1" dirty="0">
                    <a:solidFill>
                      <a:srgbClr val="FF0000"/>
                    </a:solidFill>
                    <a:sym typeface="Wingdings 2" pitchFamily="18" charset="2"/>
                  </a:rPr>
                  <a:t></a:t>
                </a:r>
              </a:p>
            </p:txBody>
          </p:sp>
          <p:sp>
            <p:nvSpPr>
              <p:cNvPr id="124" name="Text Box 21"/>
              <p:cNvSpPr txBox="1">
                <a:spLocks noChangeArrowheads="1"/>
              </p:cNvSpPr>
              <p:nvPr/>
            </p:nvSpPr>
            <p:spPr bwMode="auto">
              <a:xfrm>
                <a:off x="5952854" y="5894089"/>
                <a:ext cx="6365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4000" b="1">
                    <a:solidFill>
                      <a:srgbClr val="FF0000"/>
                    </a:solidFill>
                    <a:sym typeface="Wingdings 2" pitchFamily="18" charset="2"/>
                  </a:rPr>
                  <a:t></a:t>
                </a:r>
              </a:p>
            </p:txBody>
          </p:sp>
        </p:grpSp>
        <p:grpSp>
          <p:nvGrpSpPr>
            <p:cNvPr id="93" name="Group 4"/>
            <p:cNvGrpSpPr>
              <a:grpSpLocks noChangeAspect="1"/>
            </p:cNvGrpSpPr>
            <p:nvPr/>
          </p:nvGrpSpPr>
          <p:grpSpPr bwMode="auto">
            <a:xfrm>
              <a:off x="1475656" y="2457946"/>
              <a:ext cx="5959475" cy="1835150"/>
              <a:chOff x="839" y="2931"/>
              <a:chExt cx="3754" cy="1156"/>
            </a:xfrm>
          </p:grpSpPr>
          <p:sp>
            <p:nvSpPr>
              <p:cNvPr id="94" name="AutoShape 3"/>
              <p:cNvSpPr>
                <a:spLocks noChangeAspect="1" noChangeArrowheads="1" noTextEdit="1"/>
              </p:cNvSpPr>
              <p:nvPr/>
            </p:nvSpPr>
            <p:spPr bwMode="auto">
              <a:xfrm>
                <a:off x="839" y="2931"/>
                <a:ext cx="3754" cy="1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 name="Rectangle 5"/>
              <p:cNvSpPr>
                <a:spLocks noChangeArrowheads="1"/>
              </p:cNvSpPr>
              <p:nvPr/>
            </p:nvSpPr>
            <p:spPr bwMode="auto">
              <a:xfrm>
                <a:off x="2482" y="3311"/>
                <a:ext cx="72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339966"/>
                    </a:solidFill>
                    <a:effectLst/>
                    <a:latin typeface="Arial" pitchFamily="34" charset="0"/>
                    <a:cs typeface="Arial" pitchFamily="34" charset="0"/>
                  </a:rPr>
                  <a:t>sustainable use</a:t>
                </a:r>
                <a:endParaRPr kumimoji="0" lang="en-US" altLang="en-US" sz="1800" b="1" i="0" u="none" strike="noStrike" cap="none" normalizeH="0" baseline="0" dirty="0">
                  <a:ln>
                    <a:noFill/>
                  </a:ln>
                  <a:solidFill>
                    <a:schemeClr val="tx1"/>
                  </a:solidFill>
                  <a:effectLst/>
                  <a:latin typeface="Arial" pitchFamily="34" charset="0"/>
                  <a:cs typeface="Arial" pitchFamily="34" charset="0"/>
                </a:endParaRPr>
              </a:p>
            </p:txBody>
          </p:sp>
          <p:sp>
            <p:nvSpPr>
              <p:cNvPr id="96" name="Rectangle 6"/>
              <p:cNvSpPr>
                <a:spLocks noChangeArrowheads="1"/>
              </p:cNvSpPr>
              <p:nvPr/>
            </p:nvSpPr>
            <p:spPr bwMode="auto">
              <a:xfrm>
                <a:off x="3560" y="3311"/>
                <a:ext cx="89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FF0000"/>
                    </a:solidFill>
                    <a:effectLst/>
                    <a:latin typeface="Arial" pitchFamily="34" charset="0"/>
                    <a:cs typeface="Arial" pitchFamily="34" charset="0"/>
                  </a:rPr>
                  <a:t>exponential growth</a:t>
                </a:r>
                <a:endParaRPr kumimoji="0" lang="en-US" altLang="en-US" sz="1800" b="1" i="0" u="none" strike="noStrike" cap="none" normalizeH="0" baseline="0" dirty="0">
                  <a:ln>
                    <a:noFill/>
                  </a:ln>
                  <a:solidFill>
                    <a:schemeClr val="tx1"/>
                  </a:solidFill>
                  <a:effectLst/>
                  <a:latin typeface="Arial" pitchFamily="34" charset="0"/>
                  <a:cs typeface="Arial" pitchFamily="34" charset="0"/>
                </a:endParaRPr>
              </a:p>
            </p:txBody>
          </p:sp>
          <p:sp>
            <p:nvSpPr>
              <p:cNvPr id="97" name="Rectangle 7"/>
              <p:cNvSpPr>
                <a:spLocks noChangeArrowheads="1"/>
              </p:cNvSpPr>
              <p:nvPr/>
            </p:nvSpPr>
            <p:spPr bwMode="auto">
              <a:xfrm>
                <a:off x="1680" y="3592"/>
                <a:ext cx="402"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33CCCC"/>
                    </a:solidFill>
                    <a:effectLst/>
                    <a:latin typeface="Arial" pitchFamily="34" charset="0"/>
                    <a:cs typeface="Arial" pitchFamily="34" charset="0"/>
                  </a:rPr>
                  <a:t>mineral</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8" name="Rectangle 8"/>
              <p:cNvSpPr>
                <a:spLocks noChangeArrowheads="1"/>
              </p:cNvSpPr>
              <p:nvPr/>
            </p:nvSpPr>
            <p:spPr bwMode="auto">
              <a:xfrm>
                <a:off x="1692" y="3880"/>
                <a:ext cx="30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FF00"/>
                    </a:solidFill>
                    <a:effectLst/>
                    <a:latin typeface="Arial" pitchFamily="34" charset="0"/>
                    <a:cs typeface="Arial" pitchFamily="34" charset="0"/>
                  </a:rPr>
                  <a:t>biotic</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9" name="Rectangle 9"/>
              <p:cNvSpPr>
                <a:spLocks noChangeArrowheads="1"/>
              </p:cNvSpPr>
              <p:nvPr/>
            </p:nvSpPr>
            <p:spPr bwMode="auto">
              <a:xfrm>
                <a:off x="904" y="3729"/>
                <a:ext cx="62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Arial" pitchFamily="34" charset="0"/>
                    <a:cs typeface="Arial" pitchFamily="34" charset="0"/>
                  </a:rPr>
                  <a:t>Resources</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0" name="Rectangle 10"/>
              <p:cNvSpPr>
                <a:spLocks noChangeArrowheads="1"/>
              </p:cNvSpPr>
              <p:nvPr/>
            </p:nvSpPr>
            <p:spPr bwMode="auto">
              <a:xfrm>
                <a:off x="3161" y="3009"/>
                <a:ext cx="51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Arial" pitchFamily="34" charset="0"/>
                    <a:cs typeface="Arial" pitchFamily="34" charset="0"/>
                  </a:rPr>
                  <a:t>Potential</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1" name="Line 11"/>
              <p:cNvSpPr>
                <a:spLocks noChangeShapeType="1"/>
              </p:cNvSpPr>
              <p:nvPr/>
            </p:nvSpPr>
            <p:spPr bwMode="auto">
              <a:xfrm>
                <a:off x="2227" y="2931"/>
                <a:ext cx="0" cy="1156"/>
              </a:xfrm>
              <a:prstGeom prst="line">
                <a:avLst/>
              </a:prstGeom>
              <a:noFill/>
              <a:ln w="0">
                <a:solidFill>
                  <a:srgbClr val="0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2" name="Rectangle 12"/>
              <p:cNvSpPr>
                <a:spLocks noChangeArrowheads="1"/>
              </p:cNvSpPr>
              <p:nvPr/>
            </p:nvSpPr>
            <p:spPr bwMode="auto">
              <a:xfrm>
                <a:off x="2227" y="2931"/>
                <a:ext cx="5" cy="1156"/>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 name="Line 13"/>
              <p:cNvSpPr>
                <a:spLocks noChangeShapeType="1"/>
              </p:cNvSpPr>
              <p:nvPr/>
            </p:nvSpPr>
            <p:spPr bwMode="auto">
              <a:xfrm>
                <a:off x="4588" y="2936"/>
                <a:ext cx="0" cy="1151"/>
              </a:xfrm>
              <a:prstGeom prst="line">
                <a:avLst/>
              </a:prstGeom>
              <a:noFill/>
              <a:ln w="0">
                <a:solidFill>
                  <a:srgbClr val="0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4" name="Rectangle 14"/>
              <p:cNvSpPr>
                <a:spLocks noChangeArrowheads="1"/>
              </p:cNvSpPr>
              <p:nvPr/>
            </p:nvSpPr>
            <p:spPr bwMode="auto">
              <a:xfrm>
                <a:off x="4588" y="2936"/>
                <a:ext cx="5" cy="1151"/>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 name="Line 15"/>
              <p:cNvSpPr>
                <a:spLocks noChangeShapeType="1"/>
              </p:cNvSpPr>
              <p:nvPr/>
            </p:nvSpPr>
            <p:spPr bwMode="auto">
              <a:xfrm>
                <a:off x="3392" y="3224"/>
                <a:ext cx="0" cy="863"/>
              </a:xfrm>
              <a:prstGeom prst="line">
                <a:avLst/>
              </a:prstGeom>
              <a:noFill/>
              <a:ln w="0">
                <a:solidFill>
                  <a:srgbClr val="0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6" name="Rectangle 16"/>
              <p:cNvSpPr>
                <a:spLocks noChangeArrowheads="1"/>
              </p:cNvSpPr>
              <p:nvPr/>
            </p:nvSpPr>
            <p:spPr bwMode="auto">
              <a:xfrm>
                <a:off x="3392" y="3224"/>
                <a:ext cx="5" cy="863"/>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 name="Line 17"/>
              <p:cNvSpPr>
                <a:spLocks noChangeShapeType="1"/>
              </p:cNvSpPr>
              <p:nvPr/>
            </p:nvSpPr>
            <p:spPr bwMode="auto">
              <a:xfrm>
                <a:off x="839" y="3507"/>
                <a:ext cx="0" cy="580"/>
              </a:xfrm>
              <a:prstGeom prst="line">
                <a:avLst/>
              </a:prstGeom>
              <a:noFill/>
              <a:ln w="0">
                <a:solidFill>
                  <a:srgbClr val="0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8" name="Rectangle 18"/>
              <p:cNvSpPr>
                <a:spLocks noChangeArrowheads="1"/>
              </p:cNvSpPr>
              <p:nvPr/>
            </p:nvSpPr>
            <p:spPr bwMode="auto">
              <a:xfrm>
                <a:off x="839" y="3507"/>
                <a:ext cx="5" cy="580"/>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 name="Line 19"/>
              <p:cNvSpPr>
                <a:spLocks noChangeShapeType="1"/>
              </p:cNvSpPr>
              <p:nvPr/>
            </p:nvSpPr>
            <p:spPr bwMode="auto">
              <a:xfrm>
                <a:off x="1633" y="3511"/>
                <a:ext cx="0" cy="576"/>
              </a:xfrm>
              <a:prstGeom prst="line">
                <a:avLst/>
              </a:prstGeom>
              <a:noFill/>
              <a:ln w="0">
                <a:solidFill>
                  <a:srgbClr val="0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0" name="Rectangle 20"/>
              <p:cNvSpPr>
                <a:spLocks noChangeArrowheads="1"/>
              </p:cNvSpPr>
              <p:nvPr/>
            </p:nvSpPr>
            <p:spPr bwMode="auto">
              <a:xfrm>
                <a:off x="1633" y="3511"/>
                <a:ext cx="4" cy="576"/>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 name="Line 21"/>
              <p:cNvSpPr>
                <a:spLocks noChangeShapeType="1"/>
              </p:cNvSpPr>
              <p:nvPr/>
            </p:nvSpPr>
            <p:spPr bwMode="auto">
              <a:xfrm>
                <a:off x="2232" y="2931"/>
                <a:ext cx="2361" cy="0"/>
              </a:xfrm>
              <a:prstGeom prst="line">
                <a:avLst/>
              </a:prstGeom>
              <a:noFill/>
              <a:ln w="0">
                <a:solidFill>
                  <a:srgbClr val="0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2" name="Rectangle 22"/>
              <p:cNvSpPr>
                <a:spLocks noChangeArrowheads="1"/>
              </p:cNvSpPr>
              <p:nvPr/>
            </p:nvSpPr>
            <p:spPr bwMode="auto">
              <a:xfrm>
                <a:off x="2232" y="2931"/>
                <a:ext cx="2361" cy="5"/>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 name="Line 23"/>
              <p:cNvSpPr>
                <a:spLocks noChangeShapeType="1"/>
              </p:cNvSpPr>
              <p:nvPr/>
            </p:nvSpPr>
            <p:spPr bwMode="auto">
              <a:xfrm>
                <a:off x="2232" y="3219"/>
                <a:ext cx="2361" cy="0"/>
              </a:xfrm>
              <a:prstGeom prst="line">
                <a:avLst/>
              </a:prstGeom>
              <a:noFill/>
              <a:ln w="0">
                <a:solidFill>
                  <a:srgbClr val="0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4" name="Rectangle 24"/>
              <p:cNvSpPr>
                <a:spLocks noChangeArrowheads="1"/>
              </p:cNvSpPr>
              <p:nvPr/>
            </p:nvSpPr>
            <p:spPr bwMode="auto">
              <a:xfrm>
                <a:off x="2232" y="3219"/>
                <a:ext cx="2361" cy="5"/>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Line 25"/>
              <p:cNvSpPr>
                <a:spLocks noChangeShapeType="1"/>
              </p:cNvSpPr>
              <p:nvPr/>
            </p:nvSpPr>
            <p:spPr bwMode="auto">
              <a:xfrm>
                <a:off x="844" y="3507"/>
                <a:ext cx="3749" cy="0"/>
              </a:xfrm>
              <a:prstGeom prst="line">
                <a:avLst/>
              </a:prstGeom>
              <a:noFill/>
              <a:ln w="0">
                <a:solidFill>
                  <a:srgbClr val="0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6" name="Rectangle 26"/>
              <p:cNvSpPr>
                <a:spLocks noChangeArrowheads="1"/>
              </p:cNvSpPr>
              <p:nvPr/>
            </p:nvSpPr>
            <p:spPr bwMode="auto">
              <a:xfrm>
                <a:off x="844" y="3507"/>
                <a:ext cx="3749" cy="4"/>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Line 27"/>
              <p:cNvSpPr>
                <a:spLocks noChangeShapeType="1"/>
              </p:cNvSpPr>
              <p:nvPr/>
            </p:nvSpPr>
            <p:spPr bwMode="auto">
              <a:xfrm>
                <a:off x="1637" y="3795"/>
                <a:ext cx="2956" cy="0"/>
              </a:xfrm>
              <a:prstGeom prst="line">
                <a:avLst/>
              </a:prstGeom>
              <a:noFill/>
              <a:ln w="0">
                <a:solidFill>
                  <a:srgbClr val="0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8" name="Rectangle 28"/>
              <p:cNvSpPr>
                <a:spLocks noChangeArrowheads="1"/>
              </p:cNvSpPr>
              <p:nvPr/>
            </p:nvSpPr>
            <p:spPr bwMode="auto">
              <a:xfrm>
                <a:off x="1637" y="3795"/>
                <a:ext cx="2956" cy="4"/>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Line 29"/>
              <p:cNvSpPr>
                <a:spLocks noChangeShapeType="1"/>
              </p:cNvSpPr>
              <p:nvPr/>
            </p:nvSpPr>
            <p:spPr bwMode="auto">
              <a:xfrm>
                <a:off x="844" y="4082"/>
                <a:ext cx="3749" cy="0"/>
              </a:xfrm>
              <a:prstGeom prst="line">
                <a:avLst/>
              </a:prstGeom>
              <a:noFill/>
              <a:ln w="0">
                <a:solidFill>
                  <a:srgbClr val="0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 name="Rectangle 30"/>
              <p:cNvSpPr>
                <a:spLocks noChangeArrowheads="1"/>
              </p:cNvSpPr>
              <p:nvPr/>
            </p:nvSpPr>
            <p:spPr bwMode="auto">
              <a:xfrm>
                <a:off x="844" y="4082"/>
                <a:ext cx="3749" cy="5"/>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56861886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449388" y="228600"/>
            <a:ext cx="617220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CH" altLang="en-US" sz="3400" b="1" dirty="0" err="1">
                <a:solidFill>
                  <a:srgbClr val="333399"/>
                </a:solidFill>
              </a:rPr>
              <a:t>Ecological</a:t>
            </a:r>
            <a:r>
              <a:rPr lang="fr-CH" altLang="en-US" sz="3400" b="1" dirty="0">
                <a:solidFill>
                  <a:srgbClr val="333399"/>
                </a:solidFill>
              </a:rPr>
              <a:t> </a:t>
            </a:r>
            <a:r>
              <a:rPr lang="fr-CH" altLang="en-US" sz="3400" b="1" dirty="0" err="1">
                <a:solidFill>
                  <a:srgbClr val="333399"/>
                </a:solidFill>
              </a:rPr>
              <a:t>economics</a:t>
            </a:r>
            <a:endParaRPr lang="fr-CH" altLang="en-US" sz="3400" b="1" dirty="0">
              <a:solidFill>
                <a:srgbClr val="333399"/>
              </a:solidFill>
            </a:endParaRPr>
          </a:p>
        </p:txBody>
      </p:sp>
      <p:sp>
        <p:nvSpPr>
          <p:cNvPr id="19459" name="Text Box 3"/>
          <p:cNvSpPr txBox="1">
            <a:spLocks noChangeArrowheads="1"/>
          </p:cNvSpPr>
          <p:nvPr/>
        </p:nvSpPr>
        <p:spPr bwMode="auto">
          <a:xfrm>
            <a:off x="0" y="914400"/>
            <a:ext cx="9144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CH" altLang="en-US" b="1" cap="all" dirty="0">
                <a:solidFill>
                  <a:srgbClr val="9C1043"/>
                </a:solidFill>
              </a:rPr>
              <a:t>Alternative </a:t>
            </a:r>
            <a:r>
              <a:rPr lang="fr-CH" altLang="en-US" b="1" cap="all" dirty="0" err="1">
                <a:solidFill>
                  <a:srgbClr val="9C1043"/>
                </a:solidFill>
              </a:rPr>
              <a:t>approaches</a:t>
            </a:r>
            <a:r>
              <a:rPr lang="fr-CH" altLang="en-US" b="1" cap="all" dirty="0">
                <a:solidFill>
                  <a:srgbClr val="9C1043"/>
                </a:solidFill>
              </a:rPr>
              <a:t> &amp; practices</a:t>
            </a:r>
          </a:p>
        </p:txBody>
      </p:sp>
      <p:sp>
        <p:nvSpPr>
          <p:cNvPr id="19460" name="Rectangle 14"/>
          <p:cNvSpPr>
            <a:spLocks noChangeArrowheads="1"/>
          </p:cNvSpPr>
          <p:nvPr/>
        </p:nvSpPr>
        <p:spPr bwMode="auto">
          <a:xfrm>
            <a:off x="3995738" y="2363788"/>
            <a:ext cx="5040312" cy="352266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en-US" sz="1800"/>
          </a:p>
        </p:txBody>
      </p:sp>
      <p:sp>
        <p:nvSpPr>
          <p:cNvPr id="17423" name="ZoneTexte 4"/>
          <p:cNvSpPr txBox="1">
            <a:spLocks noChangeArrowheads="1"/>
          </p:cNvSpPr>
          <p:nvPr/>
        </p:nvSpPr>
        <p:spPr bwMode="auto">
          <a:xfrm>
            <a:off x="4140200" y="2470150"/>
            <a:ext cx="489585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buFont typeface="Wingdings" pitchFamily="2" charset="2"/>
              <a:buChar char="Ø"/>
              <a:defRPr/>
            </a:pPr>
            <a:r>
              <a:rPr lang="fr-CH" sz="2400" dirty="0" err="1">
                <a:solidFill>
                  <a:schemeClr val="hlink"/>
                </a:solidFill>
              </a:rPr>
              <a:t>Reduce</a:t>
            </a:r>
            <a:r>
              <a:rPr lang="fr-CH" sz="2400" dirty="0">
                <a:solidFill>
                  <a:schemeClr val="hlink"/>
                </a:solidFill>
              </a:rPr>
              <a:t> </a:t>
            </a:r>
            <a:r>
              <a:rPr lang="fr-CH" sz="2400" dirty="0" err="1">
                <a:solidFill>
                  <a:schemeClr val="hlink"/>
                </a:solidFill>
              </a:rPr>
              <a:t>throughput</a:t>
            </a:r>
            <a:r>
              <a:rPr lang="fr-CH" sz="2400" dirty="0">
                <a:solidFill>
                  <a:schemeClr val="hlink"/>
                </a:solidFill>
              </a:rPr>
              <a:t> </a:t>
            </a:r>
            <a:r>
              <a:rPr lang="fr-CH" dirty="0">
                <a:solidFill>
                  <a:schemeClr val="accent6">
                    <a:lumMod val="60000"/>
                    <a:lumOff val="40000"/>
                  </a:schemeClr>
                </a:solidFill>
              </a:rPr>
              <a:t>(EM-flow)</a:t>
            </a:r>
          </a:p>
          <a:p>
            <a:pPr eaLnBrk="1" hangingPunct="1">
              <a:buFont typeface="Wingdings" pitchFamily="2" charset="2"/>
              <a:buChar char="Ø"/>
              <a:defRPr/>
            </a:pPr>
            <a:r>
              <a:rPr lang="fr-CH" sz="2400" dirty="0">
                <a:solidFill>
                  <a:schemeClr val="hlink"/>
                </a:solidFill>
              </a:rPr>
              <a:t>EP </a:t>
            </a:r>
            <a:r>
              <a:rPr lang="fr-CH" sz="2400" dirty="0" err="1">
                <a:solidFill>
                  <a:schemeClr val="hlink"/>
                </a:solidFill>
              </a:rPr>
              <a:t>efficiency</a:t>
            </a:r>
            <a:endParaRPr lang="fr-CH" sz="2400" dirty="0">
              <a:solidFill>
                <a:schemeClr val="hlink"/>
              </a:solidFill>
            </a:endParaRPr>
          </a:p>
          <a:p>
            <a:pPr eaLnBrk="1" hangingPunct="1">
              <a:buFont typeface="Wingdings" pitchFamily="2" charset="2"/>
              <a:buChar char="Ø"/>
              <a:defRPr/>
            </a:pPr>
            <a:r>
              <a:rPr lang="fr-CH" sz="2400" dirty="0">
                <a:solidFill>
                  <a:schemeClr val="hlink"/>
                </a:solidFill>
              </a:rPr>
              <a:t>4R -</a:t>
            </a:r>
            <a:r>
              <a:rPr lang="fr-CH" dirty="0" err="1">
                <a:solidFill>
                  <a:schemeClr val="hlink"/>
                </a:solidFill>
              </a:rPr>
              <a:t>reuse</a:t>
            </a:r>
            <a:r>
              <a:rPr lang="fr-CH" dirty="0">
                <a:solidFill>
                  <a:schemeClr val="hlink"/>
                </a:solidFill>
              </a:rPr>
              <a:t>, </a:t>
            </a:r>
            <a:r>
              <a:rPr lang="fr-CH" dirty="0" err="1">
                <a:solidFill>
                  <a:schemeClr val="hlink"/>
                </a:solidFill>
              </a:rPr>
              <a:t>reduce</a:t>
            </a:r>
            <a:r>
              <a:rPr lang="fr-CH" dirty="0">
                <a:solidFill>
                  <a:schemeClr val="hlink"/>
                </a:solidFill>
              </a:rPr>
              <a:t>, recycle, </a:t>
            </a:r>
            <a:r>
              <a:rPr lang="fr-CH" dirty="0" err="1">
                <a:solidFill>
                  <a:schemeClr val="hlink"/>
                </a:solidFill>
              </a:rPr>
              <a:t>recover</a:t>
            </a:r>
            <a:endParaRPr lang="fr-CH" dirty="0">
              <a:solidFill>
                <a:schemeClr val="hlink"/>
              </a:solidFill>
            </a:endParaRPr>
          </a:p>
          <a:p>
            <a:pPr eaLnBrk="1" hangingPunct="1">
              <a:buFont typeface="Wingdings" pitchFamily="2" charset="2"/>
              <a:buChar char="Ø"/>
              <a:defRPr/>
            </a:pPr>
            <a:r>
              <a:rPr lang="fr-CH" sz="2400" dirty="0">
                <a:solidFill>
                  <a:schemeClr val="hlink"/>
                </a:solidFill>
              </a:rPr>
              <a:t>relocalisation</a:t>
            </a:r>
          </a:p>
          <a:p>
            <a:pPr eaLnBrk="1" hangingPunct="1">
              <a:buFont typeface="Wingdings" pitchFamily="2" charset="2"/>
              <a:buChar char="Ø"/>
              <a:defRPr/>
            </a:pPr>
            <a:r>
              <a:rPr lang="fr-CH" sz="2400" dirty="0" err="1">
                <a:solidFill>
                  <a:schemeClr val="hlink"/>
                </a:solidFill>
              </a:rPr>
              <a:t>circular</a:t>
            </a:r>
            <a:r>
              <a:rPr lang="fr-CH" sz="2400" dirty="0">
                <a:solidFill>
                  <a:schemeClr val="hlink"/>
                </a:solidFill>
              </a:rPr>
              <a:t> </a:t>
            </a:r>
            <a:r>
              <a:rPr lang="fr-CH" sz="2400" dirty="0" err="1">
                <a:solidFill>
                  <a:schemeClr val="hlink"/>
                </a:solidFill>
              </a:rPr>
              <a:t>economy</a:t>
            </a:r>
            <a:r>
              <a:rPr lang="fr-CH" sz="2400" dirty="0">
                <a:solidFill>
                  <a:schemeClr val="hlink"/>
                </a:solidFill>
              </a:rPr>
              <a:t> &amp; </a:t>
            </a:r>
            <a:r>
              <a:rPr lang="fr-CH" sz="2400" dirty="0" err="1">
                <a:solidFill>
                  <a:schemeClr val="hlink"/>
                </a:solidFill>
              </a:rPr>
              <a:t>downcycling</a:t>
            </a:r>
            <a:endParaRPr lang="fr-CH" sz="2400" dirty="0">
              <a:solidFill>
                <a:schemeClr val="hlink"/>
              </a:solidFill>
            </a:endParaRPr>
          </a:p>
          <a:p>
            <a:pPr eaLnBrk="1" hangingPunct="1">
              <a:buFont typeface="Wingdings" pitchFamily="2" charset="2"/>
              <a:buChar char="Ø"/>
              <a:defRPr/>
            </a:pPr>
            <a:r>
              <a:rPr lang="fr-CH" sz="2400" dirty="0" err="1">
                <a:solidFill>
                  <a:schemeClr val="hlink"/>
                </a:solidFill>
              </a:rPr>
              <a:t>industrial</a:t>
            </a:r>
            <a:r>
              <a:rPr lang="fr-CH" sz="2400" dirty="0">
                <a:solidFill>
                  <a:schemeClr val="hlink"/>
                </a:solidFill>
              </a:rPr>
              <a:t> </a:t>
            </a:r>
            <a:r>
              <a:rPr lang="fr-CH" sz="2400" dirty="0" err="1">
                <a:solidFill>
                  <a:schemeClr val="hlink"/>
                </a:solidFill>
              </a:rPr>
              <a:t>ecology</a:t>
            </a:r>
            <a:endParaRPr lang="fr-CH" sz="2400" dirty="0">
              <a:solidFill>
                <a:schemeClr val="hlink"/>
              </a:solidFill>
            </a:endParaRPr>
          </a:p>
          <a:p>
            <a:pPr eaLnBrk="1" hangingPunct="1">
              <a:buFont typeface="Wingdings" pitchFamily="2" charset="2"/>
              <a:buChar char="Ø"/>
              <a:defRPr/>
            </a:pPr>
            <a:r>
              <a:rPr lang="fr-CH" sz="2400" dirty="0" err="1">
                <a:solidFill>
                  <a:schemeClr val="hlink"/>
                </a:solidFill>
              </a:rPr>
              <a:t>agrobiology</a:t>
            </a:r>
            <a:r>
              <a:rPr lang="fr-CH" sz="2400" dirty="0">
                <a:solidFill>
                  <a:schemeClr val="hlink"/>
                </a:solidFill>
              </a:rPr>
              <a:t> </a:t>
            </a:r>
          </a:p>
          <a:p>
            <a:pPr eaLnBrk="1" hangingPunct="1">
              <a:buFont typeface="Wingdings" pitchFamily="2" charset="2"/>
              <a:buChar char="Ø"/>
              <a:defRPr/>
            </a:pPr>
            <a:r>
              <a:rPr lang="fr-CH" sz="2400" dirty="0" err="1">
                <a:solidFill>
                  <a:schemeClr val="hlink"/>
                </a:solidFill>
              </a:rPr>
              <a:t>functional</a:t>
            </a:r>
            <a:r>
              <a:rPr lang="fr-CH" sz="2400" dirty="0">
                <a:solidFill>
                  <a:schemeClr val="hlink"/>
                </a:solidFill>
              </a:rPr>
              <a:t> </a:t>
            </a:r>
            <a:r>
              <a:rPr lang="fr-CH" sz="2400" dirty="0" err="1">
                <a:solidFill>
                  <a:schemeClr val="hlink"/>
                </a:solidFill>
              </a:rPr>
              <a:t>economy</a:t>
            </a:r>
            <a:endParaRPr lang="fr-CH" sz="2400" dirty="0">
              <a:solidFill>
                <a:schemeClr val="hlink"/>
              </a:solidFill>
            </a:endParaRPr>
          </a:p>
          <a:p>
            <a:pPr eaLnBrk="1" hangingPunct="1">
              <a:buFont typeface="Wingdings" pitchFamily="2" charset="2"/>
              <a:buChar char="Ø"/>
              <a:defRPr/>
            </a:pPr>
            <a:r>
              <a:rPr lang="fr-CH" sz="2400" dirty="0" err="1">
                <a:solidFill>
                  <a:schemeClr val="hlink"/>
                </a:solidFill>
              </a:rPr>
              <a:t>sufficiency</a:t>
            </a:r>
            <a:r>
              <a:rPr lang="fr-CH" sz="2400" dirty="0">
                <a:solidFill>
                  <a:schemeClr val="hlink"/>
                </a:solidFill>
              </a:rPr>
              <a:t> </a:t>
            </a:r>
            <a:r>
              <a:rPr lang="fr-CH" sz="2400" dirty="0" err="1">
                <a:solidFill>
                  <a:schemeClr val="hlink"/>
                </a:solidFill>
              </a:rPr>
              <a:t>economy</a:t>
            </a:r>
            <a:endParaRPr lang="fr-CH" sz="2400" dirty="0">
              <a:solidFill>
                <a:schemeClr val="hlink"/>
              </a:solidFill>
            </a:endParaRPr>
          </a:p>
        </p:txBody>
      </p:sp>
      <p:grpSp>
        <p:nvGrpSpPr>
          <p:cNvPr id="19462" name="Group 4"/>
          <p:cNvGrpSpPr>
            <a:grpSpLocks/>
          </p:cNvGrpSpPr>
          <p:nvPr/>
        </p:nvGrpSpPr>
        <p:grpSpPr bwMode="auto">
          <a:xfrm>
            <a:off x="685006" y="2274996"/>
            <a:ext cx="3095625" cy="3097213"/>
            <a:chOff x="1751" y="1705"/>
            <a:chExt cx="2319" cy="2318"/>
          </a:xfrm>
        </p:grpSpPr>
        <p:sp>
          <p:nvSpPr>
            <p:cNvPr id="19474" name="Oval 5"/>
            <p:cNvSpPr>
              <a:spLocks noChangeArrowheads="1"/>
            </p:cNvSpPr>
            <p:nvPr/>
          </p:nvSpPr>
          <p:spPr bwMode="auto">
            <a:xfrm>
              <a:off x="1751" y="1705"/>
              <a:ext cx="2319" cy="2318"/>
            </a:xfrm>
            <a:prstGeom prst="ellipse">
              <a:avLst/>
            </a:prstGeom>
            <a:gradFill rotWithShape="1">
              <a:gsLst>
                <a:gs pos="0">
                  <a:srgbClr val="009999">
                    <a:alpha val="10001"/>
                  </a:srgbClr>
                </a:gs>
                <a:gs pos="100000">
                  <a:srgbClr val="004747">
                    <a:alpha val="10001"/>
                  </a:srgbClr>
                </a:gs>
              </a:gsLst>
              <a:lin ang="5400000" scaled="1"/>
            </a:gradFill>
            <a:ln w="0">
              <a:solidFill>
                <a:schemeClr val="hlink"/>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en-US" sz="1800"/>
            </a:p>
          </p:txBody>
        </p:sp>
        <p:sp>
          <p:nvSpPr>
            <p:cNvPr id="19475" name="Oval 6"/>
            <p:cNvSpPr>
              <a:spLocks noChangeArrowheads="1"/>
            </p:cNvSpPr>
            <p:nvPr/>
          </p:nvSpPr>
          <p:spPr bwMode="auto">
            <a:xfrm>
              <a:off x="1751" y="1705"/>
              <a:ext cx="2319" cy="2318"/>
            </a:xfrm>
            <a:prstGeom prst="ellipse">
              <a:avLst/>
            </a:prstGeom>
            <a:noFill/>
            <a:ln w="15875" cap="rnd">
              <a:solidFill>
                <a:schemeClr val="hlink"/>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en-US" sz="1800"/>
            </a:p>
          </p:txBody>
        </p:sp>
      </p:grpSp>
      <p:grpSp>
        <p:nvGrpSpPr>
          <p:cNvPr id="19463" name="Group 7"/>
          <p:cNvGrpSpPr>
            <a:grpSpLocks/>
          </p:cNvGrpSpPr>
          <p:nvPr/>
        </p:nvGrpSpPr>
        <p:grpSpPr bwMode="auto">
          <a:xfrm>
            <a:off x="1668463" y="3260725"/>
            <a:ext cx="1128712" cy="1130300"/>
            <a:chOff x="2488" y="2442"/>
            <a:chExt cx="846" cy="846"/>
          </a:xfrm>
        </p:grpSpPr>
        <p:sp>
          <p:nvSpPr>
            <p:cNvPr id="19472" name="Oval 8"/>
            <p:cNvSpPr>
              <a:spLocks noChangeArrowheads="1"/>
            </p:cNvSpPr>
            <p:nvPr/>
          </p:nvSpPr>
          <p:spPr bwMode="auto">
            <a:xfrm>
              <a:off x="2488" y="2442"/>
              <a:ext cx="846" cy="846"/>
            </a:xfrm>
            <a:prstGeom prst="ellipse">
              <a:avLst/>
            </a:prstGeom>
            <a:solidFill>
              <a:srgbClr val="FECACE"/>
            </a:solidFill>
            <a:ln w="0">
              <a:solidFill>
                <a:srgbClr val="FF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en-US" sz="1800"/>
            </a:p>
          </p:txBody>
        </p:sp>
        <p:sp>
          <p:nvSpPr>
            <p:cNvPr id="19473" name="Oval 9"/>
            <p:cNvSpPr>
              <a:spLocks noChangeArrowheads="1"/>
            </p:cNvSpPr>
            <p:nvPr/>
          </p:nvSpPr>
          <p:spPr bwMode="auto">
            <a:xfrm>
              <a:off x="2488" y="2442"/>
              <a:ext cx="846" cy="846"/>
            </a:xfrm>
            <a:prstGeom prst="ellipse">
              <a:avLst/>
            </a:prstGeom>
            <a:solidFill>
              <a:srgbClr val="FECACE"/>
            </a:solidFill>
            <a:ln w="15875" cap="rnd">
              <a:solidFill>
                <a:srgbClr val="FF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en-US" sz="1800"/>
            </a:p>
          </p:txBody>
        </p:sp>
      </p:grpSp>
      <p:sp>
        <p:nvSpPr>
          <p:cNvPr id="53" name="Rectangle 10"/>
          <p:cNvSpPr>
            <a:spLocks noChangeArrowheads="1"/>
          </p:cNvSpPr>
          <p:nvPr/>
        </p:nvSpPr>
        <p:spPr bwMode="auto">
          <a:xfrm>
            <a:off x="1979613" y="2349500"/>
            <a:ext cx="4280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defRPr/>
            </a:pPr>
            <a:r>
              <a:rPr lang="en-GB" sz="2400" b="1" dirty="0">
                <a:solidFill>
                  <a:schemeClr val="hlink"/>
                </a:solidFill>
                <a:latin typeface="+mj-lt"/>
              </a:rPr>
              <a:t>EC</a:t>
            </a:r>
          </a:p>
        </p:txBody>
      </p:sp>
      <p:sp>
        <p:nvSpPr>
          <p:cNvPr id="54" name="Rectangle 11"/>
          <p:cNvSpPr>
            <a:spLocks noChangeArrowheads="1"/>
          </p:cNvSpPr>
          <p:nvPr/>
        </p:nvSpPr>
        <p:spPr bwMode="auto">
          <a:xfrm>
            <a:off x="2019300" y="3500438"/>
            <a:ext cx="4103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defRPr/>
            </a:pPr>
            <a:r>
              <a:rPr lang="en-GB" sz="2400" b="1" dirty="0">
                <a:solidFill>
                  <a:srgbClr val="FF0000"/>
                </a:solidFill>
                <a:latin typeface="+mj-lt"/>
              </a:rPr>
              <a:t>EP</a:t>
            </a:r>
          </a:p>
          <a:p>
            <a:pPr eaLnBrk="1" hangingPunct="1">
              <a:defRPr/>
            </a:pPr>
            <a:endParaRPr lang="en-GB" b="1" dirty="0">
              <a:solidFill>
                <a:srgbClr val="FF0000"/>
              </a:solidFill>
              <a:latin typeface="+mj-lt"/>
            </a:endParaRPr>
          </a:p>
        </p:txBody>
      </p:sp>
      <p:grpSp>
        <p:nvGrpSpPr>
          <p:cNvPr id="19466" name="Group 22"/>
          <p:cNvGrpSpPr>
            <a:grpSpLocks/>
          </p:cNvGrpSpPr>
          <p:nvPr/>
        </p:nvGrpSpPr>
        <p:grpSpPr bwMode="auto">
          <a:xfrm>
            <a:off x="971550" y="3681413"/>
            <a:ext cx="2447925" cy="287337"/>
            <a:chOff x="612" y="2319"/>
            <a:chExt cx="1542" cy="181"/>
          </a:xfrm>
        </p:grpSpPr>
        <p:sp>
          <p:nvSpPr>
            <p:cNvPr id="19470" name="AutoShape 18"/>
            <p:cNvSpPr>
              <a:spLocks noChangeArrowheads="1"/>
            </p:cNvSpPr>
            <p:nvPr/>
          </p:nvSpPr>
          <p:spPr bwMode="auto">
            <a:xfrm>
              <a:off x="612" y="2319"/>
              <a:ext cx="635" cy="181"/>
            </a:xfrm>
            <a:prstGeom prst="chevron">
              <a:avLst>
                <a:gd name="adj" fmla="val 87707"/>
              </a:avLst>
            </a:prstGeom>
            <a:gradFill rotWithShape="1">
              <a:gsLst>
                <a:gs pos="0">
                  <a:schemeClr val="accent1"/>
                </a:gs>
                <a:gs pos="100000">
                  <a:srgbClr val="FF0000"/>
                </a:gs>
              </a:gsLst>
              <a:lin ang="0" scaled="1"/>
            </a:gradFill>
            <a:ln w="9525">
              <a:solidFill>
                <a:srgbClr val="00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CH" altLang="en-US" sz="1800" b="1"/>
                <a:t>R</a:t>
              </a:r>
              <a:endParaRPr lang="en-GB" altLang="en-US" sz="1800" b="1"/>
            </a:p>
          </p:txBody>
        </p:sp>
        <p:sp>
          <p:nvSpPr>
            <p:cNvPr id="19471" name="AutoShape 19"/>
            <p:cNvSpPr>
              <a:spLocks noChangeArrowheads="1"/>
            </p:cNvSpPr>
            <p:nvPr/>
          </p:nvSpPr>
          <p:spPr bwMode="auto">
            <a:xfrm>
              <a:off x="1565" y="2319"/>
              <a:ext cx="589" cy="181"/>
            </a:xfrm>
            <a:prstGeom prst="chevron">
              <a:avLst>
                <a:gd name="adj" fmla="val 81354"/>
              </a:avLst>
            </a:prstGeom>
            <a:gradFill rotWithShape="1">
              <a:gsLst>
                <a:gs pos="0">
                  <a:srgbClr val="FF0000"/>
                </a:gs>
                <a:gs pos="100000">
                  <a:schemeClr val="accent1"/>
                </a:gs>
              </a:gsLst>
              <a:lin ang="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CH" altLang="en-US" sz="1800" b="1"/>
                <a:t>D</a:t>
              </a:r>
              <a:endParaRPr lang="en-GB" altLang="en-US" sz="1800" b="1"/>
            </a:p>
          </p:txBody>
        </p:sp>
      </p:grpSp>
      <p:sp>
        <p:nvSpPr>
          <p:cNvPr id="59" name="Flèche en arc 58"/>
          <p:cNvSpPr/>
          <p:nvPr/>
        </p:nvSpPr>
        <p:spPr bwMode="auto">
          <a:xfrm rot="16200000">
            <a:off x="1483073" y="2870294"/>
            <a:ext cx="1450032" cy="2999493"/>
          </a:xfrm>
          <a:prstGeom prst="circularArrow">
            <a:avLst>
              <a:gd name="adj1" fmla="val 13996"/>
              <a:gd name="adj2" fmla="val 367756"/>
              <a:gd name="adj3" fmla="val 17737040"/>
              <a:gd name="adj4" fmla="val 3523369"/>
              <a:gd name="adj5" fmla="val 6998"/>
            </a:avLst>
          </a:prstGeom>
          <a:gradFill flip="none" rotWithShape="1">
            <a:gsLst>
              <a:gs pos="0">
                <a:srgbClr val="CCCCFF"/>
              </a:gs>
              <a:gs pos="38000">
                <a:srgbClr val="FF0000"/>
              </a:gs>
              <a:gs pos="60000">
                <a:srgbClr val="99CCFF"/>
              </a:gs>
              <a:gs pos="100000">
                <a:srgbClr val="CCCCFF"/>
              </a:gs>
            </a:gsLst>
            <a:path path="circle">
              <a:fillToRect r="100000" b="100000"/>
            </a:path>
            <a:tileRect l="-100000" t="-100000"/>
          </a:gradFill>
          <a:ln w="9525" cap="flat" cmpd="sng" algn="ctr">
            <a:solidFill>
              <a:schemeClr val="tx1"/>
            </a:solidFill>
            <a:prstDash val="solid"/>
            <a:round/>
            <a:headEnd type="none" w="med" len="med"/>
            <a:tailEnd type="none" w="med" len="med"/>
          </a:ln>
          <a:effectLst/>
        </p:spPr>
        <p:txBody>
          <a:bodyPr/>
          <a:lstStyle/>
          <a:p>
            <a:pPr algn="ctr" eaLnBrk="1" hangingPunct="1">
              <a:defRPr/>
            </a:pPr>
            <a:endParaRPr lang="fr-FR">
              <a:latin typeface="Arial" charset="0"/>
            </a:endParaRPr>
          </a:p>
        </p:txBody>
      </p:sp>
    </p:spTree>
    <p:extLst>
      <p:ext uri="{BB962C8B-B14F-4D97-AF65-F5344CB8AC3E}">
        <p14:creationId xmlns:p14="http://schemas.microsoft.com/office/powerpoint/2010/main" val="27307310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865" name="AutoShape 7"/>
          <p:cNvCxnSpPr>
            <a:cxnSpLocks noChangeAspect="1" noChangeShapeType="1"/>
          </p:cNvCxnSpPr>
          <p:nvPr/>
        </p:nvCxnSpPr>
        <p:spPr bwMode="auto">
          <a:xfrm rot="5400000" flipV="1">
            <a:off x="4397375" y="2554288"/>
            <a:ext cx="1587" cy="1500188"/>
          </a:xfrm>
          <a:prstGeom prst="curvedConnector3">
            <a:avLst>
              <a:gd name="adj1" fmla="val -28800009"/>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6866" name="AutoShape 8"/>
          <p:cNvCxnSpPr>
            <a:cxnSpLocks noChangeAspect="1" noChangeShapeType="1"/>
          </p:cNvCxnSpPr>
          <p:nvPr/>
        </p:nvCxnSpPr>
        <p:spPr bwMode="auto">
          <a:xfrm rot="16200000" flipV="1">
            <a:off x="4371181" y="3413919"/>
            <a:ext cx="28575" cy="1500188"/>
          </a:xfrm>
          <a:prstGeom prst="curvedConnector3">
            <a:avLst>
              <a:gd name="adj1" fmla="val -1672222"/>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6867" name="Text Box 12"/>
          <p:cNvSpPr txBox="1">
            <a:spLocks noChangeAspect="1" noChangeArrowheads="1"/>
          </p:cNvSpPr>
          <p:nvPr/>
        </p:nvSpPr>
        <p:spPr bwMode="auto">
          <a:xfrm>
            <a:off x="3203575" y="4840288"/>
            <a:ext cx="24479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GB" sz="2400" b="1">
                <a:solidFill>
                  <a:srgbClr val="FF0000"/>
                </a:solidFill>
                <a:latin typeface="Calibri" pitchFamily="34" charset="0"/>
                <a:cs typeface="Arial" pitchFamily="34" charset="0"/>
              </a:rPr>
              <a:t>materialising</a:t>
            </a:r>
          </a:p>
        </p:txBody>
      </p:sp>
      <p:sp>
        <p:nvSpPr>
          <p:cNvPr id="174094" name="AutoShape 14"/>
          <p:cNvSpPr>
            <a:spLocks noChangeAspect="1" noChangeArrowheads="1"/>
          </p:cNvSpPr>
          <p:nvPr/>
        </p:nvSpPr>
        <p:spPr bwMode="auto">
          <a:xfrm>
            <a:off x="4067175" y="3357563"/>
            <a:ext cx="654050" cy="647700"/>
          </a:xfrm>
          <a:custGeom>
            <a:avLst/>
            <a:gdLst>
              <a:gd name="T0" fmla="*/ 534499399 w 21600"/>
              <a:gd name="T1" fmla="*/ 109925835 h 21600"/>
              <a:gd name="T2" fmla="*/ 74682945 w 21600"/>
              <a:gd name="T3" fmla="*/ 291195140 h 21600"/>
              <a:gd name="T4" fmla="*/ 417588124 w 21600"/>
              <a:gd name="T5" fmla="*/ 200223728 h 21600"/>
              <a:gd name="T6" fmla="*/ 215471305 w 21600"/>
              <a:gd name="T7" fmla="*/ 645832711 h 21600"/>
              <a:gd name="T8" fmla="*/ 103363027 w 21600"/>
              <a:gd name="T9" fmla="*/ 471520272 h 21600"/>
              <a:gd name="T10" fmla="*/ 282824804 w 21600"/>
              <a:gd name="T11" fmla="*/ 362645540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580" y="16080"/>
                </a:moveTo>
                <a:cubicBezTo>
                  <a:pt x="9980" y="16173"/>
                  <a:pt x="10389" y="16220"/>
                  <a:pt x="10800" y="16220"/>
                </a:cubicBezTo>
                <a:cubicBezTo>
                  <a:pt x="13793" y="16220"/>
                  <a:pt x="16220" y="13793"/>
                  <a:pt x="16220" y="10800"/>
                </a:cubicBezTo>
                <a:cubicBezTo>
                  <a:pt x="16220" y="7806"/>
                  <a:pt x="13793" y="5380"/>
                  <a:pt x="10800" y="5380"/>
                </a:cubicBezTo>
                <a:cubicBezTo>
                  <a:pt x="7806" y="5380"/>
                  <a:pt x="5380" y="7806"/>
                  <a:pt x="5380" y="10800"/>
                </a:cubicBezTo>
                <a:lnTo>
                  <a:pt x="0" y="10800"/>
                </a:lnTo>
                <a:cubicBezTo>
                  <a:pt x="0" y="4835"/>
                  <a:pt x="4835" y="0"/>
                  <a:pt x="10800" y="0"/>
                </a:cubicBezTo>
                <a:cubicBezTo>
                  <a:pt x="16764" y="0"/>
                  <a:pt x="21600" y="4835"/>
                  <a:pt x="21600" y="10800"/>
                </a:cubicBezTo>
                <a:cubicBezTo>
                  <a:pt x="21600" y="16764"/>
                  <a:pt x="16764" y="21600"/>
                  <a:pt x="10800" y="21600"/>
                </a:cubicBezTo>
                <a:cubicBezTo>
                  <a:pt x="9981" y="21600"/>
                  <a:pt x="9166" y="21507"/>
                  <a:pt x="8369" y="21322"/>
                </a:cubicBezTo>
                <a:lnTo>
                  <a:pt x="7761" y="23953"/>
                </a:lnTo>
                <a:lnTo>
                  <a:pt x="3723" y="17488"/>
                </a:lnTo>
                <a:lnTo>
                  <a:pt x="10187" y="13450"/>
                </a:lnTo>
                <a:lnTo>
                  <a:pt x="9580" y="16080"/>
                </a:lnTo>
                <a:close/>
              </a:path>
            </a:pathLst>
          </a:custGeom>
          <a:solidFill>
            <a:srgbClr val="00CC66"/>
          </a:solidFill>
          <a:ln w="9525">
            <a:solidFill>
              <a:schemeClr val="hlink"/>
            </a:solidFill>
            <a:miter lim="800000"/>
            <a:headEnd/>
            <a:tailEnd/>
          </a:ln>
        </p:spPr>
        <p:txBody>
          <a:bodyPr wrap="none" anchor="ctr"/>
          <a:lstStyle/>
          <a:p>
            <a:endParaRPr lang="fr-FR"/>
          </a:p>
        </p:txBody>
      </p:sp>
      <p:sp>
        <p:nvSpPr>
          <p:cNvPr id="36871" name="Oval 17"/>
          <p:cNvSpPr>
            <a:spLocks noChangeArrowheads="1"/>
          </p:cNvSpPr>
          <p:nvPr/>
        </p:nvSpPr>
        <p:spPr bwMode="auto">
          <a:xfrm>
            <a:off x="1187450" y="2998788"/>
            <a:ext cx="2735263" cy="1439862"/>
          </a:xfrm>
          <a:prstGeom prst="ellipse">
            <a:avLst/>
          </a:prstGeom>
          <a:solidFill>
            <a:srgbClr val="EFEFFF"/>
          </a:solidFill>
          <a:ln w="9525">
            <a:solidFill>
              <a:schemeClr val="tx1"/>
            </a:solidFill>
            <a:round/>
            <a:headEnd/>
            <a:tailEnd/>
          </a:ln>
        </p:spPr>
        <p:txBody>
          <a:bodyPr wrap="none" anchor="ctr"/>
          <a:lstStyle/>
          <a:p>
            <a:pPr algn="ctr"/>
            <a:r>
              <a:rPr lang="en-US" sz="2200" b="1">
                <a:latin typeface="Calibri" pitchFamily="34" charset="0"/>
              </a:rPr>
              <a:t>capitalist</a:t>
            </a:r>
            <a:br>
              <a:rPr lang="en-US" sz="2200" b="1">
                <a:latin typeface="Calibri" pitchFamily="34" charset="0"/>
              </a:rPr>
            </a:br>
            <a:r>
              <a:rPr lang="en-US" sz="2200" b="1">
                <a:latin typeface="Calibri" pitchFamily="34" charset="0"/>
              </a:rPr>
              <a:t>expansion</a:t>
            </a:r>
          </a:p>
        </p:txBody>
      </p:sp>
      <p:sp>
        <p:nvSpPr>
          <p:cNvPr id="36872" name="Oval 18"/>
          <p:cNvSpPr>
            <a:spLocks noChangeArrowheads="1"/>
          </p:cNvSpPr>
          <p:nvPr/>
        </p:nvSpPr>
        <p:spPr bwMode="auto">
          <a:xfrm>
            <a:off x="4859338" y="2998788"/>
            <a:ext cx="2735262" cy="1439862"/>
          </a:xfrm>
          <a:prstGeom prst="ellipse">
            <a:avLst/>
          </a:prstGeom>
          <a:solidFill>
            <a:srgbClr val="EFEFFF"/>
          </a:solidFill>
          <a:ln w="9525">
            <a:solidFill>
              <a:schemeClr val="tx1"/>
            </a:solidFill>
            <a:round/>
            <a:headEnd/>
            <a:tailEnd/>
          </a:ln>
        </p:spPr>
        <p:txBody>
          <a:bodyPr wrap="none" anchor="ctr"/>
          <a:lstStyle/>
          <a:p>
            <a:pPr algn="ctr"/>
            <a:r>
              <a:rPr lang="en-US" sz="2200" b="1" dirty="0">
                <a:latin typeface="Calibri" pitchFamily="34" charset="0"/>
              </a:rPr>
              <a:t>industrial</a:t>
            </a:r>
            <a:br>
              <a:rPr lang="en-US" sz="2200" b="1" dirty="0">
                <a:latin typeface="Calibri" pitchFamily="34" charset="0"/>
              </a:rPr>
            </a:br>
            <a:r>
              <a:rPr lang="en-US" sz="2200" b="1" dirty="0">
                <a:latin typeface="Calibri" pitchFamily="34" charset="0"/>
              </a:rPr>
              <a:t>development</a:t>
            </a:r>
          </a:p>
        </p:txBody>
      </p:sp>
      <p:sp>
        <p:nvSpPr>
          <p:cNvPr id="36873" name="Text Box 19"/>
          <p:cNvSpPr txBox="1">
            <a:spLocks noChangeAspect="1" noChangeArrowheads="1"/>
          </p:cNvSpPr>
          <p:nvPr/>
        </p:nvSpPr>
        <p:spPr bwMode="auto">
          <a:xfrm>
            <a:off x="3205163" y="2276475"/>
            <a:ext cx="2447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GB" sz="2400" b="1" dirty="0">
                <a:solidFill>
                  <a:srgbClr val="FF0000"/>
                </a:solidFill>
                <a:latin typeface="Calibri" pitchFamily="34" charset="0"/>
                <a:cs typeface="Arial" pitchFamily="34" charset="0"/>
              </a:rPr>
              <a:t>financing</a:t>
            </a:r>
          </a:p>
        </p:txBody>
      </p:sp>
      <p:sp>
        <p:nvSpPr>
          <p:cNvPr id="13" name="Text Box 3"/>
          <p:cNvSpPr txBox="1">
            <a:spLocks noChangeArrowheads="1"/>
          </p:cNvSpPr>
          <p:nvPr/>
        </p:nvSpPr>
        <p:spPr bwMode="auto">
          <a:xfrm>
            <a:off x="796925" y="228600"/>
            <a:ext cx="769620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GB" sz="3400" b="1" dirty="0">
                <a:solidFill>
                  <a:srgbClr val="333399"/>
                </a:solidFill>
                <a:latin typeface="+mn-lt"/>
              </a:rPr>
              <a:t>The capitalist-industrial complex</a:t>
            </a:r>
          </a:p>
        </p:txBody>
      </p:sp>
      <p:sp>
        <p:nvSpPr>
          <p:cNvPr id="14" name="Text Box 15"/>
          <p:cNvSpPr txBox="1">
            <a:spLocks noChangeArrowheads="1"/>
          </p:cNvSpPr>
          <p:nvPr/>
        </p:nvSpPr>
        <p:spPr bwMode="auto">
          <a:xfrm>
            <a:off x="431800" y="947738"/>
            <a:ext cx="8497888"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GB" sz="3400" b="1" dirty="0">
                <a:solidFill>
                  <a:srgbClr val="9C1043"/>
                </a:solidFill>
                <a:latin typeface="Calibri" pitchFamily="34" charset="0"/>
              </a:rPr>
              <a:t>ATTRACTING WORLD DEVELOPMENT</a:t>
            </a:r>
          </a:p>
        </p:txBody>
      </p:sp>
    </p:spTree>
    <p:extLst>
      <p:ext uri="{BB962C8B-B14F-4D97-AF65-F5344CB8AC3E}">
        <p14:creationId xmlns:p14="http://schemas.microsoft.com/office/powerpoint/2010/main" val="389683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74094"/>
                                        </p:tgtEl>
                                        <p:attrNameLst>
                                          <p:attrName>style.visibility</p:attrName>
                                        </p:attrNameLst>
                                      </p:cBhvr>
                                      <p:to>
                                        <p:strVal val="visible"/>
                                      </p:to>
                                    </p:set>
                                  </p:childTnLst>
                                </p:cTn>
                              </p:par>
                              <p:par>
                                <p:cTn id="7" presetID="8" presetClass="emph" presetSubtype="0" repeatCount="indefinite" fill="hold" grpId="1" nodeType="withEffect">
                                  <p:stCondLst>
                                    <p:cond delay="1500"/>
                                  </p:stCondLst>
                                  <p:endCondLst>
                                    <p:cond evt="onNext" delay="0">
                                      <p:tgtEl>
                                        <p:sldTgt/>
                                      </p:tgtEl>
                                    </p:cond>
                                  </p:endCondLst>
                                  <p:childTnLst>
                                    <p:animRot by="21600000">
                                      <p:cBhvr>
                                        <p:cTn id="8" dur="2000" fill="hold"/>
                                        <p:tgtEl>
                                          <p:spTgt spid="17409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4" grpId="0" animBg="1"/>
      <p:bldP spid="174094"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827088" y="228600"/>
            <a:ext cx="7696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3400" b="1" dirty="0">
                <a:solidFill>
                  <a:schemeClr val="accent2"/>
                </a:solidFill>
                <a:latin typeface="Calibri" pitchFamily="34" charset="0"/>
              </a:rPr>
              <a:t>The eco-social transition</a:t>
            </a:r>
          </a:p>
        </p:txBody>
      </p:sp>
      <p:sp>
        <p:nvSpPr>
          <p:cNvPr id="3" name="Text Box 3"/>
          <p:cNvSpPr txBox="1">
            <a:spLocks noChangeArrowheads="1"/>
          </p:cNvSpPr>
          <p:nvPr/>
        </p:nvSpPr>
        <p:spPr bwMode="auto">
          <a:xfrm>
            <a:off x="395536" y="914400"/>
            <a:ext cx="856907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sz="3400" b="1" dirty="0">
                <a:solidFill>
                  <a:srgbClr val="9C1043"/>
                </a:solidFill>
                <a:latin typeface="Arial" charset="0"/>
              </a:rPr>
              <a:t> A NORMATIVE HIERARCHY INVERSION</a:t>
            </a:r>
          </a:p>
        </p:txBody>
      </p:sp>
      <p:sp>
        <p:nvSpPr>
          <p:cNvPr id="4" name="Text Box 4"/>
          <p:cNvSpPr txBox="1">
            <a:spLocks noChangeArrowheads="1"/>
          </p:cNvSpPr>
          <p:nvPr/>
        </p:nvSpPr>
        <p:spPr bwMode="auto">
          <a:xfrm>
            <a:off x="6372225" y="4365625"/>
            <a:ext cx="2592388"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77838" indent="-477838">
              <a:defRPr sz="2400">
                <a:solidFill>
                  <a:schemeClr val="tx1"/>
                </a:solidFill>
                <a:latin typeface="Times" pitchFamily="18" charset="0"/>
              </a:defRPr>
            </a:lvl1pPr>
            <a:lvl2pPr marL="668338">
              <a:defRPr sz="2400">
                <a:solidFill>
                  <a:schemeClr val="tx1"/>
                </a:solidFill>
                <a:latin typeface="Times" pitchFamily="18" charset="0"/>
              </a:defRPr>
            </a:lvl2pPr>
            <a:lvl3pPr>
              <a:defRPr sz="2400">
                <a:solidFill>
                  <a:schemeClr val="tx1"/>
                </a:solidFill>
                <a:latin typeface="Times" pitchFamily="18" charset="0"/>
              </a:defRPr>
            </a:lvl3pPr>
            <a:lvl4pPr>
              <a:defRPr sz="2400">
                <a:solidFill>
                  <a:schemeClr val="tx1"/>
                </a:solidFill>
                <a:latin typeface="Times" pitchFamily="18" charset="0"/>
              </a:defRPr>
            </a:lvl4pPr>
            <a:lvl5pPr>
              <a:defRPr sz="2400">
                <a:solidFill>
                  <a:schemeClr val="tx1"/>
                </a:solidFill>
                <a:latin typeface="Times" pitchFamily="18" charset="0"/>
              </a:defRPr>
            </a:lvl5pPr>
            <a:lvl6pPr eaLnBrk="0" fontAlgn="base" hangingPunct="0">
              <a:spcBef>
                <a:spcPct val="0"/>
              </a:spcBef>
              <a:spcAft>
                <a:spcPct val="0"/>
              </a:spcAft>
              <a:defRPr sz="2400">
                <a:solidFill>
                  <a:schemeClr val="tx1"/>
                </a:solidFill>
                <a:latin typeface="Times" pitchFamily="18" charset="0"/>
              </a:defRPr>
            </a:lvl6pPr>
            <a:lvl7pPr eaLnBrk="0" fontAlgn="base" hangingPunct="0">
              <a:spcBef>
                <a:spcPct val="0"/>
              </a:spcBef>
              <a:spcAft>
                <a:spcPct val="0"/>
              </a:spcAft>
              <a:defRPr sz="2400">
                <a:solidFill>
                  <a:schemeClr val="tx1"/>
                </a:solidFill>
                <a:latin typeface="Times" pitchFamily="18" charset="0"/>
              </a:defRPr>
            </a:lvl7pPr>
            <a:lvl8pPr eaLnBrk="0" fontAlgn="base" hangingPunct="0">
              <a:spcBef>
                <a:spcPct val="0"/>
              </a:spcBef>
              <a:spcAft>
                <a:spcPct val="0"/>
              </a:spcAft>
              <a:defRPr sz="2400">
                <a:solidFill>
                  <a:schemeClr val="tx1"/>
                </a:solidFill>
                <a:latin typeface="Times" pitchFamily="18" charset="0"/>
              </a:defRPr>
            </a:lvl8pPr>
            <a:lvl9pPr eaLnBrk="0" fontAlgn="base" hangingPunct="0">
              <a:spcBef>
                <a:spcPct val="0"/>
              </a:spcBef>
              <a:spcAft>
                <a:spcPct val="0"/>
              </a:spcAft>
              <a:defRPr sz="2400">
                <a:solidFill>
                  <a:schemeClr val="tx1"/>
                </a:solidFill>
                <a:latin typeface="Times" pitchFamily="18" charset="0"/>
              </a:defRPr>
            </a:lvl9pPr>
          </a:lstStyle>
          <a:p>
            <a:pPr>
              <a:lnSpc>
                <a:spcPct val="120000"/>
              </a:lnSpc>
              <a:buFont typeface="Wingdings" pitchFamily="2" charset="2"/>
              <a:buNone/>
            </a:pPr>
            <a:r>
              <a:rPr lang="en-GB" sz="3200" b="1">
                <a:solidFill>
                  <a:srgbClr val="D10FFF"/>
                </a:solidFill>
                <a:latin typeface="Arial" charset="0"/>
                <a:sym typeface="Wingdings 3" pitchFamily="18" charset="2"/>
              </a:rPr>
              <a:t> </a:t>
            </a:r>
            <a:endParaRPr lang="en-GB">
              <a:solidFill>
                <a:srgbClr val="D10FFF"/>
              </a:solidFill>
            </a:endParaRPr>
          </a:p>
        </p:txBody>
      </p:sp>
      <p:grpSp>
        <p:nvGrpSpPr>
          <p:cNvPr id="5" name="Group 5"/>
          <p:cNvGrpSpPr>
            <a:grpSpLocks/>
          </p:cNvGrpSpPr>
          <p:nvPr/>
        </p:nvGrpSpPr>
        <p:grpSpPr bwMode="auto">
          <a:xfrm>
            <a:off x="0" y="3141663"/>
            <a:ext cx="4321175" cy="3278187"/>
            <a:chOff x="22" y="1979"/>
            <a:chExt cx="2722" cy="2065"/>
          </a:xfrm>
        </p:grpSpPr>
        <p:sp>
          <p:nvSpPr>
            <p:cNvPr id="6" name="Rectangle 6"/>
            <p:cNvSpPr>
              <a:spLocks noChangeArrowheads="1"/>
            </p:cNvSpPr>
            <p:nvPr/>
          </p:nvSpPr>
          <p:spPr bwMode="auto">
            <a:xfrm>
              <a:off x="499" y="1979"/>
              <a:ext cx="1769" cy="726"/>
            </a:xfrm>
            <a:prstGeom prst="rect">
              <a:avLst/>
            </a:prstGeom>
            <a:solidFill>
              <a:srgbClr val="FFE9E9"/>
            </a:solidFill>
            <a:ln w="9525">
              <a:solidFill>
                <a:srgbClr val="A000C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3000" b="1" dirty="0">
                  <a:solidFill>
                    <a:srgbClr val="A000C6"/>
                  </a:solidFill>
                  <a:latin typeface="Arial" charset="0"/>
                </a:rPr>
                <a:t> property </a:t>
              </a:r>
              <a:br>
                <a:rPr lang="en-GB" sz="3000" b="1" dirty="0">
                  <a:solidFill>
                    <a:srgbClr val="A000C6"/>
                  </a:solidFill>
                  <a:latin typeface="Arial" charset="0"/>
                </a:rPr>
              </a:br>
              <a:r>
                <a:rPr lang="en-GB" sz="3000" b="1" dirty="0">
                  <a:solidFill>
                    <a:srgbClr val="A000C6"/>
                  </a:solidFill>
                  <a:latin typeface="Arial" charset="0"/>
                </a:rPr>
                <a:t>expansion</a:t>
              </a:r>
            </a:p>
          </p:txBody>
        </p:sp>
        <p:sp>
          <p:nvSpPr>
            <p:cNvPr id="7" name="AutoShape 7"/>
            <p:cNvSpPr>
              <a:spLocks noChangeArrowheads="1"/>
            </p:cNvSpPr>
            <p:nvPr/>
          </p:nvSpPr>
          <p:spPr bwMode="auto">
            <a:xfrm>
              <a:off x="22" y="3091"/>
              <a:ext cx="2722" cy="953"/>
            </a:xfrm>
            <a:custGeom>
              <a:avLst/>
              <a:gdLst>
                <a:gd name="G0" fmla="+- 4037 0 0"/>
                <a:gd name="G1" fmla="+- 21600 0 4037"/>
                <a:gd name="G2" fmla="*/ 4037 1 2"/>
                <a:gd name="G3" fmla="+- 21600 0 G2"/>
                <a:gd name="G4" fmla="+/ 4037 21600 2"/>
                <a:gd name="G5" fmla="+/ G1 0 2"/>
                <a:gd name="G6" fmla="*/ 21600 21600 4037"/>
                <a:gd name="G7" fmla="*/ G6 1 2"/>
                <a:gd name="G8" fmla="+- 21600 0 G7"/>
                <a:gd name="G9" fmla="*/ 21600 1 2"/>
                <a:gd name="G10" fmla="+- 4037 0 G9"/>
                <a:gd name="G11" fmla="?: G10 G8 0"/>
                <a:gd name="G12" fmla="?: G10 G7 21600"/>
                <a:gd name="T0" fmla="*/ 19581 w 21600"/>
                <a:gd name="T1" fmla="*/ 10800 h 21600"/>
                <a:gd name="T2" fmla="*/ 10800 w 21600"/>
                <a:gd name="T3" fmla="*/ 21600 h 21600"/>
                <a:gd name="T4" fmla="*/ 2019 w 21600"/>
                <a:gd name="T5" fmla="*/ 10800 h 21600"/>
                <a:gd name="T6" fmla="*/ 10800 w 21600"/>
                <a:gd name="T7" fmla="*/ 0 h 21600"/>
                <a:gd name="T8" fmla="*/ 3819 w 21600"/>
                <a:gd name="T9" fmla="*/ 3819 h 21600"/>
                <a:gd name="T10" fmla="*/ 17781 w 21600"/>
                <a:gd name="T11" fmla="*/ 17781 h 21600"/>
              </a:gdLst>
              <a:ahLst/>
              <a:cxnLst>
                <a:cxn ang="0">
                  <a:pos x="T0" y="T1"/>
                </a:cxn>
                <a:cxn ang="0">
                  <a:pos x="T2" y="T3"/>
                </a:cxn>
                <a:cxn ang="0">
                  <a:pos x="T4" y="T5"/>
                </a:cxn>
                <a:cxn ang="0">
                  <a:pos x="T6" y="T7"/>
                </a:cxn>
              </a:cxnLst>
              <a:rect l="T8" t="T9" r="T10" b="T11"/>
              <a:pathLst>
                <a:path w="21600" h="21600">
                  <a:moveTo>
                    <a:pt x="0" y="0"/>
                  </a:moveTo>
                  <a:lnTo>
                    <a:pt x="4037" y="21600"/>
                  </a:lnTo>
                  <a:lnTo>
                    <a:pt x="17563" y="21600"/>
                  </a:lnTo>
                  <a:lnTo>
                    <a:pt x="21600" y="0"/>
                  </a:lnTo>
                  <a:close/>
                </a:path>
              </a:pathLst>
            </a:custGeom>
            <a:solidFill>
              <a:srgbClr val="FFE9E9"/>
            </a:solidFill>
            <a:ln w="9525">
              <a:solidFill>
                <a:srgbClr val="A000C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b="1" dirty="0">
                  <a:solidFill>
                    <a:srgbClr val="A000C6"/>
                  </a:solidFill>
                  <a:latin typeface="Arial" charset="0"/>
                  <a:sym typeface="Wingdings 3" pitchFamily="18" charset="2"/>
                </a:rPr>
                <a:t>eco-social considerations </a:t>
              </a:r>
              <a:br>
                <a:rPr lang="en-GB" b="1" dirty="0">
                  <a:solidFill>
                    <a:srgbClr val="A000C6"/>
                  </a:solidFill>
                  <a:latin typeface="Arial" charset="0"/>
                  <a:sym typeface="Wingdings 3" pitchFamily="18" charset="2"/>
                </a:rPr>
              </a:br>
              <a:r>
                <a:rPr lang="en-GB" b="1" dirty="0">
                  <a:solidFill>
                    <a:srgbClr val="A000C6"/>
                  </a:solidFill>
                  <a:latin typeface="Arial" charset="0"/>
                  <a:sym typeface="Wingdings 3" pitchFamily="18" charset="2"/>
                </a:rPr>
                <a:t>subordinated to </a:t>
              </a:r>
              <a:br>
                <a:rPr lang="en-GB" b="1" dirty="0">
                  <a:solidFill>
                    <a:srgbClr val="A000C6"/>
                  </a:solidFill>
                  <a:latin typeface="Arial" charset="0"/>
                  <a:sym typeface="Wingdings 3" pitchFamily="18" charset="2"/>
                </a:rPr>
              </a:br>
              <a:r>
                <a:rPr lang="en-GB" b="1" dirty="0">
                  <a:solidFill>
                    <a:srgbClr val="A000C6"/>
                  </a:solidFill>
                  <a:latin typeface="Arial" charset="0"/>
                  <a:sym typeface="Wingdings 3" pitchFamily="18" charset="2"/>
                </a:rPr>
                <a:t>capitalist</a:t>
              </a:r>
              <a:br>
                <a:rPr lang="en-GB" b="1" dirty="0">
                  <a:solidFill>
                    <a:srgbClr val="A000C6"/>
                  </a:solidFill>
                  <a:latin typeface="Arial" charset="0"/>
                  <a:sym typeface="Wingdings 3" pitchFamily="18" charset="2"/>
                </a:rPr>
              </a:br>
              <a:r>
                <a:rPr lang="en-GB" b="1" dirty="0">
                  <a:solidFill>
                    <a:srgbClr val="A000C6"/>
                  </a:solidFill>
                  <a:latin typeface="Arial" charset="0"/>
                  <a:sym typeface="Wingdings 3" pitchFamily="18" charset="2"/>
                </a:rPr>
                <a:t> requirements</a:t>
              </a:r>
            </a:p>
          </p:txBody>
        </p:sp>
        <p:sp>
          <p:nvSpPr>
            <p:cNvPr id="8" name="Rectangle 8"/>
            <p:cNvSpPr>
              <a:spLocks noChangeArrowheads="1"/>
            </p:cNvSpPr>
            <p:nvPr/>
          </p:nvSpPr>
          <p:spPr bwMode="auto">
            <a:xfrm>
              <a:off x="79" y="2683"/>
              <a:ext cx="2608" cy="408"/>
            </a:xfrm>
            <a:prstGeom prst="rect">
              <a:avLst/>
            </a:prstGeom>
            <a:solidFill>
              <a:srgbClr val="FFE9E9"/>
            </a:solidFill>
            <a:ln w="9525">
              <a:solidFill>
                <a:srgbClr val="A000C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3000" dirty="0">
                  <a:solidFill>
                    <a:srgbClr val="A000C6"/>
                  </a:solidFill>
                  <a:latin typeface="Arial" charset="0"/>
                  <a:sym typeface="Wingdings 3" pitchFamily="18" charset="2"/>
                </a:rPr>
                <a:t>Capitalist rationality</a:t>
              </a:r>
            </a:p>
          </p:txBody>
        </p:sp>
      </p:grpSp>
      <p:grpSp>
        <p:nvGrpSpPr>
          <p:cNvPr id="9" name="Group 9"/>
          <p:cNvGrpSpPr>
            <a:grpSpLocks/>
          </p:cNvGrpSpPr>
          <p:nvPr/>
        </p:nvGrpSpPr>
        <p:grpSpPr bwMode="auto">
          <a:xfrm>
            <a:off x="4787900" y="3141663"/>
            <a:ext cx="4321175" cy="3278187"/>
            <a:chOff x="3016" y="1979"/>
            <a:chExt cx="2722" cy="2065"/>
          </a:xfrm>
        </p:grpSpPr>
        <p:sp>
          <p:nvSpPr>
            <p:cNvPr id="10" name="Rectangle 10"/>
            <p:cNvSpPr>
              <a:spLocks noChangeArrowheads="1"/>
            </p:cNvSpPr>
            <p:nvPr/>
          </p:nvSpPr>
          <p:spPr bwMode="auto">
            <a:xfrm>
              <a:off x="3492" y="1979"/>
              <a:ext cx="1769" cy="726"/>
            </a:xfrm>
            <a:prstGeom prst="rect">
              <a:avLst/>
            </a:prstGeom>
            <a:solidFill>
              <a:srgbClr val="E5FFE5"/>
            </a:solidFill>
            <a:ln w="9525">
              <a:solidFill>
                <a:srgbClr val="07954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3000" b="1" dirty="0">
                  <a:solidFill>
                    <a:srgbClr val="07954B"/>
                  </a:solidFill>
                  <a:latin typeface="Arial" charset="0"/>
                </a:rPr>
                <a:t>sustainable</a:t>
              </a:r>
              <a:br>
                <a:rPr lang="en-GB" sz="3000" b="1" dirty="0">
                  <a:solidFill>
                    <a:srgbClr val="07954B"/>
                  </a:solidFill>
                  <a:latin typeface="Arial" charset="0"/>
                </a:rPr>
              </a:br>
              <a:r>
                <a:rPr lang="en-GB" sz="3000" b="1" dirty="0">
                  <a:solidFill>
                    <a:srgbClr val="07954B"/>
                  </a:solidFill>
                  <a:latin typeface="Arial" charset="0"/>
                </a:rPr>
                <a:t> development </a:t>
              </a:r>
            </a:p>
          </p:txBody>
        </p:sp>
        <p:sp>
          <p:nvSpPr>
            <p:cNvPr id="11" name="AutoShape 11"/>
            <p:cNvSpPr>
              <a:spLocks noChangeArrowheads="1"/>
            </p:cNvSpPr>
            <p:nvPr/>
          </p:nvSpPr>
          <p:spPr bwMode="auto">
            <a:xfrm>
              <a:off x="3016" y="3091"/>
              <a:ext cx="2722" cy="953"/>
            </a:xfrm>
            <a:custGeom>
              <a:avLst/>
              <a:gdLst>
                <a:gd name="G0" fmla="+- 4037 0 0"/>
                <a:gd name="G1" fmla="+- 21600 0 4037"/>
                <a:gd name="G2" fmla="*/ 4037 1 2"/>
                <a:gd name="G3" fmla="+- 21600 0 G2"/>
                <a:gd name="G4" fmla="+/ 4037 21600 2"/>
                <a:gd name="G5" fmla="+/ G1 0 2"/>
                <a:gd name="G6" fmla="*/ 21600 21600 4037"/>
                <a:gd name="G7" fmla="*/ G6 1 2"/>
                <a:gd name="G8" fmla="+- 21600 0 G7"/>
                <a:gd name="G9" fmla="*/ 21600 1 2"/>
                <a:gd name="G10" fmla="+- 4037 0 G9"/>
                <a:gd name="G11" fmla="?: G10 G8 0"/>
                <a:gd name="G12" fmla="?: G10 G7 21600"/>
                <a:gd name="T0" fmla="*/ 19581 w 21600"/>
                <a:gd name="T1" fmla="*/ 10800 h 21600"/>
                <a:gd name="T2" fmla="*/ 10800 w 21600"/>
                <a:gd name="T3" fmla="*/ 21600 h 21600"/>
                <a:gd name="T4" fmla="*/ 2019 w 21600"/>
                <a:gd name="T5" fmla="*/ 10800 h 21600"/>
                <a:gd name="T6" fmla="*/ 10800 w 21600"/>
                <a:gd name="T7" fmla="*/ 0 h 21600"/>
                <a:gd name="T8" fmla="*/ 3819 w 21600"/>
                <a:gd name="T9" fmla="*/ 3819 h 21600"/>
                <a:gd name="T10" fmla="*/ 17781 w 21600"/>
                <a:gd name="T11" fmla="*/ 17781 h 21600"/>
              </a:gdLst>
              <a:ahLst/>
              <a:cxnLst>
                <a:cxn ang="0">
                  <a:pos x="T0" y="T1"/>
                </a:cxn>
                <a:cxn ang="0">
                  <a:pos x="T2" y="T3"/>
                </a:cxn>
                <a:cxn ang="0">
                  <a:pos x="T4" y="T5"/>
                </a:cxn>
                <a:cxn ang="0">
                  <a:pos x="T6" y="T7"/>
                </a:cxn>
              </a:cxnLst>
              <a:rect l="T8" t="T9" r="T10" b="T11"/>
              <a:pathLst>
                <a:path w="21600" h="21600">
                  <a:moveTo>
                    <a:pt x="0" y="0"/>
                  </a:moveTo>
                  <a:lnTo>
                    <a:pt x="4037" y="21600"/>
                  </a:lnTo>
                  <a:lnTo>
                    <a:pt x="17563" y="21600"/>
                  </a:lnTo>
                  <a:lnTo>
                    <a:pt x="21600" y="0"/>
                  </a:lnTo>
                  <a:close/>
                </a:path>
              </a:pathLst>
            </a:custGeom>
            <a:solidFill>
              <a:srgbClr val="E5FFE5"/>
            </a:solidFill>
            <a:ln w="9525">
              <a:solidFill>
                <a:srgbClr val="07954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b="1" dirty="0">
                  <a:solidFill>
                    <a:srgbClr val="07954B"/>
                  </a:solidFill>
                  <a:latin typeface="Arial" charset="0"/>
                  <a:sym typeface="Wingdings 3" pitchFamily="18" charset="2"/>
                </a:rPr>
                <a:t>economic activities </a:t>
              </a:r>
              <a:br>
                <a:rPr lang="en-GB" b="1" dirty="0">
                  <a:solidFill>
                    <a:srgbClr val="07954B"/>
                  </a:solidFill>
                  <a:latin typeface="Arial" charset="0"/>
                  <a:sym typeface="Wingdings 3" pitchFamily="18" charset="2"/>
                </a:rPr>
              </a:br>
              <a:r>
                <a:rPr lang="en-GB" b="1" dirty="0">
                  <a:solidFill>
                    <a:srgbClr val="07954B"/>
                  </a:solidFill>
                  <a:latin typeface="Arial" charset="0"/>
                  <a:sym typeface="Wingdings 3" pitchFamily="18" charset="2"/>
                </a:rPr>
                <a:t>subordinated </a:t>
              </a:r>
              <a:br>
                <a:rPr lang="en-GB" b="1" dirty="0">
                  <a:solidFill>
                    <a:srgbClr val="07954B"/>
                  </a:solidFill>
                  <a:latin typeface="Arial" charset="0"/>
                  <a:sym typeface="Wingdings 3" pitchFamily="18" charset="2"/>
                </a:rPr>
              </a:br>
              <a:r>
                <a:rPr lang="en-GB" b="1" dirty="0">
                  <a:solidFill>
                    <a:srgbClr val="07954B"/>
                  </a:solidFill>
                  <a:latin typeface="Arial" charset="0"/>
                  <a:sym typeface="Wingdings 3" pitchFamily="18" charset="2"/>
                </a:rPr>
                <a:t>to eco-social </a:t>
              </a:r>
              <a:br>
                <a:rPr lang="en-GB" b="1" dirty="0">
                  <a:solidFill>
                    <a:srgbClr val="07954B"/>
                  </a:solidFill>
                  <a:latin typeface="Arial" charset="0"/>
                  <a:sym typeface="Wingdings 3" pitchFamily="18" charset="2"/>
                </a:rPr>
              </a:br>
              <a:r>
                <a:rPr lang="en-GB" b="1" dirty="0">
                  <a:solidFill>
                    <a:srgbClr val="07954B"/>
                  </a:solidFill>
                  <a:latin typeface="Arial" charset="0"/>
                  <a:sym typeface="Wingdings 3" pitchFamily="18" charset="2"/>
                </a:rPr>
                <a:t>considerations</a:t>
              </a:r>
            </a:p>
          </p:txBody>
        </p:sp>
        <p:sp>
          <p:nvSpPr>
            <p:cNvPr id="12" name="Rectangle 12"/>
            <p:cNvSpPr>
              <a:spLocks noChangeArrowheads="1"/>
            </p:cNvSpPr>
            <p:nvPr/>
          </p:nvSpPr>
          <p:spPr bwMode="auto">
            <a:xfrm>
              <a:off x="3073" y="2683"/>
              <a:ext cx="2608" cy="408"/>
            </a:xfrm>
            <a:prstGeom prst="rect">
              <a:avLst/>
            </a:prstGeom>
            <a:solidFill>
              <a:srgbClr val="E5FFE5"/>
            </a:solidFill>
            <a:ln w="9525">
              <a:solidFill>
                <a:srgbClr val="07954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3000">
                  <a:solidFill>
                    <a:srgbClr val="07954B"/>
                  </a:solidFill>
                  <a:latin typeface="Arial" charset="0"/>
                  <a:sym typeface="Wingdings 3" pitchFamily="18" charset="2"/>
                </a:rPr>
                <a:t>Eco-social</a:t>
              </a:r>
              <a:r>
                <a:rPr lang="en-GB" sz="3000" b="1">
                  <a:solidFill>
                    <a:srgbClr val="07954B"/>
                  </a:solidFill>
                  <a:latin typeface="Arial" charset="0"/>
                  <a:sym typeface="Wingdings 3" pitchFamily="18" charset="2"/>
                </a:rPr>
                <a:t> </a:t>
              </a:r>
              <a:r>
                <a:rPr lang="en-GB" sz="3000">
                  <a:solidFill>
                    <a:srgbClr val="07954B"/>
                  </a:solidFill>
                  <a:latin typeface="Arial" charset="0"/>
                  <a:sym typeface="Wingdings 3" pitchFamily="18" charset="2"/>
                </a:rPr>
                <a:t>rationale</a:t>
              </a:r>
            </a:p>
          </p:txBody>
        </p:sp>
      </p:grpSp>
      <p:sp>
        <p:nvSpPr>
          <p:cNvPr id="13" name="AutoShape 13"/>
          <p:cNvSpPr>
            <a:spLocks noChangeArrowheads="1"/>
          </p:cNvSpPr>
          <p:nvPr/>
        </p:nvSpPr>
        <p:spPr bwMode="auto">
          <a:xfrm>
            <a:off x="1908175" y="1700213"/>
            <a:ext cx="5761038" cy="1295400"/>
          </a:xfrm>
          <a:prstGeom prst="curvedDownArrow">
            <a:avLst>
              <a:gd name="adj1" fmla="val 55859"/>
              <a:gd name="adj2" fmla="val 154647"/>
              <a:gd name="adj3" fmla="val 37500"/>
            </a:avLst>
          </a:prstGeom>
          <a:gradFill rotWithShape="1">
            <a:gsLst>
              <a:gs pos="0">
                <a:srgbClr val="FFD5D5"/>
              </a:gs>
              <a:gs pos="100000">
                <a:srgbClr val="64F687"/>
              </a:gs>
            </a:gsLst>
            <a:lin ang="5400000" scaled="1"/>
          </a:gradFill>
          <a:ln w="9525">
            <a:solidFill>
              <a:srgbClr val="CC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Tree>
    <p:extLst>
      <p:ext uri="{BB962C8B-B14F-4D97-AF65-F5344CB8AC3E}">
        <p14:creationId xmlns:p14="http://schemas.microsoft.com/office/powerpoint/2010/main" val="428566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107504" y="228600"/>
            <a:ext cx="9036496"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400" b="1" i="0" u="none" strike="noStrike" kern="1200" cap="none" spc="0" normalizeH="0" baseline="0" noProof="0" dirty="0">
                <a:ln>
                  <a:noFill/>
                </a:ln>
                <a:solidFill>
                  <a:srgbClr val="333399"/>
                </a:solidFill>
                <a:effectLst/>
                <a:uLnTx/>
                <a:uFillTx/>
                <a:latin typeface="Arial" pitchFamily="34" charset="0"/>
                <a:ea typeface="+mn-ea"/>
                <a:cs typeface="+mn-cs"/>
              </a:rPr>
              <a:t>Sustainability &amp; ecological economics</a:t>
            </a:r>
          </a:p>
        </p:txBody>
      </p:sp>
      <p:sp>
        <p:nvSpPr>
          <p:cNvPr id="6" name="Text Box 4"/>
          <p:cNvSpPr txBox="1">
            <a:spLocks noChangeArrowheads="1"/>
          </p:cNvSpPr>
          <p:nvPr/>
        </p:nvSpPr>
        <p:spPr bwMode="auto">
          <a:xfrm>
            <a:off x="214313" y="803275"/>
            <a:ext cx="88217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H" sz="3600" b="1" i="0" u="none" strike="noStrike" kern="1200" cap="none" spc="0" normalizeH="0" baseline="0" noProof="0" dirty="0">
                <a:ln>
                  <a:noFill/>
                </a:ln>
                <a:solidFill>
                  <a:srgbClr val="9C1043"/>
                </a:solidFill>
                <a:effectLst/>
                <a:uLnTx/>
                <a:uFillTx/>
                <a:latin typeface="Calibri" pitchFamily="34" charset="0"/>
                <a:ea typeface="+mn-ea"/>
                <a:cs typeface="+mn-cs"/>
              </a:rPr>
              <a:t>CONCLUSION</a:t>
            </a:r>
            <a:endParaRPr kumimoji="0" lang="en-GB" sz="3600" b="1" i="0" u="none" strike="noStrike" kern="1200" cap="none" spc="0" normalizeH="0" baseline="0" noProof="0" dirty="0">
              <a:ln>
                <a:noFill/>
              </a:ln>
              <a:solidFill>
                <a:srgbClr val="9C1043"/>
              </a:solidFill>
              <a:effectLst/>
              <a:uLnTx/>
              <a:uFillTx/>
              <a:latin typeface="Calibri" pitchFamily="34" charset="0"/>
              <a:ea typeface="+mn-ea"/>
              <a:cs typeface="+mn-cs"/>
            </a:endParaRPr>
          </a:p>
        </p:txBody>
      </p:sp>
      <p:sp>
        <p:nvSpPr>
          <p:cNvPr id="7" name="Text Box 2"/>
          <p:cNvSpPr txBox="1">
            <a:spLocks noChangeArrowheads="1"/>
          </p:cNvSpPr>
          <p:nvPr/>
        </p:nvSpPr>
        <p:spPr bwMode="auto">
          <a:xfrm>
            <a:off x="395537" y="1962760"/>
            <a:ext cx="8568951" cy="4856569"/>
          </a:xfrm>
          <a:prstGeom prst="rect">
            <a:avLst/>
          </a:prstGeom>
          <a:noFill/>
          <a:ln w="9525">
            <a:solidFill>
              <a:schemeClr val="tx1"/>
            </a:solidFill>
            <a:miter lim="800000"/>
            <a:headEnd/>
            <a:tailEnd/>
          </a:ln>
        </p:spPr>
        <p:txBody>
          <a:bodyPr wrap="square" lIns="162000" tIns="118800" rIns="162000" bIns="118800">
            <a:spAutoFit/>
          </a:bodyPr>
          <a:lstStyle/>
          <a:p>
            <a:pPr marL="363538" lvl="0" indent="-363538">
              <a:spcBef>
                <a:spcPct val="25000"/>
              </a:spcBef>
              <a:spcAft>
                <a:spcPct val="25000"/>
              </a:spcAft>
              <a:buSzPct val="90000"/>
              <a:buFont typeface="Wingdings" pitchFamily="2" charset="2"/>
              <a:buChar char="v"/>
            </a:pPr>
            <a:r>
              <a:rPr lang="en-GB" sz="3000" b="1" dirty="0">
                <a:solidFill>
                  <a:prstClr val="black"/>
                </a:solidFill>
                <a:cs typeface="Arial" charset="0"/>
              </a:rPr>
              <a:t>representing sustainability </a:t>
            </a:r>
            <a:r>
              <a:rPr kumimoji="0" lang="en-GB" sz="2400" b="1" i="0" u="none" strike="noStrike" kern="1200" cap="none" spc="0" normalizeH="0" baseline="0" noProof="0" dirty="0">
                <a:ln>
                  <a:noFill/>
                </a:ln>
                <a:solidFill>
                  <a:srgbClr val="333399"/>
                </a:solidFill>
                <a:effectLst/>
                <a:uLnTx/>
                <a:uFillTx/>
                <a:latin typeface="Calibri"/>
                <a:ea typeface="+mn-ea"/>
                <a:cs typeface="Arial" charset="0"/>
              </a:rPr>
              <a:t>(political vs scientific)</a:t>
            </a:r>
            <a:r>
              <a:rPr kumimoji="0" lang="en-GB" sz="3000" b="1" i="0" u="none" strike="noStrike" kern="1200" cap="none" spc="0" normalizeH="0" baseline="0" noProof="0" dirty="0">
                <a:ln>
                  <a:noFill/>
                </a:ln>
                <a:solidFill>
                  <a:prstClr val="black"/>
                </a:solidFill>
                <a:effectLst/>
                <a:uLnTx/>
                <a:uFillTx/>
                <a:latin typeface="Calibri"/>
                <a:ea typeface="+mn-ea"/>
                <a:cs typeface="Arial" charset="0"/>
              </a:rPr>
              <a:t> </a:t>
            </a:r>
          </a:p>
          <a:p>
            <a:pPr marL="363538" lvl="0" indent="-363538">
              <a:spcBef>
                <a:spcPct val="25000"/>
              </a:spcBef>
              <a:spcAft>
                <a:spcPct val="25000"/>
              </a:spcAft>
              <a:buSzPct val="90000"/>
              <a:buFont typeface="Wingdings" pitchFamily="2" charset="2"/>
              <a:buChar char="v"/>
            </a:pPr>
            <a:r>
              <a:rPr lang="en-GB" sz="3000" b="1" dirty="0">
                <a:solidFill>
                  <a:prstClr val="black"/>
                </a:solidFill>
                <a:cs typeface="Arial" charset="0"/>
              </a:rPr>
              <a:t>ecological economics &amp; </a:t>
            </a:r>
            <a:r>
              <a:rPr lang="en-GB" sz="3000" b="1" dirty="0">
                <a:solidFill>
                  <a:prstClr val="black"/>
                </a:solidFill>
                <a:latin typeface="Calibri"/>
                <a:cs typeface="Arial" charset="0"/>
              </a:rPr>
              <a:t>biophysical dimension</a:t>
            </a:r>
            <a:endParaRPr kumimoji="0" lang="en-GB" sz="3000" b="1" i="0" u="none" strike="noStrike" kern="1200" cap="none" spc="0" normalizeH="0" baseline="0" noProof="0" dirty="0">
              <a:ln>
                <a:noFill/>
              </a:ln>
              <a:solidFill>
                <a:prstClr val="black"/>
              </a:solidFill>
              <a:effectLst/>
              <a:uLnTx/>
              <a:uFillTx/>
              <a:latin typeface="Calibri"/>
              <a:ea typeface="+mn-ea"/>
              <a:cs typeface="Arial" charset="0"/>
            </a:endParaRPr>
          </a:p>
          <a:p>
            <a:pPr marL="363538" marR="0" lvl="0" indent="-363538" algn="l" defTabSz="914400" rtl="0" eaLnBrk="1" fontAlgn="auto" latinLnBrk="0" hangingPunct="1">
              <a:lnSpc>
                <a:spcPct val="100000"/>
              </a:lnSpc>
              <a:spcBef>
                <a:spcPct val="25000"/>
              </a:spcBef>
              <a:spcAft>
                <a:spcPct val="25000"/>
              </a:spcAft>
              <a:buClrTx/>
              <a:buSzPct val="90000"/>
              <a:buFont typeface="Wingdings" pitchFamily="2" charset="2"/>
              <a:buChar char="v"/>
              <a:tabLst/>
              <a:defRPr/>
            </a:pPr>
            <a:r>
              <a:rPr lang="en-GB" sz="3000" b="1" dirty="0">
                <a:solidFill>
                  <a:prstClr val="black"/>
                </a:solidFill>
                <a:latin typeface="Calibri"/>
                <a:cs typeface="Arial" charset="0"/>
              </a:rPr>
              <a:t>entropic nature of economic process</a:t>
            </a:r>
            <a:endParaRPr kumimoji="0" lang="en-GB" sz="2000" b="1" i="0" u="none" strike="noStrike" kern="1200" cap="none" spc="0" normalizeH="0" baseline="0" noProof="0" dirty="0">
              <a:ln>
                <a:noFill/>
              </a:ln>
              <a:solidFill>
                <a:srgbClr val="0000FF"/>
              </a:solidFill>
              <a:effectLst/>
              <a:uLnTx/>
              <a:uFillTx/>
              <a:latin typeface="Arial" pitchFamily="34" charset="0"/>
              <a:ea typeface="+mn-ea"/>
              <a:cs typeface="Arial" pitchFamily="34" charset="0"/>
            </a:endParaRPr>
          </a:p>
          <a:p>
            <a:pPr marL="363538" marR="0" lvl="0" indent="-363538" algn="l" defTabSz="914400" rtl="0" eaLnBrk="1" fontAlgn="auto" latinLnBrk="0" hangingPunct="1">
              <a:lnSpc>
                <a:spcPct val="100000"/>
              </a:lnSpc>
              <a:spcBef>
                <a:spcPct val="25000"/>
              </a:spcBef>
              <a:spcAft>
                <a:spcPct val="25000"/>
              </a:spcAft>
              <a:buClrTx/>
              <a:buSzPct val="90000"/>
              <a:buFont typeface="Wingdings" pitchFamily="2" charset="2"/>
              <a:buChar char="v"/>
              <a:tabLst/>
              <a:defRPr/>
            </a:pPr>
            <a:r>
              <a:rPr lang="en-GB" sz="3000" b="1" dirty="0">
                <a:solidFill>
                  <a:prstClr val="black"/>
                </a:solidFill>
                <a:latin typeface="Calibri"/>
                <a:cs typeface="Arial" charset="0"/>
              </a:rPr>
              <a:t>ecol. &amp; econ. differences of resources : crucial</a:t>
            </a:r>
          </a:p>
          <a:p>
            <a:pPr marL="363538" marR="0" lvl="0" indent="-363538" algn="l" defTabSz="914400" rtl="0" eaLnBrk="1" fontAlgn="auto" latinLnBrk="0" hangingPunct="1">
              <a:lnSpc>
                <a:spcPct val="100000"/>
              </a:lnSpc>
              <a:spcBef>
                <a:spcPct val="25000"/>
              </a:spcBef>
              <a:spcAft>
                <a:spcPct val="25000"/>
              </a:spcAft>
              <a:buClrTx/>
              <a:buSzPct val="90000"/>
              <a:buFont typeface="Wingdings" pitchFamily="2" charset="2"/>
              <a:buChar char="v"/>
              <a:tabLst/>
              <a:defRPr/>
            </a:pPr>
            <a:r>
              <a:rPr kumimoji="0" lang="en-GB" sz="3000" b="1" i="0" u="none" strike="noStrike" kern="1200" cap="none" spc="0" normalizeH="0" baseline="0" noProof="0" dirty="0">
                <a:ln>
                  <a:noFill/>
                </a:ln>
                <a:solidFill>
                  <a:prstClr val="black"/>
                </a:solidFill>
                <a:effectLst/>
                <a:uLnTx/>
                <a:uFillTx/>
                <a:latin typeface="Calibri"/>
                <a:ea typeface="+mn-ea"/>
                <a:cs typeface="Arial" charset="0"/>
              </a:rPr>
              <a:t>alternative technology &amp; practices exist</a:t>
            </a:r>
            <a:endParaRPr lang="en-GB" sz="3000" b="1" dirty="0">
              <a:solidFill>
                <a:prstClr val="black"/>
              </a:solidFill>
              <a:latin typeface="Calibri"/>
              <a:cs typeface="Arial" charset="0"/>
            </a:endParaRPr>
          </a:p>
          <a:p>
            <a:pPr marL="363538" lvl="0" indent="-363538">
              <a:spcBef>
                <a:spcPct val="25000"/>
              </a:spcBef>
              <a:spcAft>
                <a:spcPct val="25000"/>
              </a:spcAft>
              <a:buSzPct val="90000"/>
              <a:buFont typeface="Wingdings" pitchFamily="2" charset="2"/>
              <a:buChar char="v"/>
            </a:pPr>
            <a:r>
              <a:rPr lang="en-GB" sz="3000" b="1" dirty="0">
                <a:solidFill>
                  <a:prstClr val="black"/>
                </a:solidFill>
                <a:cs typeface="Arial" charset="0"/>
              </a:rPr>
              <a:t>capitalist selection criteria dominate</a:t>
            </a:r>
          </a:p>
          <a:p>
            <a:pPr marL="363538" lvl="0" indent="-363538">
              <a:spcBef>
                <a:spcPct val="25000"/>
              </a:spcBef>
              <a:spcAft>
                <a:spcPct val="25000"/>
              </a:spcAft>
              <a:buSzPct val="90000"/>
              <a:buFont typeface="Wingdings" pitchFamily="2" charset="2"/>
              <a:buChar char="v"/>
            </a:pPr>
            <a:r>
              <a:rPr lang="en-GB" sz="3000" b="1" dirty="0">
                <a:solidFill>
                  <a:prstClr val="black"/>
                </a:solidFill>
                <a:cs typeface="Arial" charset="0"/>
              </a:rPr>
              <a:t>shift </a:t>
            </a:r>
            <a:r>
              <a:rPr kumimoji="0" lang="en-GB" sz="3000" b="1" i="0" u="none" strike="noStrike" kern="1200" cap="none" spc="0" normalizeH="0" baseline="0" noProof="0" dirty="0">
                <a:ln>
                  <a:noFill/>
                </a:ln>
                <a:solidFill>
                  <a:prstClr val="black"/>
                </a:solidFill>
                <a:effectLst/>
                <a:uLnTx/>
                <a:uFillTx/>
                <a:latin typeface="Calibri"/>
                <a:ea typeface="+mn-ea"/>
                <a:cs typeface="Arial" charset="0"/>
              </a:rPr>
              <a:t>in normative hierarchy is required</a:t>
            </a:r>
          </a:p>
        </p:txBody>
      </p:sp>
    </p:spTree>
    <p:extLst>
      <p:ext uri="{BB962C8B-B14F-4D97-AF65-F5344CB8AC3E}">
        <p14:creationId xmlns:p14="http://schemas.microsoft.com/office/powerpoint/2010/main" val="2564039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6"/>
          <p:cNvSpPr txBox="1">
            <a:spLocks noChangeArrowheads="1"/>
          </p:cNvSpPr>
          <p:nvPr/>
        </p:nvSpPr>
        <p:spPr bwMode="auto">
          <a:xfrm>
            <a:off x="1252997" y="228600"/>
            <a:ext cx="66967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sz="3600" b="1" i="0" u="none" strike="noStrike" kern="1200" cap="none" spc="0" normalizeH="0" baseline="0" noProof="0" dirty="0" err="1">
                <a:ln>
                  <a:noFill/>
                </a:ln>
                <a:solidFill>
                  <a:srgbClr val="333399"/>
                </a:solidFill>
                <a:effectLst/>
                <a:uLnTx/>
                <a:uFillTx/>
                <a:latin typeface="Arial" charset="0"/>
                <a:ea typeface="+mn-ea"/>
                <a:cs typeface="Arial" charset="0"/>
              </a:rPr>
              <a:t>Development</a:t>
            </a:r>
            <a:r>
              <a:rPr kumimoji="0" lang="fr-CH" sz="3600" b="1" i="0" u="none" strike="noStrike" kern="1200" cap="none" spc="0" normalizeH="0" baseline="0" noProof="0" dirty="0">
                <a:ln>
                  <a:noFill/>
                </a:ln>
                <a:solidFill>
                  <a:srgbClr val="333399"/>
                </a:solidFill>
                <a:effectLst/>
                <a:uLnTx/>
                <a:uFillTx/>
                <a:latin typeface="Arial" charset="0"/>
                <a:ea typeface="+mn-ea"/>
                <a:cs typeface="Arial" charset="0"/>
              </a:rPr>
              <a:t> &amp; </a:t>
            </a:r>
            <a:r>
              <a:rPr kumimoji="0" lang="fr-CH" sz="3600" b="1" i="0" u="none" strike="noStrike" kern="1200" cap="none" spc="0" normalizeH="0" baseline="0" noProof="0" dirty="0" err="1">
                <a:ln>
                  <a:noFill/>
                </a:ln>
                <a:solidFill>
                  <a:srgbClr val="333399"/>
                </a:solidFill>
                <a:effectLst/>
                <a:uLnTx/>
                <a:uFillTx/>
                <a:latin typeface="Arial" charset="0"/>
                <a:ea typeface="+mn-ea"/>
                <a:cs typeface="Arial" charset="0"/>
              </a:rPr>
              <a:t>Sustainability</a:t>
            </a:r>
            <a:r>
              <a:rPr kumimoji="0" lang="fr-CH" sz="3600" b="1" i="0" u="none" strike="noStrike" kern="1200" cap="none" spc="0" normalizeH="0" baseline="0" noProof="0" dirty="0">
                <a:ln>
                  <a:noFill/>
                </a:ln>
                <a:solidFill>
                  <a:srgbClr val="333399"/>
                </a:solidFill>
                <a:effectLst/>
                <a:uLnTx/>
                <a:uFillTx/>
                <a:latin typeface="Arial" charset="0"/>
                <a:ea typeface="+mn-ea"/>
                <a:cs typeface="Arial" charset="0"/>
              </a:rPr>
              <a:t> </a:t>
            </a:r>
          </a:p>
        </p:txBody>
      </p:sp>
      <p:sp>
        <p:nvSpPr>
          <p:cNvPr id="6151" name="Text Box 7"/>
          <p:cNvSpPr txBox="1">
            <a:spLocks noChangeArrowheads="1"/>
          </p:cNvSpPr>
          <p:nvPr/>
        </p:nvSpPr>
        <p:spPr bwMode="auto">
          <a:xfrm>
            <a:off x="1073151" y="914400"/>
            <a:ext cx="705643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sz="3400" b="1" i="0" u="none" strike="noStrike" kern="1200" cap="none" spc="0" normalizeH="0" baseline="0" noProof="0" dirty="0">
                <a:ln>
                  <a:noFill/>
                </a:ln>
                <a:solidFill>
                  <a:srgbClr val="9C1043"/>
                </a:solidFill>
                <a:effectLst/>
                <a:uLnTx/>
                <a:uFillTx/>
                <a:latin typeface="Arial" charset="0"/>
                <a:ea typeface="+mn-ea"/>
                <a:cs typeface="Arial" charset="0"/>
              </a:rPr>
              <a:t>3  DIMENSIONS &amp; IMPERATIVES</a:t>
            </a:r>
          </a:p>
        </p:txBody>
      </p:sp>
      <p:sp>
        <p:nvSpPr>
          <p:cNvPr id="6" name="Text Box 2"/>
          <p:cNvSpPr txBox="1">
            <a:spLocks noChangeArrowheads="1"/>
          </p:cNvSpPr>
          <p:nvPr/>
        </p:nvSpPr>
        <p:spPr bwMode="auto">
          <a:xfrm>
            <a:off x="1426357" y="2507977"/>
            <a:ext cx="6350024" cy="22891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741363" indent="-457200" eaLnBrk="0" hangingPunct="0">
              <a:defRPr>
                <a:solidFill>
                  <a:schemeClr val="tx1"/>
                </a:solidFill>
                <a:latin typeface="Arial" charset="0"/>
                <a:cs typeface="Arial" charset="0"/>
              </a:defRPr>
            </a:lvl1pPr>
            <a:lvl2pPr marL="1319213" indent="-457200" eaLnBrk="0" hangingPunct="0">
              <a:defRPr>
                <a:solidFill>
                  <a:schemeClr val="tx1"/>
                </a:solidFill>
                <a:latin typeface="Arial" charset="0"/>
                <a:cs typeface="Arial" charset="0"/>
              </a:defRPr>
            </a:lvl2pPr>
            <a:lvl3pPr marL="1509713" indent="-457200" eaLnBrk="0" hangingPunct="0">
              <a:defRPr>
                <a:solidFill>
                  <a:schemeClr val="tx1"/>
                </a:solidFill>
                <a:latin typeface="Arial" charset="0"/>
                <a:cs typeface="Arial" charset="0"/>
              </a:defRPr>
            </a:lvl3pPr>
            <a:lvl4pPr marL="1828800" indent="-457200" eaLnBrk="0" hangingPunct="0">
              <a:defRPr>
                <a:solidFill>
                  <a:schemeClr val="tx1"/>
                </a:solidFill>
                <a:latin typeface="Arial" charset="0"/>
                <a:cs typeface="Arial" charset="0"/>
              </a:defRPr>
            </a:lvl4pPr>
            <a:lvl5pPr marL="2286000" indent="-457200" eaLnBrk="0" hangingPunct="0">
              <a:defRPr>
                <a:solidFill>
                  <a:schemeClr val="tx1"/>
                </a:solidFill>
                <a:latin typeface="Arial" charset="0"/>
                <a:cs typeface="Arial" charset="0"/>
              </a:defRPr>
            </a:lvl5pPr>
            <a:lvl6pPr marL="2743200" indent="-457200" eaLnBrk="0" fontAlgn="base" hangingPunct="0">
              <a:spcBef>
                <a:spcPct val="0"/>
              </a:spcBef>
              <a:spcAft>
                <a:spcPct val="0"/>
              </a:spcAft>
              <a:defRPr>
                <a:solidFill>
                  <a:schemeClr val="tx1"/>
                </a:solidFill>
                <a:latin typeface="Arial" charset="0"/>
                <a:cs typeface="Arial" charset="0"/>
              </a:defRPr>
            </a:lvl6pPr>
            <a:lvl7pPr marL="3200400" indent="-457200" eaLnBrk="0" fontAlgn="base" hangingPunct="0">
              <a:spcBef>
                <a:spcPct val="0"/>
              </a:spcBef>
              <a:spcAft>
                <a:spcPct val="0"/>
              </a:spcAft>
              <a:defRPr>
                <a:solidFill>
                  <a:schemeClr val="tx1"/>
                </a:solidFill>
                <a:latin typeface="Arial" charset="0"/>
                <a:cs typeface="Arial" charset="0"/>
              </a:defRPr>
            </a:lvl7pPr>
            <a:lvl8pPr marL="3657600" indent="-457200" eaLnBrk="0" fontAlgn="base" hangingPunct="0">
              <a:spcBef>
                <a:spcPct val="0"/>
              </a:spcBef>
              <a:spcAft>
                <a:spcPct val="0"/>
              </a:spcAft>
              <a:defRPr>
                <a:solidFill>
                  <a:schemeClr val="tx1"/>
                </a:solidFill>
                <a:latin typeface="Arial" charset="0"/>
                <a:cs typeface="Arial" charset="0"/>
              </a:defRPr>
            </a:lvl8pPr>
            <a:lvl9pPr marL="4114800" indent="-457200" eaLnBrk="0" fontAlgn="base" hangingPunct="0">
              <a:spcBef>
                <a:spcPct val="0"/>
              </a:spcBef>
              <a:spcAft>
                <a:spcPct val="0"/>
              </a:spcAft>
              <a:defRPr>
                <a:solidFill>
                  <a:schemeClr val="tx1"/>
                </a:solidFill>
                <a:latin typeface="Arial" charset="0"/>
                <a:cs typeface="Arial" charset="0"/>
              </a:defRPr>
            </a:lvl9pPr>
          </a:lstStyle>
          <a:p>
            <a:pPr marL="741363" marR="0" lvl="0" indent="-457200" algn="l" defTabSz="914400" rtl="0" eaLnBrk="0" fontAlgn="base" latinLnBrk="0" hangingPunct="0">
              <a:lnSpc>
                <a:spcPct val="120000"/>
              </a:lnSpc>
              <a:spcBef>
                <a:spcPct val="0"/>
              </a:spcBef>
              <a:spcAft>
                <a:spcPct val="0"/>
              </a:spcAft>
              <a:buClrTx/>
              <a:buSzTx/>
              <a:buFont typeface="Wingdings" pitchFamily="2" charset="2"/>
              <a:buAutoNum type="arabicPeriod"/>
              <a:tabLst/>
              <a:defRPr/>
            </a:pPr>
            <a:r>
              <a:rPr kumimoji="0" lang="fr-CH" altLang="en-US" sz="3400" b="1" i="0" u="none" strike="noStrike" kern="1200" cap="none" spc="0" normalizeH="0" baseline="0" noProof="0">
                <a:ln>
                  <a:noFill/>
                </a:ln>
                <a:solidFill>
                  <a:srgbClr val="000000"/>
                </a:solidFill>
                <a:effectLst/>
                <a:uLnTx/>
                <a:uFillTx/>
                <a:latin typeface="Arial" charset="0"/>
                <a:ea typeface="+mn-ea"/>
                <a:cs typeface="Arial" charset="0"/>
              </a:rPr>
              <a:t>ecological sustainability</a:t>
            </a:r>
          </a:p>
          <a:p>
            <a:pPr marL="741363" marR="0" lvl="0" indent="-457200" algn="l" defTabSz="914400" rtl="0" eaLnBrk="0" fontAlgn="base" latinLnBrk="0" hangingPunct="0">
              <a:lnSpc>
                <a:spcPct val="150000"/>
              </a:lnSpc>
              <a:spcBef>
                <a:spcPct val="0"/>
              </a:spcBef>
              <a:spcAft>
                <a:spcPct val="0"/>
              </a:spcAft>
              <a:buClrTx/>
              <a:buSzTx/>
              <a:buFont typeface="Wingdings" pitchFamily="2" charset="2"/>
              <a:buAutoNum type="arabicPeriod"/>
              <a:tabLst/>
              <a:defRPr/>
            </a:pPr>
            <a:r>
              <a:rPr kumimoji="0" lang="fr-CH" altLang="en-US" sz="3400" b="1" i="0" u="none" strike="noStrike" kern="1200" cap="none" spc="0" normalizeH="0" baseline="0" noProof="0">
                <a:ln>
                  <a:noFill/>
                </a:ln>
                <a:solidFill>
                  <a:srgbClr val="000000"/>
                </a:solidFill>
                <a:effectLst/>
                <a:uLnTx/>
                <a:uFillTx/>
                <a:latin typeface="Arial" charset="0"/>
                <a:ea typeface="+mn-ea"/>
                <a:cs typeface="Arial" charset="0"/>
              </a:rPr>
              <a:t>sociocultural evolution</a:t>
            </a:r>
          </a:p>
          <a:p>
            <a:pPr marL="741363" marR="0" lvl="0" indent="-457200" algn="l" defTabSz="914400" rtl="0" eaLnBrk="0" fontAlgn="base" latinLnBrk="0" hangingPunct="0">
              <a:lnSpc>
                <a:spcPct val="150000"/>
              </a:lnSpc>
              <a:spcBef>
                <a:spcPct val="0"/>
              </a:spcBef>
              <a:spcAft>
                <a:spcPct val="0"/>
              </a:spcAft>
              <a:buClrTx/>
              <a:buSzTx/>
              <a:buFont typeface="Wingdings" pitchFamily="2" charset="2"/>
              <a:buAutoNum type="arabicPeriod"/>
              <a:tabLst/>
              <a:defRPr/>
            </a:pPr>
            <a:r>
              <a:rPr kumimoji="0" lang="fr-CH" altLang="en-US" sz="3400" b="1" i="0" u="none" strike="noStrike" kern="1200" cap="none" spc="0" normalizeH="0" baseline="0" noProof="0">
                <a:ln>
                  <a:noFill/>
                </a:ln>
                <a:solidFill>
                  <a:srgbClr val="000000"/>
                </a:solidFill>
                <a:effectLst/>
                <a:uLnTx/>
                <a:uFillTx/>
                <a:latin typeface="Arial" charset="0"/>
                <a:ea typeface="+mn-ea"/>
                <a:cs typeface="Arial" charset="0"/>
              </a:rPr>
              <a:t>economic development</a:t>
            </a:r>
          </a:p>
        </p:txBody>
      </p:sp>
    </p:spTree>
    <p:extLst>
      <p:ext uri="{BB962C8B-B14F-4D97-AF65-F5344CB8AC3E}">
        <p14:creationId xmlns:p14="http://schemas.microsoft.com/office/powerpoint/2010/main" val="894058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066800" y="2057400"/>
            <a:ext cx="4495800" cy="4267200"/>
            <a:chOff x="672" y="1296"/>
            <a:chExt cx="2832" cy="2688"/>
          </a:xfrm>
        </p:grpSpPr>
        <p:sp>
          <p:nvSpPr>
            <p:cNvPr id="4104" name="Oval 3"/>
            <p:cNvSpPr>
              <a:spLocks noChangeArrowheads="1"/>
            </p:cNvSpPr>
            <p:nvPr/>
          </p:nvSpPr>
          <p:spPr bwMode="auto">
            <a:xfrm>
              <a:off x="1248" y="2304"/>
              <a:ext cx="1680" cy="1680"/>
            </a:xfrm>
            <a:prstGeom prst="ellipse">
              <a:avLst/>
            </a:prstGeom>
            <a:noFill/>
            <a:ln w="38100">
              <a:solidFill>
                <a:srgbClr val="9C104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fr-CH" altLang="en-US" sz="1200" b="1" i="0" u="none" strike="noStrike" kern="1200" cap="none" spc="0" normalizeH="0" baseline="0" noProof="0">
                <a:ln>
                  <a:noFill/>
                </a:ln>
                <a:solidFill>
                  <a:srgbClr val="9C1043"/>
                </a:solidFill>
                <a:effectLst/>
                <a:uLnTx/>
                <a:uFillTx/>
                <a:latin typeface="Arial" charset="0"/>
                <a:ea typeface="+mn-ea"/>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800" b="1" i="0" u="none" strike="noStrike" kern="1200" cap="none" spc="0" normalizeH="0" baseline="0" noProof="0">
                  <a:ln>
                    <a:noFill/>
                  </a:ln>
                  <a:solidFill>
                    <a:srgbClr val="9C1043"/>
                  </a:solidFill>
                  <a:effectLst/>
                  <a:uLnTx/>
                  <a:uFillTx/>
                  <a:latin typeface="Arial" charset="0"/>
                  <a:ea typeface="+mn-ea"/>
                  <a:cs typeface="Arial" charset="0"/>
                </a:rPr>
                <a:t>E</a:t>
              </a:r>
              <a:endParaRPr kumimoji="0" lang="fr-FR" altLang="en-US" sz="3800" b="1" i="0" u="none" strike="noStrike" kern="1200" cap="none" spc="0" normalizeH="0" baseline="0" noProof="0">
                <a:ln>
                  <a:noFill/>
                </a:ln>
                <a:solidFill>
                  <a:srgbClr val="9C1043"/>
                </a:solidFill>
                <a:effectLst/>
                <a:uLnTx/>
                <a:uFillTx/>
                <a:latin typeface="Arial" charset="0"/>
                <a:ea typeface="+mn-ea"/>
                <a:cs typeface="Arial" charset="0"/>
              </a:endParaRPr>
            </a:p>
          </p:txBody>
        </p:sp>
        <p:sp>
          <p:nvSpPr>
            <p:cNvPr id="4105" name="Oval 4"/>
            <p:cNvSpPr>
              <a:spLocks noChangeArrowheads="1"/>
            </p:cNvSpPr>
            <p:nvPr/>
          </p:nvSpPr>
          <p:spPr bwMode="auto">
            <a:xfrm>
              <a:off x="1824" y="1296"/>
              <a:ext cx="1680" cy="1680"/>
            </a:xfrm>
            <a:prstGeom prst="ellipse">
              <a:avLst/>
            </a:pr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800" b="1" i="0" u="none" strike="noStrike" kern="1200" cap="none" spc="0" normalizeH="0" baseline="0" noProof="0">
                  <a:ln>
                    <a:noFill/>
                  </a:ln>
                  <a:solidFill>
                    <a:srgbClr val="333399"/>
                  </a:solidFill>
                  <a:effectLst/>
                  <a:uLnTx/>
                  <a:uFillTx/>
                  <a:latin typeface="Arial" charset="0"/>
                  <a:ea typeface="+mn-ea"/>
                  <a:cs typeface="Arial" charset="0"/>
                </a:rPr>
                <a:t> H</a:t>
              </a:r>
              <a:endParaRPr kumimoji="0" lang="fr-FR" altLang="en-US" sz="3800" b="1" i="0" u="none" strike="noStrike" kern="1200" cap="none" spc="0" normalizeH="0" baseline="0" noProof="0">
                <a:ln>
                  <a:noFill/>
                </a:ln>
                <a:solidFill>
                  <a:srgbClr val="333399"/>
                </a:solidFill>
                <a:effectLst/>
                <a:uLnTx/>
                <a:uFillTx/>
                <a:latin typeface="Arial" charset="0"/>
                <a:ea typeface="+mn-ea"/>
                <a:cs typeface="Arial" charset="0"/>
              </a:endParaRPr>
            </a:p>
          </p:txBody>
        </p:sp>
        <p:sp>
          <p:nvSpPr>
            <p:cNvPr id="4106" name="Oval 5"/>
            <p:cNvSpPr>
              <a:spLocks noChangeArrowheads="1"/>
            </p:cNvSpPr>
            <p:nvPr/>
          </p:nvSpPr>
          <p:spPr bwMode="auto">
            <a:xfrm>
              <a:off x="672" y="1296"/>
              <a:ext cx="1680" cy="1680"/>
            </a:xfrm>
            <a:prstGeom prst="ellipse">
              <a:avLst/>
            </a:pr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800" b="1" i="0" u="none" strike="noStrike" kern="1200" cap="none" spc="0" normalizeH="0" baseline="0" noProof="0">
                  <a:ln>
                    <a:noFill/>
                  </a:ln>
                  <a:solidFill>
                    <a:srgbClr val="009999"/>
                  </a:solidFill>
                  <a:effectLst/>
                  <a:uLnTx/>
                  <a:uFillTx/>
                  <a:latin typeface="Arial" charset="0"/>
                  <a:ea typeface="+mn-ea"/>
                  <a:cs typeface="Arial" charset="0"/>
                </a:rPr>
                <a:t>N </a:t>
              </a:r>
              <a:endParaRPr kumimoji="0" lang="fr-FR" altLang="en-US" sz="3800" b="1" i="0" u="none" strike="noStrike" kern="1200" cap="none" spc="0" normalizeH="0" baseline="0" noProof="0">
                <a:ln>
                  <a:noFill/>
                </a:ln>
                <a:solidFill>
                  <a:srgbClr val="009999"/>
                </a:solidFill>
                <a:effectLst/>
                <a:uLnTx/>
                <a:uFillTx/>
                <a:latin typeface="Arial" charset="0"/>
                <a:ea typeface="+mn-ea"/>
                <a:cs typeface="Arial" charset="0"/>
              </a:endParaRPr>
            </a:p>
          </p:txBody>
        </p:sp>
      </p:grpSp>
      <p:sp>
        <p:nvSpPr>
          <p:cNvPr id="4099" name="Text Box 6"/>
          <p:cNvSpPr txBox="1">
            <a:spLocks noChangeArrowheads="1"/>
          </p:cNvSpPr>
          <p:nvPr/>
        </p:nvSpPr>
        <p:spPr bwMode="auto">
          <a:xfrm>
            <a:off x="1600200" y="228600"/>
            <a:ext cx="6172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400" b="1" i="0" u="none" strike="noStrike" kern="1200" cap="none" spc="0" normalizeH="0" baseline="0" noProof="0">
                <a:ln>
                  <a:noFill/>
                </a:ln>
                <a:solidFill>
                  <a:srgbClr val="333399"/>
                </a:solidFill>
                <a:effectLst/>
                <a:uLnTx/>
                <a:uFillTx/>
                <a:latin typeface="Arial" charset="0"/>
                <a:ea typeface="+mn-ea"/>
                <a:cs typeface="Arial" charset="0"/>
              </a:rPr>
              <a:t>Sustainable Development</a:t>
            </a:r>
          </a:p>
        </p:txBody>
      </p:sp>
      <p:sp>
        <p:nvSpPr>
          <p:cNvPr id="13319" name="Text Box 7"/>
          <p:cNvSpPr txBox="1">
            <a:spLocks noChangeArrowheads="1"/>
          </p:cNvSpPr>
          <p:nvPr/>
        </p:nvSpPr>
        <p:spPr bwMode="auto">
          <a:xfrm>
            <a:off x="971550" y="914400"/>
            <a:ext cx="72009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400" b="1" i="0" u="none" strike="noStrike" kern="1200" cap="none" spc="0" normalizeH="0" baseline="0" noProof="0">
                <a:ln>
                  <a:noFill/>
                </a:ln>
                <a:solidFill>
                  <a:srgbClr val="9C1043"/>
                </a:solidFill>
                <a:effectLst/>
                <a:uLnTx/>
                <a:uFillTx/>
                <a:latin typeface="Arial" charset="0"/>
                <a:ea typeface="+mn-ea"/>
                <a:cs typeface="Arial" charset="0"/>
              </a:rPr>
              <a:t>A POLITICAL REPRESENTATION</a:t>
            </a:r>
          </a:p>
        </p:txBody>
      </p:sp>
      <p:sp>
        <p:nvSpPr>
          <p:cNvPr id="13320" name="Text Box 8"/>
          <p:cNvSpPr txBox="1">
            <a:spLocks noChangeArrowheads="1"/>
          </p:cNvSpPr>
          <p:nvPr/>
        </p:nvSpPr>
        <p:spPr bwMode="auto">
          <a:xfrm>
            <a:off x="5486400" y="4076700"/>
            <a:ext cx="3621088"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20000"/>
              </a:lnSpc>
              <a:spcBef>
                <a:spcPct val="0"/>
              </a:spcBef>
              <a:spcAft>
                <a:spcPct val="0"/>
              </a:spcAft>
              <a:buClrTx/>
              <a:buSzTx/>
              <a:buFont typeface="Wingdings" pitchFamily="2" charset="2"/>
              <a:buChar char="Ø"/>
              <a:tabLst/>
              <a:defRPr/>
            </a:pPr>
            <a:r>
              <a:rPr kumimoji="0" lang="fr-CH" altLang="en-US" sz="3600" b="1" i="0" u="none" strike="noStrike" kern="1200" cap="none" spc="0" normalizeH="0" baseline="0" noProof="0">
                <a:ln>
                  <a:noFill/>
                </a:ln>
                <a:solidFill>
                  <a:srgbClr val="D10FFF"/>
                </a:solidFill>
                <a:effectLst/>
                <a:uLnTx/>
                <a:uFillTx/>
                <a:latin typeface="Arial" charset="0"/>
                <a:ea typeface="+mn-ea"/>
                <a:cs typeface="Arial" charset="0"/>
              </a:rPr>
              <a:t> Articulation ?</a:t>
            </a:r>
          </a:p>
          <a:p>
            <a:pPr marL="0" marR="0" lvl="0" indent="0" algn="l" defTabSz="914400" rtl="0" eaLnBrk="0" fontAlgn="base" latinLnBrk="0" hangingPunct="0">
              <a:lnSpc>
                <a:spcPct val="120000"/>
              </a:lnSpc>
              <a:spcBef>
                <a:spcPct val="0"/>
              </a:spcBef>
              <a:spcAft>
                <a:spcPct val="0"/>
              </a:spcAft>
              <a:buClrTx/>
              <a:buSzTx/>
              <a:buFont typeface="Wingdings" pitchFamily="2" charset="2"/>
              <a:buChar char="Ø"/>
              <a:tabLst/>
              <a:defRPr/>
            </a:pPr>
            <a:r>
              <a:rPr kumimoji="0" lang="fr-CH" altLang="en-US" sz="3600" b="1" i="0" u="none" strike="noStrike" kern="1200" cap="none" spc="0" normalizeH="0" baseline="0" noProof="0">
                <a:ln>
                  <a:noFill/>
                </a:ln>
                <a:solidFill>
                  <a:srgbClr val="D10FFF"/>
                </a:solidFill>
                <a:effectLst/>
                <a:uLnTx/>
                <a:uFillTx/>
                <a:latin typeface="Arial" charset="0"/>
                <a:ea typeface="+mn-ea"/>
                <a:cs typeface="Arial" charset="0"/>
              </a:rPr>
              <a:t> Hierarchy ? </a:t>
            </a:r>
            <a:endParaRPr kumimoji="0" lang="fr-FR" altLang="en-US" sz="3600" b="1" i="0" u="none" strike="noStrike" kern="1200" cap="none" spc="0" normalizeH="0" baseline="0" noProof="0">
              <a:ln>
                <a:noFill/>
              </a:ln>
              <a:solidFill>
                <a:srgbClr val="D10FFF"/>
              </a:solidFill>
              <a:effectLst/>
              <a:uLnTx/>
              <a:uFillTx/>
              <a:latin typeface="Arial" charset="0"/>
              <a:ea typeface="+mn-ea"/>
              <a:cs typeface="Arial" charset="0"/>
            </a:endParaRPr>
          </a:p>
        </p:txBody>
      </p:sp>
      <p:sp>
        <p:nvSpPr>
          <p:cNvPr id="13322" name="Text Box 10"/>
          <p:cNvSpPr txBox="1">
            <a:spLocks noChangeArrowheads="1"/>
          </p:cNvSpPr>
          <p:nvPr/>
        </p:nvSpPr>
        <p:spPr bwMode="auto">
          <a:xfrm>
            <a:off x="3059113" y="3752850"/>
            <a:ext cx="565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H" altLang="en-US" sz="2000" b="1" i="0" u="none" strike="noStrike" kern="1200" cap="none" spc="0" normalizeH="0" baseline="0" noProof="0">
                <a:ln>
                  <a:noFill/>
                </a:ln>
                <a:solidFill>
                  <a:srgbClr val="000000"/>
                </a:solidFill>
                <a:effectLst/>
                <a:uLnTx/>
                <a:uFillTx/>
                <a:latin typeface="Arial Black" pitchFamily="34" charset="0"/>
                <a:ea typeface="+mn-ea"/>
                <a:cs typeface="Arial" charset="0"/>
              </a:rPr>
              <a:t>SD</a:t>
            </a:r>
            <a:endParaRPr kumimoji="0" lang="en-GB" altLang="en-US" sz="2000" b="1" i="0" u="none" strike="noStrike" kern="1200" cap="none" spc="0" normalizeH="0" baseline="0" noProof="0">
              <a:ln>
                <a:noFill/>
              </a:ln>
              <a:solidFill>
                <a:srgbClr val="000000"/>
              </a:solidFill>
              <a:effectLst/>
              <a:uLnTx/>
              <a:uFillTx/>
              <a:latin typeface="Arial Black" pitchFamily="34" charset="0"/>
              <a:ea typeface="+mn-ea"/>
              <a:cs typeface="Arial" charset="0"/>
            </a:endParaRPr>
          </a:p>
        </p:txBody>
      </p:sp>
    </p:spTree>
    <p:extLst>
      <p:ext uri="{BB962C8B-B14F-4D97-AF65-F5344CB8AC3E}">
        <p14:creationId xmlns:p14="http://schemas.microsoft.com/office/powerpoint/2010/main" val="21124130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322"/>
                                        </p:tgtEl>
                                        <p:attrNameLst>
                                          <p:attrName>style.visibility</p:attrName>
                                        </p:attrNameLst>
                                      </p:cBhvr>
                                      <p:to>
                                        <p:strVal val="visible"/>
                                      </p:to>
                                    </p:set>
                                    <p:anim calcmode="lin" valueType="num">
                                      <p:cBhvr>
                                        <p:cTn id="7" dur="1000" fill="hold"/>
                                        <p:tgtEl>
                                          <p:spTgt spid="13322"/>
                                        </p:tgtEl>
                                        <p:attrNameLst>
                                          <p:attrName>ppt_w</p:attrName>
                                        </p:attrNameLst>
                                      </p:cBhvr>
                                      <p:tavLst>
                                        <p:tav tm="0">
                                          <p:val>
                                            <p:fltVal val="0"/>
                                          </p:val>
                                        </p:tav>
                                        <p:tav tm="100000">
                                          <p:val>
                                            <p:strVal val="#ppt_w"/>
                                          </p:val>
                                        </p:tav>
                                      </p:tavLst>
                                    </p:anim>
                                    <p:anim calcmode="lin" valueType="num">
                                      <p:cBhvr>
                                        <p:cTn id="8" dur="1000" fill="hold"/>
                                        <p:tgtEl>
                                          <p:spTgt spid="13322"/>
                                        </p:tgtEl>
                                        <p:attrNameLst>
                                          <p:attrName>ppt_h</p:attrName>
                                        </p:attrNameLst>
                                      </p:cBhvr>
                                      <p:tavLst>
                                        <p:tav tm="0">
                                          <p:val>
                                            <p:fltVal val="0"/>
                                          </p:val>
                                        </p:tav>
                                        <p:tav tm="100000">
                                          <p:val>
                                            <p:strVal val="#ppt_h"/>
                                          </p:val>
                                        </p:tav>
                                      </p:tavLst>
                                    </p:anim>
                                    <p:anim calcmode="lin" valueType="num">
                                      <p:cBhvr>
                                        <p:cTn id="9" dur="1000" fill="hold"/>
                                        <p:tgtEl>
                                          <p:spTgt spid="13322"/>
                                        </p:tgtEl>
                                        <p:attrNameLst>
                                          <p:attrName>style.rotation</p:attrName>
                                        </p:attrNameLst>
                                      </p:cBhvr>
                                      <p:tavLst>
                                        <p:tav tm="0">
                                          <p:val>
                                            <p:fltVal val="90"/>
                                          </p:val>
                                        </p:tav>
                                        <p:tav tm="100000">
                                          <p:val>
                                            <p:fltVal val="0"/>
                                          </p:val>
                                        </p:tav>
                                      </p:tavLst>
                                    </p:anim>
                                    <p:animEffect transition="in" filter="fade">
                                      <p:cBhvr>
                                        <p:cTn id="10" dur="1000"/>
                                        <p:tgtEl>
                                          <p:spTgt spid="13322"/>
                                        </p:tgtEl>
                                      </p:cBhvr>
                                    </p:animEffect>
                                  </p:childTnLst>
                                </p:cTn>
                              </p:par>
                            </p:childTnLst>
                          </p:cTn>
                        </p:par>
                        <p:par>
                          <p:cTn id="11" fill="hold" nodeType="afterGroup">
                            <p:stCondLst>
                              <p:cond delay="1000"/>
                            </p:stCondLst>
                            <p:childTnLst>
                              <p:par>
                                <p:cTn id="12" presetID="26" presetClass="emph" presetSubtype="0" repeatCount="indefinite" fill="hold" grpId="1" nodeType="afterEffect">
                                  <p:stCondLst>
                                    <p:cond delay="1500"/>
                                  </p:stCondLst>
                                  <p:childTnLst>
                                    <p:animEffect transition="out" filter="fade">
                                      <p:cBhvr>
                                        <p:cTn id="13" dur="1000" tmFilter="0, 0; .2, .5; .8, .5; 1, 0"/>
                                        <p:tgtEl>
                                          <p:spTgt spid="13322"/>
                                        </p:tgtEl>
                                      </p:cBhvr>
                                    </p:animEffect>
                                    <p:animScale>
                                      <p:cBhvr>
                                        <p:cTn id="14" dur="500" autoRev="1" fill="hold"/>
                                        <p:tgtEl>
                                          <p:spTgt spid="13322"/>
                                        </p:tgtEl>
                                      </p:cBhvr>
                                      <p:by x="105000" y="105000"/>
                                    </p:animScale>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20">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320">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3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9" grpId="0"/>
      <p:bldP spid="13320" grpId="0" build="p" autoUpdateAnimBg="0"/>
      <p:bldP spid="13322" grpId="0"/>
      <p:bldP spid="1332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6"/>
          <p:cNvSpPr txBox="1">
            <a:spLocks noChangeArrowheads="1"/>
          </p:cNvSpPr>
          <p:nvPr/>
        </p:nvSpPr>
        <p:spPr bwMode="auto">
          <a:xfrm>
            <a:off x="1485900" y="228600"/>
            <a:ext cx="6172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400" b="1" i="0" u="none" strike="noStrike" kern="1200" cap="none" spc="0" normalizeH="0" baseline="0" noProof="0">
                <a:ln>
                  <a:noFill/>
                </a:ln>
                <a:solidFill>
                  <a:srgbClr val="333399"/>
                </a:solidFill>
                <a:effectLst/>
                <a:uLnTx/>
                <a:uFillTx/>
                <a:latin typeface="Arial" charset="0"/>
                <a:ea typeface="+mn-ea"/>
                <a:cs typeface="Arial" charset="0"/>
              </a:rPr>
              <a:t>Sustainable Development</a:t>
            </a:r>
          </a:p>
        </p:txBody>
      </p:sp>
      <p:sp>
        <p:nvSpPr>
          <p:cNvPr id="7171" name="Text Box 7"/>
          <p:cNvSpPr txBox="1">
            <a:spLocks noChangeArrowheads="1"/>
          </p:cNvSpPr>
          <p:nvPr/>
        </p:nvSpPr>
        <p:spPr bwMode="auto">
          <a:xfrm>
            <a:off x="971550" y="914400"/>
            <a:ext cx="7200900"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400" b="1" i="0" u="none" strike="noStrike" kern="1200" cap="none" spc="0" normalizeH="0" baseline="0" noProof="0">
                <a:ln>
                  <a:noFill/>
                </a:ln>
                <a:solidFill>
                  <a:srgbClr val="9C1043"/>
                </a:solidFill>
                <a:effectLst/>
                <a:uLnTx/>
                <a:uFillTx/>
                <a:latin typeface="Arial" charset="0"/>
                <a:ea typeface="+mn-ea"/>
                <a:cs typeface="Arial" charset="0"/>
              </a:rPr>
              <a:t>AN EMPIRICAL HIERARCHY</a:t>
            </a:r>
          </a:p>
        </p:txBody>
      </p:sp>
      <p:sp>
        <p:nvSpPr>
          <p:cNvPr id="6" name="Oval 3"/>
          <p:cNvSpPr>
            <a:spLocks noChangeArrowheads="1"/>
          </p:cNvSpPr>
          <p:nvPr/>
        </p:nvSpPr>
        <p:spPr bwMode="auto">
          <a:xfrm>
            <a:off x="1525588" y="3589338"/>
            <a:ext cx="2667000" cy="2667000"/>
          </a:xfrm>
          <a:prstGeom prst="ellipse">
            <a:avLst/>
          </a:prstGeom>
          <a:noFill/>
          <a:ln w="38100">
            <a:solidFill>
              <a:srgbClr val="9C104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fr-CH" altLang="en-US" sz="1200" b="1" i="0" u="none" strike="noStrike" kern="1200" cap="none" spc="0" normalizeH="0" baseline="0" noProof="0">
              <a:ln>
                <a:noFill/>
              </a:ln>
              <a:solidFill>
                <a:srgbClr val="9C1043"/>
              </a:solidFill>
              <a:effectLst/>
              <a:uLnTx/>
              <a:uFillTx/>
              <a:latin typeface="Arial" charset="0"/>
              <a:ea typeface="+mn-ea"/>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800" b="1" i="0" u="none" strike="noStrike" kern="1200" cap="none" spc="0" normalizeH="0" baseline="0" noProof="0">
                <a:ln>
                  <a:noFill/>
                </a:ln>
                <a:solidFill>
                  <a:srgbClr val="9C1043"/>
                </a:solidFill>
                <a:effectLst/>
                <a:uLnTx/>
                <a:uFillTx/>
                <a:latin typeface="Arial" charset="0"/>
                <a:ea typeface="+mn-ea"/>
                <a:cs typeface="Arial" charset="0"/>
              </a:rPr>
              <a:t>E</a:t>
            </a:r>
            <a:endParaRPr kumimoji="0" lang="fr-FR" altLang="en-US" sz="3800" b="1" i="0" u="none" strike="noStrike" kern="1200" cap="none" spc="0" normalizeH="0" baseline="0" noProof="0">
              <a:ln>
                <a:noFill/>
              </a:ln>
              <a:solidFill>
                <a:srgbClr val="9C1043"/>
              </a:solidFill>
              <a:effectLst/>
              <a:uLnTx/>
              <a:uFillTx/>
              <a:latin typeface="Arial" charset="0"/>
              <a:ea typeface="+mn-ea"/>
              <a:cs typeface="Arial" charset="0"/>
            </a:endParaRPr>
          </a:p>
        </p:txBody>
      </p:sp>
      <p:sp>
        <p:nvSpPr>
          <p:cNvPr id="7173" name="Oval 4"/>
          <p:cNvSpPr>
            <a:spLocks noChangeArrowheads="1"/>
          </p:cNvSpPr>
          <p:nvPr/>
        </p:nvSpPr>
        <p:spPr bwMode="auto">
          <a:xfrm>
            <a:off x="2439988" y="1989138"/>
            <a:ext cx="2667000" cy="2667000"/>
          </a:xfrm>
          <a:prstGeom prst="ellipse">
            <a:avLst/>
          </a:pr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800" b="1" i="0" u="none" strike="noStrike" kern="1200" cap="none" spc="0" normalizeH="0" baseline="0" noProof="0">
                <a:ln>
                  <a:noFill/>
                </a:ln>
                <a:solidFill>
                  <a:srgbClr val="333399"/>
                </a:solidFill>
                <a:effectLst/>
                <a:uLnTx/>
                <a:uFillTx/>
                <a:latin typeface="Arial" charset="0"/>
                <a:ea typeface="+mn-ea"/>
                <a:cs typeface="Arial" charset="0"/>
              </a:rPr>
              <a:t> H</a:t>
            </a:r>
            <a:endParaRPr kumimoji="0" lang="fr-FR" altLang="en-US" sz="3800" b="1" i="0" u="none" strike="noStrike" kern="1200" cap="none" spc="0" normalizeH="0" baseline="0" noProof="0">
              <a:ln>
                <a:noFill/>
              </a:ln>
              <a:solidFill>
                <a:srgbClr val="333399"/>
              </a:solidFill>
              <a:effectLst/>
              <a:uLnTx/>
              <a:uFillTx/>
              <a:latin typeface="Arial" charset="0"/>
              <a:ea typeface="+mn-ea"/>
              <a:cs typeface="Arial" charset="0"/>
            </a:endParaRPr>
          </a:p>
        </p:txBody>
      </p:sp>
      <p:sp>
        <p:nvSpPr>
          <p:cNvPr id="7174" name="Oval 5"/>
          <p:cNvSpPr>
            <a:spLocks noChangeArrowheads="1"/>
          </p:cNvSpPr>
          <p:nvPr/>
        </p:nvSpPr>
        <p:spPr bwMode="auto">
          <a:xfrm>
            <a:off x="611188" y="1989138"/>
            <a:ext cx="2667000" cy="2667000"/>
          </a:xfrm>
          <a:prstGeom prst="ellipse">
            <a:avLst/>
          </a:pr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800" b="1" i="0" u="none" strike="noStrike" kern="1200" cap="none" spc="0" normalizeH="0" baseline="0" noProof="0">
                <a:ln>
                  <a:noFill/>
                </a:ln>
                <a:solidFill>
                  <a:srgbClr val="009999"/>
                </a:solidFill>
                <a:effectLst/>
                <a:uLnTx/>
                <a:uFillTx/>
                <a:latin typeface="Arial" charset="0"/>
                <a:ea typeface="+mn-ea"/>
                <a:cs typeface="Arial" charset="0"/>
              </a:rPr>
              <a:t>N </a:t>
            </a:r>
            <a:endParaRPr kumimoji="0" lang="fr-FR" altLang="en-US" sz="3800" b="1" i="0" u="none" strike="noStrike" kern="1200" cap="none" spc="0" normalizeH="0" baseline="0" noProof="0">
              <a:ln>
                <a:noFill/>
              </a:ln>
              <a:solidFill>
                <a:srgbClr val="009999"/>
              </a:solidFill>
              <a:effectLst/>
              <a:uLnTx/>
              <a:uFillTx/>
              <a:latin typeface="Arial" charset="0"/>
              <a:ea typeface="+mn-ea"/>
              <a:cs typeface="Arial" charset="0"/>
            </a:endParaRPr>
          </a:p>
        </p:txBody>
      </p:sp>
      <p:sp>
        <p:nvSpPr>
          <p:cNvPr id="7176" name="Text Box 10"/>
          <p:cNvSpPr txBox="1">
            <a:spLocks noChangeArrowheads="1"/>
          </p:cNvSpPr>
          <p:nvPr/>
        </p:nvSpPr>
        <p:spPr bwMode="auto">
          <a:xfrm>
            <a:off x="2603500" y="3684588"/>
            <a:ext cx="565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H" altLang="en-US" sz="2000" b="1" i="0" u="none" strike="noStrike" kern="1200" cap="none" spc="0" normalizeH="0" baseline="0" noProof="0">
                <a:ln>
                  <a:noFill/>
                </a:ln>
                <a:solidFill>
                  <a:srgbClr val="000000"/>
                </a:solidFill>
                <a:effectLst/>
                <a:uLnTx/>
                <a:uFillTx/>
                <a:latin typeface="Arial Black" pitchFamily="34" charset="0"/>
                <a:ea typeface="+mn-ea"/>
                <a:cs typeface="Arial" charset="0"/>
              </a:rPr>
              <a:t>SD</a:t>
            </a:r>
            <a:endParaRPr kumimoji="0" lang="en-GB" altLang="en-US" sz="2000" b="1" i="0" u="none" strike="noStrike" kern="1200" cap="none" spc="0" normalizeH="0" baseline="0" noProof="0">
              <a:ln>
                <a:noFill/>
              </a:ln>
              <a:solidFill>
                <a:srgbClr val="000000"/>
              </a:solidFill>
              <a:effectLst/>
              <a:uLnTx/>
              <a:uFillTx/>
              <a:latin typeface="Arial Black" pitchFamily="34" charset="0"/>
              <a:ea typeface="+mn-ea"/>
              <a:cs typeface="Arial" charset="0"/>
            </a:endParaRPr>
          </a:p>
        </p:txBody>
      </p:sp>
      <p:sp>
        <p:nvSpPr>
          <p:cNvPr id="11" name="Text Box 4"/>
          <p:cNvSpPr txBox="1">
            <a:spLocks noChangeArrowheads="1"/>
          </p:cNvSpPr>
          <p:nvPr/>
        </p:nvSpPr>
        <p:spPr bwMode="auto">
          <a:xfrm>
            <a:off x="5148263" y="1989138"/>
            <a:ext cx="4078287" cy="170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77838" indent="-47783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77838" marR="0" lvl="0" indent="-477838" algn="l" defTabSz="914400" rtl="0" eaLnBrk="0" fontAlgn="base" latinLnBrk="0" hangingPunct="0">
              <a:lnSpc>
                <a:spcPct val="120000"/>
              </a:lnSpc>
              <a:spcBef>
                <a:spcPct val="0"/>
              </a:spcBef>
              <a:spcAft>
                <a:spcPct val="0"/>
              </a:spcAft>
              <a:buClrTx/>
              <a:buSzTx/>
              <a:buFont typeface="Wingdings" pitchFamily="2" charset="2"/>
              <a:buNone/>
              <a:tabLst/>
              <a:defRPr/>
            </a:pPr>
            <a:r>
              <a:rPr kumimoji="0" lang="fr-CH" altLang="en-US" sz="3000" b="1" i="0" u="none" strike="noStrike" kern="1200" cap="none" spc="0" normalizeH="0" baseline="0" noProof="0" dirty="0">
                <a:ln>
                  <a:noFill/>
                </a:ln>
                <a:solidFill>
                  <a:srgbClr val="D10FFF"/>
                </a:solidFill>
                <a:effectLst/>
                <a:uLnTx/>
                <a:uFillTx/>
                <a:latin typeface="Arial" charset="0"/>
                <a:ea typeface="+mn-ea"/>
                <a:cs typeface="Arial" charset="0"/>
                <a:sym typeface="Wingdings 3" pitchFamily="18" charset="2"/>
              </a:rPr>
              <a:t> </a:t>
            </a:r>
            <a:r>
              <a:rPr kumimoji="0" lang="en-GB" altLang="en-US" sz="3000" b="1" i="0" u="none" strike="noStrike" kern="1200" cap="none" spc="0" normalizeH="0" baseline="0" noProof="0" dirty="0">
                <a:ln>
                  <a:noFill/>
                </a:ln>
                <a:solidFill>
                  <a:srgbClr val="D10FFF"/>
                </a:solidFill>
                <a:effectLst/>
                <a:uLnTx/>
                <a:uFillTx/>
                <a:latin typeface="Arial" charset="0"/>
                <a:ea typeface="+mn-ea"/>
                <a:cs typeface="Arial" charset="0"/>
                <a:sym typeface="Wingdings 3" pitchFamily="18" charset="2"/>
              </a:rPr>
              <a:t>eco-social </a:t>
            </a:r>
            <a:r>
              <a:rPr kumimoji="0" lang="en-GB" altLang="en-US" sz="3000" b="1" i="0" u="none" strike="noStrike" kern="1200" cap="none" spc="0" normalizeH="0" baseline="0" noProof="0" dirty="0" err="1">
                <a:ln>
                  <a:noFill/>
                </a:ln>
                <a:solidFill>
                  <a:srgbClr val="D10FFF"/>
                </a:solidFill>
                <a:effectLst/>
                <a:uLnTx/>
                <a:uFillTx/>
                <a:latin typeface="Arial" charset="0"/>
                <a:ea typeface="+mn-ea"/>
                <a:cs typeface="Arial" charset="0"/>
                <a:sym typeface="Wingdings 3" pitchFamily="18" charset="2"/>
              </a:rPr>
              <a:t>consid</a:t>
            </a:r>
            <a:r>
              <a:rPr kumimoji="0" lang="en-GB" altLang="en-US" sz="3000" b="1" i="0" u="none" strike="noStrike" kern="1200" cap="none" spc="0" normalizeH="0" baseline="0" noProof="0" dirty="0">
                <a:ln>
                  <a:noFill/>
                </a:ln>
                <a:solidFill>
                  <a:srgbClr val="D10FFF"/>
                </a:solidFill>
                <a:effectLst/>
                <a:uLnTx/>
                <a:uFillTx/>
                <a:latin typeface="Arial" charset="0"/>
                <a:ea typeface="+mn-ea"/>
                <a:cs typeface="Arial" charset="0"/>
                <a:sym typeface="Wingdings 3" pitchFamily="18" charset="2"/>
              </a:rPr>
              <a:t>.</a:t>
            </a:r>
            <a:r>
              <a:rPr kumimoji="0" lang="en-GB" altLang="en-US" sz="3000" b="1" i="0" u="none" strike="noStrike" kern="1200" cap="none" spc="0" normalizeH="0" baseline="0" noProof="0" dirty="0">
                <a:ln>
                  <a:noFill/>
                </a:ln>
                <a:solidFill>
                  <a:srgbClr val="D10FFF"/>
                </a:solidFill>
                <a:effectLst/>
                <a:uLnTx/>
                <a:uFillTx/>
                <a:latin typeface="Times" pitchFamily="18" charset="0"/>
                <a:ea typeface="+mn-ea"/>
                <a:cs typeface="Arial" charset="0"/>
                <a:sym typeface="Wingdings 3" pitchFamily="18" charset="2"/>
              </a:rPr>
              <a:t>     </a:t>
            </a:r>
            <a:r>
              <a:rPr kumimoji="0" lang="en-GB" altLang="en-US" sz="3000" b="1" i="0" u="none" strike="noStrike" kern="1200" cap="none" spc="0" normalizeH="0" baseline="0" noProof="0" dirty="0">
                <a:ln>
                  <a:noFill/>
                </a:ln>
                <a:solidFill>
                  <a:srgbClr val="D10FFF"/>
                </a:solidFill>
                <a:effectLst/>
                <a:uLnTx/>
                <a:uFillTx/>
                <a:latin typeface="Arial" charset="0"/>
                <a:ea typeface="+mn-ea"/>
                <a:cs typeface="Arial" charset="0"/>
                <a:sym typeface="Wingdings 3" pitchFamily="18" charset="2"/>
              </a:rPr>
              <a:t>subordinated to econ. expansion</a:t>
            </a:r>
            <a:endParaRPr kumimoji="0" lang="fr-FR" altLang="en-US" sz="3000" b="1" i="0" u="none" strike="noStrike" kern="1200" cap="none" spc="0" normalizeH="0" baseline="0" noProof="0" dirty="0">
              <a:ln>
                <a:noFill/>
              </a:ln>
              <a:solidFill>
                <a:srgbClr val="D10FFF"/>
              </a:solidFill>
              <a:effectLst/>
              <a:uLnTx/>
              <a:uFillTx/>
              <a:latin typeface="Arial" charset="0"/>
              <a:ea typeface="+mn-ea"/>
              <a:cs typeface="Arial" charset="0"/>
              <a:sym typeface="Wingdings 3" pitchFamily="18" charset="2"/>
            </a:endParaRPr>
          </a:p>
        </p:txBody>
      </p:sp>
    </p:spTree>
    <p:extLst>
      <p:ext uri="{BB962C8B-B14F-4D97-AF65-F5344CB8AC3E}">
        <p14:creationId xmlns:p14="http://schemas.microsoft.com/office/powerpoint/2010/main" val="37574649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grpId="0" nodeType="clickEffect">
                                  <p:stCondLst>
                                    <p:cond delay="0"/>
                                  </p:stCondLst>
                                  <p:childTnLst>
                                    <p:animScale>
                                      <p:cBhvr>
                                        <p:cTn id="6" dur="3000" fill="hold"/>
                                        <p:tgtEl>
                                          <p:spTgt spid="6"/>
                                        </p:tgtEl>
                                      </p:cBhvr>
                                      <p:by x="150000" y="150000"/>
                                    </p:animScale>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899592" y="1844824"/>
            <a:ext cx="7502946" cy="197592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741363" indent="-457200">
              <a:defRPr>
                <a:solidFill>
                  <a:schemeClr val="tx1"/>
                </a:solidFill>
                <a:latin typeface="Arial" charset="0"/>
                <a:cs typeface="Arial" charset="0"/>
              </a:defRPr>
            </a:lvl1pPr>
            <a:lvl2pPr marL="1319213" indent="-457200">
              <a:defRPr>
                <a:solidFill>
                  <a:schemeClr val="tx1"/>
                </a:solidFill>
                <a:latin typeface="Arial" charset="0"/>
                <a:cs typeface="Arial" charset="0"/>
              </a:defRPr>
            </a:lvl2pPr>
            <a:lvl3pPr marL="1509713" indent="-457200">
              <a:defRPr>
                <a:solidFill>
                  <a:schemeClr val="tx1"/>
                </a:solidFill>
                <a:latin typeface="Arial" charset="0"/>
                <a:cs typeface="Arial" charset="0"/>
              </a:defRPr>
            </a:lvl3pPr>
            <a:lvl4pPr marL="1828800" indent="-457200">
              <a:defRPr>
                <a:solidFill>
                  <a:schemeClr val="tx1"/>
                </a:solidFill>
                <a:latin typeface="Arial" charset="0"/>
                <a:cs typeface="Arial" charset="0"/>
              </a:defRPr>
            </a:lvl4pPr>
            <a:lvl5pPr marL="2286000" indent="-457200">
              <a:defRPr>
                <a:solidFill>
                  <a:schemeClr val="tx1"/>
                </a:solidFill>
                <a:latin typeface="Arial" charset="0"/>
                <a:cs typeface="Arial" charset="0"/>
              </a:defRPr>
            </a:lvl5pPr>
            <a:lvl6pPr marL="2743200" indent="-457200" fontAlgn="base">
              <a:spcBef>
                <a:spcPct val="0"/>
              </a:spcBef>
              <a:spcAft>
                <a:spcPct val="0"/>
              </a:spcAft>
              <a:defRPr>
                <a:solidFill>
                  <a:schemeClr val="tx1"/>
                </a:solidFill>
                <a:latin typeface="Arial" charset="0"/>
                <a:cs typeface="Arial" charset="0"/>
              </a:defRPr>
            </a:lvl6pPr>
            <a:lvl7pPr marL="3200400" indent="-457200" fontAlgn="base">
              <a:spcBef>
                <a:spcPct val="0"/>
              </a:spcBef>
              <a:spcAft>
                <a:spcPct val="0"/>
              </a:spcAft>
              <a:defRPr>
                <a:solidFill>
                  <a:schemeClr val="tx1"/>
                </a:solidFill>
                <a:latin typeface="Arial" charset="0"/>
                <a:cs typeface="Arial" charset="0"/>
              </a:defRPr>
            </a:lvl7pPr>
            <a:lvl8pPr marL="3657600" indent="-457200" fontAlgn="base">
              <a:spcBef>
                <a:spcPct val="0"/>
              </a:spcBef>
              <a:spcAft>
                <a:spcPct val="0"/>
              </a:spcAft>
              <a:defRPr>
                <a:solidFill>
                  <a:schemeClr val="tx1"/>
                </a:solidFill>
                <a:latin typeface="Arial" charset="0"/>
                <a:cs typeface="Arial" charset="0"/>
              </a:defRPr>
            </a:lvl8pPr>
            <a:lvl9pPr marL="4114800" indent="-457200" fontAlgn="base">
              <a:spcBef>
                <a:spcPct val="0"/>
              </a:spcBef>
              <a:spcAft>
                <a:spcPct val="0"/>
              </a:spcAft>
              <a:defRPr>
                <a:solidFill>
                  <a:schemeClr val="tx1"/>
                </a:solidFill>
                <a:latin typeface="Arial" charset="0"/>
                <a:cs typeface="Arial" charset="0"/>
              </a:defRPr>
            </a:lvl9pPr>
          </a:lstStyle>
          <a:p>
            <a:pPr marL="741363" marR="0" lvl="0" indent="-457200" algn="l" defTabSz="914400" rtl="0" eaLnBrk="0" fontAlgn="base" latinLnBrk="0" hangingPunct="0">
              <a:lnSpc>
                <a:spcPct val="120000"/>
              </a:lnSpc>
              <a:spcBef>
                <a:spcPct val="0"/>
              </a:spcBef>
              <a:spcAft>
                <a:spcPct val="0"/>
              </a:spcAft>
              <a:buClrTx/>
              <a:buSzTx/>
              <a:buFont typeface="Wingdings" pitchFamily="2" charset="2"/>
              <a:buAutoNum type="arabicPeriod"/>
              <a:tabLst/>
              <a:defRPr/>
            </a:pPr>
            <a:r>
              <a:rPr kumimoji="0" lang="en-US" sz="3400" b="1" i="0" u="none" strike="noStrike" kern="1200" cap="none" spc="0" normalizeH="0" baseline="0" noProof="0" dirty="0">
                <a:ln>
                  <a:noFill/>
                </a:ln>
                <a:solidFill>
                  <a:srgbClr val="000000"/>
                </a:solidFill>
                <a:effectLst/>
                <a:uLnTx/>
                <a:uFillTx/>
                <a:latin typeface="Calibri" panose="020F0502020204030204" pitchFamily="34" charset="0"/>
                <a:ea typeface="+mn-ea"/>
                <a:cs typeface="Arial" charset="0"/>
              </a:rPr>
              <a:t>solvency &amp; monetary appraisal</a:t>
            </a:r>
          </a:p>
          <a:p>
            <a:pPr marL="741363" marR="0" lvl="0" indent="-457200" algn="l" defTabSz="914400" rtl="0" eaLnBrk="0" fontAlgn="base" latinLnBrk="0" hangingPunct="0">
              <a:lnSpc>
                <a:spcPct val="120000"/>
              </a:lnSpc>
              <a:spcBef>
                <a:spcPct val="0"/>
              </a:spcBef>
              <a:spcAft>
                <a:spcPct val="0"/>
              </a:spcAft>
              <a:buClrTx/>
              <a:buSzTx/>
              <a:buFont typeface="Wingdings" pitchFamily="2" charset="2"/>
              <a:buAutoNum type="arabicPeriod"/>
              <a:tabLst/>
              <a:defRPr/>
            </a:pPr>
            <a:r>
              <a:rPr kumimoji="0" lang="en-US" sz="3400" b="1" i="0" u="none" strike="noStrike" kern="1200" cap="none" spc="0" normalizeH="0" baseline="0" noProof="0" dirty="0">
                <a:ln>
                  <a:noFill/>
                </a:ln>
                <a:solidFill>
                  <a:srgbClr val="000000"/>
                </a:solidFill>
                <a:effectLst/>
                <a:uLnTx/>
                <a:uFillTx/>
                <a:latin typeface="Calibri" panose="020F0502020204030204" pitchFamily="34" charset="0"/>
                <a:ea typeface="+mn-ea"/>
                <a:cs typeface="Arial" charset="0"/>
              </a:rPr>
              <a:t>profitability &amp; competitiveness</a:t>
            </a:r>
          </a:p>
          <a:p>
            <a:pPr marL="741363" marR="0" lvl="0" indent="-457200" algn="l" defTabSz="914400" rtl="0" eaLnBrk="0" fontAlgn="base" latinLnBrk="0" hangingPunct="0">
              <a:lnSpc>
                <a:spcPct val="120000"/>
              </a:lnSpc>
              <a:spcBef>
                <a:spcPct val="0"/>
              </a:spcBef>
              <a:spcAft>
                <a:spcPct val="0"/>
              </a:spcAft>
              <a:buClrTx/>
              <a:buSzTx/>
              <a:buFont typeface="Wingdings" pitchFamily="2" charset="2"/>
              <a:buAutoNum type="arabicPeriod"/>
              <a:tabLst/>
              <a:defRPr/>
            </a:pPr>
            <a:r>
              <a:rPr kumimoji="0" lang="en-US" sz="3400" b="1" i="0" u="none" strike="noStrike" kern="1200" cap="none" spc="0" normalizeH="0" baseline="0" noProof="0" dirty="0">
                <a:ln>
                  <a:noFill/>
                </a:ln>
                <a:solidFill>
                  <a:srgbClr val="000000"/>
                </a:solidFill>
                <a:effectLst/>
                <a:uLnTx/>
                <a:uFillTx/>
                <a:latin typeface="Calibri" panose="020F0502020204030204" pitchFamily="34" charset="0"/>
                <a:ea typeface="+mn-ea"/>
                <a:cs typeface="Arial" charset="0"/>
              </a:rPr>
              <a:t>growth &amp; innovation</a:t>
            </a:r>
          </a:p>
        </p:txBody>
      </p:sp>
      <p:sp>
        <p:nvSpPr>
          <p:cNvPr id="7" name="Text Box 6"/>
          <p:cNvSpPr txBox="1">
            <a:spLocks noChangeArrowheads="1"/>
          </p:cNvSpPr>
          <p:nvPr/>
        </p:nvSpPr>
        <p:spPr bwMode="auto">
          <a:xfrm>
            <a:off x="971600" y="228600"/>
            <a:ext cx="69127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srgbClr val="333399"/>
                </a:solidFill>
                <a:effectLst/>
                <a:uLnTx/>
                <a:uFillTx/>
                <a:latin typeface="Calibri" panose="020F0502020204030204" pitchFamily="34" charset="0"/>
                <a:ea typeface="+mn-ea"/>
                <a:cs typeface="Arial" charset="0"/>
              </a:rPr>
              <a:t>Capitalist normative hierarchy</a:t>
            </a:r>
          </a:p>
        </p:txBody>
      </p:sp>
      <p:sp>
        <p:nvSpPr>
          <p:cNvPr id="8" name="Text Box 7"/>
          <p:cNvSpPr txBox="1">
            <a:spLocks noChangeArrowheads="1"/>
          </p:cNvSpPr>
          <p:nvPr/>
        </p:nvSpPr>
        <p:spPr bwMode="auto">
          <a:xfrm>
            <a:off x="323528" y="914400"/>
            <a:ext cx="853244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400" b="1" i="0" u="none" strike="noStrike" kern="1200" cap="all" spc="0" normalizeH="0" noProof="0" dirty="0">
                <a:ln>
                  <a:noFill/>
                </a:ln>
                <a:solidFill>
                  <a:srgbClr val="9C1043"/>
                </a:solidFill>
                <a:effectLst/>
                <a:uLnTx/>
                <a:uFillTx/>
                <a:latin typeface="Calibri" panose="020F0502020204030204" pitchFamily="34" charset="0"/>
                <a:ea typeface="+mn-ea"/>
                <a:cs typeface="Arial" charset="0"/>
              </a:rPr>
              <a:t>capitalist requirements &amp; rationale</a:t>
            </a:r>
          </a:p>
        </p:txBody>
      </p:sp>
      <p:sp>
        <p:nvSpPr>
          <p:cNvPr id="9" name="Text Box 5"/>
          <p:cNvSpPr txBox="1">
            <a:spLocks noChangeArrowheads="1"/>
          </p:cNvSpPr>
          <p:nvPr/>
        </p:nvSpPr>
        <p:spPr bwMode="auto">
          <a:xfrm>
            <a:off x="611560" y="4530725"/>
            <a:ext cx="8424936" cy="1274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77838" indent="-477838">
              <a:defRPr>
                <a:solidFill>
                  <a:schemeClr val="tx1"/>
                </a:solidFill>
                <a:latin typeface="Arial" charset="0"/>
                <a:cs typeface="Arial" charset="0"/>
              </a:defRPr>
            </a:lvl1pPr>
            <a:lvl2pPr marL="668338">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fontAlgn="base">
              <a:spcBef>
                <a:spcPct val="0"/>
              </a:spcBef>
              <a:spcAft>
                <a:spcPct val="0"/>
              </a:spcAft>
              <a:defRPr>
                <a:solidFill>
                  <a:schemeClr val="tx1"/>
                </a:solidFill>
                <a:latin typeface="Arial" charset="0"/>
                <a:cs typeface="Arial" charset="0"/>
              </a:defRPr>
            </a:lvl6pPr>
            <a:lvl7pPr fontAlgn="base">
              <a:spcBef>
                <a:spcPct val="0"/>
              </a:spcBef>
              <a:spcAft>
                <a:spcPct val="0"/>
              </a:spcAft>
              <a:defRPr>
                <a:solidFill>
                  <a:schemeClr val="tx1"/>
                </a:solidFill>
                <a:latin typeface="Arial" charset="0"/>
                <a:cs typeface="Arial" charset="0"/>
              </a:defRPr>
            </a:lvl7pPr>
            <a:lvl8pPr fontAlgn="base">
              <a:spcBef>
                <a:spcPct val="0"/>
              </a:spcBef>
              <a:spcAft>
                <a:spcPct val="0"/>
              </a:spcAft>
              <a:defRPr>
                <a:solidFill>
                  <a:schemeClr val="tx1"/>
                </a:solidFill>
                <a:latin typeface="Arial" charset="0"/>
                <a:cs typeface="Arial" charset="0"/>
              </a:defRPr>
            </a:lvl8pPr>
            <a:lvl9pPr fontAlgn="base">
              <a:spcBef>
                <a:spcPct val="0"/>
              </a:spcBef>
              <a:spcAft>
                <a:spcPct val="0"/>
              </a:spcAft>
              <a:defRPr>
                <a:solidFill>
                  <a:schemeClr val="tx1"/>
                </a:solidFill>
                <a:latin typeface="Arial" charset="0"/>
                <a:cs typeface="Arial" charset="0"/>
              </a:defRPr>
            </a:lvl9pPr>
          </a:lstStyle>
          <a:p>
            <a:pPr marL="477838" marR="0" lvl="0" indent="-477838" algn="l" defTabSz="914400" rtl="0" eaLnBrk="0" fontAlgn="base" latinLnBrk="0" hangingPunct="0">
              <a:lnSpc>
                <a:spcPct val="120000"/>
              </a:lnSpc>
              <a:spcBef>
                <a:spcPct val="0"/>
              </a:spcBef>
              <a:spcAft>
                <a:spcPct val="0"/>
              </a:spcAft>
              <a:buClrTx/>
              <a:buSzTx/>
              <a:buFont typeface="Wingdings" pitchFamily="2" charset="2"/>
              <a:buNone/>
              <a:tabLst/>
              <a:defRPr/>
            </a:pPr>
            <a:r>
              <a:rPr kumimoji="0" lang="en-US" sz="3200" b="1" i="0" u="none" strike="noStrike" kern="1200" cap="none" spc="0" normalizeH="0" baseline="0" noProof="0" dirty="0">
                <a:ln>
                  <a:noFill/>
                </a:ln>
                <a:solidFill>
                  <a:srgbClr val="D10FFF"/>
                </a:solidFill>
                <a:effectLst/>
                <a:uLnTx/>
                <a:uFillTx/>
                <a:latin typeface="Calibri" panose="020F0502020204030204" pitchFamily="34" charset="0"/>
                <a:ea typeface="+mn-ea"/>
                <a:cs typeface="Arial" charset="0"/>
                <a:sym typeface="Wingdings 3" pitchFamily="18" charset="2"/>
              </a:rPr>
              <a:t> eco-social considerations subordinated to capitalist requirements </a:t>
            </a:r>
            <a:endParaRPr kumimoji="0" lang="en-US" sz="2400" b="0" i="0" u="none" strike="noStrike" kern="1200" cap="none" spc="0" normalizeH="0" baseline="0" noProof="0" dirty="0">
              <a:ln>
                <a:noFill/>
              </a:ln>
              <a:solidFill>
                <a:srgbClr val="D10FFF"/>
              </a:solidFill>
              <a:effectLst/>
              <a:uLnTx/>
              <a:uFillTx/>
              <a:latin typeface="Calibri" panose="020F0502020204030204" pitchFamily="34" charset="0"/>
              <a:ea typeface="+mn-ea"/>
              <a:cs typeface="Arial" charset="0"/>
            </a:endParaRPr>
          </a:p>
        </p:txBody>
      </p:sp>
    </p:spTree>
    <p:extLst>
      <p:ext uri="{BB962C8B-B14F-4D97-AF65-F5344CB8AC3E}">
        <p14:creationId xmlns:p14="http://schemas.microsoft.com/office/powerpoint/2010/main" val="299589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600200" y="228600"/>
            <a:ext cx="6172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400" b="1" i="0" u="none" strike="noStrike" kern="1200" cap="none" spc="0" normalizeH="0" baseline="0" noProof="0">
                <a:ln>
                  <a:noFill/>
                </a:ln>
                <a:solidFill>
                  <a:srgbClr val="333399"/>
                </a:solidFill>
                <a:effectLst/>
                <a:uLnTx/>
                <a:uFillTx/>
                <a:latin typeface="Arial" charset="0"/>
                <a:ea typeface="+mn-ea"/>
                <a:cs typeface="Arial" charset="0"/>
              </a:rPr>
              <a:t>Sustainable Development</a:t>
            </a:r>
          </a:p>
        </p:txBody>
      </p:sp>
      <p:sp>
        <p:nvSpPr>
          <p:cNvPr id="5123" name="Text Box 3"/>
          <p:cNvSpPr txBox="1">
            <a:spLocks noChangeArrowheads="1"/>
          </p:cNvSpPr>
          <p:nvPr/>
        </p:nvSpPr>
        <p:spPr bwMode="auto">
          <a:xfrm>
            <a:off x="468313" y="914400"/>
            <a:ext cx="8424862"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400" b="1" i="0" u="none" strike="noStrike" kern="1200" cap="none" spc="0" normalizeH="0" baseline="0" noProof="0" dirty="0">
                <a:ln>
                  <a:noFill/>
                </a:ln>
                <a:solidFill>
                  <a:srgbClr val="9C1043"/>
                </a:solidFill>
                <a:effectLst/>
                <a:uLnTx/>
                <a:uFillTx/>
                <a:latin typeface="Arial" charset="0"/>
                <a:ea typeface="+mn-ea"/>
                <a:cs typeface="Arial" charset="0"/>
              </a:rPr>
              <a:t>A SYSTEMIC REPRESENTATION</a:t>
            </a:r>
          </a:p>
        </p:txBody>
      </p:sp>
      <p:grpSp>
        <p:nvGrpSpPr>
          <p:cNvPr id="5124" name="Group 47"/>
          <p:cNvGrpSpPr>
            <a:grpSpLocks/>
          </p:cNvGrpSpPr>
          <p:nvPr/>
        </p:nvGrpSpPr>
        <p:grpSpPr bwMode="auto">
          <a:xfrm>
            <a:off x="684213" y="2276475"/>
            <a:ext cx="3681412" cy="3679825"/>
            <a:chOff x="1751" y="1705"/>
            <a:chExt cx="2319" cy="2318"/>
          </a:xfrm>
        </p:grpSpPr>
        <p:grpSp>
          <p:nvGrpSpPr>
            <p:cNvPr id="5133" name="Group 31"/>
            <p:cNvGrpSpPr>
              <a:grpSpLocks/>
            </p:cNvGrpSpPr>
            <p:nvPr/>
          </p:nvGrpSpPr>
          <p:grpSpPr bwMode="auto">
            <a:xfrm>
              <a:off x="1751" y="1705"/>
              <a:ext cx="2319" cy="2318"/>
              <a:chOff x="1751" y="1705"/>
              <a:chExt cx="2319" cy="2318"/>
            </a:xfrm>
          </p:grpSpPr>
          <p:sp>
            <p:nvSpPr>
              <p:cNvPr id="5143" name="Oval 29"/>
              <p:cNvSpPr>
                <a:spLocks noChangeArrowheads="1"/>
              </p:cNvSpPr>
              <p:nvPr/>
            </p:nvSpPr>
            <p:spPr bwMode="auto">
              <a:xfrm>
                <a:off x="1751" y="1705"/>
                <a:ext cx="2319" cy="2318"/>
              </a:xfrm>
              <a:prstGeom prst="ellipse">
                <a:avLst/>
              </a:prstGeom>
              <a:solidFill>
                <a:srgbClr val="EBEBEB"/>
              </a:solidFill>
              <a:ln w="0">
                <a:solidFill>
                  <a:schemeClr val="hlink"/>
                </a:solidFill>
                <a:round/>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CH" alt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5144" name="Oval 30"/>
              <p:cNvSpPr>
                <a:spLocks noChangeArrowheads="1"/>
              </p:cNvSpPr>
              <p:nvPr/>
            </p:nvSpPr>
            <p:spPr bwMode="auto">
              <a:xfrm>
                <a:off x="1751" y="1705"/>
                <a:ext cx="2319" cy="2318"/>
              </a:xfrm>
              <a:prstGeom prst="ellipse">
                <a:avLst/>
              </a:prstGeom>
              <a:noFill/>
              <a:ln w="15875" cap="rnd">
                <a:solidFill>
                  <a:schemeClr val="hlink"/>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CH" alt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grpSp>
        <p:grpSp>
          <p:nvGrpSpPr>
            <p:cNvPr id="5134" name="Group 34"/>
            <p:cNvGrpSpPr>
              <a:grpSpLocks/>
            </p:cNvGrpSpPr>
            <p:nvPr/>
          </p:nvGrpSpPr>
          <p:grpSpPr bwMode="auto">
            <a:xfrm>
              <a:off x="2114" y="2106"/>
              <a:ext cx="1593" cy="1518"/>
              <a:chOff x="2114" y="2106"/>
              <a:chExt cx="1593" cy="1518"/>
            </a:xfrm>
          </p:grpSpPr>
          <p:sp>
            <p:nvSpPr>
              <p:cNvPr id="5141" name="Oval 32"/>
              <p:cNvSpPr>
                <a:spLocks noChangeArrowheads="1"/>
              </p:cNvSpPr>
              <p:nvPr/>
            </p:nvSpPr>
            <p:spPr bwMode="auto">
              <a:xfrm>
                <a:off x="2114" y="2106"/>
                <a:ext cx="1593" cy="1518"/>
              </a:xfrm>
              <a:prstGeom prst="ellipse">
                <a:avLst/>
              </a:prstGeom>
              <a:solidFill>
                <a:srgbClr val="DADADA"/>
              </a:solidFill>
              <a:ln w="0">
                <a:solidFill>
                  <a:schemeClr val="accent2"/>
                </a:solidFill>
                <a:round/>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CH" alt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5142" name="Oval 33"/>
              <p:cNvSpPr>
                <a:spLocks noChangeArrowheads="1"/>
              </p:cNvSpPr>
              <p:nvPr/>
            </p:nvSpPr>
            <p:spPr bwMode="auto">
              <a:xfrm>
                <a:off x="2114" y="2106"/>
                <a:ext cx="1593" cy="1518"/>
              </a:xfrm>
              <a:prstGeom prst="ellipse">
                <a:avLst/>
              </a:prstGeom>
              <a:noFill/>
              <a:ln w="15875" cap="rnd">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CH" alt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grpSp>
        <p:grpSp>
          <p:nvGrpSpPr>
            <p:cNvPr id="5135" name="Group 37"/>
            <p:cNvGrpSpPr>
              <a:grpSpLocks/>
            </p:cNvGrpSpPr>
            <p:nvPr/>
          </p:nvGrpSpPr>
          <p:grpSpPr bwMode="auto">
            <a:xfrm>
              <a:off x="2488" y="2442"/>
              <a:ext cx="846" cy="846"/>
              <a:chOff x="2488" y="2442"/>
              <a:chExt cx="846" cy="846"/>
            </a:xfrm>
          </p:grpSpPr>
          <p:sp>
            <p:nvSpPr>
              <p:cNvPr id="5139" name="Oval 35"/>
              <p:cNvSpPr>
                <a:spLocks noChangeArrowheads="1"/>
              </p:cNvSpPr>
              <p:nvPr/>
            </p:nvSpPr>
            <p:spPr bwMode="auto">
              <a:xfrm>
                <a:off x="2488" y="2442"/>
                <a:ext cx="846" cy="846"/>
              </a:xfrm>
              <a:prstGeom prst="ellipse">
                <a:avLst/>
              </a:prstGeom>
              <a:solidFill>
                <a:srgbClr val="B6B6B6"/>
              </a:solidFill>
              <a:ln w="0">
                <a:solidFill>
                  <a:srgbClr val="FF0000"/>
                </a:solidFill>
                <a:round/>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CH" alt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5140" name="Oval 36"/>
              <p:cNvSpPr>
                <a:spLocks noChangeArrowheads="1"/>
              </p:cNvSpPr>
              <p:nvPr/>
            </p:nvSpPr>
            <p:spPr bwMode="auto">
              <a:xfrm>
                <a:off x="2488" y="2442"/>
                <a:ext cx="846" cy="846"/>
              </a:xfrm>
              <a:prstGeom prst="ellipse">
                <a:avLst/>
              </a:prstGeom>
              <a:noFill/>
              <a:ln w="15875" cap="rnd">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CH" alt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grpSp>
        <p:sp>
          <p:nvSpPr>
            <p:cNvPr id="5136" name="Rectangle 38"/>
            <p:cNvSpPr>
              <a:spLocks noChangeArrowheads="1"/>
            </p:cNvSpPr>
            <p:nvPr/>
          </p:nvSpPr>
          <p:spPr bwMode="auto">
            <a:xfrm>
              <a:off x="2847" y="1827"/>
              <a:ext cx="139"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400" b="0" i="0" u="none" strike="noStrike" kern="1200" cap="none" spc="0" normalizeH="0" baseline="0" noProof="0">
                  <a:ln>
                    <a:noFill/>
                  </a:ln>
                  <a:solidFill>
                    <a:srgbClr val="009999"/>
                  </a:solidFill>
                  <a:effectLst/>
                  <a:uLnTx/>
                  <a:uFillTx/>
                  <a:latin typeface="Times New Roman" pitchFamily="18" charset="0"/>
                  <a:ea typeface="+mn-ea"/>
                  <a:cs typeface="Arial" charset="0"/>
                </a:rPr>
                <a:t>N</a:t>
              </a:r>
              <a:endParaRPr kumimoji="0" lang="en-GB" altLang="en-US" sz="1800" b="0" i="0" u="none" strike="noStrike" kern="1200" cap="none" spc="0" normalizeH="0" baseline="0" noProof="0">
                <a:ln>
                  <a:noFill/>
                </a:ln>
                <a:solidFill>
                  <a:srgbClr val="009999"/>
                </a:solidFill>
                <a:effectLst/>
                <a:uLnTx/>
                <a:uFillTx/>
                <a:latin typeface="Arial" charset="0"/>
                <a:ea typeface="+mn-ea"/>
                <a:cs typeface="Arial" charset="0"/>
              </a:endParaRPr>
            </a:p>
          </p:txBody>
        </p:sp>
        <p:sp>
          <p:nvSpPr>
            <p:cNvPr id="5137" name="Rectangle 39"/>
            <p:cNvSpPr>
              <a:spLocks noChangeArrowheads="1"/>
            </p:cNvSpPr>
            <p:nvPr/>
          </p:nvSpPr>
          <p:spPr bwMode="auto">
            <a:xfrm>
              <a:off x="2840" y="2187"/>
              <a:ext cx="139"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400" b="0" i="0" u="none" strike="noStrike" kern="1200" cap="none" spc="0" normalizeH="0" baseline="0" noProof="0">
                  <a:ln>
                    <a:noFill/>
                  </a:ln>
                  <a:solidFill>
                    <a:srgbClr val="333399"/>
                  </a:solidFill>
                  <a:effectLst/>
                  <a:uLnTx/>
                  <a:uFillTx/>
                  <a:latin typeface="Times New Roman" pitchFamily="18" charset="0"/>
                  <a:ea typeface="+mn-ea"/>
                  <a:cs typeface="Arial" charset="0"/>
                </a:rPr>
                <a:t>H</a:t>
              </a:r>
              <a:endParaRPr kumimoji="0" lang="en-GB" altLang="en-US" sz="1800" b="0" i="0" u="none" strike="noStrike" kern="1200" cap="none" spc="0" normalizeH="0" baseline="0" noProof="0">
                <a:ln>
                  <a:noFill/>
                </a:ln>
                <a:solidFill>
                  <a:srgbClr val="333399"/>
                </a:solidFill>
                <a:effectLst/>
                <a:uLnTx/>
                <a:uFillTx/>
                <a:latin typeface="Arial" charset="0"/>
                <a:ea typeface="+mn-ea"/>
                <a:cs typeface="Arial" charset="0"/>
              </a:endParaRPr>
            </a:p>
          </p:txBody>
        </p:sp>
        <p:sp>
          <p:nvSpPr>
            <p:cNvPr id="5138" name="Rectangle 40"/>
            <p:cNvSpPr>
              <a:spLocks noChangeArrowheads="1"/>
            </p:cNvSpPr>
            <p:nvPr/>
          </p:nvSpPr>
          <p:spPr bwMode="auto">
            <a:xfrm>
              <a:off x="2851" y="2731"/>
              <a:ext cx="11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400" b="0" i="0" u="none" strike="noStrike" kern="1200" cap="none" spc="0" normalizeH="0" baseline="0" noProof="0">
                  <a:ln>
                    <a:noFill/>
                  </a:ln>
                  <a:solidFill>
                    <a:srgbClr val="FF0000"/>
                  </a:solidFill>
                  <a:effectLst/>
                  <a:uLnTx/>
                  <a:uFillTx/>
                  <a:latin typeface="Times New Roman" pitchFamily="18" charset="0"/>
                  <a:ea typeface="+mn-ea"/>
                  <a:cs typeface="Arial" charset="0"/>
                </a:rPr>
                <a:t>E</a:t>
              </a:r>
              <a:endParaRPr kumimoji="0" lang="en-GB" altLang="en-US" sz="1800" b="0" i="0" u="none" strike="noStrike" kern="1200" cap="none" spc="0" normalizeH="0" baseline="0" noProof="0">
                <a:ln>
                  <a:noFill/>
                </a:ln>
                <a:solidFill>
                  <a:srgbClr val="FF0000"/>
                </a:solidFill>
                <a:effectLst/>
                <a:uLnTx/>
                <a:uFillTx/>
                <a:latin typeface="Arial" charset="0"/>
                <a:ea typeface="+mn-ea"/>
                <a:cs typeface="Arial" charset="0"/>
              </a:endParaRPr>
            </a:p>
          </p:txBody>
        </p:sp>
      </p:grpSp>
      <p:grpSp>
        <p:nvGrpSpPr>
          <p:cNvPr id="71" name="Group 46"/>
          <p:cNvGrpSpPr>
            <a:grpSpLocks/>
          </p:cNvGrpSpPr>
          <p:nvPr/>
        </p:nvGrpSpPr>
        <p:grpSpPr bwMode="auto">
          <a:xfrm>
            <a:off x="5940425" y="2060575"/>
            <a:ext cx="1803400" cy="579438"/>
            <a:chOff x="2394" y="1064"/>
            <a:chExt cx="1136" cy="365"/>
          </a:xfrm>
        </p:grpSpPr>
        <p:sp>
          <p:nvSpPr>
            <p:cNvPr id="5128" name="Rectangle 41"/>
            <p:cNvSpPr>
              <a:spLocks noChangeArrowheads="1"/>
            </p:cNvSpPr>
            <p:nvPr/>
          </p:nvSpPr>
          <p:spPr bwMode="auto">
            <a:xfrm>
              <a:off x="2394" y="1083"/>
              <a:ext cx="27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3600" b="1" i="0" u="none" strike="noStrike" kern="1200" cap="none" spc="0" normalizeH="0" baseline="0" noProof="0">
                  <a:ln>
                    <a:noFill/>
                  </a:ln>
                  <a:solidFill>
                    <a:srgbClr val="D10FFF"/>
                  </a:solidFill>
                  <a:effectLst/>
                  <a:uLnTx/>
                  <a:uFillTx/>
                  <a:latin typeface="Arial" charset="0"/>
                  <a:ea typeface="+mn-ea"/>
                  <a:cs typeface="Arial" charset="0"/>
                </a:rPr>
                <a:t>E </a:t>
              </a:r>
              <a:endParaRPr kumimoji="0" lang="en-GB" altLang="en-US" sz="3600" b="0" i="0" u="none" strike="noStrike" kern="1200" cap="none" spc="0" normalizeH="0" baseline="0" noProof="0">
                <a:ln>
                  <a:noFill/>
                </a:ln>
                <a:solidFill>
                  <a:srgbClr val="D10FFF"/>
                </a:solidFill>
                <a:effectLst/>
                <a:uLnTx/>
                <a:uFillTx/>
                <a:latin typeface="Arial" charset="0"/>
                <a:ea typeface="+mn-ea"/>
                <a:cs typeface="Arial" charset="0"/>
              </a:endParaRPr>
            </a:p>
          </p:txBody>
        </p:sp>
        <p:sp>
          <p:nvSpPr>
            <p:cNvPr id="5129" name="Rectangle 42"/>
            <p:cNvSpPr>
              <a:spLocks noChangeArrowheads="1"/>
            </p:cNvSpPr>
            <p:nvPr/>
          </p:nvSpPr>
          <p:spPr bwMode="auto">
            <a:xfrm>
              <a:off x="2617" y="1064"/>
              <a:ext cx="205"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3600" b="1" i="0" u="none" strike="noStrike" kern="1200" cap="none" spc="0" normalizeH="0" baseline="0" noProof="0">
                  <a:ln>
                    <a:noFill/>
                  </a:ln>
                  <a:solidFill>
                    <a:srgbClr val="D10FFF"/>
                  </a:solidFill>
                  <a:effectLst/>
                  <a:uLnTx/>
                  <a:uFillTx/>
                  <a:latin typeface="Symbol" pitchFamily="18" charset="2"/>
                  <a:ea typeface="+mn-ea"/>
                  <a:cs typeface="Arial" charset="0"/>
                </a:rPr>
                <a:t>Ì</a:t>
              </a:r>
              <a:endParaRPr kumimoji="0" lang="en-GB" altLang="en-US" sz="3600" b="0" i="0" u="none" strike="noStrike" kern="1200" cap="none" spc="0" normalizeH="0" baseline="0" noProof="0">
                <a:ln>
                  <a:noFill/>
                </a:ln>
                <a:solidFill>
                  <a:srgbClr val="D10FFF"/>
                </a:solidFill>
                <a:effectLst/>
                <a:uLnTx/>
                <a:uFillTx/>
                <a:latin typeface="Arial" charset="0"/>
                <a:ea typeface="+mn-ea"/>
                <a:cs typeface="Arial" charset="0"/>
              </a:endParaRPr>
            </a:p>
          </p:txBody>
        </p:sp>
        <p:sp>
          <p:nvSpPr>
            <p:cNvPr id="5130" name="Rectangle 43"/>
            <p:cNvSpPr>
              <a:spLocks noChangeArrowheads="1"/>
            </p:cNvSpPr>
            <p:nvPr/>
          </p:nvSpPr>
          <p:spPr bwMode="auto">
            <a:xfrm>
              <a:off x="2852" y="1083"/>
              <a:ext cx="28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3600" b="1" i="0" u="none" strike="noStrike" kern="1200" cap="none" spc="0" normalizeH="0" baseline="0" noProof="0">
                  <a:ln>
                    <a:noFill/>
                  </a:ln>
                  <a:solidFill>
                    <a:srgbClr val="D10FFF"/>
                  </a:solidFill>
                  <a:effectLst/>
                  <a:uLnTx/>
                  <a:uFillTx/>
                  <a:latin typeface="Arial" charset="0"/>
                  <a:ea typeface="+mn-ea"/>
                  <a:cs typeface="Arial" charset="0"/>
                </a:rPr>
                <a:t>H </a:t>
              </a:r>
              <a:endParaRPr kumimoji="0" lang="en-GB" altLang="en-US" sz="3600" b="0" i="0" u="none" strike="noStrike" kern="1200" cap="none" spc="0" normalizeH="0" baseline="0" noProof="0">
                <a:ln>
                  <a:noFill/>
                </a:ln>
                <a:solidFill>
                  <a:srgbClr val="D10FFF"/>
                </a:solidFill>
                <a:effectLst/>
                <a:uLnTx/>
                <a:uFillTx/>
                <a:latin typeface="Arial" charset="0"/>
                <a:ea typeface="+mn-ea"/>
                <a:cs typeface="Arial" charset="0"/>
              </a:endParaRPr>
            </a:p>
          </p:txBody>
        </p:sp>
        <p:sp>
          <p:nvSpPr>
            <p:cNvPr id="5131" name="Rectangle 44"/>
            <p:cNvSpPr>
              <a:spLocks noChangeArrowheads="1"/>
            </p:cNvSpPr>
            <p:nvPr/>
          </p:nvSpPr>
          <p:spPr bwMode="auto">
            <a:xfrm>
              <a:off x="3088" y="1064"/>
              <a:ext cx="205"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3600" b="1" i="0" u="none" strike="noStrike" kern="1200" cap="none" spc="0" normalizeH="0" baseline="0" noProof="0">
                  <a:ln>
                    <a:noFill/>
                  </a:ln>
                  <a:solidFill>
                    <a:srgbClr val="D10FFF"/>
                  </a:solidFill>
                  <a:effectLst/>
                  <a:uLnTx/>
                  <a:uFillTx/>
                  <a:latin typeface="Symbol" pitchFamily="18" charset="2"/>
                  <a:ea typeface="+mn-ea"/>
                  <a:cs typeface="Arial" charset="0"/>
                </a:rPr>
                <a:t>Ì</a:t>
              </a:r>
              <a:endParaRPr kumimoji="0" lang="en-GB" altLang="en-US" sz="3600" b="0" i="0" u="none" strike="noStrike" kern="1200" cap="none" spc="0" normalizeH="0" baseline="0" noProof="0">
                <a:ln>
                  <a:noFill/>
                </a:ln>
                <a:solidFill>
                  <a:srgbClr val="D10FFF"/>
                </a:solidFill>
                <a:effectLst/>
                <a:uLnTx/>
                <a:uFillTx/>
                <a:latin typeface="Arial" charset="0"/>
                <a:ea typeface="+mn-ea"/>
                <a:cs typeface="Arial" charset="0"/>
              </a:endParaRPr>
            </a:p>
          </p:txBody>
        </p:sp>
        <p:sp>
          <p:nvSpPr>
            <p:cNvPr id="5132" name="Rectangle 45"/>
            <p:cNvSpPr>
              <a:spLocks noChangeArrowheads="1"/>
            </p:cNvSpPr>
            <p:nvPr/>
          </p:nvSpPr>
          <p:spPr bwMode="auto">
            <a:xfrm>
              <a:off x="3322" y="1083"/>
              <a:ext cx="20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3600" b="1" i="0" u="none" strike="noStrike" kern="1200" cap="none" spc="0" normalizeH="0" baseline="0" noProof="0" dirty="0">
                  <a:ln>
                    <a:noFill/>
                  </a:ln>
                  <a:solidFill>
                    <a:srgbClr val="D10FFF"/>
                  </a:solidFill>
                  <a:effectLst/>
                  <a:uLnTx/>
                  <a:uFillTx/>
                  <a:latin typeface="Arial" charset="0"/>
                  <a:ea typeface="+mn-ea"/>
                  <a:cs typeface="Arial" charset="0"/>
                </a:rPr>
                <a:t>N</a:t>
              </a:r>
              <a:endParaRPr kumimoji="0" lang="en-GB" altLang="en-US" sz="3600" b="0" i="0" u="none" strike="noStrike" kern="1200" cap="none" spc="0" normalizeH="0" baseline="0" noProof="0" dirty="0">
                <a:ln>
                  <a:noFill/>
                </a:ln>
                <a:solidFill>
                  <a:srgbClr val="D10FFF"/>
                </a:solidFill>
                <a:effectLst/>
                <a:uLnTx/>
                <a:uFillTx/>
                <a:latin typeface="Arial" charset="0"/>
                <a:ea typeface="+mn-ea"/>
                <a:cs typeface="Arial" charset="0"/>
              </a:endParaRPr>
            </a:p>
          </p:txBody>
        </p:sp>
      </p:grpSp>
      <p:sp>
        <p:nvSpPr>
          <p:cNvPr id="77" name="Rectangle 49"/>
          <p:cNvSpPr>
            <a:spLocks noChangeArrowheads="1"/>
          </p:cNvSpPr>
          <p:nvPr/>
        </p:nvSpPr>
        <p:spPr bwMode="auto">
          <a:xfrm>
            <a:off x="4643438" y="3487738"/>
            <a:ext cx="4540250" cy="127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20000"/>
              </a:lnSpc>
              <a:spcBef>
                <a:spcPct val="0"/>
              </a:spcBef>
              <a:spcAft>
                <a:spcPct val="0"/>
              </a:spcAft>
              <a:buClrTx/>
              <a:buSzTx/>
              <a:buFont typeface="Wingdings" pitchFamily="2" charset="2"/>
              <a:buChar char="Ø"/>
              <a:tabLst/>
              <a:defRPr/>
            </a:pPr>
            <a:r>
              <a:rPr kumimoji="0" lang="fr-CH" altLang="en-US" sz="3200" b="1" i="0" u="none" strike="noStrike" kern="1200" cap="none" spc="0" normalizeH="0" baseline="0" noProof="0">
                <a:ln>
                  <a:noFill/>
                </a:ln>
                <a:solidFill>
                  <a:srgbClr val="D10FFF"/>
                </a:solidFill>
                <a:effectLst/>
                <a:uLnTx/>
                <a:uFillTx/>
                <a:latin typeface="Arial" charset="0"/>
                <a:ea typeface="+mn-ea"/>
                <a:cs typeface="Arial" charset="0"/>
              </a:rPr>
              <a:t> H depends on N</a:t>
            </a:r>
          </a:p>
          <a:p>
            <a:pPr marL="0" marR="0" lvl="0" indent="0" algn="l" defTabSz="914400" rtl="0" eaLnBrk="0" fontAlgn="base" latinLnBrk="0" hangingPunct="0">
              <a:lnSpc>
                <a:spcPct val="120000"/>
              </a:lnSpc>
              <a:spcBef>
                <a:spcPct val="0"/>
              </a:spcBef>
              <a:spcAft>
                <a:spcPct val="0"/>
              </a:spcAft>
              <a:buClrTx/>
              <a:buSzTx/>
              <a:buFont typeface="Wingdings" pitchFamily="2" charset="2"/>
              <a:buChar char="Ø"/>
              <a:tabLst/>
              <a:defRPr/>
            </a:pPr>
            <a:r>
              <a:rPr kumimoji="0" lang="fr-CH" altLang="en-US" sz="3200" b="1" i="0" u="none" strike="noStrike" kern="1200" cap="none" spc="0" normalizeH="0" baseline="0" noProof="0">
                <a:ln>
                  <a:noFill/>
                </a:ln>
                <a:solidFill>
                  <a:srgbClr val="D10FFF"/>
                </a:solidFill>
                <a:effectLst/>
                <a:uLnTx/>
                <a:uFillTx/>
                <a:latin typeface="Arial" charset="0"/>
                <a:ea typeface="+mn-ea"/>
                <a:cs typeface="Arial" charset="0"/>
              </a:rPr>
              <a:t> E depends on H &amp; N</a:t>
            </a:r>
            <a:endParaRPr kumimoji="0" lang="fr-FR" altLang="en-US" sz="32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244611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6"/>
          <p:cNvSpPr txBox="1">
            <a:spLocks noChangeArrowheads="1"/>
          </p:cNvSpPr>
          <p:nvPr/>
        </p:nvSpPr>
        <p:spPr bwMode="auto">
          <a:xfrm>
            <a:off x="1485900" y="228600"/>
            <a:ext cx="6172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400" b="1" i="0" u="none" strike="noStrike" kern="1200" cap="none" spc="0" normalizeH="0" baseline="0" noProof="0" dirty="0" err="1">
                <a:ln>
                  <a:noFill/>
                </a:ln>
                <a:solidFill>
                  <a:srgbClr val="333399"/>
                </a:solidFill>
                <a:effectLst/>
                <a:uLnTx/>
                <a:uFillTx/>
                <a:latin typeface="Arial" charset="0"/>
                <a:ea typeface="+mn-ea"/>
                <a:cs typeface="Arial" charset="0"/>
              </a:rPr>
              <a:t>Sustainable</a:t>
            </a:r>
            <a:r>
              <a:rPr kumimoji="0" lang="fr-CH" altLang="en-US" sz="3400" b="1" i="0" u="none" strike="noStrike" kern="1200" cap="none" spc="0" normalizeH="0" baseline="0" noProof="0" dirty="0">
                <a:ln>
                  <a:noFill/>
                </a:ln>
                <a:solidFill>
                  <a:srgbClr val="333399"/>
                </a:solidFill>
                <a:effectLst/>
                <a:uLnTx/>
                <a:uFillTx/>
                <a:latin typeface="Arial" charset="0"/>
                <a:ea typeface="+mn-ea"/>
                <a:cs typeface="Arial" charset="0"/>
              </a:rPr>
              <a:t> </a:t>
            </a:r>
            <a:r>
              <a:rPr kumimoji="0" lang="fr-CH" altLang="en-US" sz="3400" b="1" i="0" u="none" strike="noStrike" kern="1200" cap="none" spc="0" normalizeH="0" baseline="0" noProof="0" dirty="0" err="1">
                <a:ln>
                  <a:noFill/>
                </a:ln>
                <a:solidFill>
                  <a:srgbClr val="333399"/>
                </a:solidFill>
                <a:effectLst/>
                <a:uLnTx/>
                <a:uFillTx/>
                <a:latin typeface="Arial" charset="0"/>
                <a:ea typeface="+mn-ea"/>
                <a:cs typeface="Arial" charset="0"/>
              </a:rPr>
              <a:t>Development</a:t>
            </a:r>
            <a:endParaRPr kumimoji="0" lang="fr-CH" altLang="en-US" sz="3400" b="1" i="0" u="none" strike="noStrike" kern="1200" cap="none" spc="0" normalizeH="0" baseline="0" noProof="0" dirty="0">
              <a:ln>
                <a:noFill/>
              </a:ln>
              <a:solidFill>
                <a:srgbClr val="333399"/>
              </a:solidFill>
              <a:effectLst/>
              <a:uLnTx/>
              <a:uFillTx/>
              <a:latin typeface="Arial" charset="0"/>
              <a:ea typeface="+mn-ea"/>
              <a:cs typeface="Arial" charset="0"/>
            </a:endParaRPr>
          </a:p>
        </p:txBody>
      </p:sp>
      <p:sp>
        <p:nvSpPr>
          <p:cNvPr id="6148" name="Text Box 7"/>
          <p:cNvSpPr txBox="1">
            <a:spLocks noChangeArrowheads="1"/>
          </p:cNvSpPr>
          <p:nvPr/>
        </p:nvSpPr>
        <p:spPr bwMode="auto">
          <a:xfrm>
            <a:off x="971550" y="914400"/>
            <a:ext cx="7200900"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CH" altLang="en-US" sz="3400" b="1" i="0" u="none" strike="noStrike" kern="1200" cap="none" spc="0" normalizeH="0" baseline="0" noProof="0">
                <a:ln>
                  <a:noFill/>
                </a:ln>
                <a:solidFill>
                  <a:srgbClr val="9C1043"/>
                </a:solidFill>
                <a:effectLst/>
                <a:uLnTx/>
                <a:uFillTx/>
                <a:latin typeface="Arial" charset="0"/>
                <a:ea typeface="+mn-ea"/>
                <a:cs typeface="Arial" charset="0"/>
              </a:rPr>
              <a:t>A SYSTEMIC HIERARCHY</a:t>
            </a:r>
          </a:p>
        </p:txBody>
      </p:sp>
      <p:sp>
        <p:nvSpPr>
          <p:cNvPr id="7" name="Text Box 5"/>
          <p:cNvSpPr txBox="1">
            <a:spLocks noChangeArrowheads="1"/>
          </p:cNvSpPr>
          <p:nvPr/>
        </p:nvSpPr>
        <p:spPr bwMode="auto">
          <a:xfrm>
            <a:off x="971550" y="4760913"/>
            <a:ext cx="7200900" cy="126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77838" indent="-47783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77838" marR="0" lvl="0" indent="-477838" algn="l" defTabSz="914400" rtl="0" eaLnBrk="0" fontAlgn="base" latinLnBrk="0" hangingPunct="0">
              <a:lnSpc>
                <a:spcPct val="120000"/>
              </a:lnSpc>
              <a:spcBef>
                <a:spcPct val="0"/>
              </a:spcBef>
              <a:spcAft>
                <a:spcPct val="0"/>
              </a:spcAft>
              <a:buClrTx/>
              <a:buSzTx/>
              <a:buFont typeface="Wingdings" pitchFamily="2" charset="2"/>
              <a:buNone/>
              <a:tabLst/>
              <a:defRPr/>
            </a:pPr>
            <a:r>
              <a:rPr kumimoji="0" lang="fr-CH" altLang="en-US" sz="3200" b="1" i="0" u="none" strike="noStrike" kern="1200" cap="none" spc="0" normalizeH="0" baseline="0" noProof="0" dirty="0">
                <a:ln>
                  <a:noFill/>
                </a:ln>
                <a:solidFill>
                  <a:srgbClr val="D10FFF"/>
                </a:solidFill>
                <a:effectLst/>
                <a:uLnTx/>
                <a:uFillTx/>
                <a:latin typeface="Arial" charset="0"/>
                <a:ea typeface="+mn-ea"/>
                <a:cs typeface="Arial" charset="0"/>
                <a:sym typeface="Wingdings 3" pitchFamily="18" charset="2"/>
              </a:rPr>
              <a:t> </a:t>
            </a:r>
            <a:r>
              <a:rPr kumimoji="0" lang="fr-CH" altLang="en-US" sz="3200" b="1" i="0" u="none" strike="noStrike" kern="1200" cap="none" spc="0" normalizeH="0" baseline="0" noProof="0" dirty="0" err="1">
                <a:ln>
                  <a:noFill/>
                </a:ln>
                <a:solidFill>
                  <a:srgbClr val="D10FFF"/>
                </a:solidFill>
                <a:effectLst/>
                <a:uLnTx/>
                <a:uFillTx/>
                <a:latin typeface="Arial" charset="0"/>
                <a:ea typeface="+mn-ea"/>
                <a:cs typeface="Arial" charset="0"/>
                <a:sym typeface="Wingdings 3" pitchFamily="18" charset="2"/>
              </a:rPr>
              <a:t>economic</a:t>
            </a:r>
            <a:r>
              <a:rPr kumimoji="0" lang="fr-CH" altLang="en-US" sz="3200" b="1" i="0" u="none" strike="noStrike" kern="1200" cap="none" spc="0" normalizeH="0" baseline="0" noProof="0" dirty="0">
                <a:ln>
                  <a:noFill/>
                </a:ln>
                <a:solidFill>
                  <a:srgbClr val="D10FFF"/>
                </a:solidFill>
                <a:effectLst/>
                <a:uLnTx/>
                <a:uFillTx/>
                <a:latin typeface="Arial" charset="0"/>
                <a:ea typeface="+mn-ea"/>
                <a:cs typeface="Arial" charset="0"/>
                <a:sym typeface="Wingdings 3" pitchFamily="18" charset="2"/>
              </a:rPr>
              <a:t> </a:t>
            </a:r>
            <a:r>
              <a:rPr kumimoji="0" lang="fr-CH" altLang="en-US" sz="3200" b="1" i="0" u="none" strike="noStrike" kern="1200" cap="none" spc="0" normalizeH="0" baseline="0" noProof="0" dirty="0" err="1">
                <a:ln>
                  <a:noFill/>
                </a:ln>
                <a:solidFill>
                  <a:srgbClr val="D10FFF"/>
                </a:solidFill>
                <a:effectLst/>
                <a:uLnTx/>
                <a:uFillTx/>
                <a:latin typeface="Arial" charset="0"/>
                <a:ea typeface="+mn-ea"/>
                <a:cs typeface="Arial" charset="0"/>
                <a:sym typeface="Wingdings 3" pitchFamily="18" charset="2"/>
              </a:rPr>
              <a:t>activities</a:t>
            </a:r>
            <a:r>
              <a:rPr kumimoji="0" lang="fr-CH" altLang="en-US" sz="3200" b="1" i="0" u="none" strike="noStrike" kern="1200" cap="none" spc="0" normalizeH="0" baseline="0" noProof="0" dirty="0">
                <a:ln>
                  <a:noFill/>
                </a:ln>
                <a:solidFill>
                  <a:srgbClr val="D10FFF"/>
                </a:solidFill>
                <a:effectLst/>
                <a:uLnTx/>
                <a:uFillTx/>
                <a:latin typeface="Arial" charset="0"/>
                <a:ea typeface="+mn-ea"/>
                <a:cs typeface="Arial" charset="0"/>
                <a:sym typeface="Wingdings 3" pitchFamily="18" charset="2"/>
              </a:rPr>
              <a:t> </a:t>
            </a:r>
            <a:r>
              <a:rPr kumimoji="0" lang="fr-CH" altLang="en-US" sz="3200" b="1" i="0" u="none" strike="noStrike" kern="1200" cap="none" spc="0" normalizeH="0" baseline="0" noProof="0" dirty="0" err="1">
                <a:ln>
                  <a:noFill/>
                </a:ln>
                <a:solidFill>
                  <a:srgbClr val="D10FFF"/>
                </a:solidFill>
                <a:effectLst/>
                <a:uLnTx/>
                <a:uFillTx/>
                <a:latin typeface="Arial" charset="0"/>
                <a:ea typeface="+mn-ea"/>
                <a:cs typeface="Arial" charset="0"/>
                <a:sym typeface="Wingdings 3" pitchFamily="18" charset="2"/>
              </a:rPr>
              <a:t>subordinated</a:t>
            </a:r>
            <a:r>
              <a:rPr kumimoji="0" lang="fr-CH" altLang="en-US" sz="3200" b="1" i="0" u="none" strike="noStrike" kern="1200" cap="none" spc="0" normalizeH="0" baseline="0" noProof="0" dirty="0">
                <a:ln>
                  <a:noFill/>
                </a:ln>
                <a:solidFill>
                  <a:srgbClr val="D10FFF"/>
                </a:solidFill>
                <a:effectLst/>
                <a:uLnTx/>
                <a:uFillTx/>
                <a:latin typeface="Arial" charset="0"/>
                <a:ea typeface="+mn-ea"/>
                <a:cs typeface="Arial" charset="0"/>
                <a:sym typeface="Wingdings 3" pitchFamily="18" charset="2"/>
              </a:rPr>
              <a:t> to </a:t>
            </a:r>
            <a:r>
              <a:rPr kumimoji="0" lang="fr-CH" altLang="en-US" sz="3200" b="1" i="0" u="none" strike="noStrike" kern="1200" cap="none" spc="0" normalizeH="0" baseline="0" noProof="0" dirty="0" err="1">
                <a:ln>
                  <a:noFill/>
                </a:ln>
                <a:solidFill>
                  <a:srgbClr val="D10FFF"/>
                </a:solidFill>
                <a:effectLst/>
                <a:uLnTx/>
                <a:uFillTx/>
                <a:latin typeface="Arial" charset="0"/>
                <a:ea typeface="+mn-ea"/>
                <a:cs typeface="Arial" charset="0"/>
                <a:sym typeface="Wingdings 3" pitchFamily="18" charset="2"/>
              </a:rPr>
              <a:t>eco</a:t>
            </a:r>
            <a:r>
              <a:rPr kumimoji="0" lang="fr-CH" altLang="en-US" sz="3200" b="1" i="0" u="none" strike="noStrike" kern="1200" cap="none" spc="0" normalizeH="0" baseline="0" noProof="0" dirty="0">
                <a:ln>
                  <a:noFill/>
                </a:ln>
                <a:solidFill>
                  <a:srgbClr val="D10FFF"/>
                </a:solidFill>
                <a:effectLst/>
                <a:uLnTx/>
                <a:uFillTx/>
                <a:latin typeface="Arial" charset="0"/>
                <a:ea typeface="+mn-ea"/>
                <a:cs typeface="Arial" charset="0"/>
                <a:sym typeface="Wingdings 3" pitchFamily="18" charset="2"/>
              </a:rPr>
              <a:t>-social </a:t>
            </a:r>
            <a:r>
              <a:rPr kumimoji="0" lang="fr-CH" altLang="en-US" sz="3200" b="1" i="0" u="none" strike="noStrike" kern="1200" cap="none" spc="0" normalizeH="0" baseline="0" noProof="0" dirty="0" err="1">
                <a:ln>
                  <a:noFill/>
                </a:ln>
                <a:solidFill>
                  <a:srgbClr val="D10FFF"/>
                </a:solidFill>
                <a:effectLst/>
                <a:uLnTx/>
                <a:uFillTx/>
                <a:latin typeface="Arial" charset="0"/>
                <a:ea typeface="+mn-ea"/>
                <a:cs typeface="Arial" charset="0"/>
                <a:sym typeface="Wingdings 3" pitchFamily="18" charset="2"/>
              </a:rPr>
              <a:t>imperatives</a:t>
            </a:r>
            <a:endParaRPr kumimoji="0" lang="fr-FR" altLang="en-US" sz="2400" b="0" i="0" u="none" strike="noStrike" kern="1200" cap="none" spc="0" normalizeH="0" baseline="0" noProof="0" dirty="0">
              <a:ln>
                <a:noFill/>
              </a:ln>
              <a:solidFill>
                <a:srgbClr val="D10FFF"/>
              </a:solidFill>
              <a:effectLst/>
              <a:uLnTx/>
              <a:uFillTx/>
              <a:latin typeface="Times" pitchFamily="18" charset="0"/>
              <a:ea typeface="+mn-ea"/>
              <a:cs typeface="Arial" charset="0"/>
            </a:endParaRPr>
          </a:p>
        </p:txBody>
      </p:sp>
      <p:pic>
        <p:nvPicPr>
          <p:cNvPr id="20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813" y="2217738"/>
            <a:ext cx="5286375" cy="242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4025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449388" y="228600"/>
            <a:ext cx="617220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fontAlgn="base">
              <a:spcBef>
                <a:spcPct val="0"/>
              </a:spcBef>
              <a:spcAft>
                <a:spcPct val="0"/>
              </a:spcAft>
            </a:pPr>
            <a:r>
              <a:rPr lang="en-GB" sz="3400" b="1" dirty="0">
                <a:solidFill>
                  <a:srgbClr val="333399"/>
                </a:solidFill>
              </a:rPr>
              <a:t>Ecological economics</a:t>
            </a:r>
          </a:p>
        </p:txBody>
      </p:sp>
      <p:sp>
        <p:nvSpPr>
          <p:cNvPr id="10244" name="Text Box 12"/>
          <p:cNvSpPr txBox="1">
            <a:spLocks noChangeArrowheads="1"/>
          </p:cNvSpPr>
          <p:nvPr/>
        </p:nvSpPr>
        <p:spPr bwMode="auto">
          <a:xfrm>
            <a:off x="4067175" y="1916113"/>
            <a:ext cx="468153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ct val="0"/>
              </a:spcAft>
            </a:pPr>
            <a:r>
              <a:rPr lang="en-GB" sz="2400" b="1" dirty="0">
                <a:solidFill>
                  <a:srgbClr val="009999"/>
                </a:solidFill>
              </a:rPr>
              <a:t>Relations btw</a:t>
            </a:r>
            <a:br>
              <a:rPr lang="en-GB" sz="2400" b="1" dirty="0">
                <a:solidFill>
                  <a:srgbClr val="009999"/>
                </a:solidFill>
              </a:rPr>
            </a:br>
            <a:r>
              <a:rPr lang="en-GB" sz="2400" b="1" dirty="0">
                <a:solidFill>
                  <a:srgbClr val="009999"/>
                </a:solidFill>
              </a:rPr>
              <a:t>ecological context (EC)</a:t>
            </a:r>
            <a:br>
              <a:rPr lang="en-GB" sz="2400" b="1" dirty="0">
                <a:solidFill>
                  <a:srgbClr val="009999"/>
                </a:solidFill>
              </a:rPr>
            </a:br>
            <a:r>
              <a:rPr lang="en-GB" sz="2400" b="1" dirty="0">
                <a:solidFill>
                  <a:srgbClr val="009999"/>
                </a:solidFill>
              </a:rPr>
              <a:t>&amp; economic processes (EP)</a:t>
            </a:r>
          </a:p>
        </p:txBody>
      </p:sp>
      <p:sp>
        <p:nvSpPr>
          <p:cNvPr id="67598" name="Rectangle 14"/>
          <p:cNvSpPr>
            <a:spLocks noChangeArrowheads="1"/>
          </p:cNvSpPr>
          <p:nvPr/>
        </p:nvSpPr>
        <p:spPr bwMode="auto">
          <a:xfrm>
            <a:off x="4139952" y="3357563"/>
            <a:ext cx="4752975" cy="3240087"/>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GB">
              <a:solidFill>
                <a:srgbClr val="000000"/>
              </a:solidFill>
            </a:endParaRPr>
          </a:p>
        </p:txBody>
      </p:sp>
      <p:sp>
        <p:nvSpPr>
          <p:cNvPr id="67599" name="Text Box 15"/>
          <p:cNvSpPr txBox="1">
            <a:spLocks noChangeArrowheads="1"/>
          </p:cNvSpPr>
          <p:nvPr/>
        </p:nvSpPr>
        <p:spPr bwMode="auto">
          <a:xfrm>
            <a:off x="4067944" y="3497263"/>
            <a:ext cx="4905510" cy="309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buFont typeface="Wingdings" pitchFamily="2" charset="2"/>
              <a:buChar char="Ø"/>
            </a:pPr>
            <a:r>
              <a:rPr lang="en-GB" sz="2400" b="1" dirty="0">
                <a:solidFill>
                  <a:srgbClr val="009999"/>
                </a:solidFill>
              </a:rPr>
              <a:t>  Object</a:t>
            </a:r>
          </a:p>
          <a:p>
            <a:pPr lvl="1" eaLnBrk="1" fontAlgn="base" hangingPunct="1">
              <a:spcBef>
                <a:spcPct val="0"/>
              </a:spcBef>
              <a:spcAft>
                <a:spcPct val="0"/>
              </a:spcAft>
              <a:buFont typeface="Arial" pitchFamily="34" charset="0"/>
              <a:buChar char="–"/>
            </a:pPr>
            <a:r>
              <a:rPr lang="en-GB" sz="2000" dirty="0">
                <a:solidFill>
                  <a:srgbClr val="009999"/>
                </a:solidFill>
              </a:rPr>
              <a:t> ecology-economy dialectics</a:t>
            </a:r>
          </a:p>
          <a:p>
            <a:pPr lvl="1" eaLnBrk="1" fontAlgn="base" hangingPunct="1">
              <a:spcBef>
                <a:spcPct val="0"/>
              </a:spcBef>
              <a:spcAft>
                <a:spcPct val="0"/>
              </a:spcAft>
              <a:buFont typeface="Arial" pitchFamily="34" charset="0"/>
              <a:buChar char="–"/>
            </a:pPr>
            <a:r>
              <a:rPr lang="en-GB" sz="2000" dirty="0">
                <a:solidFill>
                  <a:srgbClr val="009999"/>
                </a:solidFill>
              </a:rPr>
              <a:t> biophysical dimension</a:t>
            </a:r>
          </a:p>
          <a:p>
            <a:pPr lvl="1" eaLnBrk="1" fontAlgn="base" hangingPunct="1">
              <a:spcBef>
                <a:spcPct val="0"/>
              </a:spcBef>
              <a:spcAft>
                <a:spcPct val="0"/>
              </a:spcAft>
              <a:buFont typeface="Arial" pitchFamily="34" charset="0"/>
              <a:buChar char="–"/>
            </a:pPr>
            <a:r>
              <a:rPr lang="en-GB" sz="2000" dirty="0">
                <a:solidFill>
                  <a:srgbClr val="009999"/>
                </a:solidFill>
              </a:rPr>
              <a:t> </a:t>
            </a:r>
            <a:r>
              <a:rPr lang="en-GB" sz="2000" dirty="0">
                <a:solidFill>
                  <a:srgbClr val="FFC000"/>
                </a:solidFill>
              </a:rPr>
              <a:t>entropic nature (R </a:t>
            </a:r>
            <a:r>
              <a:rPr lang="en-GB" sz="2000" b="1" dirty="0">
                <a:solidFill>
                  <a:srgbClr val="FFC000"/>
                </a:solidFill>
                <a:sym typeface="Wingdings 3" pitchFamily="18" charset="2"/>
              </a:rPr>
              <a:t></a:t>
            </a:r>
            <a:r>
              <a:rPr lang="en-GB" sz="2000" dirty="0">
                <a:solidFill>
                  <a:srgbClr val="FFC000"/>
                </a:solidFill>
                <a:sym typeface="Wingdings 3" pitchFamily="18" charset="2"/>
              </a:rPr>
              <a:t> </a:t>
            </a:r>
            <a:r>
              <a:rPr lang="en-GB" sz="2000" dirty="0">
                <a:solidFill>
                  <a:srgbClr val="FFC000"/>
                </a:solidFill>
              </a:rPr>
              <a:t>W)</a:t>
            </a:r>
          </a:p>
          <a:p>
            <a:pPr lvl="1" eaLnBrk="1" fontAlgn="base" hangingPunct="1">
              <a:spcBef>
                <a:spcPct val="0"/>
              </a:spcBef>
              <a:spcAft>
                <a:spcPct val="0"/>
              </a:spcAft>
              <a:buFont typeface="Arial" pitchFamily="34" charset="0"/>
              <a:buChar char="–"/>
            </a:pPr>
            <a:r>
              <a:rPr lang="en-GB" dirty="0">
                <a:solidFill>
                  <a:srgbClr val="009999"/>
                </a:solidFill>
              </a:rPr>
              <a:t> </a:t>
            </a:r>
            <a:r>
              <a:rPr lang="en-GB" sz="2000" dirty="0">
                <a:solidFill>
                  <a:srgbClr val="009999"/>
                </a:solidFill>
              </a:rPr>
              <a:t>resources:</a:t>
            </a:r>
            <a:r>
              <a:rPr lang="en-GB" dirty="0">
                <a:solidFill>
                  <a:srgbClr val="009999"/>
                </a:solidFill>
              </a:rPr>
              <a:t> </a:t>
            </a:r>
            <a:r>
              <a:rPr lang="en-GB" sz="2000" dirty="0">
                <a:solidFill>
                  <a:srgbClr val="FFC000"/>
                </a:solidFill>
              </a:rPr>
              <a:t>qualitative</a:t>
            </a:r>
            <a:r>
              <a:rPr lang="en-GB" sz="2000" dirty="0">
                <a:solidFill>
                  <a:srgbClr val="009999"/>
                </a:solidFill>
              </a:rPr>
              <a:t> differences</a:t>
            </a:r>
            <a:endParaRPr lang="en-GB" sz="2400" b="1" dirty="0">
              <a:solidFill>
                <a:srgbClr val="009999"/>
              </a:solidFill>
            </a:endParaRPr>
          </a:p>
          <a:p>
            <a:pPr eaLnBrk="1" fontAlgn="base" hangingPunct="1">
              <a:lnSpc>
                <a:spcPct val="130000"/>
              </a:lnSpc>
              <a:spcBef>
                <a:spcPct val="0"/>
              </a:spcBef>
              <a:spcAft>
                <a:spcPct val="0"/>
              </a:spcAft>
              <a:buFont typeface="Wingdings" pitchFamily="2" charset="2"/>
              <a:buChar char="Ø"/>
            </a:pPr>
            <a:r>
              <a:rPr lang="en-GB" sz="2400" b="1" dirty="0">
                <a:solidFill>
                  <a:srgbClr val="009999"/>
                </a:solidFill>
              </a:rPr>
              <a:t>  Instruments</a:t>
            </a:r>
          </a:p>
          <a:p>
            <a:pPr lvl="1" eaLnBrk="1" fontAlgn="base" hangingPunct="1">
              <a:spcBef>
                <a:spcPct val="0"/>
              </a:spcBef>
              <a:spcAft>
                <a:spcPct val="0"/>
              </a:spcAft>
              <a:buFont typeface="Arial" pitchFamily="34" charset="0"/>
              <a:buChar char="–"/>
            </a:pPr>
            <a:r>
              <a:rPr lang="en-GB" sz="2000" dirty="0">
                <a:solidFill>
                  <a:srgbClr val="009999"/>
                </a:solidFill>
              </a:rPr>
              <a:t> balances of EM (social metabolism)</a:t>
            </a:r>
          </a:p>
          <a:p>
            <a:pPr lvl="1" eaLnBrk="1" fontAlgn="base" hangingPunct="1">
              <a:spcBef>
                <a:spcPct val="0"/>
              </a:spcBef>
              <a:spcAft>
                <a:spcPct val="0"/>
              </a:spcAft>
              <a:buFont typeface="Arial" pitchFamily="34" charset="0"/>
              <a:buChar char="–"/>
            </a:pPr>
            <a:r>
              <a:rPr lang="en-GB" sz="2000" dirty="0">
                <a:solidFill>
                  <a:srgbClr val="009999"/>
                </a:solidFill>
              </a:rPr>
              <a:t> impact assessment</a:t>
            </a:r>
          </a:p>
          <a:p>
            <a:pPr lvl="1" eaLnBrk="1" fontAlgn="base" hangingPunct="1">
              <a:spcBef>
                <a:spcPct val="0"/>
              </a:spcBef>
              <a:spcAft>
                <a:spcPct val="0"/>
              </a:spcAft>
              <a:buFont typeface="Arial" pitchFamily="34" charset="0"/>
              <a:buChar char="–"/>
            </a:pPr>
            <a:r>
              <a:rPr lang="en-GB" sz="2000" dirty="0">
                <a:solidFill>
                  <a:srgbClr val="009999"/>
                </a:solidFill>
              </a:rPr>
              <a:t> life-cycle analysis (LCA)</a:t>
            </a:r>
          </a:p>
        </p:txBody>
      </p:sp>
      <p:grpSp>
        <p:nvGrpSpPr>
          <p:cNvPr id="10247" name="Group 4"/>
          <p:cNvGrpSpPr>
            <a:grpSpLocks/>
          </p:cNvGrpSpPr>
          <p:nvPr/>
        </p:nvGrpSpPr>
        <p:grpSpPr bwMode="auto">
          <a:xfrm>
            <a:off x="684213" y="2276475"/>
            <a:ext cx="3095625" cy="3097213"/>
            <a:chOff x="1751" y="1705"/>
            <a:chExt cx="2319" cy="2318"/>
          </a:xfrm>
        </p:grpSpPr>
        <p:sp>
          <p:nvSpPr>
            <p:cNvPr id="10256" name="Oval 5"/>
            <p:cNvSpPr>
              <a:spLocks noChangeArrowheads="1"/>
            </p:cNvSpPr>
            <p:nvPr/>
          </p:nvSpPr>
          <p:spPr bwMode="auto">
            <a:xfrm>
              <a:off x="1751" y="1705"/>
              <a:ext cx="2319" cy="2318"/>
            </a:xfrm>
            <a:prstGeom prst="ellipse">
              <a:avLst/>
            </a:prstGeom>
            <a:gradFill rotWithShape="1">
              <a:gsLst>
                <a:gs pos="0">
                  <a:srgbClr val="009999">
                    <a:alpha val="10001"/>
                  </a:srgbClr>
                </a:gs>
                <a:gs pos="100000">
                  <a:srgbClr val="004747">
                    <a:alpha val="10001"/>
                  </a:srgbClr>
                </a:gs>
              </a:gsLst>
              <a:lin ang="5400000" scaled="1"/>
            </a:gradFill>
            <a:ln w="0">
              <a:solidFill>
                <a:schemeClr val="hlink"/>
              </a:solidFill>
              <a:round/>
              <a:headEnd/>
              <a:tailEnd/>
            </a:ln>
          </p:spPr>
          <p:txBody>
            <a:bodyPr/>
            <a:lstStyle/>
            <a:p>
              <a:pPr algn="ctr" fontAlgn="base">
                <a:spcBef>
                  <a:spcPct val="0"/>
                </a:spcBef>
                <a:spcAft>
                  <a:spcPct val="0"/>
                </a:spcAft>
              </a:pPr>
              <a:endParaRPr lang="en-GB">
                <a:solidFill>
                  <a:srgbClr val="000000"/>
                </a:solidFill>
              </a:endParaRPr>
            </a:p>
          </p:txBody>
        </p:sp>
        <p:sp>
          <p:nvSpPr>
            <p:cNvPr id="10257" name="Oval 6"/>
            <p:cNvSpPr>
              <a:spLocks noChangeArrowheads="1"/>
            </p:cNvSpPr>
            <p:nvPr/>
          </p:nvSpPr>
          <p:spPr bwMode="auto">
            <a:xfrm>
              <a:off x="1751" y="1705"/>
              <a:ext cx="2319" cy="2318"/>
            </a:xfrm>
            <a:prstGeom prst="ellipse">
              <a:avLst/>
            </a:prstGeom>
            <a:noFill/>
            <a:ln w="15875" cap="rnd">
              <a:solidFill>
                <a:schemeClr val="hlink"/>
              </a:solidFill>
              <a:round/>
              <a:headEnd/>
              <a:tailEnd/>
            </a:ln>
            <a:extLst>
              <a:ext uri="{909E8E84-426E-40DD-AFC4-6F175D3DCCD1}">
                <a14:hiddenFill xmlns:a14="http://schemas.microsoft.com/office/drawing/2010/main">
                  <a:solidFill>
                    <a:srgbClr val="FFFFFF"/>
                  </a:solidFill>
                </a14:hiddenFill>
              </a:ext>
            </a:extLst>
          </p:spPr>
          <p:txBody>
            <a:bodyPr/>
            <a:lstStyle/>
            <a:p>
              <a:pPr algn="ctr" fontAlgn="base">
                <a:spcBef>
                  <a:spcPct val="0"/>
                </a:spcBef>
                <a:spcAft>
                  <a:spcPct val="0"/>
                </a:spcAft>
              </a:pPr>
              <a:endParaRPr lang="en-GB">
                <a:solidFill>
                  <a:srgbClr val="000000"/>
                </a:solidFill>
              </a:endParaRPr>
            </a:p>
          </p:txBody>
        </p:sp>
      </p:grpSp>
      <p:grpSp>
        <p:nvGrpSpPr>
          <p:cNvPr id="10248" name="Group 7"/>
          <p:cNvGrpSpPr>
            <a:grpSpLocks/>
          </p:cNvGrpSpPr>
          <p:nvPr/>
        </p:nvGrpSpPr>
        <p:grpSpPr bwMode="auto">
          <a:xfrm>
            <a:off x="1668463" y="3260725"/>
            <a:ext cx="1128712" cy="1130300"/>
            <a:chOff x="2488" y="2442"/>
            <a:chExt cx="846" cy="846"/>
          </a:xfrm>
        </p:grpSpPr>
        <p:sp>
          <p:nvSpPr>
            <p:cNvPr id="10254" name="Oval 8"/>
            <p:cNvSpPr>
              <a:spLocks noChangeArrowheads="1"/>
            </p:cNvSpPr>
            <p:nvPr/>
          </p:nvSpPr>
          <p:spPr bwMode="auto">
            <a:xfrm>
              <a:off x="2488" y="2442"/>
              <a:ext cx="846" cy="846"/>
            </a:xfrm>
            <a:prstGeom prst="ellipse">
              <a:avLst/>
            </a:prstGeom>
            <a:solidFill>
              <a:srgbClr val="FECACE"/>
            </a:solidFill>
            <a:ln w="0">
              <a:solidFill>
                <a:srgbClr val="FF0000"/>
              </a:solidFill>
              <a:round/>
              <a:headEnd/>
              <a:tailEnd/>
            </a:ln>
          </p:spPr>
          <p:txBody>
            <a:bodyPr/>
            <a:lstStyle/>
            <a:p>
              <a:pPr algn="ctr" fontAlgn="base">
                <a:spcBef>
                  <a:spcPct val="0"/>
                </a:spcBef>
                <a:spcAft>
                  <a:spcPct val="0"/>
                </a:spcAft>
              </a:pPr>
              <a:endParaRPr lang="en-GB">
                <a:solidFill>
                  <a:srgbClr val="000000"/>
                </a:solidFill>
              </a:endParaRPr>
            </a:p>
          </p:txBody>
        </p:sp>
        <p:sp>
          <p:nvSpPr>
            <p:cNvPr id="10255" name="Oval 9"/>
            <p:cNvSpPr>
              <a:spLocks noChangeArrowheads="1"/>
            </p:cNvSpPr>
            <p:nvPr/>
          </p:nvSpPr>
          <p:spPr bwMode="auto">
            <a:xfrm>
              <a:off x="2488" y="2442"/>
              <a:ext cx="846" cy="846"/>
            </a:xfrm>
            <a:prstGeom prst="ellipse">
              <a:avLst/>
            </a:prstGeom>
            <a:solidFill>
              <a:srgbClr val="FECACE"/>
            </a:solidFill>
            <a:ln w="15875" cap="rnd">
              <a:solidFill>
                <a:srgbClr val="FF0000"/>
              </a:solidFill>
              <a:round/>
              <a:headEnd/>
              <a:tailEnd/>
            </a:ln>
          </p:spPr>
          <p:txBody>
            <a:bodyPr/>
            <a:lstStyle/>
            <a:p>
              <a:pPr algn="ctr" fontAlgn="base">
                <a:spcBef>
                  <a:spcPct val="0"/>
                </a:spcBef>
                <a:spcAft>
                  <a:spcPct val="0"/>
                </a:spcAft>
              </a:pPr>
              <a:endParaRPr lang="en-GB">
                <a:solidFill>
                  <a:srgbClr val="000000"/>
                </a:solidFill>
              </a:endParaRPr>
            </a:p>
          </p:txBody>
        </p:sp>
      </p:grpSp>
      <p:sp>
        <p:nvSpPr>
          <p:cNvPr id="15366" name="Rectangle 10"/>
          <p:cNvSpPr>
            <a:spLocks noChangeArrowheads="1"/>
          </p:cNvSpPr>
          <p:nvPr/>
        </p:nvSpPr>
        <p:spPr bwMode="auto">
          <a:xfrm>
            <a:off x="1979613" y="2349500"/>
            <a:ext cx="4280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defRPr/>
            </a:pPr>
            <a:r>
              <a:rPr lang="en-GB" sz="2400" b="1">
                <a:solidFill>
                  <a:srgbClr val="009999"/>
                </a:solidFill>
              </a:rPr>
              <a:t>EC</a:t>
            </a:r>
            <a:endParaRPr lang="en-GB" b="1">
              <a:solidFill>
                <a:srgbClr val="009999"/>
              </a:solidFill>
            </a:endParaRPr>
          </a:p>
        </p:txBody>
      </p:sp>
      <p:sp>
        <p:nvSpPr>
          <p:cNvPr id="15367" name="Rectangle 11"/>
          <p:cNvSpPr>
            <a:spLocks noChangeArrowheads="1"/>
          </p:cNvSpPr>
          <p:nvPr/>
        </p:nvSpPr>
        <p:spPr bwMode="auto">
          <a:xfrm>
            <a:off x="2019300" y="3500438"/>
            <a:ext cx="4103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defRPr/>
            </a:pPr>
            <a:r>
              <a:rPr lang="en-GB" sz="2400" b="1">
                <a:solidFill>
                  <a:srgbClr val="FF0000"/>
                </a:solidFill>
              </a:rPr>
              <a:t>EP</a:t>
            </a:r>
            <a:endParaRPr lang="en-GB" b="1">
              <a:solidFill>
                <a:srgbClr val="FF0000"/>
              </a:solidFill>
            </a:endParaRPr>
          </a:p>
        </p:txBody>
      </p:sp>
      <p:grpSp>
        <p:nvGrpSpPr>
          <p:cNvPr id="15372" name="Group 22"/>
          <p:cNvGrpSpPr>
            <a:grpSpLocks/>
          </p:cNvGrpSpPr>
          <p:nvPr/>
        </p:nvGrpSpPr>
        <p:grpSpPr bwMode="auto">
          <a:xfrm>
            <a:off x="971550" y="3681413"/>
            <a:ext cx="2447925" cy="287337"/>
            <a:chOff x="612" y="2319"/>
            <a:chExt cx="1542" cy="181"/>
          </a:xfrm>
        </p:grpSpPr>
        <p:sp>
          <p:nvSpPr>
            <p:cNvPr id="10252" name="AutoShape 18"/>
            <p:cNvSpPr>
              <a:spLocks noChangeArrowheads="1"/>
            </p:cNvSpPr>
            <p:nvPr/>
          </p:nvSpPr>
          <p:spPr bwMode="auto">
            <a:xfrm>
              <a:off x="612" y="2319"/>
              <a:ext cx="635" cy="181"/>
            </a:xfrm>
            <a:prstGeom prst="chevron">
              <a:avLst>
                <a:gd name="adj" fmla="val 87707"/>
              </a:avLst>
            </a:prstGeom>
            <a:gradFill rotWithShape="1">
              <a:gsLst>
                <a:gs pos="0">
                  <a:schemeClr val="accent1"/>
                </a:gs>
                <a:gs pos="100000">
                  <a:srgbClr val="FF0000"/>
                </a:gs>
              </a:gsLst>
              <a:lin ang="0" scaled="1"/>
            </a:gradFill>
            <a:ln w="9525">
              <a:solidFill>
                <a:srgbClr val="00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GB" b="1">
                  <a:solidFill>
                    <a:srgbClr val="000000"/>
                  </a:solidFill>
                </a:rPr>
                <a:t>R</a:t>
              </a:r>
            </a:p>
          </p:txBody>
        </p:sp>
        <p:sp>
          <p:nvSpPr>
            <p:cNvPr id="10253" name="AutoShape 19"/>
            <p:cNvSpPr>
              <a:spLocks noChangeArrowheads="1"/>
            </p:cNvSpPr>
            <p:nvPr/>
          </p:nvSpPr>
          <p:spPr bwMode="auto">
            <a:xfrm>
              <a:off x="1565" y="2319"/>
              <a:ext cx="589" cy="181"/>
            </a:xfrm>
            <a:prstGeom prst="chevron">
              <a:avLst>
                <a:gd name="adj" fmla="val 81354"/>
              </a:avLst>
            </a:prstGeom>
            <a:gradFill rotWithShape="1">
              <a:gsLst>
                <a:gs pos="0">
                  <a:srgbClr val="FF0000"/>
                </a:gs>
                <a:gs pos="100000">
                  <a:schemeClr val="accent1"/>
                </a:gs>
              </a:gsLst>
              <a:lin ang="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GB" b="1">
                  <a:solidFill>
                    <a:srgbClr val="000000"/>
                  </a:solidFill>
                </a:rPr>
                <a:t>W</a:t>
              </a:r>
            </a:p>
          </p:txBody>
        </p:sp>
      </p:grpSp>
      <p:sp>
        <p:nvSpPr>
          <p:cNvPr id="17" name="Text Box 3"/>
          <p:cNvSpPr txBox="1">
            <a:spLocks noChangeArrowheads="1"/>
          </p:cNvSpPr>
          <p:nvPr/>
        </p:nvSpPr>
        <p:spPr bwMode="auto">
          <a:xfrm>
            <a:off x="467544" y="908720"/>
            <a:ext cx="80645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algn="ctr">
              <a:spcBef>
                <a:spcPct val="0"/>
              </a:spcBef>
              <a:buFont typeface="Wingdings" panose="05000000000000000000" pitchFamily="2" charset="2"/>
              <a:buChar char="Ø"/>
            </a:pPr>
            <a:r>
              <a:rPr lang="fr-CH" altLang="en-US" b="1" dirty="0">
                <a:solidFill>
                  <a:srgbClr val="9C1043"/>
                </a:solidFill>
              </a:rPr>
              <a:t>THE BIOPHYSICAL DIMENSION </a:t>
            </a:r>
          </a:p>
        </p:txBody>
      </p:sp>
    </p:spTree>
    <p:extLst>
      <p:ext uri="{BB962C8B-B14F-4D97-AF65-F5344CB8AC3E}">
        <p14:creationId xmlns:p14="http://schemas.microsoft.com/office/powerpoint/2010/main" val="26828700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59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5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5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59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59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59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59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59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599">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3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8" grpId="0" animBg="1"/>
      <p:bldP spid="675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0" y="914400"/>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CH" altLang="en-US" b="1" dirty="0">
                <a:solidFill>
                  <a:srgbClr val="9C1043"/>
                </a:solidFill>
                <a:cs typeface="Arial" panose="020B0604020202020204" pitchFamily="34" charset="0"/>
              </a:rPr>
              <a:t>RESEARCH AREAS</a:t>
            </a:r>
          </a:p>
        </p:txBody>
      </p:sp>
      <p:sp>
        <p:nvSpPr>
          <p:cNvPr id="6" name="Text Box 4"/>
          <p:cNvSpPr txBox="1">
            <a:spLocks noChangeArrowheads="1"/>
          </p:cNvSpPr>
          <p:nvPr/>
        </p:nvSpPr>
        <p:spPr bwMode="auto">
          <a:xfrm>
            <a:off x="35496" y="1662474"/>
            <a:ext cx="9000999" cy="486287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631825" indent="-541338">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5000"/>
              </a:lnSpc>
              <a:spcBef>
                <a:spcPts val="600"/>
              </a:spcBef>
              <a:buFont typeface="Wingdings" panose="05000000000000000000" pitchFamily="2" charset="2"/>
              <a:buChar char="Ø"/>
            </a:pPr>
            <a:r>
              <a:rPr lang="fr-CH" altLang="en-US" b="1" dirty="0" err="1">
                <a:cs typeface="Arial" panose="020B0604020202020204" pitchFamily="34" charset="0"/>
              </a:rPr>
              <a:t>entropy</a:t>
            </a:r>
            <a:r>
              <a:rPr lang="fr-CH" altLang="en-US" b="1" dirty="0">
                <a:cs typeface="Arial" panose="020B0604020202020204" pitchFamily="34" charset="0"/>
              </a:rPr>
              <a:t> &amp; </a:t>
            </a:r>
            <a:r>
              <a:rPr lang="fr-CH" altLang="en-US" b="1" dirty="0" err="1">
                <a:cs typeface="Arial" panose="020B0604020202020204" pitchFamily="34" charset="0"/>
              </a:rPr>
              <a:t>bioeconomy</a:t>
            </a:r>
            <a:r>
              <a:rPr lang="fr-CH" altLang="en-US" b="1" dirty="0">
                <a:cs typeface="Arial" panose="020B0604020202020204" pitchFamily="34" charset="0"/>
              </a:rPr>
              <a:t> </a:t>
            </a:r>
            <a:r>
              <a:rPr lang="fr-CH" altLang="en-US" sz="2200" b="1" dirty="0">
                <a:solidFill>
                  <a:schemeClr val="hlink"/>
                </a:solidFill>
                <a:cs typeface="Arial" panose="020B0604020202020204" pitchFamily="34" charset="0"/>
              </a:rPr>
              <a:t>(</a:t>
            </a:r>
            <a:r>
              <a:rPr lang="fr-CH" altLang="en-US" sz="2200" b="1" dirty="0" err="1">
                <a:solidFill>
                  <a:schemeClr val="hlink"/>
                </a:solidFill>
                <a:cs typeface="Arial" panose="020B0604020202020204" pitchFamily="34" charset="0"/>
              </a:rPr>
              <a:t>Georgescu-Roegen</a:t>
            </a:r>
            <a:r>
              <a:rPr lang="fr-CH" altLang="en-US" sz="2200" b="1" dirty="0">
                <a:solidFill>
                  <a:schemeClr val="hlink"/>
                </a:solidFill>
                <a:cs typeface="Arial" panose="020B0604020202020204" pitchFamily="34" charset="0"/>
              </a:rPr>
              <a:t>)</a:t>
            </a:r>
          </a:p>
          <a:p>
            <a:pPr>
              <a:lnSpc>
                <a:spcPct val="125000"/>
              </a:lnSpc>
              <a:spcBef>
                <a:spcPts val="600"/>
              </a:spcBef>
              <a:buFont typeface="Wingdings" panose="05000000000000000000" pitchFamily="2" charset="2"/>
              <a:buChar char="Ø"/>
            </a:pPr>
            <a:r>
              <a:rPr lang="fr-CH" altLang="en-US" b="1" dirty="0" err="1">
                <a:cs typeface="Arial" panose="020B0604020202020204" pitchFamily="34" charset="0"/>
              </a:rPr>
              <a:t>energetics</a:t>
            </a:r>
            <a:r>
              <a:rPr lang="fr-CH" altLang="en-US" b="1" dirty="0">
                <a:cs typeface="Arial" panose="020B0604020202020204" pitchFamily="34" charset="0"/>
              </a:rPr>
              <a:t> </a:t>
            </a:r>
            <a:r>
              <a:rPr lang="fr-CH" altLang="en-US" sz="2200" b="1" dirty="0">
                <a:solidFill>
                  <a:schemeClr val="hlink"/>
                </a:solidFill>
                <a:cs typeface="Arial" panose="020B0604020202020204" pitchFamily="34" charset="0"/>
              </a:rPr>
              <a:t>(</a:t>
            </a:r>
            <a:r>
              <a:rPr lang="fr-CH" altLang="en-US" sz="2200" b="1" dirty="0" err="1">
                <a:solidFill>
                  <a:schemeClr val="hlink"/>
                </a:solidFill>
                <a:cs typeface="Arial" panose="020B0604020202020204" pitchFamily="34" charset="0"/>
              </a:rPr>
              <a:t>Odum</a:t>
            </a:r>
            <a:r>
              <a:rPr lang="fr-CH" altLang="en-US" sz="2200" b="1" dirty="0">
                <a:solidFill>
                  <a:schemeClr val="hlink"/>
                </a:solidFill>
                <a:cs typeface="Arial" panose="020B0604020202020204" pitchFamily="34" charset="0"/>
              </a:rPr>
              <a:t>)</a:t>
            </a:r>
          </a:p>
          <a:p>
            <a:pPr>
              <a:lnSpc>
                <a:spcPct val="125000"/>
              </a:lnSpc>
              <a:spcBef>
                <a:spcPts val="600"/>
              </a:spcBef>
              <a:buFont typeface="Wingdings" panose="05000000000000000000" pitchFamily="2" charset="2"/>
              <a:buChar char="Ø"/>
            </a:pPr>
            <a:r>
              <a:rPr lang="fr-CH" altLang="en-US" b="1" dirty="0" err="1">
                <a:cs typeface="Arial" panose="020B0604020202020204" pitchFamily="34" charset="0"/>
              </a:rPr>
              <a:t>industrial</a:t>
            </a:r>
            <a:r>
              <a:rPr lang="fr-CH" altLang="en-US" b="1" dirty="0">
                <a:cs typeface="Arial" panose="020B0604020202020204" pitchFamily="34" charset="0"/>
              </a:rPr>
              <a:t>/social </a:t>
            </a:r>
            <a:r>
              <a:rPr lang="fr-CH" altLang="en-US" b="1" dirty="0" err="1">
                <a:cs typeface="Arial" panose="020B0604020202020204" pitchFamily="34" charset="0"/>
              </a:rPr>
              <a:t>metabolism</a:t>
            </a:r>
            <a:r>
              <a:rPr lang="fr-CH" altLang="en-US" b="1" dirty="0">
                <a:cs typeface="Arial" panose="020B0604020202020204" pitchFamily="34" charset="0"/>
              </a:rPr>
              <a:t> </a:t>
            </a:r>
            <a:r>
              <a:rPr lang="fr-CH" altLang="en-US" sz="2200" b="1" dirty="0">
                <a:solidFill>
                  <a:schemeClr val="hlink"/>
                </a:solidFill>
                <a:cs typeface="Arial" panose="020B0604020202020204" pitchFamily="34" charset="0"/>
              </a:rPr>
              <a:t>(</a:t>
            </a:r>
            <a:r>
              <a:rPr lang="fr-CH" altLang="en-US" sz="2200" b="1" dirty="0" err="1">
                <a:solidFill>
                  <a:schemeClr val="hlink"/>
                </a:solidFill>
                <a:cs typeface="Arial" panose="020B0604020202020204" pitchFamily="34" charset="0"/>
              </a:rPr>
              <a:t>Ayres</a:t>
            </a:r>
            <a:r>
              <a:rPr lang="fr-CH" altLang="en-US" sz="2200" b="1" dirty="0">
                <a:solidFill>
                  <a:schemeClr val="hlink"/>
                </a:solidFill>
                <a:cs typeface="Arial" panose="020B0604020202020204" pitchFamily="34" charset="0"/>
              </a:rPr>
              <a:t>, </a:t>
            </a:r>
            <a:r>
              <a:rPr lang="fr-CH" altLang="en-US" sz="2200" b="1" dirty="0" err="1">
                <a:solidFill>
                  <a:schemeClr val="hlink"/>
                </a:solidFill>
                <a:cs typeface="Arial" panose="020B0604020202020204" pitchFamily="34" charset="0"/>
              </a:rPr>
              <a:t>Giampietro</a:t>
            </a:r>
            <a:r>
              <a:rPr lang="fr-CH" altLang="en-US" sz="2200" b="1" dirty="0">
                <a:solidFill>
                  <a:schemeClr val="hlink"/>
                </a:solidFill>
                <a:cs typeface="Arial" panose="020B0604020202020204" pitchFamily="34" charset="0"/>
              </a:rPr>
              <a:t>)</a:t>
            </a:r>
          </a:p>
          <a:p>
            <a:pPr>
              <a:lnSpc>
                <a:spcPct val="125000"/>
              </a:lnSpc>
              <a:spcBef>
                <a:spcPts val="600"/>
              </a:spcBef>
              <a:buFont typeface="Wingdings" panose="05000000000000000000" pitchFamily="2" charset="2"/>
              <a:buChar char="Ø"/>
            </a:pPr>
            <a:r>
              <a:rPr lang="fr-CH" altLang="en-US" b="1" dirty="0" err="1">
                <a:cs typeface="Arial" panose="020B0604020202020204" pitchFamily="34" charset="0"/>
              </a:rPr>
              <a:t>econ</a:t>
            </a:r>
            <a:r>
              <a:rPr lang="fr-CH" altLang="en-US" b="1" dirty="0">
                <a:cs typeface="Arial" panose="020B0604020202020204" pitchFamily="34" charset="0"/>
              </a:rPr>
              <a:t>.-</a:t>
            </a:r>
            <a:r>
              <a:rPr lang="fr-CH" altLang="en-US" b="1" dirty="0" err="1">
                <a:cs typeface="Arial" panose="020B0604020202020204" pitchFamily="34" charset="0"/>
              </a:rPr>
              <a:t>ecol</a:t>
            </a:r>
            <a:r>
              <a:rPr lang="fr-CH" altLang="en-US" b="1" dirty="0">
                <a:cs typeface="Arial" panose="020B0604020202020204" pitchFamily="34" charset="0"/>
              </a:rPr>
              <a:t>. </a:t>
            </a:r>
            <a:r>
              <a:rPr lang="fr-CH" altLang="en-US" b="1" dirty="0" err="1">
                <a:cs typeface="Arial" panose="020B0604020202020204" pitchFamily="34" charset="0"/>
              </a:rPr>
              <a:t>coevolution</a:t>
            </a:r>
            <a:r>
              <a:rPr lang="fr-CH" altLang="en-US" b="1" dirty="0">
                <a:cs typeface="Arial" panose="020B0604020202020204" pitchFamily="34" charset="0"/>
              </a:rPr>
              <a:t> </a:t>
            </a:r>
            <a:r>
              <a:rPr lang="fr-CH" altLang="en-US" sz="2200" b="1" dirty="0">
                <a:solidFill>
                  <a:schemeClr val="hlink"/>
                </a:solidFill>
                <a:cs typeface="Arial" panose="020B0604020202020204" pitchFamily="34" charset="0"/>
              </a:rPr>
              <a:t>(</a:t>
            </a:r>
            <a:r>
              <a:rPr lang="fr-CH" altLang="en-US" sz="2200" b="1" dirty="0" err="1">
                <a:solidFill>
                  <a:schemeClr val="hlink"/>
                </a:solidFill>
                <a:cs typeface="Arial" panose="020B0604020202020204" pitchFamily="34" charset="0"/>
              </a:rPr>
              <a:t>Norgaard</a:t>
            </a:r>
            <a:r>
              <a:rPr lang="fr-CH" altLang="en-US" sz="2200" b="1" dirty="0">
                <a:solidFill>
                  <a:schemeClr val="hlink"/>
                </a:solidFill>
                <a:cs typeface="Arial" panose="020B0604020202020204" pitchFamily="34" charset="0"/>
              </a:rPr>
              <a:t>, </a:t>
            </a:r>
            <a:r>
              <a:rPr lang="fr-CH" altLang="en-US" sz="2200" b="1" dirty="0" err="1">
                <a:solidFill>
                  <a:schemeClr val="hlink"/>
                </a:solidFill>
              </a:rPr>
              <a:t>Gowdy</a:t>
            </a:r>
            <a:r>
              <a:rPr lang="fr-CH" altLang="en-US" sz="2200" b="1" dirty="0">
                <a:solidFill>
                  <a:schemeClr val="hlink"/>
                </a:solidFill>
                <a:cs typeface="Arial" panose="020B0604020202020204" pitchFamily="34" charset="0"/>
              </a:rPr>
              <a:t>)</a:t>
            </a:r>
          </a:p>
          <a:p>
            <a:pPr>
              <a:lnSpc>
                <a:spcPct val="125000"/>
              </a:lnSpc>
              <a:spcBef>
                <a:spcPts val="600"/>
              </a:spcBef>
              <a:buFont typeface="Wingdings" panose="05000000000000000000" pitchFamily="2" charset="2"/>
              <a:buChar char="Ø"/>
            </a:pPr>
            <a:r>
              <a:rPr lang="fr-CH" altLang="en-US" b="1" dirty="0" err="1">
                <a:cs typeface="Arial" panose="020B0604020202020204" pitchFamily="34" charset="0"/>
              </a:rPr>
              <a:t>ecol</a:t>
            </a:r>
            <a:r>
              <a:rPr lang="fr-CH" altLang="en-US" b="1" dirty="0">
                <a:cs typeface="Arial" panose="020B0604020202020204" pitchFamily="34" charset="0"/>
              </a:rPr>
              <a:t>. </a:t>
            </a:r>
            <a:r>
              <a:rPr lang="fr-CH" altLang="en-US" b="1" dirty="0" err="1">
                <a:cs typeface="Arial" panose="020B0604020202020204" pitchFamily="34" charset="0"/>
              </a:rPr>
              <a:t>econ</a:t>
            </a:r>
            <a:r>
              <a:rPr lang="fr-CH" altLang="en-US" b="1" dirty="0">
                <a:cs typeface="Arial" panose="020B0604020202020204" pitchFamily="34" charset="0"/>
              </a:rPr>
              <a:t>. &amp; social justice </a:t>
            </a:r>
            <a:r>
              <a:rPr lang="fr-CH" altLang="en-US" sz="2200" b="1" dirty="0">
                <a:solidFill>
                  <a:schemeClr val="hlink"/>
                </a:solidFill>
                <a:cs typeface="Arial" panose="020B0604020202020204" pitchFamily="34" charset="0"/>
              </a:rPr>
              <a:t>(Martinez-</a:t>
            </a:r>
            <a:r>
              <a:rPr lang="fr-CH" altLang="en-US" sz="2200" b="1" dirty="0" err="1">
                <a:solidFill>
                  <a:schemeClr val="hlink"/>
                </a:solidFill>
                <a:cs typeface="Arial" panose="020B0604020202020204" pitchFamily="34" charset="0"/>
              </a:rPr>
              <a:t>Alier</a:t>
            </a:r>
            <a:r>
              <a:rPr lang="fr-CH" altLang="en-US" sz="2200" b="1" dirty="0">
                <a:solidFill>
                  <a:schemeClr val="hlink"/>
                </a:solidFill>
                <a:cs typeface="Arial" panose="020B0604020202020204" pitchFamily="34" charset="0"/>
              </a:rPr>
              <a:t>)</a:t>
            </a:r>
          </a:p>
          <a:p>
            <a:pPr>
              <a:lnSpc>
                <a:spcPct val="125000"/>
              </a:lnSpc>
              <a:spcBef>
                <a:spcPts val="600"/>
              </a:spcBef>
              <a:buFont typeface="Wingdings" panose="05000000000000000000" pitchFamily="2" charset="2"/>
              <a:buChar char="Ø"/>
            </a:pPr>
            <a:r>
              <a:rPr lang="fr-CH" altLang="en-US" b="1" dirty="0" err="1">
                <a:cs typeface="Arial" panose="020B0604020202020204" pitchFamily="34" charset="0"/>
              </a:rPr>
              <a:t>steady</a:t>
            </a:r>
            <a:r>
              <a:rPr lang="fr-CH" altLang="en-US" b="1" dirty="0">
                <a:cs typeface="Arial" panose="020B0604020202020204" pitchFamily="34" charset="0"/>
              </a:rPr>
              <a:t> state &amp; </a:t>
            </a:r>
            <a:r>
              <a:rPr lang="fr-CH" altLang="en-US" b="1" dirty="0" err="1">
                <a:cs typeface="Arial" panose="020B0604020202020204" pitchFamily="34" charset="0"/>
              </a:rPr>
              <a:t>sust</a:t>
            </a:r>
            <a:r>
              <a:rPr lang="fr-CH" altLang="en-US" b="1" dirty="0">
                <a:cs typeface="Arial" panose="020B0604020202020204" pitchFamily="34" charset="0"/>
              </a:rPr>
              <a:t>. </a:t>
            </a:r>
            <a:r>
              <a:rPr lang="fr-CH" altLang="en-US" b="1" dirty="0" err="1">
                <a:cs typeface="Arial" panose="020B0604020202020204" pitchFamily="34" charset="0"/>
              </a:rPr>
              <a:t>dev</a:t>
            </a:r>
            <a:r>
              <a:rPr lang="fr-CH" altLang="en-US" b="1" dirty="0">
                <a:cs typeface="Arial" panose="020B0604020202020204" pitchFamily="34" charset="0"/>
              </a:rPr>
              <a:t>. </a:t>
            </a:r>
            <a:r>
              <a:rPr lang="fr-CH" altLang="en-US" sz="2200" b="1" dirty="0">
                <a:solidFill>
                  <a:schemeClr val="hlink"/>
                </a:solidFill>
                <a:cs typeface="Arial" panose="020B0604020202020204" pitchFamily="34" charset="0"/>
              </a:rPr>
              <a:t>(Daly, Costanza)</a:t>
            </a:r>
          </a:p>
          <a:p>
            <a:pPr>
              <a:lnSpc>
                <a:spcPct val="125000"/>
              </a:lnSpc>
              <a:spcBef>
                <a:spcPts val="600"/>
              </a:spcBef>
              <a:buFont typeface="Wingdings" panose="05000000000000000000" pitchFamily="2" charset="2"/>
              <a:buChar char="Ø"/>
            </a:pPr>
            <a:r>
              <a:rPr lang="fr-CH" altLang="en-US" b="1" dirty="0" err="1">
                <a:cs typeface="Arial" panose="020B0604020202020204" pitchFamily="34" charset="0"/>
              </a:rPr>
              <a:t>bioecon</a:t>
            </a:r>
            <a:r>
              <a:rPr lang="fr-CH" altLang="en-US" b="1" dirty="0">
                <a:cs typeface="Arial" panose="020B0604020202020204" pitchFamily="34" charset="0"/>
              </a:rPr>
              <a:t>. &amp; </a:t>
            </a:r>
            <a:r>
              <a:rPr lang="fr-CH" altLang="en-US" b="1" dirty="0" err="1">
                <a:cs typeface="Arial" panose="020B0604020202020204" pitchFamily="34" charset="0"/>
              </a:rPr>
              <a:t>degrowth</a:t>
            </a:r>
            <a:r>
              <a:rPr lang="fr-CH" altLang="en-US" b="1" dirty="0">
                <a:cs typeface="Arial" panose="020B0604020202020204" pitchFamily="34" charset="0"/>
              </a:rPr>
              <a:t> </a:t>
            </a:r>
            <a:r>
              <a:rPr lang="fr-CH" altLang="en-US" sz="2200" b="1" dirty="0">
                <a:solidFill>
                  <a:schemeClr val="hlink"/>
                </a:solidFill>
                <a:cs typeface="Arial" panose="020B0604020202020204" pitchFamily="34" charset="0"/>
              </a:rPr>
              <a:t>(</a:t>
            </a:r>
            <a:r>
              <a:rPr lang="fr-CH" altLang="en-US" sz="2200" b="1" dirty="0" err="1">
                <a:solidFill>
                  <a:schemeClr val="hlink"/>
                </a:solidFill>
                <a:cs typeface="Arial" panose="020B0604020202020204" pitchFamily="34" charset="0"/>
              </a:rPr>
              <a:t>Bonaiutti</a:t>
            </a:r>
            <a:r>
              <a:rPr lang="fr-CH" altLang="en-US" sz="2200" b="1" dirty="0">
                <a:solidFill>
                  <a:schemeClr val="hlink"/>
                </a:solidFill>
                <a:cs typeface="Arial" panose="020B0604020202020204" pitchFamily="34" charset="0"/>
              </a:rPr>
              <a:t>, </a:t>
            </a:r>
            <a:r>
              <a:rPr lang="fr-CH" altLang="en-US" sz="2200" b="1" dirty="0" err="1">
                <a:solidFill>
                  <a:schemeClr val="hlink"/>
                </a:solidFill>
                <a:cs typeface="Arial" panose="020B0604020202020204" pitchFamily="34" charset="0"/>
              </a:rPr>
              <a:t>Kallis</a:t>
            </a:r>
            <a:r>
              <a:rPr lang="fr-CH" altLang="en-US" sz="2200" b="1" dirty="0">
                <a:solidFill>
                  <a:schemeClr val="hlink"/>
                </a:solidFill>
                <a:cs typeface="Arial" panose="020B0604020202020204" pitchFamily="34" charset="0"/>
              </a:rPr>
              <a:t>)</a:t>
            </a:r>
          </a:p>
        </p:txBody>
      </p:sp>
      <p:sp>
        <p:nvSpPr>
          <p:cNvPr id="7" name="Text Box 2"/>
          <p:cNvSpPr txBox="1">
            <a:spLocks noChangeArrowheads="1"/>
          </p:cNvSpPr>
          <p:nvPr/>
        </p:nvSpPr>
        <p:spPr bwMode="auto">
          <a:xfrm>
            <a:off x="1449388" y="228600"/>
            <a:ext cx="617220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fontAlgn="base">
              <a:spcBef>
                <a:spcPct val="0"/>
              </a:spcBef>
              <a:spcAft>
                <a:spcPct val="0"/>
              </a:spcAft>
            </a:pPr>
            <a:r>
              <a:rPr lang="en-GB" sz="3400" b="1" dirty="0">
                <a:solidFill>
                  <a:srgbClr val="333399"/>
                </a:solidFill>
              </a:rPr>
              <a:t>Ecological economics</a:t>
            </a:r>
          </a:p>
        </p:txBody>
      </p:sp>
    </p:spTree>
    <p:extLst>
      <p:ext uri="{BB962C8B-B14F-4D97-AF65-F5344CB8AC3E}">
        <p14:creationId xmlns:p14="http://schemas.microsoft.com/office/powerpoint/2010/main" val="272035774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GCSP_ppt-Template_NEW_for_4-3_screen (3)">
  <a:themeElements>
    <a:clrScheme name="GCSP_pp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Calibri"/>
        <a:ea typeface=""/>
        <a:cs typeface="Arial"/>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CSP_pp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CSP_ppt-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CSP_ppt-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CSP_ppt-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CSP_ppt-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CSP_ppt-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CSP_ppt-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CSP_ppt-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CSP_ppt-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CSP_ppt-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CSP_ppt-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CSP_ppt-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786</Words>
  <Application>Microsoft Office PowerPoint</Application>
  <PresentationFormat>On-screen Show (4:3)</PresentationFormat>
  <Paragraphs>188</Paragraphs>
  <Slides>15</Slides>
  <Notes>11</Notes>
  <HiddenSlides>0</HiddenSlides>
  <MMClips>0</MMClips>
  <ScaleCrop>false</ScaleCrop>
  <HeadingPairs>
    <vt:vector size="6" baseType="variant">
      <vt:variant>
        <vt:lpstr>Fonts Used</vt:lpstr>
      </vt:variant>
      <vt:variant>
        <vt:i4>12</vt:i4>
      </vt:variant>
      <vt:variant>
        <vt:lpstr>Theme</vt:lpstr>
      </vt:variant>
      <vt:variant>
        <vt:i4>4</vt:i4>
      </vt:variant>
      <vt:variant>
        <vt:lpstr>Slide Titles</vt:lpstr>
      </vt:variant>
      <vt:variant>
        <vt:i4>15</vt:i4>
      </vt:variant>
    </vt:vector>
  </HeadingPairs>
  <TitlesOfParts>
    <vt:vector size="31" baseType="lpstr">
      <vt:lpstr>ＭＳ Ｐゴシック</vt:lpstr>
      <vt:lpstr>Arial</vt:lpstr>
      <vt:lpstr>Arial Black</vt:lpstr>
      <vt:lpstr>Calibri</vt:lpstr>
      <vt:lpstr>Calibri Light</vt:lpstr>
      <vt:lpstr>Franklin Gothic Medium</vt:lpstr>
      <vt:lpstr>Symbol</vt:lpstr>
      <vt:lpstr>Times</vt:lpstr>
      <vt:lpstr>Times New Roman</vt:lpstr>
      <vt:lpstr>Wingdings</vt:lpstr>
      <vt:lpstr>Wingdings 2</vt:lpstr>
      <vt:lpstr>Wingdings 3</vt:lpstr>
      <vt:lpstr>Default Design</vt:lpstr>
      <vt:lpstr>1_Default Design</vt:lpstr>
      <vt:lpstr>GCSP_ppt-Template_NEW_for_4-3_screen (3)</vt:lpstr>
      <vt:lpstr>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IHEID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 between the flows of stocks of mineral &amp; the services of funds of biotic resources</dc:title>
  <dc:creator>van Griethuysen Pascal</dc:creator>
  <cp:lastModifiedBy>PvG</cp:lastModifiedBy>
  <cp:revision>43</cp:revision>
  <cp:lastPrinted>2017-01-26T16:20:44Z</cp:lastPrinted>
  <dcterms:created xsi:type="dcterms:W3CDTF">2013-03-13T06:20:43Z</dcterms:created>
  <dcterms:modified xsi:type="dcterms:W3CDTF">2017-02-01T05:23:52Z</dcterms:modified>
</cp:coreProperties>
</file>