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slide" Target="slides/slide8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4" name="Shape 13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0" name="Shape 14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6" name="Shape 14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2" name="Shape 15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8" name="Shape 15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4" name="Shape 16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" name="Shape 17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" name="Shape 17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lt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ctrTitle"/>
          </p:nvPr>
        </p:nvSpPr>
        <p:spPr>
          <a:xfrm>
            <a:off x="2286000" y="3124200"/>
            <a:ext cx="6172199" cy="189436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1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2286000" y="5003321"/>
            <a:ext cx="6172199" cy="1371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1" i="0" sz="18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ctr">
              <a:spcBef>
                <a:spcPts val="420"/>
              </a:spcBef>
              <a:buClr>
                <a:schemeClr val="accent1"/>
              </a:buClr>
              <a:buFont typeface="Noto Sans Symbols"/>
              <a:buNone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ctr">
              <a:spcBef>
                <a:spcPts val="360"/>
              </a:spcBef>
              <a:buClr>
                <a:srgbClr val="B4A259"/>
              </a:buClr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ctr">
              <a:spcBef>
                <a:spcPts val="360"/>
              </a:spcBef>
              <a:buClr>
                <a:srgbClr val="E3D8B7"/>
              </a:buClr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ctr">
              <a:spcBef>
                <a:spcPts val="320"/>
              </a:spcBef>
              <a:buClr>
                <a:srgbClr val="CBD4C1"/>
              </a:buClr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ctr">
              <a:spcBef>
                <a:spcPts val="320"/>
              </a:spcBef>
              <a:buClr>
                <a:schemeClr val="accent1"/>
              </a:buClr>
              <a:buFont typeface="Century Schoolbook"/>
              <a:buNone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ctr">
              <a:spcBef>
                <a:spcPts val="280"/>
              </a:spcBef>
              <a:buClr>
                <a:srgbClr val="E3D8B7"/>
              </a:buClr>
              <a:buFont typeface="Noto Sans Symbols"/>
              <a:buNone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ctr">
              <a:spcBef>
                <a:spcPts val="280"/>
              </a:spcBef>
              <a:buClr>
                <a:schemeClr val="accent2"/>
              </a:buClr>
              <a:buFont typeface="Century Schoolbook"/>
              <a:buNone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ctr">
              <a:spcBef>
                <a:spcPts val="280"/>
              </a:spcBef>
              <a:buClr>
                <a:srgbClr val="B4A259"/>
              </a:buClr>
              <a:buFont typeface="Century Schoolbook"/>
              <a:buNone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 rot="5400000">
            <a:off x="7764621" y="1174097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 rot="5400000">
            <a:off x="7077268" y="4181668"/>
            <a:ext cx="365760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22" name="Shape 22"/>
          <p:cNvSpPr/>
          <p:nvPr/>
        </p:nvSpPr>
        <p:spPr>
          <a:xfrm>
            <a:off x="381000" y="0"/>
            <a:ext cx="609599" cy="6858000"/>
          </a:xfrm>
          <a:prstGeom prst="rect">
            <a:avLst/>
          </a:prstGeom>
          <a:solidFill>
            <a:srgbClr val="E3D8B7">
              <a:alpha val="53725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3" name="Shape 23"/>
          <p:cNvSpPr/>
          <p:nvPr/>
        </p:nvSpPr>
        <p:spPr>
          <a:xfrm>
            <a:off x="276336" y="0"/>
            <a:ext cx="104663" cy="6858000"/>
          </a:xfrm>
          <a:prstGeom prst="rect">
            <a:avLst/>
          </a:prstGeom>
          <a:solidFill>
            <a:srgbClr val="EDE6D2">
              <a:alpha val="3568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990600" y="0"/>
            <a:ext cx="181871" cy="6858000"/>
          </a:xfrm>
          <a:prstGeom prst="rect">
            <a:avLst/>
          </a:prstGeom>
          <a:solidFill>
            <a:srgbClr val="EDE6D2">
              <a:alpha val="69803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5" name="Shape 25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6F3EA">
              <a:alpha val="70980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26" name="Shape 26"/>
          <p:cNvCxnSpPr/>
          <p:nvPr/>
        </p:nvCxnSpPr>
        <p:spPr>
          <a:xfrm>
            <a:off x="106343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E3D8B7">
                <a:alpha val="72941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" name="Shape 27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6F3EA">
                <a:alpha val="82745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" name="Shape 28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E3D8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" name="Shape 29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E3D8B7">
                <a:alpha val="81960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" name="Shape 30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E3D8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" name="Shape 31"/>
          <p:cNvCxnSpPr/>
          <p:nvPr/>
        </p:nvCxnSpPr>
        <p:spPr>
          <a:xfrm>
            <a:off x="9113856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E3D8B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" name="Shape 32"/>
          <p:cNvSpPr/>
          <p:nvPr/>
        </p:nvSpPr>
        <p:spPr>
          <a:xfrm>
            <a:off x="1219200" y="0"/>
            <a:ext cx="76199" cy="6858000"/>
          </a:xfrm>
          <a:prstGeom prst="rect">
            <a:avLst/>
          </a:prstGeom>
          <a:solidFill>
            <a:srgbClr val="E3D8B7">
              <a:alpha val="50980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4" name="Shape 34"/>
          <p:cNvSpPr/>
          <p:nvPr/>
        </p:nvSpPr>
        <p:spPr>
          <a:xfrm>
            <a:off x="1309632" y="4866751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5" name="Shape 35"/>
          <p:cNvSpPr/>
          <p:nvPr/>
        </p:nvSpPr>
        <p:spPr>
          <a:xfrm>
            <a:off x="1091079" y="5500632"/>
            <a:ext cx="137159" cy="1371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6" name="Shape 36"/>
          <p:cNvSpPr/>
          <p:nvPr/>
        </p:nvSpPr>
        <p:spPr>
          <a:xfrm>
            <a:off x="1664208" y="5788151"/>
            <a:ext cx="274319" cy="27431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7" name="Shape 37"/>
          <p:cNvSpPr/>
          <p:nvPr/>
        </p:nvSpPr>
        <p:spPr>
          <a:xfrm>
            <a:off x="1905000" y="4495800"/>
            <a:ext cx="365759" cy="3657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1325544" y="4928701"/>
            <a:ext cx="609599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 rot="5400000">
            <a:off x="1754123" y="303275"/>
            <a:ext cx="4873751" cy="74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B4A259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E3D8B7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CBD4C1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E3D8B7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B4A259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23" name="Shape 123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24" name="Shape 124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25" name="Shape 125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 rot="5400000">
            <a:off x="4541837" y="2362201"/>
            <a:ext cx="5851525" cy="16763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B4A259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E3D8B7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CBD4C1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E3D8B7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B4A259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30" name="Shape 130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31" name="Shape 131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B4A259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E3D8B7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CBD4C1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E3D8B7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B4A259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  <p:sp>
        <p:nvSpPr>
          <p:cNvPr id="44" name="Shape 44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2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2286000" y="2895600"/>
            <a:ext cx="6172199" cy="205359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lt2"/>
              </a:buClr>
              <a:buFont typeface="Century Schoolbook"/>
              <a:buNone/>
              <a:defRPr b="1" i="0" sz="3000" u="none" cap="small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2286000" y="5010150"/>
            <a:ext cx="6172199" cy="1371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1" i="0" sz="18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284480" lvl="1" marL="640080" marR="0" rtl="0" algn="l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90500" lvl="2" marL="914400" marR="0" rtl="0" algn="l">
              <a:spcBef>
                <a:spcPts val="320"/>
              </a:spcBef>
              <a:buClr>
                <a:srgbClr val="B4A259"/>
              </a:buClr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85419" lvl="3" marL="1188720" marR="0" rtl="0" algn="l">
              <a:spcBef>
                <a:spcPts val="280"/>
              </a:spcBef>
              <a:buClr>
                <a:srgbClr val="E3D8B7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93039" lvl="4" marL="1463040" marR="0" rtl="0" algn="l">
              <a:spcBef>
                <a:spcPts val="280"/>
              </a:spcBef>
              <a:buClr>
                <a:srgbClr val="CBD4C1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E3D8B7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B4A259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0" type="dt"/>
          </p:nvPr>
        </p:nvSpPr>
        <p:spPr>
          <a:xfrm rot="5400000">
            <a:off x="7763256" y="1170432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1" type="ftr"/>
          </p:nvPr>
        </p:nvSpPr>
        <p:spPr>
          <a:xfrm rot="5400000">
            <a:off x="7077455" y="4178808"/>
            <a:ext cx="365760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50" name="Shape 50"/>
          <p:cNvSpPr/>
          <p:nvPr/>
        </p:nvSpPr>
        <p:spPr>
          <a:xfrm>
            <a:off x="381000" y="0"/>
            <a:ext cx="609599" cy="6858000"/>
          </a:xfrm>
          <a:prstGeom prst="rect">
            <a:avLst/>
          </a:prstGeom>
          <a:solidFill>
            <a:srgbClr val="E3D8B7">
              <a:alpha val="53725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1" name="Shape 51"/>
          <p:cNvSpPr/>
          <p:nvPr/>
        </p:nvSpPr>
        <p:spPr>
          <a:xfrm>
            <a:off x="276336" y="0"/>
            <a:ext cx="104663" cy="6858000"/>
          </a:xfrm>
          <a:prstGeom prst="rect">
            <a:avLst/>
          </a:prstGeom>
          <a:solidFill>
            <a:srgbClr val="EDE6D2">
              <a:alpha val="3568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2" name="Shape 52"/>
          <p:cNvSpPr/>
          <p:nvPr/>
        </p:nvSpPr>
        <p:spPr>
          <a:xfrm>
            <a:off x="990600" y="0"/>
            <a:ext cx="181871" cy="6858000"/>
          </a:xfrm>
          <a:prstGeom prst="rect">
            <a:avLst/>
          </a:prstGeom>
          <a:solidFill>
            <a:srgbClr val="EDE6D2">
              <a:alpha val="69803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3" name="Shape 53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6F3EA">
              <a:alpha val="70980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54" name="Shape 54"/>
          <p:cNvCxnSpPr/>
          <p:nvPr/>
        </p:nvCxnSpPr>
        <p:spPr>
          <a:xfrm>
            <a:off x="106343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E3D8B7">
                <a:alpha val="72941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" name="Shape 55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6F3EA">
                <a:alpha val="82745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" name="Shape 56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E3D8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" name="Shape 57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E3D8B7">
                <a:alpha val="81960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8" name="Shape 58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E3D8B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9" name="Shape 59"/>
          <p:cNvSpPr/>
          <p:nvPr/>
        </p:nvSpPr>
        <p:spPr>
          <a:xfrm>
            <a:off x="1219200" y="0"/>
            <a:ext cx="76199" cy="6858000"/>
          </a:xfrm>
          <a:prstGeom prst="rect">
            <a:avLst/>
          </a:prstGeom>
          <a:solidFill>
            <a:srgbClr val="E3D8B7">
              <a:alpha val="50980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0" name="Shape 60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1" name="Shape 61"/>
          <p:cNvSpPr/>
          <p:nvPr/>
        </p:nvSpPr>
        <p:spPr>
          <a:xfrm>
            <a:off x="1324704" y="4866751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2" name="Shape 62"/>
          <p:cNvSpPr/>
          <p:nvPr/>
        </p:nvSpPr>
        <p:spPr>
          <a:xfrm>
            <a:off x="1091079" y="5500632"/>
            <a:ext cx="137159" cy="1371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3" name="Shape 63"/>
          <p:cNvSpPr/>
          <p:nvPr/>
        </p:nvSpPr>
        <p:spPr>
          <a:xfrm>
            <a:off x="1664208" y="5791200"/>
            <a:ext cx="274319" cy="27431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4" name="Shape 64"/>
          <p:cNvSpPr/>
          <p:nvPr/>
        </p:nvSpPr>
        <p:spPr>
          <a:xfrm>
            <a:off x="1879040" y="4479887"/>
            <a:ext cx="365759" cy="3657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65" name="Shape 65"/>
          <p:cNvCxnSpPr/>
          <p:nvPr/>
        </p:nvCxnSpPr>
        <p:spPr>
          <a:xfrm>
            <a:off x="9097943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E3D8B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6" name="Shape 66"/>
          <p:cNvSpPr txBox="1"/>
          <p:nvPr>
            <p:ph idx="12" type="sldNum"/>
          </p:nvPr>
        </p:nvSpPr>
        <p:spPr>
          <a:xfrm>
            <a:off x="1340616" y="4928701"/>
            <a:ext cx="609599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B4A259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E3D8B7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CBD4C1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E3D8B7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B4A259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2" type="body"/>
          </p:nvPr>
        </p:nvSpPr>
        <p:spPr>
          <a:xfrm>
            <a:off x="4270248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B4A259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E3D8B7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CBD4C1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E3D8B7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B4A259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B4A259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E3D8B7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CBD4C1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E3D8B7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B4A259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2" type="body"/>
          </p:nvPr>
        </p:nvSpPr>
        <p:spPr>
          <a:xfrm>
            <a:off x="4371975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B4A259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E3D8B7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CBD4C1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E3D8B7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B4A259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81" name="Shape 81"/>
          <p:cNvSpPr/>
          <p:nvPr>
            <p:ph idx="3" type="body"/>
          </p:nvPr>
        </p:nvSpPr>
        <p:spPr>
          <a:xfrm>
            <a:off x="4572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1" i="0" sz="20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B4A259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E3D8B7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CBD4C1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E3D8B7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B4A259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82" name="Shape 82"/>
          <p:cNvSpPr/>
          <p:nvPr>
            <p:ph idx="4" type="body"/>
          </p:nvPr>
        </p:nvSpPr>
        <p:spPr>
          <a:xfrm>
            <a:off x="43434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1" i="0" sz="20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B4A259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E3D8B7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CBD4C1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E3D8B7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B4A259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5" name="Shape 85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  <p:sp>
        <p:nvSpPr>
          <p:cNvPr id="87" name="Shape 87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bg>
      <p:bgPr>
        <a:solidFill>
          <a:schemeClr val="l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Shape 93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E3D8B7">
                <a:alpha val="92941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4" name="Shape 94"/>
          <p:cNvSpPr txBox="1"/>
          <p:nvPr>
            <p:ph type="title"/>
          </p:nvPr>
        </p:nvSpPr>
        <p:spPr>
          <a:xfrm rot="5400000">
            <a:off x="3371849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1" i="0" sz="2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12279" y="274319"/>
            <a:ext cx="1527047" cy="49834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400"/>
              </a:spcBef>
              <a:spcAft>
                <a:spcPts val="100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284480" lvl="1" marL="640080" marR="0" rtl="0" algn="l">
              <a:spcBef>
                <a:spcPts val="240"/>
              </a:spcBef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90500" lvl="2" marL="914400" marR="0" rtl="0" algn="l">
              <a:spcBef>
                <a:spcPts val="200"/>
              </a:spcBef>
              <a:buClr>
                <a:srgbClr val="B4A259"/>
              </a:buClr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85419" lvl="3" marL="1188720" marR="0" rtl="0" algn="l">
              <a:spcBef>
                <a:spcPts val="180"/>
              </a:spcBef>
              <a:buClr>
                <a:srgbClr val="E3D8B7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93039" lvl="4" marL="1463040" marR="0" rtl="0" algn="l">
              <a:spcBef>
                <a:spcPts val="180"/>
              </a:spcBef>
              <a:buClr>
                <a:srgbClr val="CBD4C1"/>
              </a:buClr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E3D8B7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B4A259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cxnSp>
        <p:nvCxnSpPr>
          <p:cNvPr id="96" name="Shape 96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E3D8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Shape 97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8" name="Shape 98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9" name="Shape 99"/>
          <p:cNvSpPr/>
          <p:nvPr/>
        </p:nvSpPr>
        <p:spPr>
          <a:xfrm>
            <a:off x="8839200" y="0"/>
            <a:ext cx="304799" cy="6858000"/>
          </a:xfrm>
          <a:prstGeom prst="rect">
            <a:avLst/>
          </a:prstGeom>
          <a:solidFill>
            <a:srgbClr val="E3D8B7">
              <a:alpha val="8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00" name="Shape 100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1" name="Shape 101"/>
          <p:cNvSpPr/>
          <p:nvPr/>
        </p:nvSpPr>
        <p:spPr>
          <a:xfrm>
            <a:off x="8156447" y="5715000"/>
            <a:ext cx="548639" cy="54863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2" name="Shape 102"/>
          <p:cNvSpPr txBox="1"/>
          <p:nvPr>
            <p:ph idx="2" type="body"/>
          </p:nvPr>
        </p:nvSpPr>
        <p:spPr>
          <a:xfrm>
            <a:off x="304800" y="274319"/>
            <a:ext cx="5638800" cy="632764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B4A259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E3D8B7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CBD4C1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E3D8B7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B4A259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  <p:sp>
        <p:nvSpPr>
          <p:cNvPr id="105" name="Shape 105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Shape 107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E3D8B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8" name="Shape 108"/>
          <p:cNvSpPr/>
          <p:nvPr/>
        </p:nvSpPr>
        <p:spPr>
          <a:xfrm>
            <a:off x="8156447" y="5715000"/>
            <a:ext cx="548639" cy="54863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9" name="Shape 109"/>
          <p:cNvSpPr txBox="1"/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1" i="0" sz="2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0" name="Shape 110"/>
          <p:cNvSpPr/>
          <p:nvPr>
            <p:ph idx="2" type="pic"/>
          </p:nvPr>
        </p:nvSpPr>
        <p:spPr>
          <a:xfrm>
            <a:off x="0" y="0"/>
            <a:ext cx="6172199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00"/>
              </a:spcBef>
              <a:buClr>
                <a:schemeClr val="accent1"/>
              </a:buClr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B4A259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E3D8B7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CBD4C1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E3D8B7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B4A259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765797" y="264794"/>
            <a:ext cx="1524000" cy="49560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100"/>
              </a:spcBef>
              <a:spcAft>
                <a:spcPts val="40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223520" lvl="1" marL="640080" marR="0" rtl="0" algn="l">
              <a:spcBef>
                <a:spcPts val="240"/>
              </a:spcBef>
              <a:buClr>
                <a:schemeClr val="accent1"/>
              </a:buClr>
              <a:buSzPct val="80000"/>
              <a:buFont typeface="Noto Sans Symbols"/>
              <a:buChar char="●"/>
              <a:defRPr b="0" i="0" sz="12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52400" lvl="2" marL="914400" marR="0" rtl="0" algn="l">
              <a:spcBef>
                <a:spcPts val="200"/>
              </a:spcBef>
              <a:buClr>
                <a:srgbClr val="B4A259"/>
              </a:buClr>
              <a:buSzPct val="60000"/>
              <a:buFont typeface="Noto Sans Symbols"/>
              <a:buChar char="•"/>
              <a:defRPr b="0" i="0" sz="10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51130" lvl="3" marL="1188720" marR="0" rtl="0" algn="l">
              <a:spcBef>
                <a:spcPts val="180"/>
              </a:spcBef>
              <a:buClr>
                <a:srgbClr val="E3D8B7"/>
              </a:buClr>
              <a:buSzPct val="60000"/>
              <a:buFont typeface="Noto Sans Symbols"/>
              <a:buChar char="•"/>
              <a:defRPr b="0" i="0" sz="9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54178" lvl="4" marL="1463040" marR="0" rtl="0" algn="l">
              <a:spcBef>
                <a:spcPts val="180"/>
              </a:spcBef>
              <a:buClr>
                <a:srgbClr val="CBD4C1"/>
              </a:buClr>
              <a:buSzPct val="68000"/>
              <a:buFont typeface="Noto Sans Symbols"/>
              <a:buChar char="●"/>
              <a:defRPr b="0" i="0" sz="9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E3D8B7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B4A259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cxnSp>
        <p:nvCxnSpPr>
          <p:cNvPr id="112" name="Shape 112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3" name="Shape 113"/>
          <p:cNvSpPr/>
          <p:nvPr/>
        </p:nvSpPr>
        <p:spPr>
          <a:xfrm>
            <a:off x="8839200" y="0"/>
            <a:ext cx="304799" cy="6858000"/>
          </a:xfrm>
          <a:prstGeom prst="rect">
            <a:avLst/>
          </a:prstGeom>
          <a:solidFill>
            <a:srgbClr val="E3D8B7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14" name="Shape 114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5" name="Shape 115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E3D8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6" name="Shape 116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7" name="Shape 117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  <p:sp>
        <p:nvSpPr>
          <p:cNvPr id="119" name="Shape 119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hape 6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E3D8B7">
                <a:alpha val="92941"/>
              </a:srgbClr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" name="Shape 7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2"/>
              </a:buClr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" name="Shape 8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764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177800" lvl="1" marL="640080" marR="0" rtl="0" algn="l">
              <a:spcBef>
                <a:spcPts val="420"/>
              </a:spcBef>
              <a:buClr>
                <a:schemeClr val="accent1"/>
              </a:buClr>
              <a:buSzPct val="79999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121919" lvl="2" marL="914400" marR="0" rtl="0" algn="l">
              <a:spcBef>
                <a:spcPts val="360"/>
              </a:spcBef>
              <a:buClr>
                <a:srgbClr val="B4A259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116839" lvl="3" marL="1188720" marR="0" rtl="0" algn="l">
              <a:spcBef>
                <a:spcPts val="360"/>
              </a:spcBef>
              <a:buClr>
                <a:srgbClr val="E3D8B7"/>
              </a:buClr>
              <a:buSzPct val="600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123951" lvl="4" marL="1463040" marR="0" rtl="0" algn="l">
              <a:spcBef>
                <a:spcPts val="320"/>
              </a:spcBef>
              <a:buClr>
                <a:srgbClr val="CBD4C1"/>
              </a:buClr>
              <a:buSzPct val="6800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86360" lvl="5" marL="1737360" marR="0" rtl="0" algn="l">
              <a:spcBef>
                <a:spcPts val="320"/>
              </a:spcBef>
              <a:buClr>
                <a:schemeClr val="accent1"/>
              </a:buClr>
              <a:buSzPct val="1000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129539" lvl="6" marL="2011679" marR="0" rtl="0" algn="l">
              <a:spcBef>
                <a:spcPts val="280"/>
              </a:spcBef>
              <a:buClr>
                <a:srgbClr val="E3D8B7"/>
              </a:buClr>
              <a:buSzPct val="59999"/>
              <a:buFont typeface="Noto Sans Symbols"/>
              <a:buChar char="○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101600" lvl="7" marL="2286000" marR="0" rtl="0" algn="l">
              <a:spcBef>
                <a:spcPts val="280"/>
              </a:spcBef>
              <a:buClr>
                <a:schemeClr val="accent2"/>
              </a:buClr>
              <a:buSzPct val="1000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96520" lvl="8" marL="2560320" marR="0" rtl="0" algn="l">
              <a:spcBef>
                <a:spcPts val="280"/>
              </a:spcBef>
              <a:buClr>
                <a:srgbClr val="B4A259"/>
              </a:buClr>
              <a:buSzPct val="1000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0" type="dt"/>
          </p:nvPr>
        </p:nvSpPr>
        <p:spPr>
          <a:xfrm rot="5400000">
            <a:off x="7589520" y="1081851"/>
            <a:ext cx="2011680" cy="384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1" type="ftr"/>
          </p:nvPr>
        </p:nvSpPr>
        <p:spPr>
          <a:xfrm rot="5400000">
            <a:off x="6990185" y="3737239"/>
            <a:ext cx="3200399" cy="36575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cxnSp>
        <p:nvCxnSpPr>
          <p:cNvPr id="11" name="Shape 11"/>
          <p:cNvCxnSpPr/>
          <p:nvPr/>
        </p:nvCxnSpPr>
        <p:spPr>
          <a:xfrm>
            <a:off x="76200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E3D8B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/>
          <p:nvPr/>
        </p:nvSpPr>
        <p:spPr>
          <a:xfrm>
            <a:off x="8839200" y="0"/>
            <a:ext cx="304799" cy="6858000"/>
          </a:xfrm>
          <a:prstGeom prst="rect">
            <a:avLst/>
          </a:prstGeom>
          <a:solidFill>
            <a:srgbClr val="E3D8B7">
              <a:alpha val="8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4" name="Shape 14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" name="Shape 15"/>
          <p:cNvSpPr/>
          <p:nvPr/>
        </p:nvSpPr>
        <p:spPr>
          <a:xfrm>
            <a:off x="8156447" y="5715000"/>
            <a:ext cx="548639" cy="54863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129015" y="5734050"/>
            <a:ext cx="609599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sr-Latn-RS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ctrTitle"/>
          </p:nvPr>
        </p:nvSpPr>
        <p:spPr>
          <a:xfrm>
            <a:off x="2267743" y="1628800"/>
            <a:ext cx="6172199" cy="18943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1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Principles of Sustainable Economy</a:t>
            </a:r>
          </a:p>
        </p:txBody>
      </p:sp>
      <p:sp>
        <p:nvSpPr>
          <p:cNvPr id="137" name="Shape 137"/>
          <p:cNvSpPr txBox="1"/>
          <p:nvPr>
            <p:ph idx="1" type="subTitle"/>
          </p:nvPr>
        </p:nvSpPr>
        <p:spPr>
          <a:xfrm>
            <a:off x="2286000" y="5003321"/>
            <a:ext cx="6172199" cy="1371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0" lang="sr-Latn-RS" sz="18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Radmilo V. Pešić</a:t>
            </a: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0" lang="sr-Latn-RS" sz="18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University of Belgrade</a:t>
            </a:r>
          </a:p>
          <a:p>
            <a:pPr indent="0" lvl="0" marL="0" marR="0" rtl="0" algn="l">
              <a:spcBef>
                <a:spcPts val="60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0" lang="sr-Latn-RS" sz="18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Serbia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Well known facts</a:t>
            </a:r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Nature has been the partner of man in every productive activity for ages.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Dangerous moves towards the end of the partnership.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By changing environment we are going to turn natural forces against us.</a:t>
            </a:r>
            <a:r>
              <a:rPr b="0" i="0" lang="sr-Latn-RS" sz="2400" u="none" cap="none" strike="noStrike">
                <a:solidFill>
                  <a:srgbClr val="33333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We have created damage to nearly every part of the globe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It may become the most horrific change in the entire human history.</a:t>
            </a:r>
          </a:p>
          <a:p>
            <a:pPr indent="-27432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What is to be done?</a:t>
            </a:r>
          </a:p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How to keep the partnership going?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How not to turn nature against mankind?</a:t>
            </a:r>
          </a:p>
          <a:p>
            <a:pPr indent="-27432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Sustainable Development, Decoupling, Circular/Green/Blue Economy………How to transfer all these answers into reality?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How is to be done?</a:t>
            </a: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New way of natural resource pricing. Extraction costs should no more serve as a natural resource price foundations. In many cases extraction costs do not depend only on resource availability,  but on the costs of technology applied.</a:t>
            </a:r>
          </a:p>
          <a:p>
            <a:pPr indent="-27432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Full valuation of environmental services.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Replacement costs </a:t>
            </a:r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457200" y="1600200"/>
            <a:ext cx="7467600" cy="4873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30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Replacement costs are to be used in the determination of prices. 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30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Costs of providing the closest or the most realistic substitute or alternative for natural resources (NR) and environmental services (ES). </a:t>
            </a:r>
          </a:p>
          <a:p>
            <a:pPr indent="-27432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30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Opportunity costs of providing the closest and the most affordable substitute for NR and ES.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rgbClr val="000000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What if there is no alternative? </a:t>
            </a:r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457200" y="1600200"/>
            <a:ext cx="8229600" cy="42770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Such resources and services are to be considered PRICELESS (Ackerman, F. and Heinzerling, L. )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Importance of precaution 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Shift from prices without values  to values without prices (life, health, nature……)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Pricing on incomplete or non-existing markets is not only pointless,  it is misleading and harmful.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Economics without values (with prices only) is worthless. Valuation of non-replicable valuables is methodologically  unjustified and logically wrong. </a:t>
            </a:r>
          </a:p>
          <a:p>
            <a:pPr indent="-274320" lvl="0" marL="27432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274320" lvl="0" marL="274320" marR="0" rtl="0" algn="l"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457200" y="274637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What remains to be done?</a:t>
            </a:r>
          </a:p>
        </p:txBody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457200" y="1600200"/>
            <a:ext cx="7467600" cy="470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Some valuables should remain without a price</a:t>
            </a:r>
            <a:r>
              <a:rPr lang="sr-Latn-RS"/>
              <a:t> </a:t>
            </a: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tag.</a:t>
            </a:r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All other NR and ES are to be valued by the costs of their alternatives and substitutes.</a:t>
            </a:r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Cost/Benefit Analysis may seem useful in applied economics and policy analysis. It is theoretically elegant, but in real life it may be misleading and wrong (problems with  non-market valuation, discounting, time inconsistency etc.). We have to be aware of the limits of CBA.</a:t>
            </a:r>
          </a:p>
          <a:p>
            <a:pPr indent="-274320" lvl="0" marL="274320" marR="0" rtl="0" algn="l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Instead of “elegant” econometrics tools,  we need more economic history (Ferguson), more natural philosophy (Ponting), and more social ethics!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592850" y="-12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2"/>
              </a:buClr>
              <a:buSzPct val="25000"/>
              <a:buFont typeface="Century Schoolbook"/>
              <a:buNone/>
            </a:pPr>
            <a:r>
              <a:rPr b="0" i="0" lang="sr-Latn-RS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References</a:t>
            </a:r>
          </a:p>
        </p:txBody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472275" y="1218450"/>
            <a:ext cx="7467600" cy="44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74320" lvl="0" marL="27432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1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Ackerman, F. and Heinzerling, L. (2004) </a:t>
            </a:r>
            <a:r>
              <a:rPr b="0" i="1" lang="sr-Latn-RS" sz="21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Priceless – On  Knowing the Price of Everything and the Value of Nothing</a:t>
            </a:r>
            <a:r>
              <a:rPr b="0" i="0" lang="sr-Latn-RS" sz="21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 The New Press, New York and London.</a:t>
            </a:r>
          </a:p>
          <a:p>
            <a:pPr indent="-274320" lvl="0" marL="27432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1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Atkinsson A. (2011) </a:t>
            </a:r>
            <a:r>
              <a:rPr b="0" i="1" lang="sr-Latn-RS" sz="21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The Sustainability Transformation – How to accelarate positive change in challenging times.</a:t>
            </a:r>
            <a:r>
              <a:rPr b="0" i="0" lang="sr-Latn-RS" sz="21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Eatrthscan, London, Washington D.C. </a:t>
            </a:r>
          </a:p>
          <a:p>
            <a:pPr indent="-274320" lvl="0" marL="27432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1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Edwards,  A.R. (2005) </a:t>
            </a:r>
            <a:r>
              <a:rPr b="0" i="1" lang="sr-Latn-RS" sz="21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The Sustainability Paradigm – portrait of a paradigm shift. </a:t>
            </a:r>
            <a:r>
              <a:rPr b="0" i="0" lang="sr-Latn-RS" sz="21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New Society Publ. Gabriola Isl. , Canada</a:t>
            </a:r>
          </a:p>
          <a:p>
            <a:pPr indent="-274320" lvl="0" marL="27432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1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Gibson, R. et.al (2007) </a:t>
            </a:r>
            <a:r>
              <a:rPr b="0" i="1" lang="sr-Latn-RS" sz="21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Sustainability Assessment – Criteria and Processes. </a:t>
            </a:r>
            <a:r>
              <a:rPr b="0" i="0" lang="sr-Latn-RS" sz="21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Earthscan , London, Sterling VA.</a:t>
            </a:r>
          </a:p>
          <a:p>
            <a:pPr indent="-274320" lvl="0" marL="274320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1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Ferguson, N. (2012) </a:t>
            </a:r>
            <a:r>
              <a:rPr b="0" i="1" lang="sr-Latn-RS" sz="21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The Great Degeneration</a:t>
            </a:r>
          </a:p>
          <a:p>
            <a:pPr indent="-274320" lvl="0" marL="274320" marR="0" rtl="0" algn="l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Noto Sans Symbols"/>
              <a:buChar char="•"/>
            </a:pPr>
            <a:r>
              <a:rPr b="0" i="0" lang="sr-Latn-RS" sz="21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Ponting, C. (2007) A New Green History of the World – The environment and the Collapse of Great Civilizations.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riel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