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Bio data: Prof Thomas Reuter is a past President of the Australian Anthropological Association (2002-2005) and past Chair the World Council of Anthropological Associations (2008-2012). He is currently Senior Vice-President of the International Union of Anthropological and Ethnological Sciences, a member of the executive of the International Social Science Council, a member of the board of Future Earth (Asia) and an expert advisor to the IPBES and IPCC. Research in Indonesia and beyond has focused on indigenous people, social movements, religion, political elites, ecology, food security and globalisation. He has published 10 books and more than 100 articles.</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02" name="Shape 1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Intro: Humans (like other species) have long relied safely on the robustness of the self-sustaining natural systems of which </a:t>
            </a:r>
            <a:br>
              <a:rPr b="0" i="0" lang="en-AU" sz="1200" u="none" cap="none" strike="noStrike">
                <a:solidFill>
                  <a:schemeClr val="dk1"/>
                </a:solidFill>
                <a:latin typeface="Arial"/>
                <a:ea typeface="Arial"/>
                <a:cs typeface="Arial"/>
                <a:sym typeface="Arial"/>
              </a:rPr>
            </a:br>
            <a:r>
              <a:rPr b="0" i="0" lang="en-AU" sz="1200" u="none" cap="none" strike="noStrike">
                <a:solidFill>
                  <a:schemeClr val="dk1"/>
                </a:solidFill>
                <a:latin typeface="Arial"/>
                <a:ea typeface="Arial"/>
                <a:cs typeface="Arial"/>
                <a:sym typeface="Arial"/>
              </a:rPr>
              <a:t>they are a product and an active part. But no longer:</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83" name="Shape 1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The so-called Global Oxidation Event or GOE was caused by cyanobacteria, which evolved into multicellular forms 2.3 billion years ago (approximately 200 million years before the GOE). They were the first microbes to produce oxygen by photosynthesis. Before the GOE, any free oxygen they produced was chemically captured by dissolved iron or organic matter. The GOE was the point in time when these oxygen sinks became saturated, at which point the oxygen was free to escape into the atmosphere. </a:t>
            </a:r>
            <a:r>
              <a:rPr b="0" i="0" lang="en-AU" sz="1200" u="none" cap="none" strike="noStrike">
                <a:solidFill>
                  <a:srgbClr val="000000"/>
                </a:solidFill>
                <a:latin typeface="Arial"/>
                <a:ea typeface="Arial"/>
                <a:cs typeface="Arial"/>
                <a:sym typeface="Arial"/>
              </a:rPr>
              <a:t>The oxygen was toxic to anaerobic life, and also caused massive global cooling, ushering in an unparalleled ice age. Cyano bacteria then entered into a symbiosis with other, aerobic bacteria that are the ancestors of all plants and animals today. The earth atmosphere then stabilised again.</a:t>
            </a:r>
          </a:p>
        </p:txBody>
      </p:sp>
      <p:sp>
        <p:nvSpPr>
          <p:cNvPr id="190" name="Shape 1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It has taken humans not 200 million but just 200 years to fill all the worlds carbon dioxide sinks. Again causing climate change, as well as mass extinctions (not only due to climate change).</a:t>
            </a:r>
          </a:p>
        </p:txBody>
      </p:sp>
      <p:sp>
        <p:nvSpPr>
          <p:cNvPr id="198" name="Shape 1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My work with IPBES as a scoping expert, deliverable 3b, human use of wild species. </a:t>
            </a: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Statistics not fully up to date. From 2000 onward biodiversity is in free fall. Certainly in the last 00 years we have lost half of the population of wild species.</a:t>
            </a:r>
          </a:p>
        </p:txBody>
      </p:sp>
      <p:sp>
        <p:nvSpPr>
          <p:cNvPr id="210" name="Shape 2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Mutual assured destruction is a term from the Cold War dictionary: refers to the ability of nuclear weapons to destroy everything, so that nobody wins. BUT NOTE:  Many of our technologies today are of the same character as nuclear arms, i.e. they have the ability to destroy the Earth entirely. Although these other technologies (e.g. industrial agriculture) may not kill us as quickly, they still act with explosive speed measured on evolutionary time scales.</a:t>
            </a:r>
          </a:p>
        </p:txBody>
      </p:sp>
      <p:sp>
        <p:nvSpPr>
          <p:cNvPr id="219" name="Shape 2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5" name="Shape 2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26" name="Shape 22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This graph is based on conventional soil science. Cutting edge research shows that soil health is in fact already severely compromised around the world, wherever industrial farming methods are used. Soil takes millennia to grow and is an exceedingly complex ecosystem, as well as a major carbon store.</a:t>
            </a:r>
          </a:p>
        </p:txBody>
      </p:sp>
      <p:sp>
        <p:nvSpPr>
          <p:cNvPr id="238" name="Shape 2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Note: This is water security NOW. Likely to deteriorate rapidly in future </a:t>
            </a: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According to the laws of thermodynamics, a warming world will be subject to higher wind energy and greater weather extremes in general. Increased evaporation rates and declining reserves in aquifers, as well as the loss of freshwater stores in glaciers, are a major threat to our large rivers and the large irrigated agricultural production and population centres that depend on them </a:t>
            </a:r>
          </a:p>
        </p:txBody>
      </p:sp>
      <p:sp>
        <p:nvSpPr>
          <p:cNvPr id="246" name="Shape 2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09" name="Shape 10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My core area of research at the moment. This chart still understates the seriousness of issue, it does not consider future trends and crises.: e/g/ UK would be in serious trouble in a world food crisis as it is highly import dependent.</a:t>
            </a:r>
          </a:p>
        </p:txBody>
      </p:sp>
      <p:sp>
        <p:nvSpPr>
          <p:cNvPr id="254" name="Shape 25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2" name="Shape 2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SDG example: biofuels may help meet renewable energy targets, but threaten biodiversity (palm oil from Borneo) and food security (ethanol from maize)</a:t>
            </a:r>
          </a:p>
        </p:txBody>
      </p:sp>
      <p:sp>
        <p:nvSpPr>
          <p:cNvPr id="263" name="Shape 2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1" name="Shape 2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To point 2) Increased security is a prerequisite for reducing people’s right to consume. Excessive fear about having enough material resources often pushes people to accumulate much more than what they need, at the expense of others. This can be prevented by security guarantees that everyone is entitled to the minimum of material resources which they actually need: knowing that minimum supply to be 100% secure, there is less incentive to engage in stockpiling.  </a:t>
            </a:r>
          </a:p>
        </p:txBody>
      </p:sp>
      <p:sp>
        <p:nvSpPr>
          <p:cNvPr id="272" name="Shape 2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To point 2) Increased security is a prerequisite for reducing people’s right to consume. Excessive fear about having enough material resources often pushes people to accumulate much more than they need, at the expense of others. This can be prevented by security guarantees that everyone is entitled to a minimum of material resources: knowing that minimum supply to be 100% secure there is less incentive to worry about stockpiling.  </a:t>
            </a:r>
          </a:p>
        </p:txBody>
      </p:sp>
      <p:sp>
        <p:nvSpPr>
          <p:cNvPr id="279" name="Shape 27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6" name="Shape 2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Initiative has stalled due to the vested interests of the industry partners involved.</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87" name="Shape 2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96" name="Shape 2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2" name="Shape 3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Five Kondratiev waves of innovation and economic change have been proposed: the Industrial Revolution (1780-1848) to the Age of Railways &amp; Steam Engines (1848-1873), the Age of Electrification &amp; Heavy Engineering (1895-1940), the Age of Automobiles &amp; Mass Production (1941-80) and The Age of Information &amp; Communication Technology (1980-20??). The last wave, triggered by the ICT revolution, according to the authors of a recent book, reached peak in 2001 and is now in a downswing phase wherein returns on investment are dropping and demand for innovative new technologies is growing. The book is: </a:t>
            </a:r>
            <a:r>
              <a:rPr b="0" i="1" lang="en-AU" sz="1200" u="none" cap="none" strike="noStrike">
                <a:solidFill>
                  <a:schemeClr val="dk1"/>
                </a:solidFill>
                <a:latin typeface="Arial"/>
                <a:ea typeface="Arial"/>
                <a:cs typeface="Arial"/>
                <a:sym typeface="Arial"/>
              </a:rPr>
              <a:t>The Sixth Wave: How to succeed in a resource-limited world, </a:t>
            </a:r>
            <a:r>
              <a:rPr b="0" i="0" lang="en-AU" sz="1200" u="none" cap="none" strike="noStrike">
                <a:solidFill>
                  <a:schemeClr val="dk1"/>
                </a:solidFill>
                <a:latin typeface="Arial"/>
                <a:ea typeface="Arial"/>
                <a:cs typeface="Arial"/>
                <a:sym typeface="Arial"/>
              </a:rPr>
              <a:t>produced by James Moody (Executive Director, CSIRO) and science journalist Ms Bianca Nogrady (Sydney: Vintage Books, 2010). </a:t>
            </a:r>
          </a:p>
        </p:txBody>
      </p:sp>
      <p:sp>
        <p:nvSpPr>
          <p:cNvPr id="303" name="Shape 3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1" name="Shape 3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I know much of the frustration of innovative science and technology experts, whose ideas are not implemented. Conversely, some of those ideas deserve scepticism (e.g. bio fuels).</a:t>
            </a:r>
          </a:p>
        </p:txBody>
      </p:sp>
      <p:sp>
        <p:nvSpPr>
          <p:cNvPr id="312" name="Shape 3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8" name="Shape 3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chemeClr val="dk1"/>
                </a:solidFill>
                <a:latin typeface="Arial"/>
                <a:ea typeface="Arial"/>
                <a:cs typeface="Arial"/>
                <a:sym typeface="Arial"/>
              </a:rPr>
              <a:t>The hubris of technological progress was at its height in the 1950s-1970s. Then a rude awakening began, that has not yet been completed to this day.</a:t>
            </a:r>
          </a:p>
        </p:txBody>
      </p:sp>
      <p:sp>
        <p:nvSpPr>
          <p:cNvPr id="319" name="Shape 3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What sustains and what is being sustained? Proximity factor: those species that are directly linked through predator-prey or symbiotic relations are more intensely interdependent within subsystems; members of the same species are intensely interdependent, though to variable degrees: some species are less social than others. Humans are among the most social and most interdependent species..</a:t>
            </a: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In Fact: Natural selection operates on genes and associated traits, and is not premised on competition between individuals or species.</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16" name="Shape 1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4" name="Shape 3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AU" sz="1200" u="none" cap="none" strike="noStrike">
                <a:solidFill>
                  <a:schemeClr val="dk1"/>
                </a:solidFill>
                <a:latin typeface="Arial"/>
                <a:ea typeface="Arial"/>
                <a:cs typeface="Arial"/>
                <a:sym typeface="Arial"/>
              </a:rPr>
              <a:t>The Permaculture Movement is an example of a fusion of traditional wisdom and high tech. It was founded by Bill Mollison and David Holmgren, who, In the late 1960s, started developing ideas about stable agricultural systems in the Australian state of Tasmania. They saw the dire consequences of rapidly growing industrial agriculture, which is highly dependent on non-renewable resources, poisons land and water, reduces biodiversity, and removes billions of tons of topsoil from once fertile landscapes. A design approach called </a:t>
            </a:r>
            <a:r>
              <a:rPr b="0" i="1" lang="en-AU" sz="1200" u="none" cap="none" strike="noStrike">
                <a:solidFill>
                  <a:schemeClr val="dk1"/>
                </a:solidFill>
                <a:latin typeface="Arial"/>
                <a:ea typeface="Arial"/>
                <a:cs typeface="Arial"/>
                <a:sym typeface="Arial"/>
              </a:rPr>
              <a:t>permaculture</a:t>
            </a:r>
            <a:r>
              <a:rPr b="0" i="0" lang="en-AU" sz="1200" u="none" cap="none" strike="noStrike">
                <a:solidFill>
                  <a:schemeClr val="dk1"/>
                </a:solidFill>
                <a:latin typeface="Arial"/>
                <a:ea typeface="Arial"/>
                <a:cs typeface="Arial"/>
                <a:sym typeface="Arial"/>
              </a:rPr>
              <a:t> was their response (book </a:t>
            </a:r>
            <a:r>
              <a:rPr b="0" i="1" lang="en-AU" sz="1200" u="none" cap="none" strike="noStrike">
                <a:solidFill>
                  <a:schemeClr val="dk1"/>
                </a:solidFill>
                <a:latin typeface="Arial"/>
                <a:ea typeface="Arial"/>
                <a:cs typeface="Arial"/>
                <a:sym typeface="Arial"/>
              </a:rPr>
              <a:t>Permaculture One</a:t>
            </a:r>
            <a:r>
              <a:rPr b="0" i="0" lang="en-AU" sz="1200" u="none" cap="none" strike="noStrike">
                <a:solidFill>
                  <a:schemeClr val="dk1"/>
                </a:solidFill>
                <a:latin typeface="Arial"/>
                <a:ea typeface="Arial"/>
                <a:cs typeface="Arial"/>
                <a:sym typeface="Arial"/>
              </a:rPr>
              <a:t> 1978). My famous last words:  DARE TO DREAM !!!</a:t>
            </a:r>
          </a:p>
        </p:txBody>
      </p:sp>
      <p:sp>
        <p:nvSpPr>
          <p:cNvPr id="355" name="Shape 3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AU" sz="1200">
                <a:solidFill>
                  <a:schemeClr val="dk1"/>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29" name="Shape 1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ct val="25000"/>
              <a:buFont typeface="Arial"/>
              <a:buNone/>
            </a:pPr>
            <a:r>
              <a:rPr b="0" i="0" lang="en-AU" sz="1200" u="none" cap="none" strike="noStrike">
                <a:solidFill>
                  <a:schemeClr val="dk2"/>
                </a:solidFill>
                <a:latin typeface="Arial"/>
                <a:ea typeface="Arial"/>
                <a:cs typeface="Arial"/>
                <a:sym typeface="Arial"/>
              </a:rPr>
              <a:t>Others attribute the US-Chinese trade surplus to currency manipulation. The Chinese would say: we have a right to catch up. In short, this is not about blaming anyone in particular, it is a widespread attitude that must be overcome.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38" name="Shape 1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AU" sz="1200" u="none" cap="none" strike="noStrike">
                <a:solidFill>
                  <a:srgbClr val="1F497D"/>
                </a:solidFill>
                <a:latin typeface="Arial"/>
                <a:ea typeface="Arial"/>
                <a:cs typeface="Arial"/>
                <a:sym typeface="Arial"/>
              </a:rPr>
              <a:t>Another way to begger one’s neighbour is the competitive reduction of corporate tax rates and corporate employer contributions to health and pension insurance (=wage costs) in a run away competition to attract more FDI. </a:t>
            </a:r>
          </a:p>
        </p:txBody>
      </p:sp>
      <p:sp>
        <p:nvSpPr>
          <p:cNvPr id="146" name="Shape 1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457200" y="1010412"/>
            <a:ext cx="8229600" cy="5402899"/>
          </a:xfrm>
          <a:prstGeom prst="rect">
            <a:avLst/>
          </a:prstGeom>
          <a:noFill/>
          <a:ln>
            <a:noFill/>
          </a:ln>
        </p:spPr>
        <p:txBody>
          <a:bodyPr anchorCtr="0" anchor="t" bIns="91425" lIns="91425" rIns="91425" tIns="91425"/>
          <a:lstStyle>
            <a:lvl1pPr indent="0" lvl="0" marL="0" marR="0" rtl="0" algn="l">
              <a:spcBef>
                <a:spcPts val="480"/>
              </a:spcBef>
              <a:buClr>
                <a:srgbClr val="366092"/>
              </a:buClr>
              <a:buFont typeface="Arial"/>
              <a:buNone/>
              <a:defRPr b="0" i="0" sz="2400" u="none" cap="none" strike="noStrike">
                <a:solidFill>
                  <a:srgbClr val="366092"/>
                </a:solidFill>
                <a:latin typeface="Arial"/>
                <a:ea typeface="Arial"/>
                <a:cs typeface="Arial"/>
                <a:sym typeface="Arial"/>
              </a:defRPr>
            </a:lvl1pPr>
            <a:lvl2pPr indent="0" lvl="1" marL="0" marR="0" rtl="0" algn="l">
              <a:spcBef>
                <a:spcPts val="480"/>
              </a:spcBef>
              <a:buClr>
                <a:srgbClr val="244061"/>
              </a:buClr>
              <a:buFont typeface="Arial"/>
              <a:buNone/>
              <a:defRPr b="0" i="0" sz="2400" u="none" cap="none" strike="noStrike">
                <a:solidFill>
                  <a:srgbClr val="244061"/>
                </a:solidFill>
                <a:latin typeface="Arial"/>
                <a:ea typeface="Arial"/>
                <a:cs typeface="Arial"/>
                <a:sym typeface="Arial"/>
              </a:defRPr>
            </a:lvl2pPr>
            <a:lvl3pPr indent="-94179" lvl="2" marL="432000" marR="0" rtl="0" algn="l">
              <a:spcBef>
                <a:spcPts val="500"/>
              </a:spcBef>
              <a:buClr>
                <a:srgbClr val="244061"/>
              </a:buClr>
              <a:buSzPct val="80000"/>
              <a:buFont typeface="Noto Sans Symbols"/>
              <a:buChar char="▪"/>
              <a:defRPr b="0" i="0" sz="2400" u="none" cap="none" strike="noStrike">
                <a:solidFill>
                  <a:srgbClr val="244061"/>
                </a:solidFill>
                <a:latin typeface="Arial"/>
                <a:ea typeface="Arial"/>
                <a:cs typeface="Arial"/>
                <a:sym typeface="Arial"/>
              </a:defRPr>
            </a:lvl3pPr>
            <a:lvl4pPr indent="-99800" lvl="3" marL="684000" marR="0" rtl="0" algn="l">
              <a:spcBef>
                <a:spcPts val="400"/>
              </a:spcBef>
              <a:buClr>
                <a:srgbClr val="244061"/>
              </a:buClr>
              <a:buSzPct val="100000"/>
              <a:buFont typeface="Arial"/>
              <a:buChar char="•"/>
              <a:defRPr b="0" i="0" sz="2000" u="none" cap="none" strike="noStrike">
                <a:solidFill>
                  <a:srgbClr val="244061"/>
                </a:solidFill>
                <a:latin typeface="Arial"/>
                <a:ea typeface="Arial"/>
                <a:cs typeface="Arial"/>
                <a:sym typeface="Arial"/>
              </a:defRPr>
            </a:lvl4pPr>
            <a:lvl5pPr indent="-132499" lvl="4" marL="907199" marR="0" rtl="0" algn="l">
              <a:spcBef>
                <a:spcPts val="400"/>
              </a:spcBef>
              <a:buClr>
                <a:srgbClr val="244061"/>
              </a:buClr>
              <a:buSzPct val="70000"/>
              <a:buFont typeface="Noto Sans Symbols"/>
              <a:buChar char="▪"/>
              <a:defRPr b="0" i="0" sz="2000" u="none" cap="none" strike="noStrike">
                <a:solidFill>
                  <a:srgbClr val="24406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b="0" i="0" sz="1000" u="none" cap="none" strike="noStrike">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rgbClr val="C6D9F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83" name="Shape 83"/>
        <p:cNvGrpSpPr/>
        <p:nvPr/>
      </p:nvGrpSpPr>
      <p:grpSpPr>
        <a:xfrm>
          <a:off x="0" y="0"/>
          <a:ext cx="0" cy="0"/>
          <a:chOff x="0" y="0"/>
          <a:chExt cx="0" cy="0"/>
        </a:xfrm>
      </p:grpSpPr>
      <p:sp>
        <p:nvSpPr>
          <p:cNvPr id="84" name="Shape 8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0" lvl="0" marL="0" marR="0" rtl="0" algn="l">
              <a:spcBef>
                <a:spcPts val="480"/>
              </a:spcBef>
              <a:buClr>
                <a:schemeClr val="lt2"/>
              </a:buClr>
              <a:buFont typeface="Arial"/>
              <a:buNone/>
              <a:defRPr b="0" i="0" sz="2400" u="none" cap="none" strike="noStrike">
                <a:solidFill>
                  <a:schemeClr val="lt2"/>
                </a:solidFill>
                <a:latin typeface="Arial"/>
                <a:ea typeface="Arial"/>
                <a:cs typeface="Arial"/>
                <a:sym typeface="Arial"/>
              </a:defRPr>
            </a:lvl1pPr>
            <a:lvl2pPr indent="0" lvl="1" marL="0" marR="0" rtl="0" algn="l">
              <a:spcBef>
                <a:spcPts val="1200"/>
              </a:spcBef>
              <a:buClr>
                <a:srgbClr val="244061"/>
              </a:buClr>
              <a:buFont typeface="Arial"/>
              <a:buNone/>
              <a:defRPr b="0" i="0" sz="2400" u="none" cap="none" strike="noStrike">
                <a:solidFill>
                  <a:srgbClr val="244061"/>
                </a:solidFill>
                <a:latin typeface="Arial"/>
                <a:ea typeface="Arial"/>
                <a:cs typeface="Arial"/>
                <a:sym typeface="Arial"/>
              </a:defRPr>
            </a:lvl2pPr>
            <a:lvl3pPr indent="-94179" lvl="2" marL="432000" marR="0" rtl="0" algn="l">
              <a:spcBef>
                <a:spcPts val="500"/>
              </a:spcBef>
              <a:buClr>
                <a:srgbClr val="244061"/>
              </a:buClr>
              <a:buSzPct val="80000"/>
              <a:buFont typeface="Noto Sans Symbols"/>
              <a:buChar char="▪"/>
              <a:defRPr b="0" i="0" sz="2400" u="none" cap="none" strike="noStrike">
                <a:solidFill>
                  <a:srgbClr val="244061"/>
                </a:solidFill>
                <a:latin typeface="Arial"/>
                <a:ea typeface="Arial"/>
                <a:cs typeface="Arial"/>
                <a:sym typeface="Arial"/>
              </a:defRPr>
            </a:lvl3pPr>
            <a:lvl4pPr indent="-99800" lvl="3" marL="684000" marR="0" rtl="0" algn="l">
              <a:spcBef>
                <a:spcPts val="400"/>
              </a:spcBef>
              <a:buClr>
                <a:srgbClr val="244061"/>
              </a:buClr>
              <a:buSzPct val="100000"/>
              <a:buFont typeface="Arial"/>
              <a:buChar char="•"/>
              <a:defRPr b="0" i="0" sz="2000" u="none" cap="none" strike="noStrike">
                <a:solidFill>
                  <a:srgbClr val="244061"/>
                </a:solidFill>
                <a:latin typeface="Arial"/>
                <a:ea typeface="Arial"/>
                <a:cs typeface="Arial"/>
                <a:sym typeface="Arial"/>
              </a:defRPr>
            </a:lvl4pPr>
            <a:lvl5pPr indent="-132499" lvl="4" marL="907199" marR="0" rtl="0" algn="l">
              <a:spcBef>
                <a:spcPts val="400"/>
              </a:spcBef>
              <a:buClr>
                <a:srgbClr val="244061"/>
              </a:buClr>
              <a:buSzPct val="70000"/>
              <a:buFont typeface="Noto Sans Symbols"/>
              <a:buChar char="▪"/>
              <a:defRPr b="0" i="0" sz="2000" u="none" cap="none" strike="noStrike">
                <a:solidFill>
                  <a:srgbClr val="24406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rgbClr val="366092"/>
              </a:buClr>
              <a:buFont typeface="Arial"/>
              <a:buNone/>
              <a:defRPr b="0" i="0" sz="1400" u="none" cap="none" strike="noStrike">
                <a:solidFill>
                  <a:srgbClr val="366092"/>
                </a:solidFill>
                <a:latin typeface="Arial"/>
                <a:ea typeface="Arial"/>
                <a:cs typeface="Arial"/>
                <a:sym typeface="Arial"/>
              </a:defRPr>
            </a:lvl1pPr>
            <a:lvl2pPr indent="0" lvl="1" marL="457200" marR="0" rtl="0" algn="l">
              <a:spcBef>
                <a:spcPts val="240"/>
              </a:spcBef>
              <a:buClr>
                <a:srgbClr val="244061"/>
              </a:buClr>
              <a:buFont typeface="Arial"/>
              <a:buNone/>
              <a:defRPr b="0" i="0" sz="12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1000" u="none" cap="none" strike="noStrike">
                <a:solidFill>
                  <a:srgbClr val="244061"/>
                </a:solidFill>
                <a:latin typeface="Arial"/>
                <a:ea typeface="Arial"/>
                <a:cs typeface="Arial"/>
                <a:sym typeface="Arial"/>
              </a:defRPr>
            </a:lvl3pPr>
            <a:lvl4pPr indent="0" lvl="3" marL="1371600" marR="0" rtl="0" algn="l">
              <a:spcBef>
                <a:spcPts val="180"/>
              </a:spcBef>
              <a:buClr>
                <a:srgbClr val="244061"/>
              </a:buClr>
              <a:buFont typeface="Arial"/>
              <a:buNone/>
              <a:defRPr b="0" i="0" sz="900" u="none" cap="none" strike="noStrike">
                <a:solidFill>
                  <a:srgbClr val="244061"/>
                </a:solidFill>
                <a:latin typeface="Arial"/>
                <a:ea typeface="Arial"/>
                <a:cs typeface="Arial"/>
                <a:sym typeface="Arial"/>
              </a:defRPr>
            </a:lvl4pPr>
            <a:lvl5pPr indent="0" lvl="4" marL="1828800" marR="0" rtl="0" algn="l">
              <a:spcBef>
                <a:spcPts val="180"/>
              </a:spcBef>
              <a:buClr>
                <a:srgbClr val="244061"/>
              </a:buClr>
              <a:buFont typeface="Noto Sans Symbols"/>
              <a:buNone/>
              <a:defRPr b="0" i="0" sz="900" u="none" cap="none" strike="noStrike">
                <a:solidFill>
                  <a:srgbClr val="244061"/>
                </a:solidFill>
                <a:latin typeface="Arial"/>
                <a:ea typeface="Arial"/>
                <a:cs typeface="Arial"/>
                <a:sym typeface="Arial"/>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9" name="Shape 89"/>
        <p:cNvGrpSpPr/>
        <p:nvPr/>
      </p:nvGrpSpPr>
      <p:grpSpPr>
        <a:xfrm>
          <a:off x="0" y="0"/>
          <a:ext cx="0" cy="0"/>
          <a:chOff x="0" y="0"/>
          <a:chExt cx="0" cy="0"/>
        </a:xfrm>
      </p:grpSpPr>
      <p:sp>
        <p:nvSpPr>
          <p:cNvPr id="90" name="Shape 90"/>
          <p:cNvSpPr/>
          <p:nvPr/>
        </p:nvSpPr>
        <p:spPr>
          <a:xfrm>
            <a:off x="0" y="0"/>
            <a:ext cx="9144000" cy="804370"/>
          </a:xfrm>
          <a:prstGeom prst="rect">
            <a:avLst/>
          </a:prstGeom>
          <a:solidFill>
            <a:srgbClr val="C4BD97"/>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91" name="Shape 91"/>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3" name="Shape 23"/>
        <p:cNvGrpSpPr/>
        <p:nvPr/>
      </p:nvGrpSpPr>
      <p:grpSpPr>
        <a:xfrm>
          <a:off x="0" y="0"/>
          <a:ext cx="0" cy="0"/>
          <a:chOff x="0" y="0"/>
          <a:chExt cx="0" cy="0"/>
        </a:xfrm>
      </p:grpSpPr>
      <p:sp>
        <p:nvSpPr>
          <p:cNvPr id="24" name="Shape 24"/>
          <p:cNvSpPr txBox="1"/>
          <p:nvPr>
            <p:ph type="ctrTitle"/>
          </p:nvPr>
        </p:nvSpPr>
        <p:spPr>
          <a:xfrm>
            <a:off x="685800" y="2130425"/>
            <a:ext cx="7772400" cy="1470024"/>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80"/>
              </a:spcBef>
              <a:buClr>
                <a:srgbClr val="888888"/>
              </a:buClr>
              <a:buFont typeface="Arial"/>
              <a:buNone/>
              <a:defRPr b="0" i="0" sz="2400" u="none" cap="none" strike="noStrike">
                <a:solidFill>
                  <a:srgbClr val="888888"/>
                </a:solidFill>
                <a:latin typeface="Arial"/>
                <a:ea typeface="Arial"/>
                <a:cs typeface="Arial"/>
                <a:sym typeface="Arial"/>
              </a:defRPr>
            </a:lvl1pPr>
            <a:lvl2pPr indent="0" lvl="1" marL="457200" marR="0" rtl="0" algn="ctr">
              <a:spcBef>
                <a:spcPts val="480"/>
              </a:spcBef>
              <a:buClr>
                <a:srgbClr val="888888"/>
              </a:buClr>
              <a:buFont typeface="Arial"/>
              <a:buNone/>
              <a:defRPr b="0" i="0" sz="2400" u="none" cap="none" strike="noStrike">
                <a:solidFill>
                  <a:srgbClr val="888888"/>
                </a:solidFill>
                <a:latin typeface="Arial"/>
                <a:ea typeface="Arial"/>
                <a:cs typeface="Arial"/>
                <a:sym typeface="Arial"/>
              </a:defRPr>
            </a:lvl2pPr>
            <a:lvl3pPr indent="0" lvl="2" marL="914400" marR="0" rtl="0" algn="ctr">
              <a:spcBef>
                <a:spcPts val="500"/>
              </a:spcBef>
              <a:buClr>
                <a:srgbClr val="888888"/>
              </a:buClr>
              <a:buFont typeface="Noto Sans Symbols"/>
              <a:buNone/>
              <a:defRPr b="0" i="0" sz="2400" u="none" cap="none" strike="noStrike">
                <a:solidFill>
                  <a:srgbClr val="888888"/>
                </a:solidFill>
                <a:latin typeface="Arial"/>
                <a:ea typeface="Arial"/>
                <a:cs typeface="Arial"/>
                <a:sym typeface="Arial"/>
              </a:defRPr>
            </a:lvl3pPr>
            <a:lvl4pPr indent="0" lvl="3" marL="1371600" marR="0" rtl="0" algn="ctr">
              <a:spcBef>
                <a:spcPts val="400"/>
              </a:spcBef>
              <a:buClr>
                <a:srgbClr val="888888"/>
              </a:buClr>
              <a:buFont typeface="Arial"/>
              <a:buNone/>
              <a:defRPr b="0" i="0" sz="2000" u="none" cap="none" strike="noStrike">
                <a:solidFill>
                  <a:srgbClr val="888888"/>
                </a:solidFill>
                <a:latin typeface="Arial"/>
                <a:ea typeface="Arial"/>
                <a:cs typeface="Arial"/>
                <a:sym typeface="Arial"/>
              </a:defRPr>
            </a:lvl4pPr>
            <a:lvl5pPr indent="0" lvl="4" marL="1828800" marR="0" rtl="0" algn="ctr">
              <a:spcBef>
                <a:spcPts val="400"/>
              </a:spcBef>
              <a:buClr>
                <a:srgbClr val="888888"/>
              </a:buClr>
              <a:buFont typeface="Noto Sans Symbols"/>
              <a:buNone/>
              <a:defRPr b="0" i="0" sz="2000" u="none" cap="none" strike="noStrike">
                <a:solidFill>
                  <a:srgbClr val="888888"/>
                </a:solidFill>
                <a:latin typeface="Arial"/>
                <a:ea typeface="Arial"/>
                <a:cs typeface="Arial"/>
                <a:sym typeface="Arial"/>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29" name="Shape 29"/>
        <p:cNvGrpSpPr/>
        <p:nvPr/>
      </p:nvGrpSpPr>
      <p:grpSpPr>
        <a:xfrm>
          <a:off x="0" y="0"/>
          <a:ext cx="0" cy="0"/>
          <a:chOff x="0" y="0"/>
          <a:chExt cx="0" cy="0"/>
        </a:xfrm>
      </p:grpSpPr>
      <p:sp>
        <p:nvSpPr>
          <p:cNvPr id="30" name="Shape 30"/>
          <p:cNvSpPr/>
          <p:nvPr/>
        </p:nvSpPr>
        <p:spPr>
          <a:xfrm>
            <a:off x="0" y="0"/>
            <a:ext cx="9144000" cy="804370"/>
          </a:xfrm>
          <a:prstGeom prst="rect">
            <a:avLst/>
          </a:prstGeom>
          <a:solidFill>
            <a:srgbClr val="C4BD97"/>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31" name="Shape 31"/>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 name="Shape 32"/>
          <p:cNvSpPr txBox="1"/>
          <p:nvPr>
            <p:ph idx="1" type="body"/>
          </p:nvPr>
        </p:nvSpPr>
        <p:spPr>
          <a:xfrm>
            <a:off x="457200" y="1010412"/>
            <a:ext cx="8229600" cy="5402899"/>
          </a:xfrm>
          <a:prstGeom prst="rect">
            <a:avLst/>
          </a:prstGeom>
          <a:noFill/>
          <a:ln>
            <a:noFill/>
          </a:ln>
        </p:spPr>
        <p:txBody>
          <a:bodyPr anchorCtr="0" anchor="t" bIns="91425" lIns="91425" rIns="91425" tIns="91425"/>
          <a:lstStyle>
            <a:lvl1pPr indent="0" lvl="0" marL="0" marR="0" rtl="0" algn="l">
              <a:spcBef>
                <a:spcPts val="480"/>
              </a:spcBef>
              <a:buClr>
                <a:srgbClr val="366092"/>
              </a:buClr>
              <a:buFont typeface="Arial"/>
              <a:buNone/>
              <a:defRPr b="0" i="0" sz="2400" u="none" cap="none" strike="noStrike">
                <a:solidFill>
                  <a:srgbClr val="366092"/>
                </a:solidFill>
                <a:latin typeface="Arial"/>
                <a:ea typeface="Arial"/>
                <a:cs typeface="Arial"/>
                <a:sym typeface="Arial"/>
              </a:defRPr>
            </a:lvl1pPr>
            <a:lvl2pPr indent="0" lvl="1" marL="0" marR="0" rtl="0" algn="l">
              <a:spcBef>
                <a:spcPts val="480"/>
              </a:spcBef>
              <a:buClr>
                <a:srgbClr val="244061"/>
              </a:buClr>
              <a:buFont typeface="Arial"/>
              <a:buNone/>
              <a:defRPr b="0" i="0" sz="2400" u="none" cap="none" strike="noStrike">
                <a:solidFill>
                  <a:srgbClr val="244061"/>
                </a:solidFill>
                <a:latin typeface="Arial"/>
                <a:ea typeface="Arial"/>
                <a:cs typeface="Arial"/>
                <a:sym typeface="Arial"/>
              </a:defRPr>
            </a:lvl2pPr>
            <a:lvl3pPr indent="-94179" lvl="2" marL="432000" marR="0" rtl="0" algn="l">
              <a:spcBef>
                <a:spcPts val="500"/>
              </a:spcBef>
              <a:buClr>
                <a:srgbClr val="244061"/>
              </a:buClr>
              <a:buSzPct val="80000"/>
              <a:buFont typeface="Noto Sans Symbols"/>
              <a:buChar char="▪"/>
              <a:defRPr b="0" i="0" sz="2400" u="none" cap="none" strike="noStrike">
                <a:solidFill>
                  <a:srgbClr val="244061"/>
                </a:solidFill>
                <a:latin typeface="Arial"/>
                <a:ea typeface="Arial"/>
                <a:cs typeface="Arial"/>
                <a:sym typeface="Arial"/>
              </a:defRPr>
            </a:lvl3pPr>
            <a:lvl4pPr indent="-99800" lvl="3" marL="684000" marR="0" rtl="0" algn="l">
              <a:spcBef>
                <a:spcPts val="400"/>
              </a:spcBef>
              <a:buClr>
                <a:srgbClr val="244061"/>
              </a:buClr>
              <a:buSzPct val="100000"/>
              <a:buFont typeface="Arial"/>
              <a:buChar char="•"/>
              <a:defRPr b="0" i="0" sz="2000" u="none" cap="none" strike="noStrike">
                <a:solidFill>
                  <a:srgbClr val="244061"/>
                </a:solidFill>
                <a:latin typeface="Arial"/>
                <a:ea typeface="Arial"/>
                <a:cs typeface="Arial"/>
                <a:sym typeface="Arial"/>
              </a:defRPr>
            </a:lvl4pPr>
            <a:lvl5pPr indent="-132499" lvl="4" marL="907199" marR="0" rtl="0" algn="l">
              <a:spcBef>
                <a:spcPts val="400"/>
              </a:spcBef>
              <a:buClr>
                <a:srgbClr val="244061"/>
              </a:buClr>
              <a:buSzPct val="70000"/>
              <a:buFont typeface="Noto Sans Symbols"/>
              <a:buChar char="▪"/>
              <a:defRPr b="0" i="0" sz="2000" u="none" cap="none" strike="noStrike">
                <a:solidFill>
                  <a:srgbClr val="24406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rgbClr val="DDD9C3"/>
              </a:buClr>
              <a:buFont typeface="Arial"/>
              <a:buNone/>
              <a:defRPr b="1" i="0" sz="40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Arial"/>
                <a:ea typeface="Arial"/>
                <a:cs typeface="Arial"/>
                <a:sym typeface="Arial"/>
              </a:defRPr>
            </a:lvl1pPr>
            <a:lvl2pPr indent="0" lvl="1" marL="457200" marR="0" rtl="0" algn="l">
              <a:spcBef>
                <a:spcPts val="360"/>
              </a:spcBef>
              <a:buClr>
                <a:srgbClr val="888888"/>
              </a:buClr>
              <a:buFont typeface="Arial"/>
              <a:buNone/>
              <a:defRPr b="0" i="0" sz="1800" u="none" cap="none" strike="noStrike">
                <a:solidFill>
                  <a:srgbClr val="888888"/>
                </a:solidFill>
                <a:latin typeface="Arial"/>
                <a:ea typeface="Arial"/>
                <a:cs typeface="Arial"/>
                <a:sym typeface="Arial"/>
              </a:defRPr>
            </a:lvl2pPr>
            <a:lvl3pPr indent="0" lvl="2" marL="914400" marR="0" rtl="0" algn="l">
              <a:spcBef>
                <a:spcPts val="500"/>
              </a:spcBef>
              <a:buClr>
                <a:srgbClr val="888888"/>
              </a:buClr>
              <a:buFont typeface="Noto Sans Symbols"/>
              <a:buNone/>
              <a:defRPr b="0" i="0" sz="1600" u="none" cap="none" strike="noStrike">
                <a:solidFill>
                  <a:srgbClr val="888888"/>
                </a:solidFill>
                <a:latin typeface="Arial"/>
                <a:ea typeface="Arial"/>
                <a:cs typeface="Arial"/>
                <a:sym typeface="Arial"/>
              </a:defRPr>
            </a:lvl3pPr>
            <a:lvl4pPr indent="0" lvl="3" marL="1371600" marR="0" rtl="0" algn="l">
              <a:spcBef>
                <a:spcPts val="280"/>
              </a:spcBef>
              <a:buClr>
                <a:srgbClr val="888888"/>
              </a:buClr>
              <a:buFont typeface="Arial"/>
              <a:buNone/>
              <a:defRPr b="0" i="0" sz="1400" u="none" cap="none" strike="noStrike">
                <a:solidFill>
                  <a:srgbClr val="888888"/>
                </a:solidFill>
                <a:latin typeface="Arial"/>
                <a:ea typeface="Arial"/>
                <a:cs typeface="Arial"/>
                <a:sym typeface="Arial"/>
              </a:defRPr>
            </a:lvl4pPr>
            <a:lvl5pPr indent="0" lvl="4" marL="1828800" marR="0" rtl="0" algn="l">
              <a:spcBef>
                <a:spcPts val="280"/>
              </a:spcBef>
              <a:buClr>
                <a:srgbClr val="888888"/>
              </a:buClr>
              <a:buFont typeface="Noto Sans Symbols"/>
              <a:buNone/>
              <a:defRPr b="0" i="0" sz="1400" u="none" cap="none" strike="noStrike">
                <a:solidFill>
                  <a:srgbClr val="888888"/>
                </a:solidFill>
                <a:latin typeface="Arial"/>
                <a:ea typeface="Arial"/>
                <a:cs typeface="Arial"/>
                <a:sym typeface="Arial"/>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2" name="Shape 42"/>
        <p:cNvGrpSpPr/>
        <p:nvPr/>
      </p:nvGrpSpPr>
      <p:grpSpPr>
        <a:xfrm>
          <a:off x="0" y="0"/>
          <a:ext cx="0" cy="0"/>
          <a:chOff x="0" y="0"/>
          <a:chExt cx="0" cy="0"/>
        </a:xfrm>
      </p:grpSpPr>
      <p:sp>
        <p:nvSpPr>
          <p:cNvPr id="43" name="Shape 43"/>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0" lvl="0" marL="0" marR="0" rtl="0" algn="l">
              <a:spcBef>
                <a:spcPts val="400"/>
              </a:spcBef>
              <a:buClr>
                <a:srgbClr val="366092"/>
              </a:buClr>
              <a:buFont typeface="Arial"/>
              <a:buNone/>
              <a:defRPr b="0" i="0" sz="2000" u="none" cap="none" strike="noStrike">
                <a:solidFill>
                  <a:srgbClr val="366092"/>
                </a:solidFill>
                <a:latin typeface="Arial"/>
                <a:ea typeface="Arial"/>
                <a:cs typeface="Arial"/>
                <a:sym typeface="Arial"/>
              </a:defRPr>
            </a:lvl1pPr>
            <a:lvl2pPr indent="0" lvl="1" marL="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2pPr>
            <a:lvl3pPr indent="-114499" lvl="2" marL="432000" marR="0" rtl="0" algn="l">
              <a:spcBef>
                <a:spcPts val="500"/>
              </a:spcBef>
              <a:buClr>
                <a:srgbClr val="244061"/>
              </a:buClr>
              <a:buSzPct val="80000"/>
              <a:buFont typeface="Noto Sans Symbols"/>
              <a:buChar char="▪"/>
              <a:defRPr b="0" i="0" sz="2000" u="none" cap="none" strike="noStrike">
                <a:solidFill>
                  <a:srgbClr val="244061"/>
                </a:solidFill>
                <a:latin typeface="Arial"/>
                <a:ea typeface="Arial"/>
                <a:cs typeface="Arial"/>
                <a:sym typeface="Arial"/>
              </a:defRPr>
            </a:lvl3pPr>
            <a:lvl4pPr indent="-112500" lvl="3" marL="684000" marR="0" rtl="0" algn="l">
              <a:spcBef>
                <a:spcPts val="360"/>
              </a:spcBef>
              <a:buClr>
                <a:srgbClr val="244061"/>
              </a:buClr>
              <a:buSzPct val="100000"/>
              <a:buFont typeface="Arial"/>
              <a:buChar char="•"/>
              <a:defRPr b="0" i="0" sz="1800" u="none" cap="none" strike="noStrike">
                <a:solidFill>
                  <a:srgbClr val="244061"/>
                </a:solidFill>
                <a:latin typeface="Arial"/>
                <a:ea typeface="Arial"/>
                <a:cs typeface="Arial"/>
                <a:sym typeface="Arial"/>
              </a:defRPr>
            </a:lvl4pPr>
            <a:lvl5pPr indent="-141389" lvl="4" marL="907199" marR="0" rtl="0" algn="l">
              <a:spcBef>
                <a:spcPts val="360"/>
              </a:spcBef>
              <a:buClr>
                <a:srgbClr val="244061"/>
              </a:buClr>
              <a:buSzPct val="70000"/>
              <a:buFont typeface="Noto Sans Symbols"/>
              <a:buChar char="▪"/>
              <a:defRPr b="0" i="0" sz="1800" u="none" cap="none" strike="noStrike">
                <a:solidFill>
                  <a:srgbClr val="24406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0" lvl="0" marL="0" marR="0" rtl="0" algn="l">
              <a:spcBef>
                <a:spcPts val="400"/>
              </a:spcBef>
              <a:buClr>
                <a:srgbClr val="366092"/>
              </a:buClr>
              <a:buFont typeface="Arial"/>
              <a:buNone/>
              <a:defRPr b="0" i="0" sz="2000" u="none" cap="none" strike="noStrike">
                <a:solidFill>
                  <a:srgbClr val="366092"/>
                </a:solidFill>
                <a:latin typeface="Arial"/>
                <a:ea typeface="Arial"/>
                <a:cs typeface="Arial"/>
                <a:sym typeface="Arial"/>
              </a:defRPr>
            </a:lvl1pPr>
            <a:lvl2pPr indent="0" lvl="1" marL="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2pPr>
            <a:lvl3pPr indent="-114499" lvl="2" marL="432000" marR="0" rtl="0" algn="l">
              <a:spcBef>
                <a:spcPts val="500"/>
              </a:spcBef>
              <a:buClr>
                <a:srgbClr val="244061"/>
              </a:buClr>
              <a:buSzPct val="80000"/>
              <a:buFont typeface="Noto Sans Symbols"/>
              <a:buChar char="▪"/>
              <a:defRPr b="0" i="0" sz="2000" u="none" cap="none" strike="noStrike">
                <a:solidFill>
                  <a:srgbClr val="244061"/>
                </a:solidFill>
                <a:latin typeface="Arial"/>
                <a:ea typeface="Arial"/>
                <a:cs typeface="Arial"/>
                <a:sym typeface="Arial"/>
              </a:defRPr>
            </a:lvl3pPr>
            <a:lvl4pPr indent="-112500" lvl="3" marL="684000" marR="0" rtl="0" algn="l">
              <a:spcBef>
                <a:spcPts val="360"/>
              </a:spcBef>
              <a:buClr>
                <a:srgbClr val="244061"/>
              </a:buClr>
              <a:buSzPct val="100000"/>
              <a:buFont typeface="Arial"/>
              <a:buChar char="•"/>
              <a:defRPr b="0" i="0" sz="1800" u="none" cap="none" strike="noStrike">
                <a:solidFill>
                  <a:srgbClr val="244061"/>
                </a:solidFill>
                <a:latin typeface="Arial"/>
                <a:ea typeface="Arial"/>
                <a:cs typeface="Arial"/>
                <a:sym typeface="Arial"/>
              </a:defRPr>
            </a:lvl4pPr>
            <a:lvl5pPr indent="-141389" lvl="4" marL="907199" marR="0" rtl="0" algn="l">
              <a:spcBef>
                <a:spcPts val="360"/>
              </a:spcBef>
              <a:buClr>
                <a:srgbClr val="244061"/>
              </a:buClr>
              <a:buSzPct val="70000"/>
              <a:buFont typeface="Noto Sans Symbols"/>
              <a:buChar char="▪"/>
              <a:defRPr b="0" i="0" sz="1800" u="none" cap="none" strike="noStrike">
                <a:solidFill>
                  <a:srgbClr val="244061"/>
                </a:solidFill>
                <a:latin typeface="Arial"/>
                <a:ea typeface="Arial"/>
                <a:cs typeface="Arial"/>
                <a:sym typeface="Arial"/>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9" name="Shape 49"/>
        <p:cNvGrpSpPr/>
        <p:nvPr/>
      </p:nvGrpSpPr>
      <p:grpSpPr>
        <a:xfrm>
          <a:off x="0" y="0"/>
          <a:ext cx="0" cy="0"/>
          <a:chOff x="0" y="0"/>
          <a:chExt cx="0" cy="0"/>
        </a:xfrm>
      </p:grpSpPr>
      <p:sp>
        <p:nvSpPr>
          <p:cNvPr id="50" name="Shape 50"/>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457200" y="1215232"/>
            <a:ext cx="4040187" cy="639762"/>
          </a:xfrm>
          <a:prstGeom prst="rect">
            <a:avLst/>
          </a:prstGeom>
          <a:noFill/>
          <a:ln>
            <a:noFill/>
          </a:ln>
        </p:spPr>
        <p:txBody>
          <a:bodyPr anchorCtr="0" anchor="b" bIns="91425" lIns="91425" rIns="91425" tIns="91425"/>
          <a:lstStyle>
            <a:lvl1pPr indent="0" lvl="0" marL="0" marR="0" rtl="0" algn="l">
              <a:spcBef>
                <a:spcPts val="400"/>
              </a:spcBef>
              <a:buClr>
                <a:srgbClr val="366092"/>
              </a:buClr>
              <a:buFont typeface="Arial"/>
              <a:buNone/>
              <a:defRPr b="1" i="0" sz="2000" u="none" cap="none" strike="noStrike">
                <a:solidFill>
                  <a:srgbClr val="366092"/>
                </a:solidFill>
                <a:latin typeface="Arial"/>
                <a:ea typeface="Arial"/>
                <a:cs typeface="Arial"/>
                <a:sym typeface="Arial"/>
              </a:defRPr>
            </a:lvl1pPr>
            <a:lvl2pPr indent="0" lvl="1" marL="457200" marR="0" rtl="0" algn="l">
              <a:spcBef>
                <a:spcPts val="400"/>
              </a:spcBef>
              <a:buClr>
                <a:srgbClr val="244061"/>
              </a:buClr>
              <a:buFont typeface="Arial"/>
              <a:buNone/>
              <a:defRPr b="1" i="0" sz="20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1" i="0" sz="1800" u="none" cap="none" strike="noStrike">
                <a:solidFill>
                  <a:srgbClr val="244061"/>
                </a:solidFill>
                <a:latin typeface="Arial"/>
                <a:ea typeface="Arial"/>
                <a:cs typeface="Arial"/>
                <a:sym typeface="Arial"/>
              </a:defRPr>
            </a:lvl3pPr>
            <a:lvl4pPr indent="0" lvl="3" marL="1371600" marR="0" rtl="0" algn="l">
              <a:spcBef>
                <a:spcPts val="320"/>
              </a:spcBef>
              <a:buClr>
                <a:srgbClr val="244061"/>
              </a:buClr>
              <a:buFont typeface="Arial"/>
              <a:buNone/>
              <a:defRPr b="1" i="0" sz="1600" u="none" cap="none" strike="noStrike">
                <a:solidFill>
                  <a:srgbClr val="244061"/>
                </a:solidFill>
                <a:latin typeface="Arial"/>
                <a:ea typeface="Arial"/>
                <a:cs typeface="Arial"/>
                <a:sym typeface="Arial"/>
              </a:defRPr>
            </a:lvl4pPr>
            <a:lvl5pPr indent="0" lvl="4" marL="1828800" marR="0" rtl="0" algn="l">
              <a:spcBef>
                <a:spcPts val="320"/>
              </a:spcBef>
              <a:buClr>
                <a:srgbClr val="244061"/>
              </a:buClr>
              <a:buFont typeface="Noto Sans Symbols"/>
              <a:buNone/>
              <a:defRPr b="1" i="0" sz="1600" u="none" cap="none" strike="noStrike">
                <a:solidFill>
                  <a:srgbClr val="244061"/>
                </a:solidFill>
                <a:latin typeface="Arial"/>
                <a:ea typeface="Arial"/>
                <a:cs typeface="Arial"/>
                <a:sym typeface="Arial"/>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457200" y="1854993"/>
            <a:ext cx="4040187" cy="4551302"/>
          </a:xfrm>
          <a:prstGeom prst="rect">
            <a:avLst/>
          </a:prstGeom>
          <a:noFill/>
          <a:ln>
            <a:noFill/>
          </a:ln>
        </p:spPr>
        <p:txBody>
          <a:bodyPr anchorCtr="0" anchor="t" bIns="91425" lIns="91425" rIns="91425" tIns="91425"/>
          <a:lstStyle>
            <a:lvl1pPr indent="0" lvl="0" marL="0" marR="0" rtl="0" algn="l">
              <a:spcBef>
                <a:spcPts val="400"/>
              </a:spcBef>
              <a:buClr>
                <a:srgbClr val="C4BD97"/>
              </a:buClr>
              <a:buFont typeface="Arial"/>
              <a:buNone/>
              <a:defRPr b="0" i="0" sz="2000" u="none" cap="none" strike="noStrike">
                <a:solidFill>
                  <a:srgbClr val="C4BD97"/>
                </a:solidFill>
                <a:latin typeface="Arial"/>
                <a:ea typeface="Arial"/>
                <a:cs typeface="Arial"/>
                <a:sym typeface="Arial"/>
              </a:defRPr>
            </a:lvl1pPr>
            <a:lvl2pPr indent="0" lvl="1" marL="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2pPr>
            <a:lvl3pPr indent="-124659" lvl="2" marL="432000" marR="0" rtl="0" algn="l">
              <a:spcBef>
                <a:spcPts val="500"/>
              </a:spcBef>
              <a:buClr>
                <a:srgbClr val="244061"/>
              </a:buClr>
              <a:buSzPct val="79999"/>
              <a:buFont typeface="Noto Sans Symbols"/>
              <a:buChar char="▪"/>
              <a:defRPr b="0" i="0" sz="1800" u="none" cap="none" strike="noStrike">
                <a:solidFill>
                  <a:srgbClr val="244061"/>
                </a:solidFill>
                <a:latin typeface="Arial"/>
                <a:ea typeface="Arial"/>
                <a:cs typeface="Arial"/>
                <a:sym typeface="Arial"/>
              </a:defRPr>
            </a:lvl3pPr>
            <a:lvl4pPr indent="-125200" lvl="3" marL="684000" marR="0" rtl="0" algn="l">
              <a:spcBef>
                <a:spcPts val="320"/>
              </a:spcBef>
              <a:buClr>
                <a:srgbClr val="244061"/>
              </a:buClr>
              <a:buSzPct val="100000"/>
              <a:buFont typeface="Arial"/>
              <a:buChar char="•"/>
              <a:defRPr b="0" i="0" sz="1600" u="none" cap="none" strike="noStrike">
                <a:solidFill>
                  <a:srgbClr val="244061"/>
                </a:solidFill>
                <a:latin typeface="Arial"/>
                <a:ea typeface="Arial"/>
                <a:cs typeface="Arial"/>
                <a:sym typeface="Arial"/>
              </a:defRPr>
            </a:lvl4pPr>
            <a:lvl5pPr indent="-150279" lvl="4" marL="907199" marR="0" rtl="0" algn="l">
              <a:spcBef>
                <a:spcPts val="320"/>
              </a:spcBef>
              <a:buClr>
                <a:srgbClr val="244061"/>
              </a:buClr>
              <a:buSzPct val="70000"/>
              <a:buFont typeface="Noto Sans Symbols"/>
              <a:buChar char="▪"/>
              <a:defRPr b="0" i="0" sz="1600" u="none" cap="none" strike="noStrike">
                <a:solidFill>
                  <a:srgbClr val="244061"/>
                </a:solidFill>
                <a:latin typeface="Arial"/>
                <a:ea typeface="Arial"/>
                <a:cs typeface="Arial"/>
                <a:sym typeface="Arial"/>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4645025" y="1215232"/>
            <a:ext cx="4041774" cy="639762"/>
          </a:xfrm>
          <a:prstGeom prst="rect">
            <a:avLst/>
          </a:prstGeom>
          <a:noFill/>
          <a:ln>
            <a:noFill/>
          </a:ln>
        </p:spPr>
        <p:txBody>
          <a:bodyPr anchorCtr="0" anchor="b" bIns="91425" lIns="91425" rIns="91425" tIns="91425"/>
          <a:lstStyle>
            <a:lvl1pPr indent="0" lvl="0" marL="0" marR="0" rtl="0" algn="l">
              <a:spcBef>
                <a:spcPts val="400"/>
              </a:spcBef>
              <a:buClr>
                <a:srgbClr val="366092"/>
              </a:buClr>
              <a:buFont typeface="Arial"/>
              <a:buNone/>
              <a:defRPr b="1" i="0" sz="2000" u="none" cap="none" strike="noStrike">
                <a:solidFill>
                  <a:srgbClr val="366092"/>
                </a:solidFill>
                <a:latin typeface="Arial"/>
                <a:ea typeface="Arial"/>
                <a:cs typeface="Arial"/>
                <a:sym typeface="Arial"/>
              </a:defRPr>
            </a:lvl1pPr>
            <a:lvl2pPr indent="0" lvl="1" marL="457200" marR="0" rtl="0" algn="l">
              <a:spcBef>
                <a:spcPts val="400"/>
              </a:spcBef>
              <a:buClr>
                <a:srgbClr val="244061"/>
              </a:buClr>
              <a:buFont typeface="Arial"/>
              <a:buNone/>
              <a:defRPr b="1" i="0" sz="20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1" i="0" sz="1800" u="none" cap="none" strike="noStrike">
                <a:solidFill>
                  <a:srgbClr val="244061"/>
                </a:solidFill>
                <a:latin typeface="Arial"/>
                <a:ea typeface="Arial"/>
                <a:cs typeface="Arial"/>
                <a:sym typeface="Arial"/>
              </a:defRPr>
            </a:lvl3pPr>
            <a:lvl4pPr indent="0" lvl="3" marL="1371600" marR="0" rtl="0" algn="l">
              <a:spcBef>
                <a:spcPts val="320"/>
              </a:spcBef>
              <a:buClr>
                <a:srgbClr val="244061"/>
              </a:buClr>
              <a:buFont typeface="Arial"/>
              <a:buNone/>
              <a:defRPr b="1" i="0" sz="1600" u="none" cap="none" strike="noStrike">
                <a:solidFill>
                  <a:srgbClr val="244061"/>
                </a:solidFill>
                <a:latin typeface="Arial"/>
                <a:ea typeface="Arial"/>
                <a:cs typeface="Arial"/>
                <a:sym typeface="Arial"/>
              </a:defRPr>
            </a:lvl4pPr>
            <a:lvl5pPr indent="0" lvl="4" marL="1828800" marR="0" rtl="0" algn="l">
              <a:spcBef>
                <a:spcPts val="320"/>
              </a:spcBef>
              <a:buClr>
                <a:srgbClr val="244061"/>
              </a:buClr>
              <a:buFont typeface="Noto Sans Symbols"/>
              <a:buNone/>
              <a:defRPr b="1" i="0" sz="1600" u="none" cap="none" strike="noStrike">
                <a:solidFill>
                  <a:srgbClr val="244061"/>
                </a:solidFill>
                <a:latin typeface="Arial"/>
                <a:ea typeface="Arial"/>
                <a:cs typeface="Arial"/>
                <a:sym typeface="Arial"/>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4645025" y="1854993"/>
            <a:ext cx="4041774" cy="4551302"/>
          </a:xfrm>
          <a:prstGeom prst="rect">
            <a:avLst/>
          </a:prstGeom>
          <a:noFill/>
          <a:ln>
            <a:noFill/>
          </a:ln>
        </p:spPr>
        <p:txBody>
          <a:bodyPr anchorCtr="0" anchor="t" bIns="91425" lIns="91425" rIns="91425" tIns="91425"/>
          <a:lstStyle>
            <a:lvl1pPr indent="0" lvl="0" marL="0" marR="0" rtl="0" algn="l">
              <a:spcBef>
                <a:spcPts val="400"/>
              </a:spcBef>
              <a:buClr>
                <a:srgbClr val="C4BD97"/>
              </a:buClr>
              <a:buFont typeface="Arial"/>
              <a:buNone/>
              <a:defRPr b="0" i="0" sz="2000" u="none" cap="none" strike="noStrike">
                <a:solidFill>
                  <a:srgbClr val="C4BD97"/>
                </a:solidFill>
                <a:latin typeface="Arial"/>
                <a:ea typeface="Arial"/>
                <a:cs typeface="Arial"/>
                <a:sym typeface="Arial"/>
              </a:defRPr>
            </a:lvl1pPr>
            <a:lvl2pPr indent="0" lvl="1" marL="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2pPr>
            <a:lvl3pPr indent="-124659" lvl="2" marL="432000" marR="0" rtl="0" algn="l">
              <a:spcBef>
                <a:spcPts val="500"/>
              </a:spcBef>
              <a:buClr>
                <a:srgbClr val="244061"/>
              </a:buClr>
              <a:buSzPct val="79999"/>
              <a:buFont typeface="Noto Sans Symbols"/>
              <a:buChar char="▪"/>
              <a:defRPr b="0" i="0" sz="1800" u="none" cap="none" strike="noStrike">
                <a:solidFill>
                  <a:srgbClr val="244061"/>
                </a:solidFill>
                <a:latin typeface="Arial"/>
                <a:ea typeface="Arial"/>
                <a:cs typeface="Arial"/>
                <a:sym typeface="Arial"/>
              </a:defRPr>
            </a:lvl3pPr>
            <a:lvl4pPr indent="-125200" lvl="3" marL="684000" marR="0" rtl="0" algn="l">
              <a:spcBef>
                <a:spcPts val="320"/>
              </a:spcBef>
              <a:buClr>
                <a:srgbClr val="244061"/>
              </a:buClr>
              <a:buSzPct val="100000"/>
              <a:buFont typeface="Arial"/>
              <a:buChar char="•"/>
              <a:defRPr b="0" i="0" sz="1600" u="none" cap="none" strike="noStrike">
                <a:solidFill>
                  <a:srgbClr val="244061"/>
                </a:solidFill>
                <a:latin typeface="Arial"/>
                <a:ea typeface="Arial"/>
                <a:cs typeface="Arial"/>
                <a:sym typeface="Arial"/>
              </a:defRPr>
            </a:lvl4pPr>
            <a:lvl5pPr indent="-150279" lvl="4" marL="907199" marR="0" rtl="0" algn="l">
              <a:spcBef>
                <a:spcPts val="320"/>
              </a:spcBef>
              <a:buClr>
                <a:srgbClr val="244061"/>
              </a:buClr>
              <a:buSzPct val="70000"/>
              <a:buFont typeface="Noto Sans Symbols"/>
              <a:buChar char="▪"/>
              <a:defRPr b="0" i="0" sz="1600" u="none" cap="none" strike="noStrike">
                <a:solidFill>
                  <a:srgbClr val="244061"/>
                </a:solidFill>
                <a:latin typeface="Arial"/>
                <a:ea typeface="Arial"/>
                <a:cs typeface="Arial"/>
                <a:sym typeface="Arial"/>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58" name="Shape 58"/>
        <p:cNvGrpSpPr/>
        <p:nvPr/>
      </p:nvGrpSpPr>
      <p:grpSpPr>
        <a:xfrm>
          <a:off x="0" y="0"/>
          <a:ext cx="0" cy="0"/>
          <a:chOff x="0" y="0"/>
          <a:chExt cx="0" cy="0"/>
        </a:xfrm>
      </p:grpSpPr>
      <p:sp>
        <p:nvSpPr>
          <p:cNvPr id="59" name="Shape 59"/>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
        <p:nvSpPr>
          <p:cNvPr id="63" name="Shape 63"/>
          <p:cNvSpPr txBox="1"/>
          <p:nvPr/>
        </p:nvSpPr>
        <p:spPr>
          <a:xfrm>
            <a:off x="1792288" y="5154294"/>
            <a:ext cx="5486399" cy="566737"/>
          </a:xfrm>
          <a:prstGeom prst="rect">
            <a:avLst/>
          </a:prstGeom>
          <a:noFill/>
          <a:ln>
            <a:noFill/>
          </a:ln>
        </p:spPr>
        <p:txBody>
          <a:bodyPr anchorCtr="0" anchor="b" bIns="45700" lIns="91425" rIns="91425" tIns="45700">
            <a:noAutofit/>
          </a:bodyPr>
          <a:lstStyle/>
          <a:p>
            <a:pPr indent="0" lvl="0" marL="0" marR="0" rtl="0" algn="l">
              <a:spcBef>
                <a:spcPts val="0"/>
              </a:spcBef>
              <a:buClr>
                <a:srgbClr val="DDD9C3"/>
              </a:buClr>
              <a:buSzPct val="25000"/>
              <a:buFont typeface="Arial"/>
              <a:buNone/>
            </a:pPr>
            <a:r>
              <a:rPr b="1" i="0" lang="en-AU" sz="2000">
                <a:solidFill>
                  <a:srgbClr val="DDD9C3"/>
                </a:solidFill>
                <a:latin typeface="Arial"/>
                <a:ea typeface="Arial"/>
                <a:cs typeface="Arial"/>
                <a:sym typeface="Arial"/>
              </a:rPr>
              <a:t>Click to edit Master title style</a:t>
            </a:r>
          </a:p>
        </p:txBody>
      </p:sp>
      <p:sp>
        <p:nvSpPr>
          <p:cNvPr id="64" name="Shape 64"/>
          <p:cNvSpPr/>
          <p:nvPr>
            <p:ph idx="2" type="pic"/>
          </p:nvPr>
        </p:nvSpPr>
        <p:spPr>
          <a:xfrm>
            <a:off x="1792288" y="966470"/>
            <a:ext cx="5486399" cy="4114800"/>
          </a:xfrm>
          <a:prstGeom prst="rect">
            <a:avLst/>
          </a:prstGeom>
          <a:noFill/>
          <a:ln>
            <a:noFill/>
          </a:ln>
        </p:spPr>
        <p:txBody>
          <a:bodyPr anchorCtr="0" anchor="t" bIns="91425" lIns="91425" rIns="91425" tIns="91425"/>
          <a:lstStyle>
            <a:lvl1pPr indent="0" lvl="0" marL="0" marR="0" rtl="0" algn="l">
              <a:spcBef>
                <a:spcPts val="640"/>
              </a:spcBef>
              <a:buClr>
                <a:srgbClr val="366092"/>
              </a:buClr>
              <a:buFont typeface="Arial"/>
              <a:buNone/>
              <a:defRPr b="0" i="0" sz="3200" u="none" cap="none" strike="noStrike">
                <a:solidFill>
                  <a:srgbClr val="366092"/>
                </a:solidFill>
                <a:latin typeface="Arial"/>
                <a:ea typeface="Arial"/>
                <a:cs typeface="Arial"/>
                <a:sym typeface="Arial"/>
              </a:defRPr>
            </a:lvl1pPr>
            <a:lvl2pPr indent="0" lvl="1" marL="457200" marR="0" rtl="0" algn="l">
              <a:spcBef>
                <a:spcPts val="560"/>
              </a:spcBef>
              <a:buClr>
                <a:srgbClr val="244061"/>
              </a:buClr>
              <a:buFont typeface="Arial"/>
              <a:buNone/>
              <a:defRPr b="0" i="0" sz="28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2400" u="none" cap="none" strike="noStrike">
                <a:solidFill>
                  <a:srgbClr val="244061"/>
                </a:solidFill>
                <a:latin typeface="Arial"/>
                <a:ea typeface="Arial"/>
                <a:cs typeface="Arial"/>
                <a:sym typeface="Arial"/>
              </a:defRPr>
            </a:lvl3pPr>
            <a:lvl4pPr indent="0" lvl="3" marL="137160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4pPr>
            <a:lvl5pPr indent="0" lvl="4" marL="1828800" marR="0" rtl="0" algn="l">
              <a:spcBef>
                <a:spcPts val="400"/>
              </a:spcBef>
              <a:buClr>
                <a:srgbClr val="244061"/>
              </a:buClr>
              <a:buFont typeface="Noto Sans Symbols"/>
              <a:buNone/>
              <a:defRPr b="0" i="0" sz="2000" u="none" cap="none" strike="noStrike">
                <a:solidFill>
                  <a:srgbClr val="244061"/>
                </a:solidFill>
                <a:latin typeface="Arial"/>
                <a:ea typeface="Arial"/>
                <a:cs typeface="Arial"/>
                <a:sym typeface="Arial"/>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1" type="body"/>
          </p:nvPr>
        </p:nvSpPr>
        <p:spPr>
          <a:xfrm>
            <a:off x="1792288" y="5721032"/>
            <a:ext cx="5486399" cy="804861"/>
          </a:xfrm>
          <a:prstGeom prst="rect">
            <a:avLst/>
          </a:prstGeom>
          <a:noFill/>
          <a:ln>
            <a:noFill/>
          </a:ln>
        </p:spPr>
        <p:txBody>
          <a:bodyPr anchorCtr="0" anchor="t" bIns="91425" lIns="91425" rIns="91425" tIns="91425"/>
          <a:lstStyle>
            <a:lvl1pPr indent="0" lvl="0" marL="0" marR="0" rtl="0" algn="l">
              <a:spcBef>
                <a:spcPts val="280"/>
              </a:spcBef>
              <a:buClr>
                <a:srgbClr val="366092"/>
              </a:buClr>
              <a:buFont typeface="Arial"/>
              <a:buNone/>
              <a:defRPr b="0" i="0" sz="1400" u="none" cap="none" strike="noStrike">
                <a:solidFill>
                  <a:srgbClr val="366092"/>
                </a:solidFill>
                <a:latin typeface="Arial"/>
                <a:ea typeface="Arial"/>
                <a:cs typeface="Arial"/>
                <a:sym typeface="Arial"/>
              </a:defRPr>
            </a:lvl1pPr>
            <a:lvl2pPr indent="0" lvl="1" marL="457200" marR="0" rtl="0" algn="l">
              <a:spcBef>
                <a:spcPts val="240"/>
              </a:spcBef>
              <a:buClr>
                <a:srgbClr val="244061"/>
              </a:buClr>
              <a:buFont typeface="Arial"/>
              <a:buNone/>
              <a:defRPr b="0" i="0" sz="12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1000" u="none" cap="none" strike="noStrike">
                <a:solidFill>
                  <a:srgbClr val="244061"/>
                </a:solidFill>
                <a:latin typeface="Arial"/>
                <a:ea typeface="Arial"/>
                <a:cs typeface="Arial"/>
                <a:sym typeface="Arial"/>
              </a:defRPr>
            </a:lvl3pPr>
            <a:lvl4pPr indent="0" lvl="3" marL="1371600" marR="0" rtl="0" algn="l">
              <a:spcBef>
                <a:spcPts val="180"/>
              </a:spcBef>
              <a:buClr>
                <a:srgbClr val="244061"/>
              </a:buClr>
              <a:buFont typeface="Arial"/>
              <a:buNone/>
              <a:defRPr b="0" i="0" sz="900" u="none" cap="none" strike="noStrike">
                <a:solidFill>
                  <a:srgbClr val="244061"/>
                </a:solidFill>
                <a:latin typeface="Arial"/>
                <a:ea typeface="Arial"/>
                <a:cs typeface="Arial"/>
                <a:sym typeface="Arial"/>
              </a:defRPr>
            </a:lvl4pPr>
            <a:lvl5pPr indent="0" lvl="4" marL="1828800" marR="0" rtl="0" algn="l">
              <a:spcBef>
                <a:spcPts val="180"/>
              </a:spcBef>
              <a:buClr>
                <a:srgbClr val="244061"/>
              </a:buClr>
              <a:buFont typeface="Noto Sans Symbols"/>
              <a:buNone/>
              <a:defRPr b="0" i="0" sz="900" u="none" cap="none" strike="noStrike">
                <a:solidFill>
                  <a:srgbClr val="244061"/>
                </a:solidFill>
                <a:latin typeface="Arial"/>
                <a:ea typeface="Arial"/>
                <a:cs typeface="Arial"/>
                <a:sym typeface="Arial"/>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66" name="Shape 66"/>
        <p:cNvGrpSpPr/>
        <p:nvPr/>
      </p:nvGrpSpPr>
      <p:grpSpPr>
        <a:xfrm>
          <a:off x="0" y="0"/>
          <a:ext cx="0" cy="0"/>
          <a:chOff x="0" y="0"/>
          <a:chExt cx="0" cy="0"/>
        </a:xfrm>
      </p:grpSpPr>
      <p:sp>
        <p:nvSpPr>
          <p:cNvPr id="67" name="Shape 67"/>
          <p:cNvSpPr/>
          <p:nvPr/>
        </p:nvSpPr>
        <p:spPr>
          <a:xfrm>
            <a:off x="0" y="0"/>
            <a:ext cx="9144000" cy="804370"/>
          </a:xfrm>
          <a:prstGeom prst="rect">
            <a:avLst/>
          </a:prstGeom>
          <a:solidFill>
            <a:srgbClr val="C4BD97"/>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68" name="Shape 68"/>
          <p:cNvSpPr txBox="1"/>
          <p:nvPr>
            <p:ph idx="1" type="body"/>
          </p:nvPr>
        </p:nvSpPr>
        <p:spPr>
          <a:xfrm>
            <a:off x="457200" y="975325"/>
            <a:ext cx="3864842" cy="5234971"/>
          </a:xfrm>
          <a:prstGeom prst="rect">
            <a:avLst/>
          </a:prstGeom>
          <a:noFill/>
          <a:ln>
            <a:noFill/>
          </a:ln>
        </p:spPr>
        <p:txBody>
          <a:bodyPr anchorCtr="0" anchor="t" bIns="91425" lIns="91425" rIns="91425" tIns="91425"/>
          <a:lstStyle>
            <a:lvl1pPr indent="0" lvl="0" marL="0" marR="0" rtl="0" algn="l">
              <a:spcBef>
                <a:spcPts val="480"/>
              </a:spcBef>
              <a:buClr>
                <a:srgbClr val="366092"/>
              </a:buClr>
              <a:buFont typeface="Arial"/>
              <a:buNone/>
              <a:defRPr b="0" i="0" sz="2400" u="none" cap="none" strike="noStrike">
                <a:solidFill>
                  <a:srgbClr val="366092"/>
                </a:solidFill>
                <a:latin typeface="Arial"/>
                <a:ea typeface="Arial"/>
                <a:cs typeface="Arial"/>
                <a:sym typeface="Arial"/>
              </a:defRPr>
            </a:lvl1pPr>
            <a:lvl2pPr indent="0" lvl="1" marL="0" marR="0" rtl="0" algn="l">
              <a:spcBef>
                <a:spcPts val="480"/>
              </a:spcBef>
              <a:buClr>
                <a:srgbClr val="244061"/>
              </a:buClr>
              <a:buFont typeface="Arial"/>
              <a:buNone/>
              <a:defRPr b="0" i="0" sz="2400" u="none" cap="none" strike="noStrike">
                <a:solidFill>
                  <a:srgbClr val="244061"/>
                </a:solidFill>
                <a:latin typeface="Arial"/>
                <a:ea typeface="Arial"/>
                <a:cs typeface="Arial"/>
                <a:sym typeface="Arial"/>
              </a:defRPr>
            </a:lvl2pPr>
            <a:lvl3pPr indent="-94179" lvl="2" marL="432000" marR="0" rtl="0" algn="l">
              <a:spcBef>
                <a:spcPts val="500"/>
              </a:spcBef>
              <a:buClr>
                <a:srgbClr val="244061"/>
              </a:buClr>
              <a:buSzPct val="80000"/>
              <a:buFont typeface="Noto Sans Symbols"/>
              <a:buChar char="▪"/>
              <a:defRPr b="0" i="0" sz="2400" u="none" cap="none" strike="noStrike">
                <a:solidFill>
                  <a:srgbClr val="244061"/>
                </a:solidFill>
                <a:latin typeface="Arial"/>
                <a:ea typeface="Arial"/>
                <a:cs typeface="Arial"/>
                <a:sym typeface="Arial"/>
              </a:defRPr>
            </a:lvl3pPr>
            <a:lvl4pPr indent="-99800" lvl="3" marL="684000" marR="0" rtl="0" algn="l">
              <a:spcBef>
                <a:spcPts val="400"/>
              </a:spcBef>
              <a:buClr>
                <a:srgbClr val="244061"/>
              </a:buClr>
              <a:buSzPct val="100000"/>
              <a:buFont typeface="Arial"/>
              <a:buChar char="•"/>
              <a:defRPr b="0" i="0" sz="2000" u="none" cap="none" strike="noStrike">
                <a:solidFill>
                  <a:srgbClr val="244061"/>
                </a:solidFill>
                <a:latin typeface="Arial"/>
                <a:ea typeface="Arial"/>
                <a:cs typeface="Arial"/>
                <a:sym typeface="Arial"/>
              </a:defRPr>
            </a:lvl4pPr>
            <a:lvl5pPr indent="-132499" lvl="4" marL="907199" marR="0" rtl="0" algn="l">
              <a:spcBef>
                <a:spcPts val="400"/>
              </a:spcBef>
              <a:buClr>
                <a:srgbClr val="244061"/>
              </a:buClr>
              <a:buSzPct val="70000"/>
              <a:buFont typeface="Noto Sans Symbols"/>
              <a:buChar char="▪"/>
              <a:defRPr b="0" i="0" sz="2000" u="none" cap="none" strike="noStrike">
                <a:solidFill>
                  <a:srgbClr val="24406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
        <p:nvSpPr>
          <p:cNvPr id="72" name="Shape 72"/>
          <p:cNvSpPr/>
          <p:nvPr>
            <p:ph idx="2" type="pic"/>
          </p:nvPr>
        </p:nvSpPr>
        <p:spPr>
          <a:xfrm>
            <a:off x="4567614" y="966469"/>
            <a:ext cx="4133217" cy="5243829"/>
          </a:xfrm>
          <a:prstGeom prst="rect">
            <a:avLst/>
          </a:prstGeom>
          <a:noFill/>
          <a:ln>
            <a:noFill/>
          </a:ln>
        </p:spPr>
        <p:txBody>
          <a:bodyPr anchorCtr="0" anchor="t" bIns="91425" lIns="91425" rIns="91425" tIns="91425"/>
          <a:lstStyle>
            <a:lvl1pPr indent="0" lvl="0" marL="0" marR="0" rtl="0" algn="l">
              <a:spcBef>
                <a:spcPts val="640"/>
              </a:spcBef>
              <a:buClr>
                <a:srgbClr val="366092"/>
              </a:buClr>
              <a:buFont typeface="Arial"/>
              <a:buNone/>
              <a:defRPr b="0" i="0" sz="3200" u="none" cap="none" strike="noStrike">
                <a:solidFill>
                  <a:srgbClr val="366092"/>
                </a:solidFill>
                <a:latin typeface="Arial"/>
                <a:ea typeface="Arial"/>
                <a:cs typeface="Arial"/>
                <a:sym typeface="Arial"/>
              </a:defRPr>
            </a:lvl1pPr>
            <a:lvl2pPr indent="0" lvl="1" marL="457200" marR="0" rtl="0" algn="l">
              <a:spcBef>
                <a:spcPts val="560"/>
              </a:spcBef>
              <a:buClr>
                <a:srgbClr val="244061"/>
              </a:buClr>
              <a:buFont typeface="Arial"/>
              <a:buNone/>
              <a:defRPr b="0" i="0" sz="28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2400" u="none" cap="none" strike="noStrike">
                <a:solidFill>
                  <a:srgbClr val="244061"/>
                </a:solidFill>
                <a:latin typeface="Arial"/>
                <a:ea typeface="Arial"/>
                <a:cs typeface="Arial"/>
                <a:sym typeface="Arial"/>
              </a:defRPr>
            </a:lvl3pPr>
            <a:lvl4pPr indent="0" lvl="3" marL="137160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4pPr>
            <a:lvl5pPr indent="0" lvl="4" marL="1828800" marR="0" rtl="0" algn="l">
              <a:spcBef>
                <a:spcPts val="400"/>
              </a:spcBef>
              <a:buClr>
                <a:srgbClr val="244061"/>
              </a:buClr>
              <a:buFont typeface="Noto Sans Symbols"/>
              <a:buNone/>
              <a:defRPr b="0" i="0" sz="2000" u="none" cap="none" strike="noStrike">
                <a:solidFill>
                  <a:srgbClr val="244061"/>
                </a:solidFill>
                <a:latin typeface="Arial"/>
                <a:ea typeface="Arial"/>
                <a:cs typeface="Arial"/>
                <a:sym typeface="Arial"/>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3" name="Shape 73"/>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4" name="Shape 74"/>
        <p:cNvGrpSpPr/>
        <p:nvPr/>
      </p:nvGrpSpPr>
      <p:grpSpPr>
        <a:xfrm>
          <a:off x="0" y="0"/>
          <a:ext cx="0" cy="0"/>
          <a:chOff x="0" y="0"/>
          <a:chExt cx="0" cy="0"/>
        </a:xfrm>
      </p:grpSpPr>
      <p:sp>
        <p:nvSpPr>
          <p:cNvPr id="75" name="Shape 75"/>
          <p:cNvSpPr/>
          <p:nvPr/>
        </p:nvSpPr>
        <p:spPr>
          <a:xfrm>
            <a:off x="0" y="0"/>
            <a:ext cx="9144000" cy="804370"/>
          </a:xfrm>
          <a:prstGeom prst="rect">
            <a:avLst/>
          </a:prstGeom>
          <a:solidFill>
            <a:srgbClr val="DDD9C3"/>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76" name="Shape 7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rgbClr val="DDD9C3"/>
              </a:buClr>
              <a:buFont typeface="Arial"/>
              <a:buNone/>
              <a:defRPr b="1" i="0" sz="20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rgbClr val="366092"/>
              </a:buClr>
              <a:buFont typeface="Arial"/>
              <a:buNone/>
              <a:defRPr b="0" i="0" sz="3200" u="none" cap="none" strike="noStrike">
                <a:solidFill>
                  <a:srgbClr val="366092"/>
                </a:solidFill>
                <a:latin typeface="Arial"/>
                <a:ea typeface="Arial"/>
                <a:cs typeface="Arial"/>
                <a:sym typeface="Arial"/>
              </a:defRPr>
            </a:lvl1pPr>
            <a:lvl2pPr indent="0" lvl="1" marL="457200" marR="0" rtl="0" algn="l">
              <a:spcBef>
                <a:spcPts val="560"/>
              </a:spcBef>
              <a:buClr>
                <a:srgbClr val="244061"/>
              </a:buClr>
              <a:buFont typeface="Arial"/>
              <a:buNone/>
              <a:defRPr b="0" i="0" sz="28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2400" u="none" cap="none" strike="noStrike">
                <a:solidFill>
                  <a:srgbClr val="244061"/>
                </a:solidFill>
                <a:latin typeface="Arial"/>
                <a:ea typeface="Arial"/>
                <a:cs typeface="Arial"/>
                <a:sym typeface="Arial"/>
              </a:defRPr>
            </a:lvl3pPr>
            <a:lvl4pPr indent="0" lvl="3" marL="1371600" marR="0" rtl="0" algn="l">
              <a:spcBef>
                <a:spcPts val="400"/>
              </a:spcBef>
              <a:buClr>
                <a:srgbClr val="244061"/>
              </a:buClr>
              <a:buFont typeface="Arial"/>
              <a:buNone/>
              <a:defRPr b="0" i="0" sz="2000" u="none" cap="none" strike="noStrike">
                <a:solidFill>
                  <a:srgbClr val="244061"/>
                </a:solidFill>
                <a:latin typeface="Arial"/>
                <a:ea typeface="Arial"/>
                <a:cs typeface="Arial"/>
                <a:sym typeface="Arial"/>
              </a:defRPr>
            </a:lvl4pPr>
            <a:lvl5pPr indent="0" lvl="4" marL="1828800" marR="0" rtl="0" algn="l">
              <a:spcBef>
                <a:spcPts val="400"/>
              </a:spcBef>
              <a:buClr>
                <a:srgbClr val="244061"/>
              </a:buClr>
              <a:buFont typeface="Noto Sans Symbols"/>
              <a:buNone/>
              <a:defRPr b="0" i="0" sz="2000" u="none" cap="none" strike="noStrike">
                <a:solidFill>
                  <a:srgbClr val="244061"/>
                </a:solidFill>
                <a:latin typeface="Arial"/>
                <a:ea typeface="Arial"/>
                <a:cs typeface="Arial"/>
                <a:sym typeface="Arial"/>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8" name="Shape 7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rgbClr val="366092"/>
              </a:buClr>
              <a:buFont typeface="Arial"/>
              <a:buNone/>
              <a:defRPr b="0" i="0" sz="1400" u="none" cap="none" strike="noStrike">
                <a:solidFill>
                  <a:srgbClr val="366092"/>
                </a:solidFill>
                <a:latin typeface="Arial"/>
                <a:ea typeface="Arial"/>
                <a:cs typeface="Arial"/>
                <a:sym typeface="Arial"/>
              </a:defRPr>
            </a:lvl1pPr>
            <a:lvl2pPr indent="0" lvl="1" marL="457200" marR="0" rtl="0" algn="l">
              <a:spcBef>
                <a:spcPts val="240"/>
              </a:spcBef>
              <a:buClr>
                <a:srgbClr val="244061"/>
              </a:buClr>
              <a:buFont typeface="Arial"/>
              <a:buNone/>
              <a:defRPr b="0" i="0" sz="1200" u="none" cap="none" strike="noStrike">
                <a:solidFill>
                  <a:srgbClr val="244061"/>
                </a:solidFill>
                <a:latin typeface="Arial"/>
                <a:ea typeface="Arial"/>
                <a:cs typeface="Arial"/>
                <a:sym typeface="Arial"/>
              </a:defRPr>
            </a:lvl2pPr>
            <a:lvl3pPr indent="0" lvl="2" marL="914400" marR="0" rtl="0" algn="l">
              <a:spcBef>
                <a:spcPts val="500"/>
              </a:spcBef>
              <a:buClr>
                <a:srgbClr val="244061"/>
              </a:buClr>
              <a:buFont typeface="Noto Sans Symbols"/>
              <a:buNone/>
              <a:defRPr b="0" i="0" sz="1000" u="none" cap="none" strike="noStrike">
                <a:solidFill>
                  <a:srgbClr val="244061"/>
                </a:solidFill>
                <a:latin typeface="Arial"/>
                <a:ea typeface="Arial"/>
                <a:cs typeface="Arial"/>
                <a:sym typeface="Arial"/>
              </a:defRPr>
            </a:lvl3pPr>
            <a:lvl4pPr indent="0" lvl="3" marL="1371600" marR="0" rtl="0" algn="l">
              <a:spcBef>
                <a:spcPts val="180"/>
              </a:spcBef>
              <a:buClr>
                <a:srgbClr val="244061"/>
              </a:buClr>
              <a:buFont typeface="Arial"/>
              <a:buNone/>
              <a:defRPr b="0" i="0" sz="900" u="none" cap="none" strike="noStrike">
                <a:solidFill>
                  <a:srgbClr val="244061"/>
                </a:solidFill>
                <a:latin typeface="Arial"/>
                <a:ea typeface="Arial"/>
                <a:cs typeface="Arial"/>
                <a:sym typeface="Arial"/>
              </a:defRPr>
            </a:lvl4pPr>
            <a:lvl5pPr indent="0" lvl="4" marL="1828800" marR="0" rtl="0" algn="l">
              <a:spcBef>
                <a:spcPts val="180"/>
              </a:spcBef>
              <a:buClr>
                <a:srgbClr val="244061"/>
              </a:buClr>
              <a:buFont typeface="Noto Sans Symbols"/>
              <a:buNone/>
              <a:defRPr b="0" i="0" sz="900" u="none" cap="none" strike="noStrike">
                <a:solidFill>
                  <a:srgbClr val="244061"/>
                </a:solidFill>
                <a:latin typeface="Arial"/>
                <a:ea typeface="Arial"/>
                <a:cs typeface="Arial"/>
                <a:sym typeface="Arial"/>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sz="1000">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1200">
                <a:solidFill>
                  <a:srgbClr val="C6D9F1"/>
                </a:solidFill>
                <a:latin typeface="Arial"/>
                <a:ea typeface="Arial"/>
                <a:cs typeface="Arial"/>
                <a:sym typeface="Arial"/>
              </a:rPr>
              <a:t>‹#›</a:t>
            </a:fld>
          </a:p>
        </p:txBody>
      </p:sp>
      <p:sp>
        <p:nvSpPr>
          <p:cNvPr id="82" name="Shape 82"/>
          <p:cNvSpPr txBox="1"/>
          <p:nvPr/>
        </p:nvSpPr>
        <p:spPr>
          <a:xfrm>
            <a:off x="1319065" y="435039"/>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rgbClr val="DDD9C3"/>
            </a:gs>
          </a:gsLst>
          <a:lin ang="16200000" scaled="0"/>
        </a:gradFill>
      </p:bgPr>
    </p:bg>
    <p:spTree>
      <p:nvGrpSpPr>
        <p:cNvPr id="9" name="Shape 9"/>
        <p:cNvGrpSpPr/>
        <p:nvPr/>
      </p:nvGrpSpPr>
      <p:grpSpPr>
        <a:xfrm>
          <a:off x="0" y="0"/>
          <a:ext cx="0" cy="0"/>
          <a:chOff x="0" y="0"/>
          <a:chExt cx="0" cy="0"/>
        </a:xfrm>
      </p:grpSpPr>
      <p:sp>
        <p:nvSpPr>
          <p:cNvPr id="10" name="Shape 10"/>
          <p:cNvSpPr/>
          <p:nvPr/>
        </p:nvSpPr>
        <p:spPr>
          <a:xfrm>
            <a:off x="0" y="0"/>
            <a:ext cx="9144000" cy="799910"/>
          </a:xfrm>
          <a:prstGeom prst="rect">
            <a:avLst/>
          </a:prstGeom>
          <a:solidFill>
            <a:srgbClr val="0F24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Arial"/>
              <a:ea typeface="Arial"/>
              <a:cs typeface="Arial"/>
              <a:sym typeface="Arial"/>
            </a:endParaRPr>
          </a:p>
        </p:txBody>
      </p:sp>
      <p:sp>
        <p:nvSpPr>
          <p:cNvPr id="11" name="Shape 11"/>
          <p:cNvSpPr txBox="1"/>
          <p:nvPr>
            <p:ph type="title"/>
          </p:nvPr>
        </p:nvSpPr>
        <p:spPr>
          <a:xfrm>
            <a:off x="457200" y="196469"/>
            <a:ext cx="8229600" cy="477137"/>
          </a:xfrm>
          <a:prstGeom prst="rect">
            <a:avLst/>
          </a:prstGeom>
          <a:noFill/>
          <a:ln>
            <a:noFill/>
          </a:ln>
        </p:spPr>
        <p:txBody>
          <a:bodyPr anchorCtr="0" anchor="b" bIns="91425" lIns="91425" rIns="91425" tIns="91425"/>
          <a:lstStyle>
            <a:lvl1pPr indent="0" lvl="0" marL="0" marR="0" rtl="0" algn="ctr">
              <a:spcBef>
                <a:spcPts val="0"/>
              </a:spcBef>
              <a:buClr>
                <a:srgbClr val="DDD9C3"/>
              </a:buClr>
              <a:buFont typeface="Arial"/>
              <a:buNone/>
              <a:defRPr b="0" i="0" sz="2400" u="none" cap="none" strike="noStrike">
                <a:solidFill>
                  <a:srgbClr val="DDD9C3"/>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457200" y="1010412"/>
            <a:ext cx="8229600" cy="5402899"/>
          </a:xfrm>
          <a:prstGeom prst="rect">
            <a:avLst/>
          </a:prstGeom>
          <a:noFill/>
          <a:ln>
            <a:noFill/>
          </a:ln>
        </p:spPr>
        <p:txBody>
          <a:bodyPr anchorCtr="0" anchor="t" bIns="91425" lIns="91425" rIns="91425" tIns="91425"/>
          <a:lstStyle>
            <a:lvl1pPr indent="0" lvl="0" marL="0" marR="0" rtl="0" algn="l">
              <a:spcBef>
                <a:spcPts val="480"/>
              </a:spcBef>
              <a:buClr>
                <a:srgbClr val="366092"/>
              </a:buClr>
              <a:buFont typeface="Arial"/>
              <a:buNone/>
              <a:defRPr b="0" i="0" sz="2400" u="none" cap="none" strike="noStrike">
                <a:solidFill>
                  <a:srgbClr val="366092"/>
                </a:solidFill>
                <a:latin typeface="Arial"/>
                <a:ea typeface="Arial"/>
                <a:cs typeface="Arial"/>
                <a:sym typeface="Arial"/>
              </a:defRPr>
            </a:lvl1pPr>
            <a:lvl2pPr indent="0" lvl="1" marL="0" marR="0" rtl="0" algn="l">
              <a:spcBef>
                <a:spcPts val="480"/>
              </a:spcBef>
              <a:buClr>
                <a:srgbClr val="244061"/>
              </a:buClr>
              <a:buFont typeface="Arial"/>
              <a:buNone/>
              <a:defRPr b="0" i="0" sz="2400" u="none" cap="none" strike="noStrike">
                <a:solidFill>
                  <a:srgbClr val="244061"/>
                </a:solidFill>
                <a:latin typeface="Arial"/>
                <a:ea typeface="Arial"/>
                <a:cs typeface="Arial"/>
                <a:sym typeface="Arial"/>
              </a:defRPr>
            </a:lvl2pPr>
            <a:lvl3pPr indent="-94179" lvl="2" marL="432000" marR="0" rtl="0" algn="l">
              <a:spcBef>
                <a:spcPts val="500"/>
              </a:spcBef>
              <a:buClr>
                <a:srgbClr val="244061"/>
              </a:buClr>
              <a:buSzPct val="80000"/>
              <a:buFont typeface="Noto Sans Symbols"/>
              <a:buChar char="▪"/>
              <a:defRPr b="0" i="0" sz="2400" u="none" cap="none" strike="noStrike">
                <a:solidFill>
                  <a:srgbClr val="244061"/>
                </a:solidFill>
                <a:latin typeface="Arial"/>
                <a:ea typeface="Arial"/>
                <a:cs typeface="Arial"/>
                <a:sym typeface="Arial"/>
              </a:defRPr>
            </a:lvl3pPr>
            <a:lvl4pPr indent="-99800" lvl="3" marL="684000" marR="0" rtl="0" algn="l">
              <a:spcBef>
                <a:spcPts val="400"/>
              </a:spcBef>
              <a:buClr>
                <a:srgbClr val="244061"/>
              </a:buClr>
              <a:buSzPct val="100000"/>
              <a:buFont typeface="Arial"/>
              <a:buChar char="•"/>
              <a:defRPr b="0" i="0" sz="2000" u="none" cap="none" strike="noStrike">
                <a:solidFill>
                  <a:srgbClr val="244061"/>
                </a:solidFill>
                <a:latin typeface="Arial"/>
                <a:ea typeface="Arial"/>
                <a:cs typeface="Arial"/>
                <a:sym typeface="Arial"/>
              </a:defRPr>
            </a:lvl4pPr>
            <a:lvl5pPr indent="-132499" lvl="4" marL="907199" marR="0" rtl="0" algn="l">
              <a:spcBef>
                <a:spcPts val="400"/>
              </a:spcBef>
              <a:buClr>
                <a:srgbClr val="244061"/>
              </a:buClr>
              <a:buSzPct val="70000"/>
              <a:buFont typeface="Noto Sans Symbols"/>
              <a:buChar char="▪"/>
              <a:defRPr b="0" i="0" sz="2000" u="none" cap="none" strike="noStrike">
                <a:solidFill>
                  <a:srgbClr val="244061"/>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Shape 13"/>
          <p:cNvSpPr/>
          <p:nvPr/>
        </p:nvSpPr>
        <p:spPr>
          <a:xfrm>
            <a:off x="0" y="6637849"/>
            <a:ext cx="9144000" cy="220150"/>
          </a:xfrm>
          <a:prstGeom prst="rect">
            <a:avLst/>
          </a:prstGeom>
          <a:solidFill>
            <a:srgbClr val="17365D"/>
          </a:soli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Arial"/>
              <a:ea typeface="Arial"/>
              <a:cs typeface="Arial"/>
              <a:sym typeface="Arial"/>
            </a:endParaRPr>
          </a:p>
        </p:txBody>
      </p:sp>
      <p:sp>
        <p:nvSpPr>
          <p:cNvPr id="14" name="Shape 14"/>
          <p:cNvSpPr txBox="1"/>
          <p:nvPr>
            <p:ph idx="10" type="dt"/>
          </p:nvPr>
        </p:nvSpPr>
        <p:spPr>
          <a:xfrm>
            <a:off x="457200" y="6637849"/>
            <a:ext cx="2133599" cy="220150"/>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C5D8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637849"/>
            <a:ext cx="2895600" cy="227167"/>
          </a:xfrm>
          <a:prstGeom prst="rect">
            <a:avLst/>
          </a:prstGeom>
          <a:noFill/>
          <a:ln>
            <a:noFill/>
          </a:ln>
        </p:spPr>
        <p:txBody>
          <a:bodyPr anchorCtr="0" anchor="ctr" bIns="91425" lIns="91425" rIns="91425" tIns="91425"/>
          <a:lstStyle>
            <a:lvl1pPr indent="0" lvl="0" marL="0" marR="0" rtl="0" algn="ctr">
              <a:spcBef>
                <a:spcPts val="0"/>
              </a:spcBef>
              <a:buNone/>
              <a:defRPr b="0" i="0" sz="1000" u="none" cap="none" strike="noStrike">
                <a:solidFill>
                  <a:srgbClr val="C6D9F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637849"/>
            <a:ext cx="2133599" cy="22716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AU" sz="1200" u="none" cap="none" strike="noStrike">
                <a:solidFill>
                  <a:srgbClr val="C6D9F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2.jpg"/><Relationship Id="rId4" Type="http://schemas.openxmlformats.org/officeDocument/2006/relationships/image" Target="../media/image0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www.footprintnetwork.org/our-work/sustainable-development/" TargetMode="Externa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0" y="196469"/>
            <a:ext cx="91440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WAAS Human Centred Economics Symposium, Dubrovnik 2017</a:t>
            </a:r>
          </a:p>
        </p:txBody>
      </p:sp>
      <p:sp>
        <p:nvSpPr>
          <p:cNvPr id="105" name="Shape 105"/>
          <p:cNvSpPr txBox="1"/>
          <p:nvPr>
            <p:ph idx="1" type="body"/>
          </p:nvPr>
        </p:nvSpPr>
        <p:spPr>
          <a:xfrm>
            <a:off x="457200" y="1331400"/>
            <a:ext cx="8229600" cy="508191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366092"/>
              </a:buClr>
              <a:buSzPct val="25000"/>
              <a:buFont typeface="Arial"/>
              <a:buNone/>
            </a:pPr>
            <a:r>
              <a:rPr b="0" i="0" lang="en-AU" sz="3200" u="none" cap="none" strike="noStrike">
                <a:solidFill>
                  <a:srgbClr val="366092"/>
                </a:solidFill>
                <a:latin typeface="Arial"/>
                <a:ea typeface="Arial"/>
                <a:cs typeface="Arial"/>
                <a:sym typeface="Arial"/>
              </a:rPr>
              <a:t>Principles of Sustainable Economy: </a:t>
            </a:r>
          </a:p>
          <a:p>
            <a:pPr indent="0" lvl="0" marL="0" marR="0" rtl="0" algn="ctr">
              <a:spcBef>
                <a:spcPts val="640"/>
              </a:spcBef>
              <a:spcAft>
                <a:spcPts val="0"/>
              </a:spcAft>
              <a:buClr>
                <a:srgbClr val="366092"/>
              </a:buClr>
              <a:buSzPct val="25000"/>
              <a:buFont typeface="Arial"/>
              <a:buNone/>
            </a:pPr>
            <a:r>
              <a:rPr b="0" i="0" lang="en-AU" sz="3200" u="none" cap="none" strike="noStrike">
                <a:solidFill>
                  <a:srgbClr val="366092"/>
                </a:solidFill>
                <a:latin typeface="Arial"/>
                <a:ea typeface="Arial"/>
                <a:cs typeface="Arial"/>
                <a:sym typeface="Arial"/>
              </a:rPr>
              <a:t>An anthropologist’s perspective</a:t>
            </a:r>
          </a:p>
          <a:p>
            <a:pPr indent="0" lvl="0" marL="0" marR="0" rtl="0" algn="ctr">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ctr">
              <a:spcBef>
                <a:spcPts val="560"/>
              </a:spcBef>
              <a:spcAft>
                <a:spcPts val="0"/>
              </a:spcAft>
              <a:buClr>
                <a:srgbClr val="376092"/>
              </a:buClr>
              <a:buSzPct val="25000"/>
              <a:buFont typeface="Arial"/>
              <a:buNone/>
            </a:pPr>
            <a:r>
              <a:rPr b="0" i="0" lang="en-AU" sz="2800" u="none" cap="none" strike="noStrike">
                <a:solidFill>
                  <a:srgbClr val="376092"/>
                </a:solidFill>
                <a:latin typeface="Arial"/>
                <a:ea typeface="Arial"/>
                <a:cs typeface="Arial"/>
                <a:sym typeface="Arial"/>
              </a:rPr>
              <a:t>Prof Thomas Reuter</a:t>
            </a:r>
          </a:p>
          <a:p>
            <a:pPr indent="0" lvl="0" marL="0" marR="0" rtl="0" algn="ctr">
              <a:spcBef>
                <a:spcPts val="480"/>
              </a:spcBef>
              <a:spcAft>
                <a:spcPts val="0"/>
              </a:spcAft>
              <a:buClr>
                <a:srgbClr val="366092"/>
              </a:buClr>
              <a:buSzPct val="25000"/>
              <a:buFont typeface="Arial"/>
              <a:buNone/>
            </a:pPr>
            <a:r>
              <a:t/>
            </a:r>
            <a:endParaRPr b="0" i="0" sz="2400" u="none" cap="none" strike="noStrike">
              <a:solidFill>
                <a:srgbClr val="254061"/>
              </a:solidFill>
              <a:latin typeface="Arial"/>
              <a:ea typeface="Arial"/>
              <a:cs typeface="Arial"/>
              <a:sym typeface="Arial"/>
            </a:endParaRPr>
          </a:p>
          <a:p>
            <a:pPr indent="0" lvl="0" marL="0" marR="0" rtl="0" algn="ctr">
              <a:spcBef>
                <a:spcPts val="400"/>
              </a:spcBef>
              <a:spcAft>
                <a:spcPts val="0"/>
              </a:spcAft>
              <a:buClr>
                <a:srgbClr val="254061"/>
              </a:buClr>
              <a:buSzPct val="25000"/>
              <a:buFont typeface="Arial"/>
              <a:buNone/>
            </a:pPr>
            <a:r>
              <a:rPr b="0" i="0" lang="en-AU" sz="2000" u="none" cap="none" strike="noStrike">
                <a:solidFill>
                  <a:srgbClr val="254061"/>
                </a:solidFill>
                <a:latin typeface="Arial"/>
                <a:ea typeface="Arial"/>
                <a:cs typeface="Arial"/>
                <a:sym typeface="Arial"/>
              </a:rPr>
              <a:t>Board, Future Earth Asia</a:t>
            </a:r>
          </a:p>
          <a:p>
            <a:pPr indent="0" lvl="0" marL="0" marR="0" rtl="0" algn="ctr">
              <a:spcBef>
                <a:spcPts val="400"/>
              </a:spcBef>
              <a:spcAft>
                <a:spcPts val="0"/>
              </a:spcAft>
              <a:buClr>
                <a:srgbClr val="254061"/>
              </a:buClr>
              <a:buSzPct val="25000"/>
              <a:buFont typeface="Arial"/>
              <a:buNone/>
            </a:pPr>
            <a:r>
              <a:rPr b="0" i="0" lang="en-AU" sz="2000" u="none" cap="none" strike="noStrike">
                <a:solidFill>
                  <a:srgbClr val="254061"/>
                </a:solidFill>
                <a:latin typeface="Arial"/>
                <a:ea typeface="Arial"/>
                <a:cs typeface="Arial"/>
                <a:sym typeface="Arial"/>
              </a:rPr>
              <a:t>Executive, International Social Science Council</a:t>
            </a:r>
          </a:p>
          <a:p>
            <a:pPr indent="0" lvl="0" marL="0" marR="0" rtl="0" algn="ctr">
              <a:spcBef>
                <a:spcPts val="400"/>
              </a:spcBef>
              <a:spcAft>
                <a:spcPts val="0"/>
              </a:spcAft>
              <a:buClr>
                <a:srgbClr val="254061"/>
              </a:buClr>
              <a:buSzPct val="25000"/>
              <a:buFont typeface="Arial"/>
              <a:buNone/>
            </a:pPr>
            <a:r>
              <a:rPr b="0" i="0" lang="en-AU" sz="2000" u="none" cap="none" strike="noStrike">
                <a:solidFill>
                  <a:srgbClr val="254061"/>
                </a:solidFill>
                <a:latin typeface="Arial"/>
                <a:ea typeface="Arial"/>
                <a:cs typeface="Arial"/>
                <a:sym typeface="Arial"/>
              </a:rPr>
              <a:t>Executive, World Anthropological Union &amp; IUAES</a:t>
            </a:r>
          </a:p>
          <a:p>
            <a:pPr indent="0" lvl="0" marL="0" marR="0" rtl="0" algn="ctr">
              <a:spcBef>
                <a:spcPts val="400"/>
              </a:spcBef>
              <a:spcAft>
                <a:spcPts val="0"/>
              </a:spcAft>
              <a:buClr>
                <a:srgbClr val="254061"/>
              </a:buClr>
              <a:buSzPct val="25000"/>
              <a:buFont typeface="Arial"/>
              <a:buNone/>
            </a:pPr>
            <a:r>
              <a:rPr b="0" i="0" lang="en-AU" sz="2000" u="none" cap="none" strike="noStrike">
                <a:solidFill>
                  <a:srgbClr val="254061"/>
                </a:solidFill>
                <a:latin typeface="Arial"/>
                <a:ea typeface="Arial"/>
                <a:cs typeface="Arial"/>
                <a:sym typeface="Arial"/>
              </a:rPr>
              <a:t>Advisor, IPBES IPCC WSDR WSSR and others</a:t>
            </a:r>
          </a:p>
          <a:p>
            <a:pPr indent="0" lvl="0" marL="0" marR="0" rtl="0" algn="ctr">
              <a:spcBef>
                <a:spcPts val="480"/>
              </a:spcBef>
              <a:spcAft>
                <a:spcPts val="0"/>
              </a:spcAft>
              <a:buClr>
                <a:srgbClr val="366092"/>
              </a:buClr>
              <a:buSzPct val="25000"/>
              <a:buFont typeface="Arial"/>
              <a:buNone/>
            </a:pPr>
            <a:r>
              <a:t/>
            </a:r>
            <a:endParaRPr b="0" i="0" sz="2400" u="none" cap="none" strike="noStrike">
              <a:solidFill>
                <a:srgbClr val="254061"/>
              </a:solidFill>
              <a:latin typeface="Arial"/>
              <a:ea typeface="Arial"/>
              <a:cs typeface="Arial"/>
              <a:sym typeface="Arial"/>
            </a:endParaRPr>
          </a:p>
          <a:p>
            <a:pPr indent="0" lvl="0" marL="0" marR="0" rtl="0" algn="ctr">
              <a:spcBef>
                <a:spcPts val="480"/>
              </a:spcBef>
              <a:buClr>
                <a:srgbClr val="376092"/>
              </a:buClr>
              <a:buSzPct val="25000"/>
              <a:buFont typeface="Arial"/>
              <a:buNone/>
            </a:pPr>
            <a:r>
              <a:rPr b="0" i="0" lang="en-AU" sz="2400" u="none" cap="none" strike="noStrike">
                <a:solidFill>
                  <a:srgbClr val="376092"/>
                </a:solidFill>
                <a:latin typeface="Arial"/>
                <a:ea typeface="Arial"/>
                <a:cs typeface="Arial"/>
                <a:sym typeface="Arial"/>
              </a:rPr>
              <a:t>Contact: treuter@unimelb.edu.au</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The Global Economy: A SOCIAL CRISIS</a:t>
            </a:r>
          </a:p>
        </p:txBody>
      </p:sp>
      <p:pic>
        <p:nvPicPr>
          <p:cNvPr descr="WEF on Global inequality.PNG" id="169" name="Shape 169"/>
          <p:cNvPicPr preferRelativeResize="0"/>
          <p:nvPr>
            <p:ph idx="1" type="body"/>
          </p:nvPr>
        </p:nvPicPr>
        <p:blipFill rotWithShape="1">
          <a:blip r:embed="rId3">
            <a:alphaModFix/>
          </a:blip>
          <a:srcRect b="15679" l="0" r="1652" t="16801"/>
          <a:stretch/>
        </p:blipFill>
        <p:spPr>
          <a:xfrm>
            <a:off x="572660" y="804289"/>
            <a:ext cx="7855901" cy="4536259"/>
          </a:xfrm>
          <a:prstGeom prst="rect">
            <a:avLst/>
          </a:prstGeom>
          <a:noFill/>
          <a:ln>
            <a:noFill/>
          </a:ln>
        </p:spPr>
      </p:pic>
      <p:sp>
        <p:nvSpPr>
          <p:cNvPr id="170" name="Shape 170"/>
          <p:cNvSpPr txBox="1"/>
          <p:nvPr/>
        </p:nvSpPr>
        <p:spPr>
          <a:xfrm>
            <a:off x="459987" y="5394025"/>
            <a:ext cx="8114140" cy="110286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buSzPct val="25000"/>
              <a:buNone/>
            </a:pPr>
            <a:r>
              <a:rPr b="0" i="0" lang="en-AU" sz="2000" u="none" cap="none" strike="noStrike">
                <a:solidFill>
                  <a:srgbClr val="1F497D"/>
                </a:solidFill>
                <a:latin typeface="Arial"/>
                <a:ea typeface="Arial"/>
                <a:cs typeface="Arial"/>
                <a:sym typeface="Arial"/>
              </a:rPr>
              <a:t>Today “eight men possess the same wealth as half the world’s people…” (Oxfam 2016). Calculations based on </a:t>
            </a:r>
            <a:r>
              <a:rPr b="0" i="1" lang="en-AU" sz="2000" u="none" cap="none" strike="noStrike">
                <a:solidFill>
                  <a:srgbClr val="1F497D"/>
                </a:solidFill>
                <a:latin typeface="Arial"/>
                <a:ea typeface="Arial"/>
                <a:cs typeface="Arial"/>
                <a:sym typeface="Arial"/>
              </a:rPr>
              <a:t>Forbes Billionaires List and Credit Suisse Global Wealth Databook</a:t>
            </a:r>
          </a:p>
        </p:txBody>
      </p:sp>
      <p:sp>
        <p:nvSpPr>
          <p:cNvPr id="171" name="Shape 171"/>
          <p:cNvSpPr txBox="1"/>
          <p:nvPr/>
        </p:nvSpPr>
        <p:spPr>
          <a:xfrm>
            <a:off x="5053944" y="1570513"/>
            <a:ext cx="328444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AU" sz="1800" u="none" cap="none" strike="noStrike">
                <a:solidFill>
                  <a:srgbClr val="376092"/>
                </a:solidFill>
                <a:latin typeface="Arial"/>
                <a:ea typeface="Arial"/>
                <a:cs typeface="Arial"/>
                <a:sym typeface="Arial"/>
              </a:rPr>
              <a:t>POOREST 50% OF HUMANS</a:t>
            </a:r>
          </a:p>
        </p:txBody>
      </p:sp>
      <p:sp>
        <p:nvSpPr>
          <p:cNvPr id="172" name="Shape 172"/>
          <p:cNvSpPr txBox="1"/>
          <p:nvPr/>
        </p:nvSpPr>
        <p:spPr>
          <a:xfrm>
            <a:off x="5053944" y="3988435"/>
            <a:ext cx="2963896"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800">
                <a:solidFill>
                  <a:srgbClr val="376092"/>
                </a:solidFill>
                <a:latin typeface="Arial"/>
                <a:ea typeface="Arial"/>
                <a:cs typeface="Arial"/>
                <a:sym typeface="Arial"/>
              </a:rPr>
              <a:t>RICHEST 8  INDIVIDUALS</a:t>
            </a:r>
          </a:p>
          <a:p>
            <a:pPr indent="0" lvl="0" marL="0" marR="0" rtl="0" algn="l">
              <a:spcBef>
                <a:spcPts val="0"/>
              </a:spcBef>
              <a:buSzPct val="25000"/>
              <a:buNone/>
            </a:pPr>
            <a:r>
              <a:rPr lang="en-AU" sz="1800">
                <a:solidFill>
                  <a:srgbClr val="376092"/>
                </a:solidFill>
                <a:latin typeface="Arial"/>
                <a:ea typeface="Arial"/>
                <a:cs typeface="Arial"/>
                <a:sym typeface="Arial"/>
              </a:rPr>
              <a:t>“ROGUE PREDATORS”?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p:nvPr/>
        </p:nvSpPr>
        <p:spPr>
          <a:xfrm>
            <a:off x="0" y="768114"/>
            <a:ext cx="3011297" cy="5899134"/>
          </a:xfrm>
          <a:prstGeom prst="rect">
            <a:avLst/>
          </a:prstGeom>
          <a:solidFill>
            <a:srgbClr val="0F24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8" name="Shape 178"/>
          <p:cNvSpPr txBox="1"/>
          <p:nvPr>
            <p:ph type="title"/>
          </p:nvPr>
        </p:nvSpPr>
        <p:spPr>
          <a:xfrm>
            <a:off x="457200" y="196469"/>
            <a:ext cx="2246821" cy="1882565"/>
          </a:xfrm>
          <a:prstGeom prst="rect">
            <a:avLst/>
          </a:prstGeom>
          <a:noFill/>
          <a:ln>
            <a:noFill/>
          </a:ln>
        </p:spPr>
        <p:txBody>
          <a:bodyPr anchorCtr="0" anchor="b" bIns="45700" lIns="91425" rIns="91425" tIns="45700">
            <a:noAutofit/>
          </a:bodyPr>
          <a:lstStyle/>
          <a:p>
            <a:pPr indent="0" lvl="0" marL="0" marR="0" rtl="0" algn="l">
              <a:spcBef>
                <a:spcPts val="0"/>
              </a:spcBef>
              <a:buClr>
                <a:srgbClr val="DDD9C3"/>
              </a:buClr>
              <a:buSzPct val="25000"/>
              <a:buFont typeface="Arial"/>
              <a:buNone/>
            </a:pPr>
            <a:r>
              <a:rPr b="1" i="0" lang="en-AU" sz="2200" u="none" cap="none" strike="noStrike">
                <a:solidFill>
                  <a:srgbClr val="DDD9C3"/>
                </a:solidFill>
                <a:latin typeface="Arial"/>
                <a:ea typeface="Arial"/>
                <a:cs typeface="Arial"/>
                <a:sym typeface="Arial"/>
              </a:rPr>
              <a:t>The World Inequality Crisis</a:t>
            </a:r>
          </a:p>
        </p:txBody>
      </p:sp>
      <p:pic>
        <p:nvPicPr>
          <p:cNvPr descr="Top * Richest.png" id="179" name="Shape 179"/>
          <p:cNvPicPr preferRelativeResize="0"/>
          <p:nvPr>
            <p:ph idx="1" type="body"/>
          </p:nvPr>
        </p:nvPicPr>
        <p:blipFill rotWithShape="1">
          <a:blip r:embed="rId3">
            <a:alphaModFix/>
          </a:blip>
          <a:srcRect b="0" l="-1089" r="3853" t="0"/>
          <a:stretch/>
        </p:blipFill>
        <p:spPr>
          <a:xfrm>
            <a:off x="2902917" y="0"/>
            <a:ext cx="6241081"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Sustainability: The Whole of NATURE Component</a:t>
            </a:r>
          </a:p>
        </p:txBody>
      </p:sp>
      <p:sp>
        <p:nvSpPr>
          <p:cNvPr id="186" name="Shape 186"/>
          <p:cNvSpPr txBox="1"/>
          <p:nvPr>
            <p:ph idx="1" type="body"/>
          </p:nvPr>
        </p:nvSpPr>
        <p:spPr>
          <a:xfrm>
            <a:off x="457200" y="822870"/>
            <a:ext cx="8485585" cy="559044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The "Anthropocene", following climatologist and Nobel Prize-winning chemist Paul Crutzen, is the "geological age that man created.”</a:t>
            </a:r>
          </a:p>
          <a:p>
            <a:pPr indent="-342900" lvl="0" marL="342900" marR="0" rtl="0" algn="l">
              <a:lnSpc>
                <a:spcPct val="110000"/>
              </a:lnSpc>
              <a:spcBef>
                <a:spcPts val="1128"/>
              </a:spcBef>
              <a:spcAft>
                <a:spcPts val="0"/>
              </a:spcAft>
              <a:buClr>
                <a:srgbClr val="366092"/>
              </a:buClr>
              <a:buSzPct val="100000"/>
              <a:buFont typeface="Arial"/>
              <a:buChar char="•"/>
            </a:pPr>
            <a:r>
              <a:rPr b="0" i="0" lang="en-AU" sz="2400" u="none" cap="none" strike="noStrike">
                <a:solidFill>
                  <a:srgbClr val="366092"/>
                </a:solidFill>
                <a:latin typeface="Arial"/>
                <a:ea typeface="Arial"/>
                <a:cs typeface="Arial"/>
                <a:sym typeface="Arial"/>
              </a:rPr>
              <a:t>Some say it began with the Neolithic Revolution ~9000 years ago in Mesopotamia that brought sedentary farming, which in turn was made possible by climatic change during the Holocene interglacial period.</a:t>
            </a:r>
          </a:p>
          <a:p>
            <a:pPr indent="-342900" lvl="0" marL="342900" marR="0" rtl="0" algn="l">
              <a:lnSpc>
                <a:spcPct val="110000"/>
              </a:lnSpc>
              <a:spcBef>
                <a:spcPts val="1128"/>
              </a:spcBef>
              <a:spcAft>
                <a:spcPts val="0"/>
              </a:spcAft>
              <a:buClr>
                <a:srgbClr val="366092"/>
              </a:buClr>
              <a:buSzPct val="100000"/>
              <a:buFont typeface="Arial"/>
              <a:buChar char="•"/>
            </a:pPr>
            <a:r>
              <a:rPr b="0" i="0" lang="en-AU" sz="2400" u="none" cap="none" strike="noStrike">
                <a:solidFill>
                  <a:srgbClr val="366092"/>
                </a:solidFill>
                <a:latin typeface="Arial"/>
                <a:ea typeface="Arial"/>
                <a:cs typeface="Arial"/>
                <a:sym typeface="Arial"/>
              </a:rPr>
              <a:t>Others see the beginning in the Industrial Revolution of the 18</a:t>
            </a:r>
            <a:r>
              <a:rPr b="0" baseline="30000" i="0" lang="en-AU" sz="2400" u="none" cap="none" strike="noStrike">
                <a:solidFill>
                  <a:srgbClr val="366092"/>
                </a:solidFill>
                <a:latin typeface="Arial"/>
                <a:ea typeface="Arial"/>
                <a:cs typeface="Arial"/>
                <a:sym typeface="Arial"/>
              </a:rPr>
              <a:t>th</a:t>
            </a:r>
            <a:r>
              <a:rPr b="0" i="0" lang="en-AU" sz="2400" u="none" cap="none" strike="noStrike">
                <a:solidFill>
                  <a:srgbClr val="366092"/>
                </a:solidFill>
                <a:latin typeface="Arial"/>
                <a:ea typeface="Arial"/>
                <a:cs typeface="Arial"/>
                <a:sym typeface="Arial"/>
              </a:rPr>
              <a:t> or 19</a:t>
            </a:r>
            <a:r>
              <a:rPr b="0" baseline="30000" i="0" lang="en-AU" sz="2400" u="none" cap="none" strike="noStrike">
                <a:solidFill>
                  <a:srgbClr val="366092"/>
                </a:solidFill>
                <a:latin typeface="Arial"/>
                <a:ea typeface="Arial"/>
                <a:cs typeface="Arial"/>
                <a:sym typeface="Arial"/>
              </a:rPr>
              <a:t>th</a:t>
            </a:r>
            <a:r>
              <a:rPr b="0" i="0" lang="en-AU" sz="2400" u="none" cap="none" strike="noStrike">
                <a:solidFill>
                  <a:srgbClr val="366092"/>
                </a:solidFill>
                <a:latin typeface="Arial"/>
                <a:ea typeface="Arial"/>
                <a:cs typeface="Arial"/>
                <a:sym typeface="Arial"/>
              </a:rPr>
              <a:t> century, or in the Post-WW2 period of global mass consumer society.</a:t>
            </a:r>
          </a:p>
          <a:p>
            <a:pPr indent="0" lvl="0" marL="0" marR="0" rtl="0" algn="l">
              <a:lnSpc>
                <a:spcPct val="110000"/>
              </a:lnSpc>
              <a:spcBef>
                <a:spcPts val="1128"/>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Is this a social or a natural crisis?  Q.: Is there a precedent in NATURE of one antisocial species destroying all other life?</a:t>
            </a:r>
          </a:p>
          <a:p>
            <a:pPr indent="0" lvl="0" marL="0" marR="0" rtl="0" algn="l">
              <a:lnSpc>
                <a:spcPct val="90000"/>
              </a:lnSpc>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342900" lvl="0" marL="342900" marR="0" rtl="0" algn="l">
              <a:lnSpc>
                <a:spcPct val="110000"/>
              </a:lnSpc>
              <a:spcBef>
                <a:spcPts val="1128"/>
              </a:spcBef>
              <a:buClr>
                <a:srgbClr val="366092"/>
              </a:buClr>
              <a:buSzPct val="100000"/>
              <a:buFont typeface="Arial"/>
              <a:buNone/>
            </a:pPr>
            <a:r>
              <a:t/>
            </a:r>
            <a:endParaRPr b="0" i="0" sz="2400" u="none" cap="none" strike="noStrike">
              <a:solidFill>
                <a:srgbClr val="36609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p:nvPr/>
        </p:nvSpPr>
        <p:spPr>
          <a:xfrm>
            <a:off x="0" y="768114"/>
            <a:ext cx="9144000" cy="6089884"/>
          </a:xfrm>
          <a:prstGeom prst="rect">
            <a:avLst/>
          </a:prstGeom>
          <a:solidFill>
            <a:srgbClr val="0F24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3" name="Shape 193"/>
          <p:cNvSpPr txBox="1"/>
          <p:nvPr>
            <p:ph type="title"/>
          </p:nvPr>
        </p:nvSpPr>
        <p:spPr>
          <a:xfrm>
            <a:off x="0" y="196469"/>
            <a:ext cx="9144000" cy="796961"/>
          </a:xfrm>
          <a:prstGeom prst="rect">
            <a:avLst/>
          </a:prstGeom>
          <a:noFill/>
          <a:ln>
            <a:noFill/>
          </a:ln>
        </p:spPr>
        <p:txBody>
          <a:bodyPr anchorCtr="0" anchor="b" bIns="45700" lIns="91425" rIns="91425" tIns="45700">
            <a:noAutofit/>
          </a:bodyPr>
          <a:lstStyle/>
          <a:p>
            <a:pPr indent="0" lvl="0" marL="0" marR="0" rtl="0" algn="ctr">
              <a:lnSpc>
                <a:spcPct val="120000"/>
              </a:lnSpc>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Meet Cyano bacteria –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Architects of Earths’ First Mass Extinction </a:t>
            </a:r>
          </a:p>
        </p:txBody>
      </p:sp>
      <p:pic>
        <p:nvPicPr>
          <p:cNvPr descr="cyanobacteria_354.jpg.CROP.original-original.jpg" id="194" name="Shape 194"/>
          <p:cNvPicPr preferRelativeResize="0"/>
          <p:nvPr>
            <p:ph idx="1" type="body"/>
          </p:nvPr>
        </p:nvPicPr>
        <p:blipFill rotWithShape="1">
          <a:blip r:embed="rId3">
            <a:alphaModFix/>
          </a:blip>
          <a:srcRect b="0" l="2248" r="2248" t="0"/>
          <a:stretch/>
        </p:blipFill>
        <p:spPr>
          <a:xfrm>
            <a:off x="457200" y="1215242"/>
            <a:ext cx="8229600" cy="5402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0" y="768114"/>
            <a:ext cx="9144000" cy="6089884"/>
          </a:xfrm>
          <a:prstGeom prst="rect">
            <a:avLst/>
          </a:prstGeom>
          <a:solidFill>
            <a:srgbClr val="0F24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1" name="Shape 201"/>
          <p:cNvSpPr txBox="1"/>
          <p:nvPr>
            <p:ph type="title"/>
          </p:nvPr>
        </p:nvSpPr>
        <p:spPr>
          <a:xfrm>
            <a:off x="136555" y="435039"/>
            <a:ext cx="9007445" cy="477137"/>
          </a:xfrm>
          <a:prstGeom prst="rect">
            <a:avLst/>
          </a:prstGeom>
          <a:noFill/>
          <a:ln>
            <a:noFill/>
          </a:ln>
        </p:spPr>
        <p:txBody>
          <a:bodyPr anchorCtr="0" anchor="b" bIns="45700" lIns="91425" rIns="91425" tIns="45700">
            <a:noAutofit/>
          </a:bodyPr>
          <a:lstStyle/>
          <a:p>
            <a:pPr indent="0" lvl="0" marL="0" marR="0" rtl="0" algn="ctr">
              <a:lnSpc>
                <a:spcPct val="120000"/>
              </a:lnSpc>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Meet Homo sapiens –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Architects of the next mass extinction?</a:t>
            </a:r>
          </a:p>
        </p:txBody>
      </p:sp>
      <p:sp>
        <p:nvSpPr>
          <p:cNvPr id="202" name="Shape 202"/>
          <p:cNvSpPr txBox="1"/>
          <p:nvPr/>
        </p:nvSpPr>
        <p:spPr>
          <a:xfrm>
            <a:off x="218494" y="5835837"/>
            <a:ext cx="342783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600">
                <a:solidFill>
                  <a:srgbClr val="DDD9C3"/>
                </a:solidFill>
                <a:latin typeface="Arial"/>
                <a:ea typeface="Arial"/>
                <a:cs typeface="Arial"/>
                <a:sym typeface="Arial"/>
              </a:rPr>
              <a:t>Source: Mankind The Story of </a:t>
            </a:r>
            <a:br>
              <a:rPr lang="en-AU" sz="1600">
                <a:solidFill>
                  <a:srgbClr val="DDD9C3"/>
                </a:solidFill>
                <a:latin typeface="Arial"/>
                <a:ea typeface="Arial"/>
                <a:cs typeface="Arial"/>
                <a:sym typeface="Arial"/>
              </a:rPr>
            </a:br>
            <a:r>
              <a:rPr lang="en-AU" sz="1600">
                <a:solidFill>
                  <a:srgbClr val="DDD9C3"/>
                </a:solidFill>
                <a:latin typeface="Arial"/>
                <a:ea typeface="Arial"/>
                <a:cs typeface="Arial"/>
                <a:sym typeface="Arial"/>
              </a:rPr>
              <a:t>All of Us: Fire | History – YouTube</a:t>
            </a:r>
          </a:p>
          <a:p>
            <a:pPr indent="0" lvl="0" marL="0" marR="0" rtl="0" algn="l">
              <a:spcBef>
                <a:spcPts val="0"/>
              </a:spcBef>
              <a:buSzPct val="25000"/>
              <a:buNone/>
            </a:pPr>
            <a:r>
              <a:rPr lang="en-AU" sz="1600">
                <a:solidFill>
                  <a:srgbClr val="DDD9C3"/>
                </a:solidFill>
                <a:latin typeface="Arial"/>
                <a:ea typeface="Arial"/>
                <a:cs typeface="Arial"/>
                <a:sym typeface="Arial"/>
              </a:rPr>
              <a:t>Right: sciencetopia.net</a:t>
            </a:r>
          </a:p>
        </p:txBody>
      </p:sp>
      <p:pic>
        <p:nvPicPr>
          <p:cNvPr descr="serveimage.jpeg" id="203" name="Shape 203"/>
          <p:cNvPicPr preferRelativeResize="0"/>
          <p:nvPr/>
        </p:nvPicPr>
        <p:blipFill rotWithShape="1">
          <a:blip r:embed="rId3">
            <a:alphaModFix/>
          </a:blip>
          <a:srcRect b="0" l="16970" r="0" t="0"/>
          <a:stretch/>
        </p:blipFill>
        <p:spPr>
          <a:xfrm>
            <a:off x="3741580" y="3002408"/>
            <a:ext cx="5402418" cy="3664427"/>
          </a:xfrm>
          <a:prstGeom prst="rect">
            <a:avLst/>
          </a:prstGeom>
          <a:noFill/>
          <a:ln>
            <a:noFill/>
          </a:ln>
        </p:spPr>
      </p:pic>
      <p:sp>
        <p:nvSpPr>
          <p:cNvPr id="204" name="Shape 204"/>
          <p:cNvSpPr txBox="1"/>
          <p:nvPr/>
        </p:nvSpPr>
        <p:spPr>
          <a:xfrm>
            <a:off x="4453496" y="1986776"/>
            <a:ext cx="3569532" cy="430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2200">
                <a:solidFill>
                  <a:srgbClr val="DDD9C3"/>
                </a:solidFill>
                <a:latin typeface="Arial"/>
                <a:ea typeface="Arial"/>
                <a:cs typeface="Arial"/>
                <a:sym typeface="Arial"/>
              </a:rPr>
              <a:t>&lt;&lt; One Million Years ago;</a:t>
            </a:r>
          </a:p>
        </p:txBody>
      </p:sp>
      <p:sp>
        <p:nvSpPr>
          <p:cNvPr id="205" name="Shape 205"/>
          <p:cNvSpPr txBox="1"/>
          <p:nvPr/>
        </p:nvSpPr>
        <p:spPr>
          <a:xfrm>
            <a:off x="452087" y="4736851"/>
            <a:ext cx="3629230" cy="430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2200">
                <a:solidFill>
                  <a:srgbClr val="DDD9C3"/>
                </a:solidFill>
                <a:latin typeface="Arial"/>
                <a:ea typeface="Arial"/>
                <a:cs typeface="Arial"/>
                <a:sym typeface="Arial"/>
              </a:rPr>
              <a:t>progress since then.  &gt;&gt;</a:t>
            </a:r>
          </a:p>
        </p:txBody>
      </p:sp>
      <p:pic>
        <p:nvPicPr>
          <p:cNvPr descr="serveimage-2.jpeg" id="206" name="Shape 206"/>
          <p:cNvPicPr preferRelativeResize="0"/>
          <p:nvPr>
            <p:ph idx="1" type="body"/>
          </p:nvPr>
        </p:nvPicPr>
        <p:blipFill rotWithShape="1">
          <a:blip r:embed="rId4">
            <a:alphaModFix/>
          </a:blip>
          <a:srcRect b="0" l="-7119" r="-7119" t="0"/>
          <a:stretch/>
        </p:blipFill>
        <p:spPr>
          <a:xfrm>
            <a:off x="-263332" y="1164625"/>
            <a:ext cx="4880709" cy="32042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descr="serveimage.png" id="212" name="Shape 212"/>
          <p:cNvPicPr preferRelativeResize="0"/>
          <p:nvPr>
            <p:ph idx="1" type="body"/>
          </p:nvPr>
        </p:nvPicPr>
        <p:blipFill rotWithShape="1">
          <a:blip r:embed="rId3">
            <a:alphaModFix/>
          </a:blip>
          <a:srcRect b="7405" l="0" r="0" t="11845"/>
          <a:stretch/>
        </p:blipFill>
        <p:spPr>
          <a:xfrm>
            <a:off x="269737" y="1177778"/>
            <a:ext cx="8610526" cy="5358339"/>
          </a:xfrm>
          <a:prstGeom prst="rect">
            <a:avLst/>
          </a:prstGeom>
          <a:noFill/>
          <a:ln>
            <a:noFill/>
          </a:ln>
        </p:spPr>
      </p:pic>
      <p:sp>
        <p:nvSpPr>
          <p:cNvPr id="213" name="Shape 213"/>
          <p:cNvSpPr txBox="1"/>
          <p:nvPr/>
        </p:nvSpPr>
        <p:spPr>
          <a:xfrm>
            <a:off x="146315" y="6566843"/>
            <a:ext cx="1781207"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400">
                <a:solidFill>
                  <a:srgbClr val="DDD9C3"/>
                </a:solidFill>
                <a:latin typeface="Arial"/>
                <a:ea typeface="Arial"/>
                <a:cs typeface="Arial"/>
                <a:sym typeface="Arial"/>
              </a:rPr>
              <a:t>Source: emaze.com </a:t>
            </a:r>
          </a:p>
        </p:txBody>
      </p:sp>
      <p:sp>
        <p:nvSpPr>
          <p:cNvPr id="214" name="Shape 214"/>
          <p:cNvSpPr/>
          <p:nvPr/>
        </p:nvSpPr>
        <p:spPr>
          <a:xfrm>
            <a:off x="0" y="788599"/>
            <a:ext cx="9144000" cy="409662"/>
          </a:xfrm>
          <a:prstGeom prst="rect">
            <a:avLst/>
          </a:prstGeom>
          <a:solidFill>
            <a:srgbClr val="0F24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5" name="Shape 215"/>
          <p:cNvSpPr txBox="1"/>
          <p:nvPr>
            <p:ph type="title"/>
          </p:nvPr>
        </p:nvSpPr>
        <p:spPr>
          <a:xfrm>
            <a:off x="457200" y="350098"/>
            <a:ext cx="8229600" cy="600029"/>
          </a:xfrm>
          <a:prstGeom prst="rect">
            <a:avLst/>
          </a:prstGeom>
          <a:noFill/>
          <a:ln>
            <a:noFill/>
          </a:ln>
        </p:spPr>
        <p:txBody>
          <a:bodyPr anchorCtr="0" anchor="b" bIns="45700" lIns="91425" rIns="91425" tIns="45700">
            <a:noAutofit/>
          </a:bodyPr>
          <a:lstStyle/>
          <a:p>
            <a:pPr indent="0" lvl="0" marL="0" marR="0" rtl="0" algn="ctr">
              <a:lnSpc>
                <a:spcPct val="120000"/>
              </a:lnSpc>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Sustainability: The whole of nature component BIODIVERSITY LOSS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Acting with Courage – Succumbing to Fear</a:t>
            </a:r>
          </a:p>
        </p:txBody>
      </p:sp>
      <p:sp>
        <p:nvSpPr>
          <p:cNvPr id="222" name="Shape 222"/>
          <p:cNvSpPr txBox="1"/>
          <p:nvPr>
            <p:ph idx="1" type="body"/>
          </p:nvPr>
        </p:nvSpPr>
        <p:spPr>
          <a:xfrm>
            <a:off x="619220" y="1010412"/>
            <a:ext cx="7976401" cy="5402899"/>
          </a:xfrm>
          <a:prstGeom prst="rect">
            <a:avLst/>
          </a:prstGeom>
          <a:noFill/>
          <a:ln>
            <a:noFill/>
          </a:ln>
        </p:spPr>
        <p:txBody>
          <a:bodyPr anchorCtr="0" anchor="t" bIns="45700" lIns="91425" rIns="91425" tIns="45700">
            <a:noAutofit/>
          </a:bodyPr>
          <a:lstStyle/>
          <a:p>
            <a:pPr indent="0" lvl="0" marL="0" marR="0" rtl="0" algn="ctr">
              <a:lnSpc>
                <a:spcPct val="110000"/>
              </a:lnSpc>
              <a:spcBef>
                <a:spcPts val="0"/>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No species and no previous generation has ever </a:t>
            </a:r>
            <a:br>
              <a:rPr b="0" i="0" lang="en-AU" sz="2400" u="none" cap="none" strike="noStrike">
                <a:solidFill>
                  <a:srgbClr val="366092"/>
                </a:solidFill>
                <a:latin typeface="Arial"/>
                <a:ea typeface="Arial"/>
                <a:cs typeface="Arial"/>
                <a:sym typeface="Arial"/>
              </a:rPr>
            </a:br>
            <a:r>
              <a:rPr b="0" i="0" lang="en-AU" sz="2400" u="none" cap="none" strike="noStrike">
                <a:solidFill>
                  <a:srgbClr val="366092"/>
                </a:solidFill>
                <a:latin typeface="Arial"/>
                <a:ea typeface="Arial"/>
                <a:cs typeface="Arial"/>
                <a:sym typeface="Arial"/>
              </a:rPr>
              <a:t>been as informed as we are of our effect on the sustainability of the global ecosystem, and none </a:t>
            </a:r>
            <a:br>
              <a:rPr b="0" i="0" lang="en-AU" sz="2400" u="none" cap="none" strike="noStrike">
                <a:solidFill>
                  <a:srgbClr val="366092"/>
                </a:solidFill>
                <a:latin typeface="Arial"/>
                <a:ea typeface="Arial"/>
                <a:cs typeface="Arial"/>
                <a:sym typeface="Arial"/>
              </a:rPr>
            </a:br>
            <a:r>
              <a:rPr b="0" i="0" lang="en-AU" sz="2400" u="none" cap="none" strike="noStrike">
                <a:solidFill>
                  <a:srgbClr val="366092"/>
                </a:solidFill>
                <a:latin typeface="Arial"/>
                <a:ea typeface="Arial"/>
                <a:cs typeface="Arial"/>
                <a:sym typeface="Arial"/>
              </a:rPr>
              <a:t>have done as much damage. </a:t>
            </a:r>
          </a:p>
          <a:p>
            <a:pPr indent="0" lvl="0" marL="0" marR="0" rtl="0" algn="l">
              <a:lnSpc>
                <a:spcPct val="110000"/>
              </a:lnSpc>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ctr">
              <a:lnSpc>
                <a:spcPct val="110000"/>
              </a:lnSpc>
              <a:spcBef>
                <a:spcPts val="400"/>
              </a:spcBef>
              <a:spcAft>
                <a:spcPts val="0"/>
              </a:spcAft>
              <a:buClr>
                <a:srgbClr val="366092"/>
              </a:buClr>
              <a:buSzPct val="25000"/>
              <a:buFont typeface="Arial"/>
              <a:buNone/>
            </a:pPr>
            <a:r>
              <a:rPr b="0" i="0" lang="en-AU" sz="2000" u="none" cap="none" strike="noStrike">
                <a:solidFill>
                  <a:srgbClr val="366092"/>
                </a:solidFill>
                <a:latin typeface="Arial"/>
                <a:ea typeface="Arial"/>
                <a:cs typeface="Arial"/>
                <a:sym typeface="Arial"/>
              </a:rPr>
              <a:t>The psychological fork in the road that lies ahead:</a:t>
            </a:r>
          </a:p>
          <a:p>
            <a:pPr indent="0" lvl="0" marL="0" marR="0" rtl="0" algn="l">
              <a:lnSpc>
                <a:spcPct val="110000"/>
              </a:lnSpc>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ctr">
              <a:lnSpc>
                <a:spcPct val="110000"/>
              </a:lnSpc>
              <a:spcBef>
                <a:spcPts val="480"/>
              </a:spcBef>
              <a:spcAft>
                <a:spcPts val="0"/>
              </a:spcAft>
              <a:buClr>
                <a:srgbClr val="366092"/>
              </a:buClr>
              <a:buSzPct val="25000"/>
              <a:buFont typeface="Arial"/>
              <a:buNone/>
            </a:pPr>
            <a:r>
              <a:rPr b="1" i="0" lang="en-AU" sz="2400" u="none" cap="none" strike="noStrike">
                <a:solidFill>
                  <a:srgbClr val="366092"/>
                </a:solidFill>
                <a:latin typeface="Arial"/>
                <a:ea typeface="Arial"/>
                <a:cs typeface="Arial"/>
                <a:sym typeface="Arial"/>
              </a:rPr>
              <a:t>Mutual Efforts Toward a </a:t>
            </a:r>
            <a:br>
              <a:rPr b="1" i="0" lang="en-AU" sz="2400" u="none" cap="none" strike="noStrike">
                <a:solidFill>
                  <a:srgbClr val="366092"/>
                </a:solidFill>
                <a:latin typeface="Arial"/>
                <a:ea typeface="Arial"/>
                <a:cs typeface="Arial"/>
                <a:sym typeface="Arial"/>
              </a:rPr>
            </a:br>
            <a:r>
              <a:rPr b="1" i="0" lang="en-AU" sz="2400" u="none" cap="none" strike="noStrike">
                <a:solidFill>
                  <a:srgbClr val="366092"/>
                </a:solidFill>
                <a:latin typeface="Arial"/>
                <a:ea typeface="Arial"/>
                <a:cs typeface="Arial"/>
                <a:sym typeface="Arial"/>
              </a:rPr>
              <a:t>Transformation to Sustainability?</a:t>
            </a:r>
          </a:p>
          <a:p>
            <a:pPr indent="0" lvl="0" marL="0" marR="0" rtl="0" algn="ctr">
              <a:lnSpc>
                <a:spcPct val="110000"/>
              </a:lnSpc>
              <a:spcBef>
                <a:spcPts val="480"/>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or</a:t>
            </a:r>
          </a:p>
          <a:p>
            <a:pPr indent="0" lvl="0" marL="0" marR="0" rtl="0" algn="ctr">
              <a:lnSpc>
                <a:spcPct val="110000"/>
              </a:lnSpc>
              <a:spcBef>
                <a:spcPts val="480"/>
              </a:spcBef>
              <a:buClr>
                <a:srgbClr val="366092"/>
              </a:buClr>
              <a:buSzPct val="25000"/>
              <a:buFont typeface="Arial"/>
              <a:buNone/>
            </a:pPr>
            <a:r>
              <a:rPr b="1" i="0" lang="en-AU" sz="2400" u="none" cap="none" strike="noStrike">
                <a:solidFill>
                  <a:srgbClr val="366092"/>
                </a:solidFill>
                <a:latin typeface="Arial"/>
                <a:ea typeface="Arial"/>
                <a:cs typeface="Arial"/>
                <a:sym typeface="Arial"/>
              </a:rPr>
              <a:t> Mutual Assured Destruction?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idx="1" type="body"/>
          </p:nvPr>
        </p:nvSpPr>
        <p:spPr>
          <a:xfrm>
            <a:off x="389214" y="1945894"/>
            <a:ext cx="4967615" cy="502860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Human Use Exceeds the Renewal Rate of Renewable Resources</a:t>
            </a:r>
          </a:p>
          <a:p>
            <a:pPr indent="0" lvl="0" marL="0" marR="0" rtl="0" algn="l">
              <a:spcBef>
                <a:spcPts val="300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Biosphere Destruction</a:t>
            </a:r>
          </a:p>
          <a:p>
            <a:pPr indent="0" lvl="0" marL="0" marR="0" rtl="0" algn="l">
              <a:spcBef>
                <a:spcPts val="300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Peaking of Non-renewable Resource Extraction (peak oil, lithium...)</a:t>
            </a:r>
          </a:p>
          <a:p>
            <a:pPr indent="0" lvl="0" marL="0" marR="0" rtl="0" algn="l">
              <a:spcBef>
                <a:spcPts val="300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Growing World Population</a:t>
            </a:r>
          </a:p>
          <a:p>
            <a:pPr indent="0" lvl="0" marL="0" marR="0" rtl="0" algn="l">
              <a:spcBef>
                <a:spcPts val="300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Growing Per Capita Consumption (Asia; but aged US, EU is peaking)</a:t>
            </a:r>
          </a:p>
          <a:p>
            <a:pPr indent="0" lvl="0" marL="0" marR="0" rtl="0" algn="l">
              <a:spcBef>
                <a:spcPts val="480"/>
              </a:spcBef>
              <a:buClr>
                <a:srgbClr val="366092"/>
              </a:buClr>
              <a:buSzPct val="25000"/>
              <a:buFont typeface="Arial"/>
              <a:buNone/>
            </a:pPr>
            <a:r>
              <a:t/>
            </a:r>
            <a:endParaRPr b="1" i="0" sz="2400" u="none" cap="none" strike="noStrike">
              <a:solidFill>
                <a:srgbClr val="366092"/>
              </a:solidFill>
              <a:latin typeface="Arial"/>
              <a:ea typeface="Arial"/>
              <a:cs typeface="Arial"/>
              <a:sym typeface="Arial"/>
            </a:endParaRPr>
          </a:p>
        </p:txBody>
      </p:sp>
      <p:sp>
        <p:nvSpPr>
          <p:cNvPr id="229" name="Shape 229"/>
          <p:cNvSpPr/>
          <p:nvPr/>
        </p:nvSpPr>
        <p:spPr>
          <a:xfrm>
            <a:off x="0" y="707885"/>
            <a:ext cx="9143998" cy="377718"/>
          </a:xfrm>
          <a:prstGeom prst="rect">
            <a:avLst/>
          </a:prstGeom>
          <a:solidFill>
            <a:srgbClr val="0F243E"/>
          </a:soli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30" name="Shape 230"/>
          <p:cNvSpPr txBox="1"/>
          <p:nvPr>
            <p:ph type="title"/>
          </p:nvPr>
        </p:nvSpPr>
        <p:spPr>
          <a:xfrm>
            <a:off x="0" y="153630"/>
            <a:ext cx="9143998" cy="830996"/>
          </a:xfrm>
          <a:prstGeom prst="rect">
            <a:avLst/>
          </a:prstGeom>
          <a:noFill/>
          <a:ln>
            <a:noFill/>
          </a:ln>
        </p:spPr>
        <p:txBody>
          <a:bodyPr anchorCtr="0" anchor="b" bIns="45700" lIns="91425" rIns="91425" tIns="45700">
            <a:noAutofit/>
          </a:bodyPr>
          <a:lstStyle/>
          <a:p>
            <a:pPr indent="0" lvl="0" marL="0" marR="0" rtl="0" algn="ctr">
              <a:lnSpc>
                <a:spcPct val="160000"/>
              </a:lnSpc>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The Need for an Integrated Process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of Transformation to Sustainability</a:t>
            </a:r>
          </a:p>
        </p:txBody>
      </p:sp>
      <p:sp>
        <p:nvSpPr>
          <p:cNvPr id="231" name="Shape 231"/>
          <p:cNvSpPr txBox="1"/>
          <p:nvPr/>
        </p:nvSpPr>
        <p:spPr>
          <a:xfrm>
            <a:off x="6043089" y="1935649"/>
            <a:ext cx="3100907" cy="4816703"/>
          </a:xfrm>
          <a:prstGeom prst="rect">
            <a:avLst/>
          </a:prstGeom>
          <a:noFill/>
          <a:ln>
            <a:noFill/>
          </a:ln>
        </p:spPr>
        <p:txBody>
          <a:bodyPr anchorCtr="0" anchor="t" bIns="45700" lIns="91425" rIns="91425" tIns="45700">
            <a:noAutofit/>
          </a:bodyPr>
          <a:lstStyle/>
          <a:p>
            <a:pPr indent="0" lvl="2" marL="0" marR="0" rtl="0" algn="l">
              <a:spcBef>
                <a:spcPts val="0"/>
              </a:spcBef>
              <a:buSzPct val="25000"/>
              <a:buNone/>
            </a:pPr>
            <a:r>
              <a:rPr b="0" i="0" lang="en-AU" sz="1700" u="none" cap="none" strike="noStrike">
                <a:solidFill>
                  <a:srgbClr val="244061"/>
                </a:solidFill>
                <a:latin typeface="Arial"/>
                <a:ea typeface="Arial"/>
                <a:cs typeface="Arial"/>
                <a:sym typeface="Arial"/>
              </a:rPr>
              <a:t>deforestation, habitat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and biodiversity loss,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water and food availability, and countless other, less recognized ‘ecosystem service’ crises (such as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top soil loss)</a:t>
            </a:r>
          </a:p>
          <a:p>
            <a:pPr indent="0" lvl="2" marL="0" marR="0" rtl="0" algn="l">
              <a:spcBef>
                <a:spcPts val="0"/>
              </a:spcBef>
              <a:buNone/>
            </a:pPr>
            <a:r>
              <a:t/>
            </a:r>
            <a:endParaRPr b="0" i="0" sz="1700" u="none" cap="none" strike="noStrike">
              <a:solidFill>
                <a:srgbClr val="244061"/>
              </a:solidFill>
              <a:latin typeface="Arial"/>
              <a:ea typeface="Arial"/>
              <a:cs typeface="Arial"/>
              <a:sym typeface="Arial"/>
            </a:endParaRPr>
          </a:p>
          <a:p>
            <a:pPr indent="0" lvl="2" marL="0" marR="0" rtl="0" algn="l">
              <a:spcBef>
                <a:spcPts val="0"/>
              </a:spcBef>
              <a:buSzPct val="25000"/>
              <a:buNone/>
            </a:pPr>
            <a:r>
              <a:rPr b="0" i="0" lang="en-AU" sz="1700" u="none" cap="none" strike="noStrike">
                <a:solidFill>
                  <a:srgbClr val="244061"/>
                </a:solidFill>
                <a:latin typeface="Arial"/>
                <a:ea typeface="Arial"/>
                <a:cs typeface="Arial"/>
                <a:sym typeface="Arial"/>
              </a:rPr>
              <a:t>global warming, ocean acidification, sea level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rise (carbon) and effects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of other pollution (nitrate, plastic, radioactivity,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lead, Nano materials etc) </a:t>
            </a:r>
            <a:br>
              <a:rPr b="0" i="0" lang="en-AU" sz="1700" u="none" cap="none" strike="noStrike">
                <a:solidFill>
                  <a:srgbClr val="244061"/>
                </a:solidFill>
                <a:latin typeface="Arial"/>
                <a:ea typeface="Arial"/>
                <a:cs typeface="Arial"/>
                <a:sym typeface="Arial"/>
              </a:rPr>
            </a:br>
            <a:r>
              <a:rPr b="0" i="0" lang="en-AU" sz="1700" u="none" cap="none" strike="noStrike">
                <a:solidFill>
                  <a:srgbClr val="244061"/>
                </a:solidFill>
                <a:latin typeface="Arial"/>
                <a:ea typeface="Arial"/>
                <a:cs typeface="Arial"/>
                <a:sym typeface="Arial"/>
              </a:rPr>
              <a:t>or mechanical destruction (cities, roads, industrial farms)</a:t>
            </a:r>
          </a:p>
          <a:p>
            <a:pPr indent="0" lvl="2" marL="0" marR="0" rtl="0" algn="l">
              <a:spcBef>
                <a:spcPts val="0"/>
              </a:spcBef>
              <a:buNone/>
            </a:pPr>
            <a:r>
              <a:t/>
            </a:r>
            <a:endParaRPr b="0" i="0" sz="1800" u="none" cap="none" strike="noStrike">
              <a:solidFill>
                <a:srgbClr val="366092"/>
              </a:solidFill>
              <a:latin typeface="Arial"/>
              <a:ea typeface="Arial"/>
              <a:cs typeface="Arial"/>
              <a:sym typeface="Arial"/>
            </a:endParaRPr>
          </a:p>
        </p:txBody>
      </p:sp>
      <p:sp>
        <p:nvSpPr>
          <p:cNvPr id="232" name="Shape 232"/>
          <p:cNvSpPr/>
          <p:nvPr/>
        </p:nvSpPr>
        <p:spPr>
          <a:xfrm>
            <a:off x="-1" y="1339404"/>
            <a:ext cx="914399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AU" sz="2000">
                <a:solidFill>
                  <a:srgbClr val="366092"/>
                </a:solidFill>
                <a:latin typeface="Arial"/>
                <a:ea typeface="Arial"/>
                <a:cs typeface="Arial"/>
                <a:sym typeface="Arial"/>
              </a:rPr>
              <a:t>DEMAND END OF TRANSFORMATION (WHY?)</a:t>
            </a:r>
          </a:p>
        </p:txBody>
      </p:sp>
      <p:cxnSp>
        <p:nvCxnSpPr>
          <p:cNvPr id="233" name="Shape 233"/>
          <p:cNvCxnSpPr/>
          <p:nvPr/>
        </p:nvCxnSpPr>
        <p:spPr>
          <a:xfrm>
            <a:off x="5008587" y="2160967"/>
            <a:ext cx="1034501" cy="0"/>
          </a:xfrm>
          <a:prstGeom prst="straightConnector1">
            <a:avLst/>
          </a:prstGeom>
          <a:noFill/>
          <a:ln cap="flat" cmpd="sng" w="25400">
            <a:solidFill>
              <a:schemeClr val="accent1"/>
            </a:solidFill>
            <a:prstDash val="solid"/>
            <a:round/>
            <a:headEnd len="med" w="med" type="none"/>
            <a:tailEnd len="med" w="med" type="none"/>
          </a:ln>
          <a:effectLst>
            <a:outerShdw blurRad="39999" rotWithShape="0" dir="5400000" dist="20000">
              <a:srgbClr val="000000">
                <a:alpha val="37647"/>
              </a:srgbClr>
            </a:outerShdw>
          </a:effectLst>
        </p:spPr>
      </p:cxnSp>
      <p:cxnSp>
        <p:nvCxnSpPr>
          <p:cNvPr id="234" name="Shape 234"/>
          <p:cNvCxnSpPr/>
          <p:nvPr/>
        </p:nvCxnSpPr>
        <p:spPr>
          <a:xfrm>
            <a:off x="3513180" y="3246572"/>
            <a:ext cx="2529899" cy="993299"/>
          </a:xfrm>
          <a:prstGeom prst="bentConnector3">
            <a:avLst>
              <a:gd fmla="val 80364" name="adj1"/>
            </a:avLst>
          </a:prstGeom>
          <a:noFill/>
          <a:ln cap="flat" cmpd="sng" w="25400">
            <a:solidFill>
              <a:schemeClr val="accent1"/>
            </a:solidFill>
            <a:prstDash val="solid"/>
            <a:round/>
            <a:headEnd len="med" w="med" type="none"/>
            <a:tailEnd len="med" w="med" type="none"/>
          </a:ln>
          <a:effectLst>
            <a:outerShdw blurRad="39999" rotWithShape="0" dir="5400000" dist="2000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0" y="0"/>
            <a:ext cx="9144000" cy="675943"/>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Degradation and loss of topsoil around the world</a:t>
            </a:r>
          </a:p>
        </p:txBody>
      </p:sp>
      <p:sp>
        <p:nvSpPr>
          <p:cNvPr id="241" name="Shape 241"/>
          <p:cNvSpPr txBox="1"/>
          <p:nvPr>
            <p:ph idx="1" type="body"/>
          </p:nvPr>
        </p:nvSpPr>
        <p:spPr>
          <a:xfrm>
            <a:off x="111640" y="809491"/>
            <a:ext cx="9032358" cy="577809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t/>
            </a:r>
            <a:endParaRPr b="1" i="0" sz="2200" u="none" cap="none" strike="noStrike">
              <a:solidFill>
                <a:srgbClr val="1F497D"/>
              </a:solidFill>
              <a:latin typeface="Arial"/>
              <a:ea typeface="Arial"/>
              <a:cs typeface="Arial"/>
              <a:sym typeface="Arial"/>
            </a:endParaRPr>
          </a:p>
          <a:p>
            <a:pPr indent="0" lvl="0" marL="0" marR="0" rtl="0" algn="l">
              <a:spcBef>
                <a:spcPts val="480"/>
              </a:spcBef>
              <a:spcAft>
                <a:spcPts val="0"/>
              </a:spcAft>
              <a:buClr>
                <a:srgbClr val="366092"/>
              </a:buClr>
              <a:buSzPct val="25000"/>
              <a:buFont typeface="Arial"/>
              <a:buNone/>
            </a:pPr>
            <a:r>
              <a:t/>
            </a:r>
            <a:endParaRPr b="1" i="0" sz="2400" u="none" cap="none" strike="noStrike">
              <a:solidFill>
                <a:srgbClr val="366092"/>
              </a:solidFill>
              <a:latin typeface="Arial"/>
              <a:ea typeface="Arial"/>
              <a:cs typeface="Arial"/>
              <a:sym typeface="Arial"/>
            </a:endParaRPr>
          </a:p>
          <a:p>
            <a:pPr indent="0" lvl="0" marL="0" marR="0" rtl="0" algn="l">
              <a:spcBef>
                <a:spcPts val="480"/>
              </a:spcBef>
              <a:buClr>
                <a:srgbClr val="366092"/>
              </a:buClr>
              <a:buSzPct val="25000"/>
              <a:buFont typeface="Arial"/>
              <a:buNone/>
            </a:pPr>
            <a:r>
              <a:t/>
            </a:r>
            <a:endParaRPr b="1" i="0" sz="2400" u="none" cap="none" strike="noStrike">
              <a:solidFill>
                <a:srgbClr val="366092"/>
              </a:solidFill>
              <a:latin typeface="Arial"/>
              <a:ea typeface="Arial"/>
              <a:cs typeface="Arial"/>
              <a:sym typeface="Arial"/>
            </a:endParaRPr>
          </a:p>
        </p:txBody>
      </p:sp>
      <p:pic>
        <p:nvPicPr>
          <p:cNvPr descr="Screen Shot 2017-01-12 at 1.19.02 pm.png" id="242" name="Shape 242"/>
          <p:cNvPicPr preferRelativeResize="0"/>
          <p:nvPr/>
        </p:nvPicPr>
        <p:blipFill rotWithShape="1">
          <a:blip r:embed="rId3">
            <a:alphaModFix/>
          </a:blip>
          <a:srcRect b="0" l="0" r="0" t="0"/>
          <a:stretch/>
        </p:blipFill>
        <p:spPr>
          <a:xfrm>
            <a:off x="731393" y="809491"/>
            <a:ext cx="8023773" cy="57838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0" y="-58130"/>
            <a:ext cx="9143998" cy="775038"/>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World Water Security Crisis</a:t>
            </a:r>
          </a:p>
        </p:txBody>
      </p:sp>
      <p:sp>
        <p:nvSpPr>
          <p:cNvPr id="249" name="Shape 249"/>
          <p:cNvSpPr txBox="1"/>
          <p:nvPr>
            <p:ph idx="1" type="body"/>
          </p:nvPr>
        </p:nvSpPr>
        <p:spPr>
          <a:xfrm>
            <a:off x="111640" y="809491"/>
            <a:ext cx="9032358" cy="577809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t/>
            </a:r>
            <a:endParaRPr b="1" i="0" sz="2200" u="none" cap="none" strike="noStrike">
              <a:solidFill>
                <a:srgbClr val="1F497D"/>
              </a:solidFill>
              <a:latin typeface="Arial"/>
              <a:ea typeface="Arial"/>
              <a:cs typeface="Arial"/>
              <a:sym typeface="Arial"/>
            </a:endParaRPr>
          </a:p>
          <a:p>
            <a:pPr indent="0" lvl="0" marL="0" marR="0" rtl="0" algn="l">
              <a:spcBef>
                <a:spcPts val="480"/>
              </a:spcBef>
              <a:spcAft>
                <a:spcPts val="0"/>
              </a:spcAft>
              <a:buClr>
                <a:srgbClr val="366092"/>
              </a:buClr>
              <a:buSzPct val="25000"/>
              <a:buFont typeface="Arial"/>
              <a:buNone/>
            </a:pPr>
            <a:r>
              <a:t/>
            </a:r>
            <a:endParaRPr b="1" i="0" sz="2400" u="none" cap="none" strike="noStrike">
              <a:solidFill>
                <a:srgbClr val="366092"/>
              </a:solidFill>
              <a:latin typeface="Arial"/>
              <a:ea typeface="Arial"/>
              <a:cs typeface="Arial"/>
              <a:sym typeface="Arial"/>
            </a:endParaRPr>
          </a:p>
          <a:p>
            <a:pPr indent="0" lvl="0" marL="0" marR="0" rtl="0" algn="l">
              <a:spcBef>
                <a:spcPts val="480"/>
              </a:spcBef>
              <a:buClr>
                <a:srgbClr val="366092"/>
              </a:buClr>
              <a:buSzPct val="25000"/>
              <a:buFont typeface="Arial"/>
              <a:buNone/>
            </a:pPr>
            <a:r>
              <a:t/>
            </a:r>
            <a:endParaRPr b="1" i="0" sz="2400" u="none" cap="none" strike="noStrike">
              <a:solidFill>
                <a:srgbClr val="366092"/>
              </a:solidFill>
              <a:latin typeface="Arial"/>
              <a:ea typeface="Arial"/>
              <a:cs typeface="Arial"/>
              <a:sym typeface="Arial"/>
            </a:endParaRPr>
          </a:p>
        </p:txBody>
      </p:sp>
      <p:pic>
        <p:nvPicPr>
          <p:cNvPr descr="serveimage-3.png" id="250" name="Shape 250"/>
          <p:cNvPicPr preferRelativeResize="0"/>
          <p:nvPr/>
        </p:nvPicPr>
        <p:blipFill rotWithShape="1">
          <a:blip r:embed="rId3">
            <a:alphaModFix/>
          </a:blip>
          <a:srcRect b="1758" l="652" r="992" t="0"/>
          <a:stretch/>
        </p:blipFill>
        <p:spPr>
          <a:xfrm>
            <a:off x="0" y="799250"/>
            <a:ext cx="9144000" cy="45775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0" y="196469"/>
            <a:ext cx="91440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200" u="none" cap="none" strike="noStrike">
                <a:solidFill>
                  <a:srgbClr val="DDD9C3"/>
                </a:solidFill>
                <a:latin typeface="Arial"/>
                <a:ea typeface="Arial"/>
                <a:cs typeface="Arial"/>
                <a:sym typeface="Arial"/>
              </a:rPr>
              <a:t>Section 6: Towards a human-centered theory and practice</a:t>
            </a:r>
          </a:p>
        </p:txBody>
      </p:sp>
      <p:sp>
        <p:nvSpPr>
          <p:cNvPr id="112" name="Shape 112"/>
          <p:cNvSpPr txBox="1"/>
          <p:nvPr>
            <p:ph idx="1" type="body"/>
          </p:nvPr>
        </p:nvSpPr>
        <p:spPr>
          <a:xfrm>
            <a:off x="457200" y="1198529"/>
            <a:ext cx="8379810" cy="42932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t/>
            </a:r>
            <a:endParaRPr b="0" i="0" sz="2400" u="none" cap="none" strike="noStrike">
              <a:solidFill>
                <a:srgbClr val="376092"/>
              </a:solidFill>
              <a:latin typeface="Arial"/>
              <a:ea typeface="Arial"/>
              <a:cs typeface="Arial"/>
              <a:sym typeface="Arial"/>
            </a:endParaRPr>
          </a:p>
          <a:p>
            <a:pPr indent="0" lvl="0" marL="0" marR="0" rtl="0" algn="ctr">
              <a:spcBef>
                <a:spcPts val="48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TOPIC</a:t>
            </a:r>
          </a:p>
          <a:p>
            <a:pPr indent="0" lvl="0" marL="0" marR="0" rtl="0" algn="l">
              <a:spcBef>
                <a:spcPts val="480"/>
              </a:spcBef>
              <a:spcAft>
                <a:spcPts val="0"/>
              </a:spcAft>
              <a:buClr>
                <a:srgbClr val="366092"/>
              </a:buClr>
              <a:buSzPct val="25000"/>
              <a:buFont typeface="Arial"/>
              <a:buNone/>
            </a:pPr>
            <a:r>
              <a:t/>
            </a:r>
            <a:endParaRPr b="0" i="0" sz="2400" u="sng" cap="none" strike="noStrike">
              <a:solidFill>
                <a:srgbClr val="376092"/>
              </a:solidFill>
              <a:latin typeface="Arial"/>
              <a:ea typeface="Arial"/>
              <a:cs typeface="Arial"/>
              <a:sym typeface="Arial"/>
            </a:endParaRPr>
          </a:p>
          <a:p>
            <a:pPr indent="0" lvl="0" marL="0" marR="0" rtl="0" algn="ctr">
              <a:spcBef>
                <a:spcPts val="480"/>
              </a:spcBef>
              <a:spcAft>
                <a:spcPts val="0"/>
              </a:spcAft>
              <a:buClr>
                <a:srgbClr val="376092"/>
              </a:buClr>
              <a:buSzPct val="25000"/>
              <a:buFont typeface="Arial"/>
              <a:buNone/>
            </a:pPr>
            <a:r>
              <a:rPr b="0" i="0" lang="en-AU" sz="2400" u="sng" cap="none" strike="noStrike">
                <a:solidFill>
                  <a:srgbClr val="376092"/>
                </a:solidFill>
                <a:latin typeface="Arial"/>
                <a:ea typeface="Arial"/>
                <a:cs typeface="Arial"/>
                <a:sym typeface="Arial"/>
              </a:rPr>
              <a:t>Subsection 32: Principles of Sustainable Economy </a:t>
            </a:r>
          </a:p>
          <a:p>
            <a:pPr indent="0" lvl="0" marL="0" marR="0" rtl="0" algn="ctr">
              <a:spcBef>
                <a:spcPts val="480"/>
              </a:spcBef>
              <a:spcAft>
                <a:spcPts val="0"/>
              </a:spcAft>
              <a:buClr>
                <a:srgbClr val="366092"/>
              </a:buClr>
              <a:buSzPct val="25000"/>
              <a:buFont typeface="Arial"/>
              <a:buNone/>
            </a:pPr>
            <a:r>
              <a:t/>
            </a:r>
            <a:endParaRPr b="0" i="0" sz="2400" u="sng" cap="none" strike="noStrike">
              <a:solidFill>
                <a:srgbClr val="376092"/>
              </a:solidFill>
              <a:latin typeface="Arial"/>
              <a:ea typeface="Arial"/>
              <a:cs typeface="Arial"/>
              <a:sym typeface="Arial"/>
            </a:endParaRPr>
          </a:p>
          <a:p>
            <a:pPr indent="0" lvl="0" marL="0" marR="0" rtl="0" algn="ctr">
              <a:spcBef>
                <a:spcPts val="48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This section examines principles and practices consistent with promotion of economic welfare of all humanity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in a sustainable manner that protects the ecosystem.</a:t>
            </a:r>
          </a:p>
          <a:p>
            <a:pPr indent="0" lvl="0" marL="0" marR="0" rtl="0" algn="l">
              <a:spcBef>
                <a:spcPts val="480"/>
              </a:spcBef>
              <a:spcAft>
                <a:spcPts val="0"/>
              </a:spcAft>
              <a:buClr>
                <a:srgbClr val="366092"/>
              </a:buClr>
              <a:buSzPct val="25000"/>
              <a:buFont typeface="Arial"/>
              <a:buNone/>
            </a:pPr>
            <a:r>
              <a:t/>
            </a:r>
            <a:endParaRPr b="0" i="0" sz="2400" u="none" cap="none" strike="noStrike">
              <a:solidFill>
                <a:srgbClr val="376092"/>
              </a:solidFill>
              <a:latin typeface="Arial"/>
              <a:ea typeface="Arial"/>
              <a:cs typeface="Arial"/>
              <a:sym typeface="Arial"/>
            </a:endParaRPr>
          </a:p>
          <a:p>
            <a:pPr indent="0" lvl="0" marL="0" marR="0" rtl="0" algn="l">
              <a:spcBef>
                <a:spcPts val="480"/>
              </a:spcBef>
              <a:buClr>
                <a:srgbClr val="366092"/>
              </a:buClr>
              <a:buSzPct val="25000"/>
              <a:buFont typeface="Arial"/>
              <a:buNone/>
            </a:pPr>
            <a:r>
              <a:t/>
            </a:r>
            <a:endParaRPr b="0" i="0" sz="2400" u="none" cap="none" strike="noStrike">
              <a:solidFill>
                <a:srgbClr val="37609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ctrTitle"/>
          </p:nvPr>
        </p:nvSpPr>
        <p:spPr>
          <a:xfrm>
            <a:off x="0" y="114918"/>
            <a:ext cx="9144000" cy="523874"/>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World Food Risk Levels 2015</a:t>
            </a:r>
          </a:p>
        </p:txBody>
      </p:sp>
      <p:sp>
        <p:nvSpPr>
          <p:cNvPr id="257" name="Shape 257"/>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t/>
            </a:r>
            <a:endParaRPr b="0" i="0" sz="2400" u="none" cap="none" strike="noStrike">
              <a:solidFill>
                <a:srgbClr val="888888"/>
              </a:solidFill>
              <a:latin typeface="Arial"/>
              <a:ea typeface="Arial"/>
              <a:cs typeface="Arial"/>
              <a:sym typeface="Arial"/>
            </a:endParaRPr>
          </a:p>
        </p:txBody>
      </p:sp>
      <p:pic>
        <p:nvPicPr>
          <p:cNvPr descr="Screen Shot 2016-11-14 at 2.24.49 PM.png" id="258" name="Shape 258"/>
          <p:cNvPicPr preferRelativeResize="0"/>
          <p:nvPr/>
        </p:nvPicPr>
        <p:blipFill rotWithShape="1">
          <a:blip r:embed="rId3">
            <a:alphaModFix/>
          </a:blip>
          <a:srcRect b="12466" l="0" r="0" t="7056"/>
          <a:stretch/>
        </p:blipFill>
        <p:spPr>
          <a:xfrm>
            <a:off x="790285" y="808293"/>
            <a:ext cx="7526628" cy="5836379"/>
          </a:xfrm>
          <a:prstGeom prst="rect">
            <a:avLst/>
          </a:prstGeom>
          <a:noFill/>
          <a:ln>
            <a:noFill/>
          </a:ln>
        </p:spPr>
      </p:pic>
      <p:sp>
        <p:nvSpPr>
          <p:cNvPr id="259" name="Shape 259"/>
          <p:cNvSpPr txBox="1"/>
          <p:nvPr/>
        </p:nvSpPr>
        <p:spPr>
          <a:xfrm>
            <a:off x="4610721" y="6366953"/>
            <a:ext cx="4803553"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400">
                <a:solidFill>
                  <a:srgbClr val="366092"/>
                </a:solidFill>
                <a:latin typeface="Arial"/>
                <a:ea typeface="Arial"/>
                <a:cs typeface="Arial"/>
                <a:sym typeface="Arial"/>
              </a:rPr>
              <a:t>Source: Open Page Maps, in UN-WRS 2015</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idx="1" type="body"/>
          </p:nvPr>
        </p:nvSpPr>
        <p:spPr>
          <a:xfrm>
            <a:off x="471154" y="1720572"/>
            <a:ext cx="8672844" cy="4963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66092"/>
              </a:buClr>
              <a:buSzPct val="25000"/>
              <a:buFont typeface="Arial"/>
              <a:buNone/>
            </a:pPr>
            <a:r>
              <a:rPr b="0" i="0" lang="en-AU" sz="2220" u="none" cap="none" strike="noStrike">
                <a:solidFill>
                  <a:srgbClr val="366092"/>
                </a:solidFill>
                <a:latin typeface="Arial"/>
                <a:ea typeface="Arial"/>
                <a:cs typeface="Arial"/>
                <a:sym typeface="Arial"/>
              </a:rPr>
              <a:t>Material Complexity</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interconnected nature of the material challenges: </a:t>
            </a:r>
            <a:br>
              <a:rPr b="0" i="0" lang="en-AU" sz="1942" u="none" cap="none" strike="noStrike">
                <a:solidFill>
                  <a:srgbClr val="1F497D"/>
                </a:solidFill>
                <a:latin typeface="Arial"/>
                <a:ea typeface="Arial"/>
                <a:cs typeface="Arial"/>
                <a:sym typeface="Arial"/>
              </a:rPr>
            </a:br>
            <a:r>
              <a:rPr b="0" i="0" lang="en-AU" sz="1942" u="none" cap="none" strike="noStrike">
                <a:solidFill>
                  <a:srgbClr val="1F497D"/>
                </a:solidFill>
                <a:latin typeface="Arial"/>
                <a:ea typeface="Arial"/>
                <a:cs typeface="Arial"/>
                <a:sym typeface="Arial"/>
              </a:rPr>
              <a:t>cf. ICSU draft paper on the need to consider SDG interactions</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local specificity of responses to diverse material challenges </a:t>
            </a:r>
            <a:br>
              <a:rPr b="0" i="0" lang="en-AU" sz="1942" u="none" cap="none" strike="noStrike">
                <a:solidFill>
                  <a:srgbClr val="1F497D"/>
                </a:solidFill>
                <a:latin typeface="Arial"/>
                <a:ea typeface="Arial"/>
                <a:cs typeface="Arial"/>
                <a:sym typeface="Arial"/>
              </a:rPr>
            </a:br>
            <a:r>
              <a:rPr b="0" i="0" lang="en-AU" sz="1942" u="none" cap="none" strike="noStrike">
                <a:solidFill>
                  <a:srgbClr val="1F497D"/>
                </a:solidFill>
                <a:latin typeface="Arial"/>
                <a:ea typeface="Arial"/>
                <a:cs typeface="Arial"/>
                <a:sym typeface="Arial"/>
              </a:rPr>
              <a:t>(plural ecologies)</a:t>
            </a:r>
          </a:p>
          <a:p>
            <a:pPr indent="0" lvl="0" marL="0" marR="0" rtl="0" algn="l">
              <a:lnSpc>
                <a:spcPct val="100000"/>
              </a:lnSpc>
              <a:spcBef>
                <a:spcPts val="444"/>
              </a:spcBef>
              <a:spcAft>
                <a:spcPts val="0"/>
              </a:spcAft>
              <a:buClr>
                <a:srgbClr val="366092"/>
              </a:buClr>
              <a:buSzPct val="25000"/>
              <a:buFont typeface="Arial"/>
              <a:buNone/>
            </a:pPr>
            <a:r>
              <a:rPr b="0" i="0" lang="en-AU" sz="2220" u="none" cap="none" strike="noStrike">
                <a:solidFill>
                  <a:srgbClr val="366092"/>
                </a:solidFill>
                <a:latin typeface="Arial"/>
                <a:ea typeface="Arial"/>
                <a:cs typeface="Arial"/>
                <a:sym typeface="Arial"/>
              </a:rPr>
              <a:t>Social Complexity</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Perceptions of shared and diverging interests based on diverse </a:t>
            </a:r>
            <a:br>
              <a:rPr b="0" i="0" lang="en-AU" sz="1942" u="none" cap="none" strike="noStrike">
                <a:solidFill>
                  <a:srgbClr val="1F497D"/>
                </a:solidFill>
                <a:latin typeface="Arial"/>
                <a:ea typeface="Arial"/>
                <a:cs typeface="Arial"/>
                <a:sym typeface="Arial"/>
              </a:rPr>
            </a:br>
            <a:r>
              <a:rPr b="0" i="0" lang="en-AU" sz="1942" u="none" cap="none" strike="noStrike">
                <a:solidFill>
                  <a:srgbClr val="1F497D"/>
                </a:solidFill>
                <a:latin typeface="Arial"/>
                <a:ea typeface="Arial"/>
                <a:cs typeface="Arial"/>
                <a:sym typeface="Arial"/>
              </a:rPr>
              <a:t>identities and associated spheres of cooperation and conflict </a:t>
            </a:r>
            <a:br>
              <a:rPr b="0" i="0" lang="en-AU" sz="1942" u="none" cap="none" strike="noStrike">
                <a:solidFill>
                  <a:srgbClr val="1F497D"/>
                </a:solidFill>
                <a:latin typeface="Arial"/>
                <a:ea typeface="Arial"/>
                <a:cs typeface="Arial"/>
                <a:sym typeface="Arial"/>
              </a:rPr>
            </a:br>
            <a:r>
              <a:rPr b="0" i="0" lang="en-AU" sz="1942" u="none" cap="none" strike="noStrike">
                <a:solidFill>
                  <a:srgbClr val="1F497D"/>
                </a:solidFill>
                <a:latin typeface="Arial"/>
                <a:ea typeface="Arial"/>
                <a:cs typeface="Arial"/>
                <a:sym typeface="Arial"/>
              </a:rPr>
              <a:t>(complex social, cultural, political and historical reality)</a:t>
            </a:r>
          </a:p>
          <a:p>
            <a:pPr indent="0" lvl="0" marL="0" marR="0" rtl="0" algn="l">
              <a:lnSpc>
                <a:spcPct val="100000"/>
              </a:lnSpc>
              <a:spcBef>
                <a:spcPts val="444"/>
              </a:spcBef>
              <a:spcAft>
                <a:spcPts val="0"/>
              </a:spcAft>
              <a:buClr>
                <a:srgbClr val="366092"/>
              </a:buClr>
              <a:buSzPct val="25000"/>
              <a:buFont typeface="Arial"/>
              <a:buNone/>
            </a:pPr>
            <a:r>
              <a:rPr b="0" i="0" lang="en-AU" sz="2220" u="none" cap="none" strike="noStrike">
                <a:solidFill>
                  <a:srgbClr val="366092"/>
                </a:solidFill>
                <a:latin typeface="Arial"/>
                <a:ea typeface="Arial"/>
                <a:cs typeface="Arial"/>
                <a:sym typeface="Arial"/>
              </a:rPr>
              <a:t>Globalization: Links Complexity at Social and Material Levels</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transnational nature of contemporary social relations </a:t>
            </a:r>
            <a:br>
              <a:rPr b="0" i="0" lang="en-AU" sz="1942" u="none" cap="none" strike="noStrike">
                <a:solidFill>
                  <a:srgbClr val="1F497D"/>
                </a:solidFill>
                <a:latin typeface="Arial"/>
                <a:ea typeface="Arial"/>
                <a:cs typeface="Arial"/>
                <a:sym typeface="Arial"/>
              </a:rPr>
            </a:br>
            <a:r>
              <a:rPr b="0" i="0" lang="en-AU" sz="1942" u="none" cap="none" strike="noStrike">
                <a:solidFill>
                  <a:srgbClr val="1F497D"/>
                </a:solidFill>
                <a:latin typeface="Arial"/>
                <a:ea typeface="Arial"/>
                <a:cs typeface="Arial"/>
                <a:sym typeface="Arial"/>
              </a:rPr>
              <a:t>(cf. N. Elias work on interdependence and the history of civilization)</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transnational nature of environmental issues in the anthropocene</a:t>
            </a:r>
          </a:p>
          <a:p>
            <a:pPr indent="-216099" lvl="2" marL="432000" marR="0" rtl="0" algn="l">
              <a:lnSpc>
                <a:spcPct val="100000"/>
              </a:lnSpc>
              <a:spcBef>
                <a:spcPts val="500"/>
              </a:spcBef>
              <a:spcAft>
                <a:spcPts val="0"/>
              </a:spcAft>
              <a:buClr>
                <a:srgbClr val="1F497D"/>
              </a:buClr>
              <a:buSzPct val="81768"/>
              <a:buFont typeface="Courier New"/>
              <a:buChar char="o"/>
            </a:pPr>
            <a:r>
              <a:rPr b="0" i="0" lang="en-AU" sz="1942" u="none" cap="none" strike="noStrike">
                <a:solidFill>
                  <a:srgbClr val="1F497D"/>
                </a:solidFill>
                <a:latin typeface="Arial"/>
                <a:ea typeface="Arial"/>
                <a:cs typeface="Arial"/>
                <a:sym typeface="Arial"/>
              </a:rPr>
              <a:t>Building a sustainable global civilization now mandatory</a:t>
            </a:r>
          </a:p>
          <a:p>
            <a:pPr indent="0" lvl="0" marL="0" marR="0" rtl="0" algn="l">
              <a:lnSpc>
                <a:spcPct val="100000"/>
              </a:lnSpc>
              <a:spcBef>
                <a:spcPts val="444"/>
              </a:spcBef>
              <a:spcAft>
                <a:spcPts val="0"/>
              </a:spcAft>
              <a:buClr>
                <a:srgbClr val="366092"/>
              </a:buClr>
              <a:buSzPct val="25000"/>
              <a:buFont typeface="Arial"/>
              <a:buNone/>
            </a:pPr>
            <a:r>
              <a:t/>
            </a:r>
            <a:endParaRPr b="1" i="0" sz="2220" u="none" cap="none" strike="noStrike">
              <a:solidFill>
                <a:srgbClr val="366092"/>
              </a:solidFill>
              <a:latin typeface="Arial"/>
              <a:ea typeface="Arial"/>
              <a:cs typeface="Arial"/>
              <a:sym typeface="Arial"/>
            </a:endParaRPr>
          </a:p>
          <a:p>
            <a:pPr indent="0" lvl="0" marL="0" marR="0" rtl="0" algn="l">
              <a:lnSpc>
                <a:spcPct val="100000"/>
              </a:lnSpc>
              <a:spcBef>
                <a:spcPts val="444"/>
              </a:spcBef>
              <a:buClr>
                <a:srgbClr val="366092"/>
              </a:buClr>
              <a:buSzPct val="25000"/>
              <a:buFont typeface="Arial"/>
              <a:buNone/>
            </a:pPr>
            <a:r>
              <a:t/>
            </a:r>
            <a:endParaRPr b="1" i="0" sz="2220" u="none" cap="none" strike="noStrike">
              <a:solidFill>
                <a:srgbClr val="366092"/>
              </a:solidFill>
              <a:latin typeface="Arial"/>
              <a:ea typeface="Arial"/>
              <a:cs typeface="Arial"/>
              <a:sym typeface="Arial"/>
            </a:endParaRPr>
          </a:p>
        </p:txBody>
      </p:sp>
      <p:sp>
        <p:nvSpPr>
          <p:cNvPr id="266" name="Shape 266"/>
          <p:cNvSpPr/>
          <p:nvPr/>
        </p:nvSpPr>
        <p:spPr>
          <a:xfrm>
            <a:off x="0" y="707885"/>
            <a:ext cx="9143998" cy="377718"/>
          </a:xfrm>
          <a:prstGeom prst="rect">
            <a:avLst/>
          </a:prstGeom>
          <a:solidFill>
            <a:srgbClr val="0F243E"/>
          </a:soli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rial"/>
              <a:ea typeface="Arial"/>
              <a:cs typeface="Arial"/>
              <a:sym typeface="Arial"/>
            </a:endParaRPr>
          </a:p>
        </p:txBody>
      </p:sp>
      <p:sp>
        <p:nvSpPr>
          <p:cNvPr id="267" name="Shape 267"/>
          <p:cNvSpPr/>
          <p:nvPr/>
        </p:nvSpPr>
        <p:spPr>
          <a:xfrm>
            <a:off x="-1" y="1267709"/>
            <a:ext cx="914399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AU" sz="2000">
                <a:solidFill>
                  <a:srgbClr val="366092"/>
                </a:solidFill>
                <a:latin typeface="Arial"/>
                <a:ea typeface="Arial"/>
                <a:cs typeface="Arial"/>
                <a:sym typeface="Arial"/>
              </a:rPr>
              <a:t>RESPONSE END OF TRANSFORMATION (HOW?)</a:t>
            </a:r>
          </a:p>
        </p:txBody>
      </p:sp>
      <p:sp>
        <p:nvSpPr>
          <p:cNvPr id="268" name="Shape 268"/>
          <p:cNvSpPr txBox="1"/>
          <p:nvPr>
            <p:ph type="title"/>
          </p:nvPr>
        </p:nvSpPr>
        <p:spPr>
          <a:xfrm>
            <a:off x="0" y="153630"/>
            <a:ext cx="9143998" cy="830996"/>
          </a:xfrm>
          <a:prstGeom prst="rect">
            <a:avLst/>
          </a:prstGeom>
          <a:noFill/>
          <a:ln>
            <a:noFill/>
          </a:ln>
        </p:spPr>
        <p:txBody>
          <a:bodyPr anchorCtr="0" anchor="b" bIns="45700" lIns="91425" rIns="91425" tIns="45700">
            <a:noAutofit/>
          </a:bodyPr>
          <a:lstStyle/>
          <a:p>
            <a:pPr indent="0" lvl="0" marL="0" marR="0" rtl="0" algn="ctr">
              <a:lnSpc>
                <a:spcPct val="160000"/>
              </a:lnSpc>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The Need for an Integrated Process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of Transformation to Sustainability</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Sustainable Economics: Some Key Principles</a:t>
            </a:r>
          </a:p>
        </p:txBody>
      </p:sp>
      <p:sp>
        <p:nvSpPr>
          <p:cNvPr id="275" name="Shape 275"/>
          <p:cNvSpPr txBox="1"/>
          <p:nvPr>
            <p:ph idx="1" type="body"/>
          </p:nvPr>
        </p:nvSpPr>
        <p:spPr>
          <a:xfrm>
            <a:off x="457200" y="787674"/>
            <a:ext cx="8360388" cy="584156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t/>
            </a:r>
            <a:endParaRPr b="0" i="0" sz="832" u="none" cap="none" strike="noStrike">
              <a:solidFill>
                <a:srgbClr val="366092"/>
              </a:solidFill>
              <a:latin typeface="Arial"/>
              <a:ea typeface="Arial"/>
              <a:cs typeface="Arial"/>
              <a:sym typeface="Arial"/>
            </a:endParaRPr>
          </a:p>
          <a:p>
            <a:pPr indent="0" lvl="0" marL="0" marR="0" rtl="0" algn="l">
              <a:spcBef>
                <a:spcPts val="555"/>
              </a:spcBef>
              <a:spcAft>
                <a:spcPts val="0"/>
              </a:spcAft>
              <a:buClr>
                <a:srgbClr val="366092"/>
              </a:buClr>
              <a:buSzPct val="25000"/>
              <a:buFont typeface="Arial"/>
              <a:buNone/>
            </a:pPr>
            <a:r>
              <a:rPr b="0" i="0" lang="en-AU" sz="2775" u="none" cap="none" strike="noStrike">
                <a:solidFill>
                  <a:srgbClr val="366092"/>
                </a:solidFill>
                <a:latin typeface="Arial"/>
                <a:ea typeface="Arial"/>
                <a:cs typeface="Arial"/>
                <a:sym typeface="Arial"/>
              </a:rPr>
              <a:t>Human Behaviour Change</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Social cooperation on all scales across all sectors</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Reduced material consumption </a:t>
            </a:r>
            <a:r>
              <a:rPr b="0" i="1" lang="en-AU" sz="2035" u="none" cap="none" strike="noStrike">
                <a:solidFill>
                  <a:srgbClr val="366092"/>
                </a:solidFill>
                <a:latin typeface="Arial"/>
                <a:ea typeface="Arial"/>
                <a:cs typeface="Arial"/>
                <a:sym typeface="Arial"/>
              </a:rPr>
              <a:t>– based on Increased security</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Growth only possible in non-material consumption or extremely high value added products</a:t>
            </a:r>
          </a:p>
          <a:p>
            <a:pPr indent="-342900" lvl="0" marL="342900" marR="0" rtl="0" algn="l">
              <a:spcBef>
                <a:spcPts val="351"/>
              </a:spcBef>
              <a:spcAft>
                <a:spcPts val="0"/>
              </a:spcAft>
              <a:buClr>
                <a:srgbClr val="366092"/>
              </a:buClr>
              <a:buSzPct val="97611"/>
              <a:buFont typeface="Arial"/>
              <a:buNone/>
            </a:pPr>
            <a:r>
              <a:t/>
            </a:r>
            <a:endParaRPr b="0" i="0" sz="1757" u="none" cap="none" strike="noStrike">
              <a:solidFill>
                <a:srgbClr val="366092"/>
              </a:solidFill>
              <a:latin typeface="Arial"/>
              <a:ea typeface="Arial"/>
              <a:cs typeface="Arial"/>
              <a:sym typeface="Arial"/>
            </a:endParaRPr>
          </a:p>
          <a:p>
            <a:pPr indent="0" lvl="0" marL="0" marR="0" rtl="0" algn="l">
              <a:spcBef>
                <a:spcPts val="555"/>
              </a:spcBef>
              <a:spcAft>
                <a:spcPts val="0"/>
              </a:spcAft>
              <a:buClr>
                <a:srgbClr val="366092"/>
              </a:buClr>
              <a:buSzPct val="25000"/>
              <a:buFont typeface="Arial"/>
              <a:buNone/>
            </a:pPr>
            <a:r>
              <a:rPr b="0" i="0" lang="en-AU" sz="2775" u="none" cap="none" strike="noStrike">
                <a:solidFill>
                  <a:srgbClr val="366092"/>
                </a:solidFill>
                <a:latin typeface="Arial"/>
                <a:ea typeface="Arial"/>
                <a:cs typeface="Arial"/>
                <a:sym typeface="Arial"/>
              </a:rPr>
              <a:t>Changes to the Mode of Production</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Avoid use of non-renewable resources</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Limit use of renewable resources to their renewal rate </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Reuse / Repair / Upgrade – then</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Recycle (closed loop of production, minimal wastage)</a:t>
            </a:r>
          </a:p>
          <a:p>
            <a:pPr indent="-342900" lvl="0" marL="342900" marR="0" rtl="0" algn="l">
              <a:spcBef>
                <a:spcPts val="444"/>
              </a:spcBef>
              <a:spcAft>
                <a:spcPts val="0"/>
              </a:spcAft>
              <a:buClr>
                <a:srgbClr val="366092"/>
              </a:buClr>
              <a:buSzPct val="100909"/>
              <a:buFont typeface="Arial"/>
              <a:buChar char="•"/>
            </a:pPr>
            <a:r>
              <a:rPr b="0" i="0" lang="en-AU" sz="2220" u="none" cap="none" strike="noStrike">
                <a:solidFill>
                  <a:srgbClr val="366092"/>
                </a:solidFill>
                <a:latin typeface="Arial"/>
                <a:ea typeface="Arial"/>
                <a:cs typeface="Arial"/>
                <a:sym typeface="Arial"/>
              </a:rPr>
              <a:t>Superior Quality and Durability </a:t>
            </a:r>
            <a:r>
              <a:rPr b="0" i="1" lang="en-AU" sz="2035" u="none" cap="none" strike="noStrike">
                <a:solidFill>
                  <a:srgbClr val="366092"/>
                </a:solidFill>
                <a:latin typeface="Arial"/>
                <a:ea typeface="Arial"/>
                <a:cs typeface="Arial"/>
                <a:sym typeface="Arial"/>
              </a:rPr>
              <a:t>– based on warranty legislation</a:t>
            </a:r>
          </a:p>
          <a:p>
            <a:pPr indent="-342900" lvl="0" marL="342900" marR="0" rtl="0" algn="l">
              <a:spcBef>
                <a:spcPts val="444"/>
              </a:spcBef>
              <a:buClr>
                <a:srgbClr val="366092"/>
              </a:buClr>
              <a:buSzPct val="100909"/>
              <a:buFont typeface="Arial"/>
              <a:buChar char="•"/>
            </a:pPr>
            <a:r>
              <a:rPr b="0" i="0" lang="en-AU" sz="2220" u="none" cap="none" strike="noStrike">
                <a:solidFill>
                  <a:srgbClr val="366092"/>
                </a:solidFill>
                <a:latin typeface="Arial"/>
                <a:ea typeface="Arial"/>
                <a:cs typeface="Arial"/>
                <a:sym typeface="Arial"/>
              </a:rPr>
              <a:t>Short supply chains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Sustainable Consumption and Production</a:t>
            </a:r>
          </a:p>
        </p:txBody>
      </p:sp>
      <p:sp>
        <p:nvSpPr>
          <p:cNvPr id="282" name="Shape 282"/>
          <p:cNvSpPr txBox="1"/>
          <p:nvPr>
            <p:ph idx="1" type="body"/>
          </p:nvPr>
        </p:nvSpPr>
        <p:spPr>
          <a:xfrm>
            <a:off x="0" y="787672"/>
            <a:ext cx="2450323" cy="439998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366092"/>
              </a:buClr>
              <a:buSzPct val="25000"/>
              <a:buFont typeface="Arial"/>
              <a:buNone/>
            </a:pPr>
            <a:r>
              <a:rPr b="0" i="0" lang="en-AU" sz="2800" u="none" cap="none" strike="noStrike">
                <a:solidFill>
                  <a:srgbClr val="366092"/>
                </a:solidFill>
                <a:latin typeface="Arial"/>
                <a:ea typeface="Arial"/>
                <a:cs typeface="Arial"/>
                <a:sym typeface="Arial"/>
              </a:rPr>
              <a:t>SCP: </a:t>
            </a:r>
          </a:p>
          <a:p>
            <a:pPr indent="0" lvl="0" marL="0" marR="0" rtl="0" algn="ctr">
              <a:spcBef>
                <a:spcPts val="560"/>
              </a:spcBef>
              <a:spcAft>
                <a:spcPts val="0"/>
              </a:spcAft>
              <a:buClr>
                <a:srgbClr val="366092"/>
              </a:buClr>
              <a:buSzPct val="25000"/>
              <a:buFont typeface="Arial"/>
              <a:buNone/>
            </a:pPr>
            <a:r>
              <a:rPr b="0" i="0" lang="en-AU" sz="2800" u="none" cap="none" strike="noStrike">
                <a:solidFill>
                  <a:srgbClr val="366092"/>
                </a:solidFill>
                <a:latin typeface="Arial"/>
                <a:ea typeface="Arial"/>
                <a:cs typeface="Arial"/>
                <a:sym typeface="Arial"/>
              </a:rPr>
              <a:t>The  Product</a:t>
            </a:r>
          </a:p>
          <a:p>
            <a:pPr indent="0" lvl="0" marL="0" marR="0" rtl="0" algn="ctr">
              <a:spcBef>
                <a:spcPts val="560"/>
              </a:spcBef>
              <a:spcAft>
                <a:spcPts val="0"/>
              </a:spcAft>
              <a:buClr>
                <a:srgbClr val="366092"/>
              </a:buClr>
              <a:buSzPct val="25000"/>
              <a:buFont typeface="Arial"/>
              <a:buNone/>
            </a:pPr>
            <a:r>
              <a:rPr b="0" i="0" lang="en-AU" sz="2800" u="none" cap="none" strike="noStrike">
                <a:solidFill>
                  <a:srgbClr val="366092"/>
                </a:solidFill>
                <a:latin typeface="Arial"/>
                <a:ea typeface="Arial"/>
                <a:cs typeface="Arial"/>
                <a:sym typeface="Arial"/>
              </a:rPr>
              <a:t> Lifecycle</a:t>
            </a:r>
          </a:p>
          <a:p>
            <a:pPr indent="0" lvl="0" marL="0" marR="0" rtl="0" algn="l">
              <a:spcBef>
                <a:spcPts val="260"/>
              </a:spcBef>
              <a:buClr>
                <a:srgbClr val="366092"/>
              </a:buClr>
              <a:buSzPct val="25000"/>
              <a:buFont typeface="Arial"/>
              <a:buNone/>
            </a:pPr>
            <a:r>
              <a:rPr b="0" i="0" lang="en-AU" sz="1300" u="none" cap="none" strike="noStrike">
                <a:solidFill>
                  <a:srgbClr val="366092"/>
                </a:solidFill>
                <a:latin typeface="Arial"/>
                <a:ea typeface="Arial"/>
                <a:cs typeface="Arial"/>
                <a:sym typeface="Arial"/>
              </a:rPr>
              <a:t>Source: European Environment Agency</a:t>
            </a:r>
          </a:p>
        </p:txBody>
      </p:sp>
      <p:pic>
        <p:nvPicPr>
          <p:cNvPr descr="Cyclical economy European Environment Agency.jpg" id="283" name="Shape 283"/>
          <p:cNvPicPr preferRelativeResize="0"/>
          <p:nvPr/>
        </p:nvPicPr>
        <p:blipFill rotWithShape="1">
          <a:blip r:embed="rId3">
            <a:alphaModFix/>
          </a:blip>
          <a:srcRect b="0" l="0" r="0" t="0"/>
          <a:stretch/>
        </p:blipFill>
        <p:spPr>
          <a:xfrm>
            <a:off x="2474628" y="787674"/>
            <a:ext cx="6669370" cy="60703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Innovation</a:t>
            </a:r>
          </a:p>
        </p:txBody>
      </p:sp>
      <p:sp>
        <p:nvSpPr>
          <p:cNvPr id="290" name="Shape 290"/>
          <p:cNvSpPr txBox="1"/>
          <p:nvPr>
            <p:ph idx="1" type="body"/>
          </p:nvPr>
        </p:nvSpPr>
        <p:spPr>
          <a:xfrm>
            <a:off x="300314" y="1010412"/>
            <a:ext cx="2911962" cy="559043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rPr b="0" i="0" lang="en-AU" sz="2200" u="none" cap="none" strike="noStrike">
                <a:solidFill>
                  <a:srgbClr val="366092"/>
                </a:solidFill>
                <a:latin typeface="Arial"/>
                <a:ea typeface="Arial"/>
                <a:cs typeface="Arial"/>
                <a:sym typeface="Arial"/>
              </a:rPr>
              <a:t>Example: </a:t>
            </a:r>
            <a:br>
              <a:rPr b="0" i="0" lang="en-AU" sz="2200" u="none" cap="none" strike="noStrike">
                <a:solidFill>
                  <a:srgbClr val="366092"/>
                </a:solidFill>
                <a:latin typeface="Arial"/>
                <a:ea typeface="Arial"/>
                <a:cs typeface="Arial"/>
                <a:sym typeface="Arial"/>
              </a:rPr>
            </a:br>
            <a:r>
              <a:rPr b="1" i="0" lang="en-AU" sz="2400" u="none" cap="none" strike="noStrike">
                <a:solidFill>
                  <a:srgbClr val="366092"/>
                </a:solidFill>
                <a:latin typeface="Arial"/>
                <a:ea typeface="Arial"/>
                <a:cs typeface="Arial"/>
                <a:sym typeface="Arial"/>
              </a:rPr>
              <a:t>Desertec</a:t>
            </a:r>
          </a:p>
          <a:p>
            <a:pPr indent="0" lvl="0" marL="0" marR="0" rtl="0" algn="l">
              <a:spcBef>
                <a:spcPts val="440"/>
              </a:spcBef>
              <a:buClr>
                <a:srgbClr val="366092"/>
              </a:buClr>
              <a:buSzPct val="25000"/>
              <a:buFont typeface="Arial"/>
              <a:buNone/>
            </a:pPr>
            <a:r>
              <a:rPr b="0" i="0" lang="en-AU" sz="2200" u="none" cap="none" strike="noStrike">
                <a:solidFill>
                  <a:srgbClr val="366092"/>
                </a:solidFill>
                <a:latin typeface="Arial"/>
                <a:ea typeface="Arial"/>
                <a:cs typeface="Arial"/>
                <a:sym typeface="Arial"/>
              </a:rPr>
              <a:t>An initiative, promoted by the </a:t>
            </a:r>
            <a:br>
              <a:rPr b="0" i="0" lang="en-AU" sz="2200" u="none" cap="none" strike="noStrike">
                <a:solidFill>
                  <a:srgbClr val="366092"/>
                </a:solidFill>
                <a:latin typeface="Arial"/>
                <a:ea typeface="Arial"/>
                <a:cs typeface="Arial"/>
                <a:sym typeface="Arial"/>
              </a:rPr>
            </a:br>
            <a:r>
              <a:rPr b="0" i="0" lang="en-AU" sz="2200" u="none" cap="none" strike="noStrike">
                <a:solidFill>
                  <a:srgbClr val="366092"/>
                </a:solidFill>
                <a:latin typeface="Arial"/>
                <a:ea typeface="Arial"/>
                <a:cs typeface="Arial"/>
                <a:sym typeface="Arial"/>
              </a:rPr>
              <a:t>Club of Rome, which demonstrates the capacity of already available solar power technology </a:t>
            </a:r>
            <a:br>
              <a:rPr b="0" i="0" lang="en-AU" sz="2200" u="none" cap="none" strike="noStrike">
                <a:solidFill>
                  <a:srgbClr val="366092"/>
                </a:solidFill>
                <a:latin typeface="Arial"/>
                <a:ea typeface="Arial"/>
                <a:cs typeface="Arial"/>
                <a:sym typeface="Arial"/>
              </a:rPr>
            </a:br>
            <a:r>
              <a:rPr b="0" i="0" lang="en-AU" sz="2200" u="none" cap="none" strike="noStrike">
                <a:solidFill>
                  <a:srgbClr val="366092"/>
                </a:solidFill>
                <a:latin typeface="Arial"/>
                <a:ea typeface="Arial"/>
                <a:cs typeface="Arial"/>
                <a:sym typeface="Arial"/>
              </a:rPr>
              <a:t>to supply all of </a:t>
            </a:r>
            <a:br>
              <a:rPr b="0" i="0" lang="en-AU" sz="2200" u="none" cap="none" strike="noStrike">
                <a:solidFill>
                  <a:srgbClr val="366092"/>
                </a:solidFill>
                <a:latin typeface="Arial"/>
                <a:ea typeface="Arial"/>
                <a:cs typeface="Arial"/>
                <a:sym typeface="Arial"/>
              </a:rPr>
            </a:br>
            <a:r>
              <a:rPr b="0" i="0" lang="en-AU" sz="2200" u="none" cap="none" strike="noStrike">
                <a:solidFill>
                  <a:srgbClr val="366092"/>
                </a:solidFill>
                <a:latin typeface="Arial"/>
                <a:ea typeface="Arial"/>
                <a:cs typeface="Arial"/>
                <a:sym typeface="Arial"/>
              </a:rPr>
              <a:t>the world’s energy </a:t>
            </a:r>
            <a:br>
              <a:rPr b="0" i="0" lang="en-AU" sz="2200" u="none" cap="none" strike="noStrike">
                <a:solidFill>
                  <a:srgbClr val="366092"/>
                </a:solidFill>
                <a:latin typeface="Arial"/>
                <a:ea typeface="Arial"/>
                <a:cs typeface="Arial"/>
                <a:sym typeface="Arial"/>
              </a:rPr>
            </a:br>
            <a:r>
              <a:rPr b="0" i="0" lang="en-AU" sz="2200" u="none" cap="none" strike="noStrike">
                <a:solidFill>
                  <a:srgbClr val="366092"/>
                </a:solidFill>
                <a:latin typeface="Arial"/>
                <a:ea typeface="Arial"/>
                <a:cs typeface="Arial"/>
                <a:sym typeface="Arial"/>
              </a:rPr>
              <a:t>in thirty years </a:t>
            </a:r>
            <a:br>
              <a:rPr b="0" i="0" lang="en-AU" sz="2200" u="none" cap="none" strike="noStrike">
                <a:solidFill>
                  <a:srgbClr val="366092"/>
                </a:solidFill>
                <a:latin typeface="Arial"/>
                <a:ea typeface="Arial"/>
                <a:cs typeface="Arial"/>
                <a:sym typeface="Arial"/>
              </a:rPr>
            </a:br>
            <a:r>
              <a:rPr b="0" i="0" lang="en-AU" sz="2200" u="none" cap="none" strike="noStrike">
                <a:solidFill>
                  <a:srgbClr val="366092"/>
                </a:solidFill>
                <a:latin typeface="Arial"/>
                <a:ea typeface="Arial"/>
                <a:cs typeface="Arial"/>
                <a:sym typeface="Arial"/>
              </a:rPr>
              <a:t>from now.</a:t>
            </a:r>
          </a:p>
        </p:txBody>
      </p:sp>
      <p:pic>
        <p:nvPicPr>
          <p:cNvPr descr="Screen Shot 2017-01-17 at 12.49.09 pm.png" id="291" name="Shape 291"/>
          <p:cNvPicPr preferRelativeResize="0"/>
          <p:nvPr/>
        </p:nvPicPr>
        <p:blipFill rotWithShape="1">
          <a:blip r:embed="rId3">
            <a:alphaModFix/>
          </a:blip>
          <a:srcRect b="0" l="0" r="0" t="0"/>
          <a:stretch/>
        </p:blipFill>
        <p:spPr>
          <a:xfrm>
            <a:off x="3212276" y="1120150"/>
            <a:ext cx="6070336" cy="4756754"/>
          </a:xfrm>
          <a:prstGeom prst="rect">
            <a:avLst/>
          </a:prstGeom>
          <a:noFill/>
          <a:ln>
            <a:noFill/>
          </a:ln>
        </p:spPr>
      </p:pic>
      <p:sp>
        <p:nvSpPr>
          <p:cNvPr id="292" name="Shape 292"/>
          <p:cNvSpPr txBox="1"/>
          <p:nvPr/>
        </p:nvSpPr>
        <p:spPr>
          <a:xfrm>
            <a:off x="5817282" y="6231521"/>
            <a:ext cx="3326717"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600">
                <a:solidFill>
                  <a:schemeClr val="dk2"/>
                </a:solidFill>
                <a:latin typeface="Arial"/>
                <a:ea typeface="Arial"/>
                <a:cs typeface="Arial"/>
                <a:sym typeface="Arial"/>
              </a:rPr>
              <a:t>Source: Club of Rome.de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457200" y="257921"/>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Sustainable Economics: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The 6</a:t>
            </a:r>
            <a:r>
              <a:rPr b="1" baseline="30000" i="0" lang="en-AU" sz="2000" u="none" cap="none" strike="noStrike">
                <a:solidFill>
                  <a:srgbClr val="DDD9C3"/>
                </a:solidFill>
                <a:latin typeface="Arial"/>
                <a:ea typeface="Arial"/>
                <a:cs typeface="Arial"/>
                <a:sym typeface="Arial"/>
              </a:rPr>
              <a:t>th</a:t>
            </a:r>
            <a:r>
              <a:rPr b="1" i="0" lang="en-AU" sz="2000" u="none" cap="none" strike="noStrike">
                <a:solidFill>
                  <a:srgbClr val="DDD9C3"/>
                </a:solidFill>
                <a:latin typeface="Arial"/>
                <a:ea typeface="Arial"/>
                <a:cs typeface="Arial"/>
                <a:sym typeface="Arial"/>
              </a:rPr>
              <a:t> Wave of Innovation?</a:t>
            </a:r>
          </a:p>
        </p:txBody>
      </p:sp>
      <p:sp>
        <p:nvSpPr>
          <p:cNvPr id="299" name="Shape 299"/>
          <p:cNvSpPr txBox="1"/>
          <p:nvPr>
            <p:ph idx="1" type="body"/>
          </p:nvPr>
        </p:nvSpPr>
        <p:spPr>
          <a:xfrm>
            <a:off x="645277" y="1116329"/>
            <a:ext cx="8041522" cy="552264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Nikolai Kondratiev’s seminal ideas on economic </a:t>
            </a:r>
            <a:br>
              <a:rPr b="0" i="0" lang="en-AU" sz="2400" u="none" cap="none" strike="noStrike">
                <a:solidFill>
                  <a:srgbClr val="366092"/>
                </a:solidFill>
                <a:latin typeface="Arial"/>
                <a:ea typeface="Arial"/>
                <a:cs typeface="Arial"/>
                <a:sym typeface="Arial"/>
              </a:rPr>
            </a:br>
            <a:r>
              <a:rPr b="0" i="0" lang="en-AU" sz="2400" u="none" cap="none" strike="noStrike">
                <a:solidFill>
                  <a:srgbClr val="366092"/>
                </a:solidFill>
                <a:latin typeface="Arial"/>
                <a:ea typeface="Arial"/>
                <a:cs typeface="Arial"/>
                <a:sym typeface="Arial"/>
              </a:rPr>
              <a:t>epochs (</a:t>
            </a:r>
            <a:r>
              <a:rPr b="0" i="1" lang="en-AU" sz="2400" u="none" cap="none" strike="noStrike">
                <a:solidFill>
                  <a:srgbClr val="366092"/>
                </a:solidFill>
                <a:latin typeface="Arial"/>
                <a:ea typeface="Arial"/>
                <a:cs typeface="Arial"/>
                <a:sym typeface="Arial"/>
              </a:rPr>
              <a:t>The Major Economic Cycles</a:t>
            </a:r>
            <a:r>
              <a:rPr b="0" i="0" lang="en-AU" sz="2400" u="none" cap="none" strike="noStrike">
                <a:solidFill>
                  <a:srgbClr val="366092"/>
                </a:solidFill>
                <a:latin typeface="Arial"/>
                <a:ea typeface="Arial"/>
                <a:cs typeface="Arial"/>
                <a:sym typeface="Arial"/>
              </a:rPr>
              <a:t>, 1925) were developed and popularised by Joseph Schumpeter </a:t>
            </a:r>
            <a:r>
              <a:rPr b="0" i="1" lang="en-AU" sz="2400" u="none" cap="none" strike="noStrike">
                <a:solidFill>
                  <a:srgbClr val="366092"/>
                </a:solidFill>
                <a:latin typeface="Arial"/>
                <a:ea typeface="Arial"/>
                <a:cs typeface="Arial"/>
                <a:sym typeface="Arial"/>
              </a:rPr>
              <a:t>(Theory of Economic Development</a:t>
            </a:r>
            <a:r>
              <a:rPr b="0" i="0" lang="en-AU" sz="2400" u="none" cap="none" strike="noStrike">
                <a:solidFill>
                  <a:srgbClr val="366092"/>
                </a:solidFill>
                <a:latin typeface="Arial"/>
                <a:ea typeface="Arial"/>
                <a:cs typeface="Arial"/>
                <a:sym typeface="Arial"/>
              </a:rPr>
              <a:t>, 1970).</a:t>
            </a:r>
          </a:p>
          <a:p>
            <a:pPr indent="0" lvl="0" marL="0" marR="0" rtl="0" algn="l">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l">
              <a:spcBef>
                <a:spcPts val="480"/>
              </a:spcBef>
              <a:spcAft>
                <a:spcPts val="0"/>
              </a:spcAft>
              <a:buClr>
                <a:srgbClr val="366092"/>
              </a:buClr>
              <a:buSzPct val="25000"/>
              <a:buFont typeface="Arial"/>
              <a:buNone/>
            </a:pPr>
            <a:r>
              <a:rPr b="0" i="0" lang="en-AU" sz="2400" u="none" cap="none" strike="noStrike">
                <a:solidFill>
                  <a:srgbClr val="366092"/>
                </a:solidFill>
                <a:latin typeface="Arial"/>
                <a:ea typeface="Arial"/>
                <a:cs typeface="Arial"/>
                <a:sym typeface="Arial"/>
              </a:rPr>
              <a:t>The 5 ‘Kondratiev waves’ are successive economic and societal revolutions triggered by major technological breakthroughs.</a:t>
            </a:r>
          </a:p>
          <a:p>
            <a:pPr indent="0" lvl="0" marL="0" marR="0" rtl="0" algn="l">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l">
              <a:spcBef>
                <a:spcPts val="480"/>
              </a:spcBef>
              <a:buClr>
                <a:srgbClr val="366092"/>
              </a:buClr>
              <a:buSzPct val="25000"/>
              <a:buFont typeface="Arial"/>
              <a:buNone/>
            </a:pPr>
            <a:r>
              <a:rPr b="0" i="0" lang="en-AU" sz="2400" u="none" cap="none" strike="noStrike">
                <a:solidFill>
                  <a:srgbClr val="366092"/>
                </a:solidFill>
                <a:latin typeface="Arial"/>
                <a:ea typeface="Arial"/>
                <a:cs typeface="Arial"/>
                <a:sym typeface="Arial"/>
              </a:rPr>
              <a:t>A restricted perspective on the broader, cyclical </a:t>
            </a:r>
            <a:br>
              <a:rPr b="0" i="0" lang="en-AU" sz="2400" u="none" cap="none" strike="noStrike">
                <a:solidFill>
                  <a:srgbClr val="366092"/>
                </a:solidFill>
                <a:latin typeface="Arial"/>
                <a:ea typeface="Arial"/>
                <a:cs typeface="Arial"/>
                <a:sym typeface="Arial"/>
              </a:rPr>
            </a:br>
            <a:r>
              <a:rPr b="0" i="0" lang="en-AU" sz="2400" u="none" cap="none" strike="noStrike">
                <a:solidFill>
                  <a:srgbClr val="366092"/>
                </a:solidFill>
                <a:latin typeface="Arial"/>
                <a:ea typeface="Arial"/>
                <a:cs typeface="Arial"/>
                <a:sym typeface="Arial"/>
              </a:rPr>
              <a:t>societal changes which historians refer to instead as episteme (M. Foucault) or paradigm shifts (T. Kuhn).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Sustainable Economics: The 6</a:t>
            </a:r>
            <a:r>
              <a:rPr b="1" baseline="30000" i="0" lang="en-AU" sz="2000" u="none" cap="none" strike="noStrike">
                <a:solidFill>
                  <a:srgbClr val="DDD9C3"/>
                </a:solidFill>
                <a:latin typeface="Arial"/>
                <a:ea typeface="Arial"/>
                <a:cs typeface="Arial"/>
                <a:sym typeface="Arial"/>
              </a:rPr>
              <a:t>th</a:t>
            </a:r>
            <a:r>
              <a:rPr b="1" i="0" lang="en-AU" sz="2000" u="none" cap="none" strike="noStrike">
                <a:solidFill>
                  <a:srgbClr val="DDD9C3"/>
                </a:solidFill>
                <a:latin typeface="Arial"/>
                <a:ea typeface="Arial"/>
                <a:cs typeface="Arial"/>
                <a:sym typeface="Arial"/>
              </a:rPr>
              <a:t> Wave?</a:t>
            </a:r>
          </a:p>
        </p:txBody>
      </p:sp>
      <p:sp>
        <p:nvSpPr>
          <p:cNvPr id="306" name="Shape 306"/>
          <p:cNvSpPr txBox="1"/>
          <p:nvPr>
            <p:ph idx="1" type="body"/>
          </p:nvPr>
        </p:nvSpPr>
        <p:spPr>
          <a:xfrm>
            <a:off x="11052" y="1024154"/>
            <a:ext cx="9132946" cy="711028"/>
          </a:xfrm>
          <a:prstGeom prst="rect">
            <a:avLst/>
          </a:prstGeom>
          <a:noFill/>
          <a:ln>
            <a:noFill/>
          </a:ln>
        </p:spPr>
        <p:txBody>
          <a:bodyPr anchorCtr="0" anchor="t" bIns="45700" lIns="91425" rIns="91425" tIns="45700">
            <a:noAutofit/>
          </a:bodyPr>
          <a:lstStyle/>
          <a:p>
            <a:pPr indent="0" lvl="0" marL="0" marR="0" rtl="0" algn="ctr">
              <a:spcBef>
                <a:spcPts val="0"/>
              </a:spcBef>
              <a:buClr>
                <a:srgbClr val="366092"/>
              </a:buClr>
              <a:buSzPct val="25000"/>
              <a:buFont typeface="Arial"/>
              <a:buNone/>
            </a:pPr>
            <a:r>
              <a:rPr b="0" i="0" lang="en-AU" sz="2600" u="none" cap="none" strike="noStrike">
                <a:solidFill>
                  <a:srgbClr val="366092"/>
                </a:solidFill>
                <a:latin typeface="Arial"/>
                <a:ea typeface="Arial"/>
                <a:cs typeface="Arial"/>
                <a:sym typeface="Arial"/>
              </a:rPr>
              <a:t>The five K-Waves of innovation and economic change</a:t>
            </a:r>
          </a:p>
        </p:txBody>
      </p:sp>
      <p:pic>
        <p:nvPicPr>
          <p:cNvPr descr="serveimage.jpeg" id="307" name="Shape 307"/>
          <p:cNvPicPr preferRelativeResize="0"/>
          <p:nvPr/>
        </p:nvPicPr>
        <p:blipFill rotWithShape="1">
          <a:blip r:embed="rId3">
            <a:alphaModFix/>
          </a:blip>
          <a:srcRect b="0" l="0" r="0" t="0"/>
          <a:stretch/>
        </p:blipFill>
        <p:spPr>
          <a:xfrm>
            <a:off x="0" y="2130280"/>
            <a:ext cx="9144000" cy="2644397"/>
          </a:xfrm>
          <a:prstGeom prst="rect">
            <a:avLst/>
          </a:prstGeom>
          <a:noFill/>
          <a:ln>
            <a:noFill/>
          </a:ln>
        </p:spPr>
      </p:pic>
      <p:sp>
        <p:nvSpPr>
          <p:cNvPr id="308" name="Shape 308"/>
          <p:cNvSpPr txBox="1"/>
          <p:nvPr/>
        </p:nvSpPr>
        <p:spPr>
          <a:xfrm>
            <a:off x="5415319" y="6218867"/>
            <a:ext cx="343164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800">
                <a:solidFill>
                  <a:srgbClr val="1F497D"/>
                </a:solidFill>
                <a:latin typeface="Arial"/>
                <a:ea typeface="Arial"/>
                <a:cs typeface="Arial"/>
                <a:sym typeface="Arial"/>
              </a:rPr>
              <a:t>Source: moneyandmarkets.com</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Technological  or Alternative Futures? </a:t>
            </a:r>
          </a:p>
        </p:txBody>
      </p:sp>
      <p:sp>
        <p:nvSpPr>
          <p:cNvPr id="315" name="Shape 315"/>
          <p:cNvSpPr txBox="1"/>
          <p:nvPr>
            <p:ph idx="1" type="body"/>
          </p:nvPr>
        </p:nvSpPr>
        <p:spPr>
          <a:xfrm>
            <a:off x="385498" y="1013912"/>
            <a:ext cx="8679121" cy="558693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2"/>
              </a:buClr>
              <a:buSzPct val="25000"/>
              <a:buFont typeface="Arial"/>
              <a:buNone/>
            </a:pPr>
            <a:r>
              <a:rPr b="0" i="0" lang="en-AU" sz="2200" u="none" cap="none" strike="noStrike">
                <a:solidFill>
                  <a:schemeClr val="dk2"/>
                </a:solidFill>
                <a:latin typeface="Arial"/>
                <a:ea typeface="Arial"/>
                <a:cs typeface="Arial"/>
                <a:sym typeface="Arial"/>
              </a:rPr>
              <a:t>Technocrats hope for a great leap forward on the assumption </a:t>
            </a:r>
            <a:br>
              <a:rPr b="0" i="0" lang="en-AU" sz="2200" u="none" cap="none" strike="noStrike">
                <a:solidFill>
                  <a:schemeClr val="dk2"/>
                </a:solidFill>
                <a:latin typeface="Arial"/>
                <a:ea typeface="Arial"/>
                <a:cs typeface="Arial"/>
                <a:sym typeface="Arial"/>
              </a:rPr>
            </a:br>
            <a:r>
              <a:rPr b="0" i="0" lang="en-AU" sz="2200" u="none" cap="none" strike="noStrike">
                <a:solidFill>
                  <a:schemeClr val="dk2"/>
                </a:solidFill>
                <a:latin typeface="Arial"/>
                <a:ea typeface="Arial"/>
                <a:cs typeface="Arial"/>
                <a:sym typeface="Arial"/>
              </a:rPr>
              <a:t>that investors, experiencing diminishing returns at this economic fin de siècle, will be driven to innovate by sheer greed. </a:t>
            </a:r>
          </a:p>
          <a:p>
            <a:pPr indent="0" lvl="0" marL="0" marR="0" rtl="0" algn="l">
              <a:lnSpc>
                <a:spcPct val="110000"/>
              </a:lnSpc>
              <a:spcBef>
                <a:spcPts val="2376"/>
              </a:spcBef>
              <a:spcAft>
                <a:spcPts val="0"/>
              </a:spcAft>
              <a:buClr>
                <a:schemeClr val="dk2"/>
              </a:buClr>
              <a:buSzPct val="25000"/>
              <a:buFont typeface="Arial"/>
              <a:buNone/>
            </a:pPr>
            <a:r>
              <a:rPr b="0" i="0" lang="en-AU" sz="2200" u="none" cap="none" strike="noStrike">
                <a:solidFill>
                  <a:schemeClr val="dk2"/>
                </a:solidFill>
                <a:latin typeface="Arial"/>
                <a:ea typeface="Arial"/>
                <a:cs typeface="Arial"/>
                <a:sym typeface="Arial"/>
              </a:rPr>
              <a:t>When it comes to sustainability, however, greed and technology in the service of greed have not been the solution but the very root of the problem.  At least one visionary economist agrees </a:t>
            </a:r>
            <a:br>
              <a:rPr b="0" i="0" lang="en-AU" sz="2200" u="none" cap="none" strike="noStrike">
                <a:solidFill>
                  <a:schemeClr val="dk2"/>
                </a:solidFill>
                <a:latin typeface="Arial"/>
                <a:ea typeface="Arial"/>
                <a:cs typeface="Arial"/>
                <a:sym typeface="Arial"/>
              </a:rPr>
            </a:br>
            <a:r>
              <a:rPr b="0" i="0" lang="en-AU" sz="2200" u="none" cap="none" strike="noStrike">
                <a:solidFill>
                  <a:schemeClr val="dk2"/>
                </a:solidFill>
                <a:latin typeface="Arial"/>
                <a:ea typeface="Arial"/>
                <a:cs typeface="Arial"/>
                <a:sym typeface="Arial"/>
              </a:rPr>
              <a:t>with me on this: E.F. Schumacher “</a:t>
            </a:r>
            <a:r>
              <a:rPr b="0" i="1" lang="en-AU" sz="2200" u="none" cap="none" strike="noStrike">
                <a:solidFill>
                  <a:schemeClr val="dk2"/>
                </a:solidFill>
                <a:latin typeface="Arial"/>
                <a:ea typeface="Arial"/>
                <a:cs typeface="Arial"/>
                <a:sym typeface="Arial"/>
              </a:rPr>
              <a:t>Small is Beautiful</a:t>
            </a:r>
            <a:r>
              <a:rPr b="0" i="0" lang="en-AU" sz="2200" u="none" cap="none" strike="noStrike">
                <a:solidFill>
                  <a:schemeClr val="dk2"/>
                </a:solidFill>
                <a:latin typeface="Arial"/>
                <a:ea typeface="Arial"/>
                <a:cs typeface="Arial"/>
                <a:sym typeface="Arial"/>
              </a:rPr>
              <a:t>”, 1973. </a:t>
            </a:r>
          </a:p>
          <a:p>
            <a:pPr indent="0" lvl="0" marL="0" marR="0" rtl="0" algn="ctr">
              <a:lnSpc>
                <a:spcPct val="110000"/>
              </a:lnSpc>
              <a:spcBef>
                <a:spcPts val="2376"/>
              </a:spcBef>
              <a:spcAft>
                <a:spcPts val="0"/>
              </a:spcAft>
              <a:buClr>
                <a:schemeClr val="dk2"/>
              </a:buClr>
              <a:buSzPct val="25000"/>
              <a:buFont typeface="Arial"/>
              <a:buNone/>
            </a:pPr>
            <a:r>
              <a:rPr b="0" i="0" lang="en-AU" sz="2200" u="sng" cap="none" strike="noStrike">
                <a:solidFill>
                  <a:schemeClr val="dk2"/>
                </a:solidFill>
                <a:latin typeface="Arial"/>
                <a:ea typeface="Arial"/>
                <a:cs typeface="Arial"/>
                <a:sym typeface="Arial"/>
              </a:rPr>
              <a:t>Beware of the false promise of technological Wonderlands! </a:t>
            </a:r>
          </a:p>
          <a:p>
            <a:pPr indent="0" lvl="0" marL="0" marR="0" rtl="0" algn="ctr">
              <a:lnSpc>
                <a:spcPct val="110000"/>
              </a:lnSpc>
              <a:spcBef>
                <a:spcPts val="2376"/>
              </a:spcBef>
              <a:spcAft>
                <a:spcPts val="0"/>
              </a:spcAft>
              <a:buClr>
                <a:schemeClr val="dk2"/>
              </a:buClr>
              <a:buSzPct val="25000"/>
              <a:buFont typeface="Arial"/>
              <a:buNone/>
            </a:pPr>
            <a:r>
              <a:rPr b="0" i="0" lang="en-AU" sz="2200" u="none" cap="none" strike="noStrike">
                <a:solidFill>
                  <a:schemeClr val="dk2"/>
                </a:solidFill>
                <a:latin typeface="Arial"/>
                <a:ea typeface="Arial"/>
                <a:cs typeface="Arial"/>
                <a:sym typeface="Arial"/>
              </a:rPr>
              <a:t>Ask first about the full socio-environmental cost </a:t>
            </a:r>
            <a:br>
              <a:rPr b="0" i="0" lang="en-AU" sz="2200" u="none" cap="none" strike="noStrike">
                <a:solidFill>
                  <a:schemeClr val="dk2"/>
                </a:solidFill>
                <a:latin typeface="Arial"/>
                <a:ea typeface="Arial"/>
                <a:cs typeface="Arial"/>
                <a:sym typeface="Arial"/>
              </a:rPr>
            </a:br>
            <a:r>
              <a:rPr b="0" i="0" lang="en-AU" sz="2200" u="none" cap="none" strike="noStrike">
                <a:solidFill>
                  <a:schemeClr val="dk2"/>
                </a:solidFill>
                <a:latin typeface="Arial"/>
                <a:ea typeface="Arial"/>
                <a:cs typeface="Arial"/>
                <a:sym typeface="Arial"/>
              </a:rPr>
              <a:t>(the ‘externalities’) of a new technology before you roll it out…</a:t>
            </a:r>
          </a:p>
          <a:p>
            <a:pPr indent="0" lvl="0" marL="0" marR="0" rtl="0" algn="ctr">
              <a:lnSpc>
                <a:spcPct val="110000"/>
              </a:lnSpc>
              <a:spcBef>
                <a:spcPts val="2376"/>
              </a:spcBef>
              <a:buClr>
                <a:srgbClr val="366092"/>
              </a:buClr>
              <a:buSzPct val="25000"/>
              <a:buFont typeface="Arial"/>
              <a:buNone/>
            </a:pPr>
            <a:r>
              <a:t/>
            </a:r>
            <a:endParaRPr b="0" i="0" sz="2200" u="none" cap="none" strike="noStrike">
              <a:solidFill>
                <a:srgbClr val="36609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Technological  Wonderlands </a:t>
            </a:r>
          </a:p>
        </p:txBody>
      </p:sp>
      <p:pic>
        <p:nvPicPr>
          <p:cNvPr descr="serveimage-2.jpeg" id="322" name="Shape 322"/>
          <p:cNvPicPr preferRelativeResize="0"/>
          <p:nvPr/>
        </p:nvPicPr>
        <p:blipFill rotWithShape="1">
          <a:blip r:embed="rId3">
            <a:alphaModFix/>
          </a:blip>
          <a:srcRect b="0" l="0" r="0" t="0"/>
          <a:stretch/>
        </p:blipFill>
        <p:spPr>
          <a:xfrm>
            <a:off x="-10243" y="790933"/>
            <a:ext cx="9144000" cy="5774906"/>
          </a:xfrm>
          <a:prstGeom prst="rect">
            <a:avLst/>
          </a:prstGeom>
          <a:noFill/>
          <a:ln>
            <a:noFill/>
          </a:ln>
        </p:spPr>
      </p:pic>
      <p:sp>
        <p:nvSpPr>
          <p:cNvPr id="323" name="Shape 323"/>
          <p:cNvSpPr txBox="1"/>
          <p:nvPr/>
        </p:nvSpPr>
        <p:spPr>
          <a:xfrm>
            <a:off x="6459167" y="6586322"/>
            <a:ext cx="2674589"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400">
                <a:solidFill>
                  <a:srgbClr val="DDD9C3"/>
                </a:solidFill>
                <a:latin typeface="Arial"/>
                <a:ea typeface="Arial"/>
                <a:cs typeface="Arial"/>
                <a:sym typeface="Arial"/>
              </a:rPr>
              <a:t>Source: thecharnelhouse.org</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Technological Wonderlands or Alternative Futures? </a:t>
            </a:r>
          </a:p>
        </p:txBody>
      </p:sp>
      <p:sp>
        <p:nvSpPr>
          <p:cNvPr id="329" name="Shape 329"/>
          <p:cNvSpPr txBox="1"/>
          <p:nvPr>
            <p:ph idx="1" type="body"/>
          </p:nvPr>
        </p:nvSpPr>
        <p:spPr>
          <a:xfrm>
            <a:off x="378972" y="1044637"/>
            <a:ext cx="8470554" cy="5556214"/>
          </a:xfrm>
          <a:prstGeom prst="rect">
            <a:avLst/>
          </a:prstGeom>
          <a:noFill/>
          <a:ln>
            <a:noFill/>
          </a:ln>
        </p:spPr>
        <p:txBody>
          <a:bodyPr anchorCtr="0" anchor="t" bIns="45700" lIns="91425" rIns="91425" tIns="45700">
            <a:noAutofit/>
          </a:bodyPr>
          <a:lstStyle/>
          <a:p>
            <a:pPr indent="0" lvl="0" marL="0" marR="0" rtl="0" algn="ctr">
              <a:lnSpc>
                <a:spcPct val="110000"/>
              </a:lnSpc>
              <a:spcBef>
                <a:spcPts val="0"/>
              </a:spcBef>
              <a:spcAft>
                <a:spcPts val="0"/>
              </a:spcAft>
              <a:buClr>
                <a:schemeClr val="dk2"/>
              </a:buClr>
              <a:buSzPct val="25000"/>
              <a:buFont typeface="Arial"/>
              <a:buNone/>
            </a:pPr>
            <a:r>
              <a:rPr b="0" i="0" lang="en-AU" sz="2400" u="none" cap="none" strike="noStrike">
                <a:solidFill>
                  <a:schemeClr val="dk2"/>
                </a:solidFill>
                <a:latin typeface="Arial"/>
                <a:ea typeface="Arial"/>
                <a:cs typeface="Arial"/>
                <a:sym typeface="Arial"/>
              </a:rPr>
              <a:t>In Schumpeter and Co.’s </a:t>
            </a:r>
            <a:br>
              <a:rPr b="0" i="0" lang="en-AU" sz="2400" u="none" cap="none" strike="noStrike">
                <a:solidFill>
                  <a:schemeClr val="dk2"/>
                </a:solidFill>
                <a:latin typeface="Arial"/>
                <a:ea typeface="Arial"/>
                <a:cs typeface="Arial"/>
                <a:sym typeface="Arial"/>
              </a:rPr>
            </a:br>
            <a:r>
              <a:rPr b="0" i="0" lang="en-AU" sz="2400" u="none" cap="none" strike="noStrike">
                <a:solidFill>
                  <a:schemeClr val="dk2"/>
                </a:solidFill>
                <a:latin typeface="Arial"/>
                <a:ea typeface="Arial"/>
                <a:cs typeface="Arial"/>
                <a:sym typeface="Arial"/>
              </a:rPr>
              <a:t>history of human civilisation, the </a:t>
            </a:r>
            <a:br>
              <a:rPr b="0" i="0" lang="en-AU" sz="2400" u="none" cap="none" strike="noStrike">
                <a:solidFill>
                  <a:schemeClr val="dk2"/>
                </a:solidFill>
                <a:latin typeface="Arial"/>
                <a:ea typeface="Arial"/>
                <a:cs typeface="Arial"/>
                <a:sym typeface="Arial"/>
              </a:rPr>
            </a:br>
            <a:r>
              <a:rPr b="0" i="0" lang="en-AU" sz="2400" u="none" cap="none" strike="noStrike">
                <a:solidFill>
                  <a:schemeClr val="dk2"/>
                </a:solidFill>
                <a:latin typeface="Arial"/>
                <a:ea typeface="Arial"/>
                <a:cs typeface="Arial"/>
                <a:sym typeface="Arial"/>
              </a:rPr>
              <a:t>ALREADY SUSTAINABLE ECONOMIES that </a:t>
            </a:r>
            <a:br>
              <a:rPr b="0" i="0" lang="en-AU" sz="2400" u="none" cap="none" strike="noStrike">
                <a:solidFill>
                  <a:schemeClr val="dk2"/>
                </a:solidFill>
                <a:latin typeface="Arial"/>
                <a:ea typeface="Arial"/>
                <a:cs typeface="Arial"/>
                <a:sym typeface="Arial"/>
              </a:rPr>
            </a:br>
            <a:r>
              <a:rPr b="0" i="0" lang="en-AU" sz="2400" u="none" cap="none" strike="noStrike">
                <a:solidFill>
                  <a:schemeClr val="dk2"/>
                </a:solidFill>
                <a:latin typeface="Arial"/>
                <a:ea typeface="Arial"/>
                <a:cs typeface="Arial"/>
                <a:sym typeface="Arial"/>
              </a:rPr>
              <a:t>prevailed universally and over 99% of human history </a:t>
            </a:r>
            <a:br>
              <a:rPr b="0" i="0" lang="en-AU" sz="2400" u="none" cap="none" strike="noStrike">
                <a:solidFill>
                  <a:schemeClr val="dk2"/>
                </a:solidFill>
                <a:latin typeface="Arial"/>
                <a:ea typeface="Arial"/>
                <a:cs typeface="Arial"/>
                <a:sym typeface="Arial"/>
              </a:rPr>
            </a:br>
            <a:r>
              <a:rPr b="0" i="0" lang="en-AU" sz="2400" u="none" cap="none" strike="noStrike">
                <a:solidFill>
                  <a:schemeClr val="dk2"/>
                </a:solidFill>
                <a:latin typeface="Arial"/>
                <a:ea typeface="Arial"/>
                <a:cs typeface="Arial"/>
                <a:sym typeface="Arial"/>
              </a:rPr>
              <a:t>are not even mentioned </a:t>
            </a:r>
          </a:p>
          <a:p>
            <a:pPr indent="0" lvl="0" marL="0" marR="0" rtl="0" algn="l">
              <a:lnSpc>
                <a:spcPct val="110000"/>
              </a:lnSpc>
              <a:spcBef>
                <a:spcPts val="2376"/>
              </a:spcBef>
              <a:spcAft>
                <a:spcPts val="0"/>
              </a:spcAft>
              <a:buClr>
                <a:schemeClr val="dk2"/>
              </a:buClr>
              <a:buSzPct val="25000"/>
              <a:buFont typeface="Arial"/>
              <a:buNone/>
            </a:pPr>
            <a:r>
              <a:rPr b="0" i="0" lang="en-AU" sz="2300" u="none" cap="none" strike="noStrike">
                <a:solidFill>
                  <a:schemeClr val="dk2"/>
                </a:solidFill>
                <a:latin typeface="Arial"/>
                <a:ea typeface="Arial"/>
                <a:cs typeface="Arial"/>
                <a:sym typeface="Arial"/>
              </a:rPr>
              <a:t>The skills for sustainable living that all of humanity </a:t>
            </a:r>
            <a:br>
              <a:rPr b="0" i="0" lang="en-AU" sz="2300" u="none" cap="none" strike="noStrike">
                <a:solidFill>
                  <a:schemeClr val="dk2"/>
                </a:solidFill>
                <a:latin typeface="Arial"/>
                <a:ea typeface="Arial"/>
                <a:cs typeface="Arial"/>
                <a:sym typeface="Arial"/>
              </a:rPr>
            </a:br>
            <a:r>
              <a:rPr b="0" i="0" lang="en-AU" sz="2300" u="none" cap="none" strike="noStrike">
                <a:solidFill>
                  <a:schemeClr val="dk2"/>
                </a:solidFill>
                <a:latin typeface="Arial"/>
                <a:ea typeface="Arial"/>
                <a:cs typeface="Arial"/>
                <a:sym typeface="Arial"/>
              </a:rPr>
              <a:t>once already had developed are now fast disappearing. </a:t>
            </a:r>
          </a:p>
          <a:p>
            <a:pPr indent="0" lvl="0" marL="0" marR="0" rtl="0" algn="l">
              <a:lnSpc>
                <a:spcPct val="110000"/>
              </a:lnSpc>
              <a:spcBef>
                <a:spcPts val="2376"/>
              </a:spcBef>
              <a:spcAft>
                <a:spcPts val="0"/>
              </a:spcAft>
              <a:buClr>
                <a:schemeClr val="dk2"/>
              </a:buClr>
              <a:buSzPct val="25000"/>
              <a:buFont typeface="Arial"/>
              <a:buNone/>
            </a:pPr>
            <a:r>
              <a:rPr b="0" i="0" lang="en-AU" sz="2300" u="none" cap="none" strike="noStrike">
                <a:solidFill>
                  <a:schemeClr val="dk2"/>
                </a:solidFill>
                <a:latin typeface="Arial"/>
                <a:ea typeface="Arial"/>
                <a:cs typeface="Arial"/>
                <a:sym typeface="Arial"/>
              </a:rPr>
              <a:t>What is left of them is found largely in pockets of “underdevelopment” threatened by technocratic interventions from the global aid and development industry. </a:t>
            </a:r>
          </a:p>
          <a:p>
            <a:pPr indent="0" lvl="0" marL="0" marR="0" rtl="0" algn="l">
              <a:lnSpc>
                <a:spcPct val="110000"/>
              </a:lnSpc>
              <a:spcBef>
                <a:spcPts val="480"/>
              </a:spcBef>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200" u="none" cap="none" strike="noStrike">
                <a:solidFill>
                  <a:srgbClr val="DDD9C3"/>
                </a:solidFill>
                <a:latin typeface="Arial"/>
                <a:ea typeface="Arial"/>
                <a:cs typeface="Arial"/>
                <a:sym typeface="Arial"/>
              </a:rPr>
              <a:t>Sustainability: DEFINITIONS</a:t>
            </a:r>
          </a:p>
        </p:txBody>
      </p:sp>
      <p:sp>
        <p:nvSpPr>
          <p:cNvPr id="119" name="Shape 119"/>
          <p:cNvSpPr txBox="1"/>
          <p:nvPr>
            <p:ph idx="1" type="body"/>
          </p:nvPr>
        </p:nvSpPr>
        <p:spPr>
          <a:xfrm>
            <a:off x="457200" y="873866"/>
            <a:ext cx="8541711" cy="621328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rgbClr val="376092"/>
              </a:buClr>
              <a:buSzPct val="25000"/>
              <a:buFont typeface="Arial"/>
              <a:buNone/>
            </a:pPr>
            <a:r>
              <a:rPr b="0" i="0" lang="en-AU" sz="2220" u="none" cap="none" strike="noStrike">
                <a:solidFill>
                  <a:srgbClr val="376092"/>
                </a:solidFill>
                <a:latin typeface="Arial"/>
                <a:ea typeface="Arial"/>
                <a:cs typeface="Arial"/>
                <a:sym typeface="Arial"/>
              </a:rPr>
              <a:t>What is the fundamental insight and principle of ecology? </a:t>
            </a:r>
          </a:p>
          <a:p>
            <a:pPr indent="-342900" lvl="0" marL="342900" marR="0" rtl="0" algn="l">
              <a:lnSpc>
                <a:spcPct val="110000"/>
              </a:lnSpc>
              <a:spcBef>
                <a:spcPts val="600"/>
              </a:spcBef>
              <a:spcAft>
                <a:spcPts val="0"/>
              </a:spcAft>
              <a:buClr>
                <a:srgbClr val="376092"/>
              </a:buClr>
              <a:buSzPct val="100909"/>
              <a:buFont typeface="Arial"/>
              <a:buChar char="•"/>
            </a:pPr>
            <a:r>
              <a:rPr b="0" i="0" lang="en-AU" sz="2220" u="none" cap="none" strike="noStrike">
                <a:solidFill>
                  <a:srgbClr val="376092"/>
                </a:solidFill>
                <a:latin typeface="Arial"/>
                <a:ea typeface="Arial"/>
                <a:cs typeface="Arial"/>
                <a:sym typeface="Arial"/>
              </a:rPr>
              <a:t>Life forms are interdependent and evolve together, sustained </a:t>
            </a:r>
            <a:br>
              <a:rPr b="0" i="0" lang="en-AU" sz="2220" u="none" cap="none" strike="noStrike">
                <a:solidFill>
                  <a:srgbClr val="376092"/>
                </a:solidFill>
                <a:latin typeface="Arial"/>
                <a:ea typeface="Arial"/>
                <a:cs typeface="Arial"/>
                <a:sym typeface="Arial"/>
              </a:rPr>
            </a:br>
            <a:r>
              <a:rPr b="0" i="0" lang="en-AU" sz="2220" u="none" cap="none" strike="noStrike">
                <a:solidFill>
                  <a:srgbClr val="376092"/>
                </a:solidFill>
                <a:latin typeface="Arial"/>
                <a:ea typeface="Arial"/>
                <a:cs typeface="Arial"/>
                <a:sym typeface="Arial"/>
              </a:rPr>
              <a:t>in a state of dynamic mutuality as parts of a larger system.</a:t>
            </a:r>
          </a:p>
          <a:p>
            <a:pPr indent="-342900" lvl="0" marL="342900" marR="0" rtl="0" algn="l">
              <a:lnSpc>
                <a:spcPct val="110000"/>
              </a:lnSpc>
              <a:spcBef>
                <a:spcPts val="444"/>
              </a:spcBef>
              <a:spcAft>
                <a:spcPts val="0"/>
              </a:spcAft>
              <a:buClr>
                <a:srgbClr val="376092"/>
              </a:buClr>
              <a:buSzPct val="100909"/>
              <a:buFont typeface="Arial"/>
              <a:buChar char="•"/>
            </a:pPr>
            <a:r>
              <a:rPr b="0" i="0" lang="en-AU" sz="2220" u="none" cap="none" strike="noStrike">
                <a:solidFill>
                  <a:srgbClr val="376092"/>
                </a:solidFill>
                <a:latin typeface="Arial"/>
                <a:ea typeface="Arial"/>
                <a:cs typeface="Arial"/>
                <a:sym typeface="Arial"/>
              </a:rPr>
              <a:t>The proximity factor: What sustains humans has a human </a:t>
            </a:r>
            <a:br>
              <a:rPr b="0" i="0" lang="en-AU" sz="2220" u="none" cap="none" strike="noStrike">
                <a:solidFill>
                  <a:srgbClr val="376092"/>
                </a:solidFill>
                <a:latin typeface="Arial"/>
                <a:ea typeface="Arial"/>
                <a:cs typeface="Arial"/>
                <a:sym typeface="Arial"/>
              </a:rPr>
            </a:br>
            <a:r>
              <a:rPr b="0" i="0" lang="en-AU" sz="2220" u="none" cap="none" strike="noStrike">
                <a:solidFill>
                  <a:srgbClr val="376092"/>
                </a:solidFill>
                <a:latin typeface="Arial"/>
                <a:ea typeface="Arial"/>
                <a:cs typeface="Arial"/>
                <a:sym typeface="Arial"/>
              </a:rPr>
              <a:t>and a whole of nature dimension </a:t>
            </a:r>
          </a:p>
          <a:p>
            <a:pPr indent="0" lvl="0" marL="0" marR="0" rtl="0" algn="l">
              <a:lnSpc>
                <a:spcPct val="110000"/>
              </a:lnSpc>
              <a:spcBef>
                <a:spcPts val="444"/>
              </a:spcBef>
              <a:spcAft>
                <a:spcPts val="0"/>
              </a:spcAft>
              <a:buClr>
                <a:srgbClr val="366092"/>
              </a:buClr>
              <a:buSzPct val="25000"/>
              <a:buFont typeface="Arial"/>
              <a:buNone/>
            </a:pPr>
            <a:r>
              <a:t/>
            </a:r>
            <a:endParaRPr b="0" i="0" sz="2220" u="none" cap="none" strike="noStrike">
              <a:solidFill>
                <a:srgbClr val="376092"/>
              </a:solidFill>
              <a:latin typeface="Arial"/>
              <a:ea typeface="Arial"/>
              <a:cs typeface="Arial"/>
              <a:sym typeface="Arial"/>
            </a:endParaRPr>
          </a:p>
          <a:p>
            <a:pPr indent="0" lvl="0" marL="0" marR="0" rtl="0" algn="l">
              <a:lnSpc>
                <a:spcPct val="110000"/>
              </a:lnSpc>
              <a:spcBef>
                <a:spcPts val="0"/>
              </a:spcBef>
              <a:spcAft>
                <a:spcPts val="0"/>
              </a:spcAft>
              <a:buClr>
                <a:srgbClr val="376092"/>
              </a:buClr>
              <a:buSzPct val="25000"/>
              <a:buFont typeface="Arial"/>
              <a:buNone/>
            </a:pPr>
            <a:r>
              <a:rPr b="0" i="0" lang="en-AU" sz="2220" u="none" cap="none" strike="noStrike">
                <a:solidFill>
                  <a:srgbClr val="376092"/>
                </a:solidFill>
                <a:latin typeface="Arial"/>
                <a:ea typeface="Arial"/>
                <a:cs typeface="Arial"/>
                <a:sym typeface="Arial"/>
              </a:rPr>
              <a:t>What is the fundamental principle of laissez-faire (liberal or neoliberal) economics ? </a:t>
            </a:r>
          </a:p>
          <a:p>
            <a:pPr indent="-342900" lvl="0" marL="342900" marR="0" rtl="0" algn="l">
              <a:lnSpc>
                <a:spcPct val="110000"/>
              </a:lnSpc>
              <a:spcBef>
                <a:spcPts val="600"/>
              </a:spcBef>
              <a:spcAft>
                <a:spcPts val="0"/>
              </a:spcAft>
              <a:buClr>
                <a:srgbClr val="376092"/>
              </a:buClr>
              <a:buSzPct val="100909"/>
              <a:buFont typeface="Arial"/>
              <a:buChar char="•"/>
            </a:pPr>
            <a:r>
              <a:rPr b="0" i="0" lang="en-AU" sz="2220" u="none" cap="none" strike="noStrike">
                <a:solidFill>
                  <a:srgbClr val="376092"/>
                </a:solidFill>
                <a:latin typeface="Arial"/>
                <a:ea typeface="Arial"/>
                <a:cs typeface="Arial"/>
                <a:sym typeface="Arial"/>
              </a:rPr>
              <a:t>Naïve Darwinism, i.e., the idea that natural and economic interactions are based on competition between rational  individuals seeking to maximise their own survival/profit</a:t>
            </a:r>
          </a:p>
          <a:p>
            <a:pPr indent="-342900" lvl="0" marL="342900" marR="0" rtl="0" algn="l">
              <a:lnSpc>
                <a:spcPct val="110000"/>
              </a:lnSpc>
              <a:spcBef>
                <a:spcPts val="444"/>
              </a:spcBef>
              <a:spcAft>
                <a:spcPts val="0"/>
              </a:spcAft>
              <a:buClr>
                <a:srgbClr val="376092"/>
              </a:buClr>
              <a:buSzPct val="100909"/>
              <a:buFont typeface="Merriweather Sans"/>
              <a:buChar char="•"/>
            </a:pPr>
            <a:r>
              <a:rPr b="0" i="0" lang="en-AU" sz="2220" u="none" cap="none" strike="noStrike">
                <a:solidFill>
                  <a:srgbClr val="376092"/>
                </a:solidFill>
                <a:latin typeface="Arial"/>
                <a:ea typeface="Arial"/>
                <a:cs typeface="Arial"/>
                <a:sym typeface="Arial"/>
              </a:rPr>
              <a:t>legitimising narrative for violent, unsustainable economics </a:t>
            </a:r>
          </a:p>
          <a:p>
            <a:pPr indent="0" lvl="0" marL="0" marR="0" rtl="0" algn="l">
              <a:lnSpc>
                <a:spcPct val="110000"/>
              </a:lnSpc>
              <a:spcBef>
                <a:spcPts val="444"/>
              </a:spcBef>
              <a:spcAft>
                <a:spcPts val="0"/>
              </a:spcAft>
              <a:buClr>
                <a:srgbClr val="366092"/>
              </a:buClr>
              <a:buSzPct val="25000"/>
              <a:buFont typeface="Arial"/>
              <a:buNone/>
            </a:pPr>
            <a:r>
              <a:t/>
            </a:r>
            <a:endParaRPr b="0" i="0" sz="2220" u="none" cap="none" strike="noStrike">
              <a:solidFill>
                <a:srgbClr val="376092"/>
              </a:solidFill>
              <a:latin typeface="Arial"/>
              <a:ea typeface="Arial"/>
              <a:cs typeface="Arial"/>
              <a:sym typeface="Arial"/>
            </a:endParaRPr>
          </a:p>
          <a:p>
            <a:pPr indent="0" lvl="0" marL="0" marR="0" rtl="0" algn="l">
              <a:lnSpc>
                <a:spcPct val="110000"/>
              </a:lnSpc>
              <a:spcBef>
                <a:spcPts val="0"/>
              </a:spcBef>
              <a:spcAft>
                <a:spcPts val="0"/>
              </a:spcAft>
              <a:buClr>
                <a:srgbClr val="376092"/>
              </a:buClr>
              <a:buSzPct val="25000"/>
              <a:buFont typeface="Arial"/>
              <a:buNone/>
            </a:pPr>
            <a:r>
              <a:rPr b="0" i="0" lang="en-AU" sz="2220" u="none" cap="none" strike="noStrike">
                <a:solidFill>
                  <a:srgbClr val="376092"/>
                </a:solidFill>
                <a:latin typeface="Arial"/>
                <a:ea typeface="Arial"/>
                <a:cs typeface="Arial"/>
                <a:sym typeface="Arial"/>
              </a:rPr>
              <a:t>In Fact: Neither nature nor society typically works like that!</a:t>
            </a:r>
          </a:p>
          <a:p>
            <a:pPr indent="0" lvl="0" marL="0" marR="0" rtl="0" algn="l">
              <a:lnSpc>
                <a:spcPct val="110000"/>
              </a:lnSpc>
              <a:spcBef>
                <a:spcPts val="444"/>
              </a:spcBef>
              <a:buClr>
                <a:srgbClr val="366092"/>
              </a:buClr>
              <a:buSzPct val="25000"/>
              <a:buFont typeface="Arial"/>
              <a:buNone/>
            </a:pPr>
            <a:r>
              <a:t/>
            </a:r>
            <a:endParaRPr b="0" i="0" sz="2220" u="none" cap="none" strike="noStrike">
              <a:solidFill>
                <a:srgbClr val="37609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Technological Wonderlands or Alternative Futures? </a:t>
            </a:r>
          </a:p>
        </p:txBody>
      </p:sp>
      <p:sp>
        <p:nvSpPr>
          <p:cNvPr id="335" name="Shape 335"/>
          <p:cNvSpPr txBox="1"/>
          <p:nvPr>
            <p:ph idx="1" type="body"/>
          </p:nvPr>
        </p:nvSpPr>
        <p:spPr>
          <a:xfrm>
            <a:off x="378972" y="865754"/>
            <a:ext cx="8492272" cy="1262974"/>
          </a:xfrm>
          <a:prstGeom prst="rect">
            <a:avLst/>
          </a:prstGeom>
          <a:noFill/>
          <a:ln>
            <a:noFill/>
          </a:ln>
        </p:spPr>
        <p:txBody>
          <a:bodyPr anchorCtr="0" anchor="t" bIns="45700" lIns="91425" rIns="91425" tIns="45700">
            <a:noAutofit/>
          </a:bodyPr>
          <a:lstStyle/>
          <a:p>
            <a:pPr indent="0" lvl="0" marL="0" marR="0" rtl="0" algn="ctr">
              <a:lnSpc>
                <a:spcPct val="110000"/>
              </a:lnSpc>
              <a:spcBef>
                <a:spcPts val="0"/>
              </a:spcBef>
              <a:spcAft>
                <a:spcPts val="0"/>
              </a:spcAft>
              <a:buClr>
                <a:schemeClr val="dk2"/>
              </a:buClr>
              <a:buSzPct val="25000"/>
              <a:buFont typeface="Arial"/>
              <a:buNone/>
            </a:pPr>
            <a:r>
              <a:rPr b="0" i="0" lang="en-AU" sz="2220" u="none" cap="none" strike="noStrike">
                <a:solidFill>
                  <a:schemeClr val="dk2"/>
                </a:solidFill>
                <a:latin typeface="Arial"/>
                <a:ea typeface="Arial"/>
                <a:cs typeface="Arial"/>
                <a:sym typeface="Arial"/>
              </a:rPr>
              <a:t>Sustainability Gained or Lost? </a:t>
            </a:r>
            <a:r>
              <a:rPr b="0" i="0" lang="en-AU" sz="2127" u="none" cap="none" strike="noStrike">
                <a:solidFill>
                  <a:schemeClr val="dk2"/>
                </a:solidFill>
                <a:latin typeface="Arial"/>
                <a:ea typeface="Arial"/>
                <a:cs typeface="Arial"/>
                <a:sym typeface="Arial"/>
              </a:rPr>
              <a:t>The Human Development Index</a:t>
            </a:r>
          </a:p>
          <a:p>
            <a:pPr indent="0" lvl="0" marL="0" marR="0" rtl="0" algn="ctr">
              <a:lnSpc>
                <a:spcPct val="110000"/>
              </a:lnSpc>
              <a:spcBef>
                <a:spcPts val="0"/>
              </a:spcBef>
              <a:spcAft>
                <a:spcPts val="0"/>
              </a:spcAft>
              <a:buClr>
                <a:schemeClr val="dk2"/>
              </a:buClr>
              <a:buSzPct val="25000"/>
              <a:buFont typeface="Arial"/>
              <a:buNone/>
            </a:pPr>
            <a:r>
              <a:rPr b="0" i="0" lang="en-AU" sz="2127" u="sng" cap="none" strike="noStrike">
                <a:solidFill>
                  <a:schemeClr val="hlink"/>
                </a:solidFill>
                <a:latin typeface="Arial"/>
                <a:ea typeface="Arial"/>
                <a:cs typeface="Arial"/>
                <a:sym typeface="Arial"/>
                <a:hlinkClick r:id="rId3"/>
              </a:rPr>
              <a:t>http://www.footprintnetwork.org/our-work/sustainable-development/</a:t>
            </a:r>
          </a:p>
          <a:p>
            <a:pPr indent="0" lvl="0" marL="0" marR="0" rtl="0" algn="ctr">
              <a:lnSpc>
                <a:spcPct val="110000"/>
              </a:lnSpc>
              <a:spcBef>
                <a:spcPts val="2376"/>
              </a:spcBef>
              <a:spcAft>
                <a:spcPts val="0"/>
              </a:spcAft>
              <a:buClr>
                <a:srgbClr val="366092"/>
              </a:buClr>
              <a:buSzPct val="25000"/>
              <a:buFont typeface="Arial"/>
              <a:buNone/>
            </a:pPr>
            <a:r>
              <a:t/>
            </a:r>
            <a:endParaRPr b="0" i="0" sz="2127" u="none" cap="none" strike="noStrike">
              <a:solidFill>
                <a:schemeClr val="dk2"/>
              </a:solidFill>
              <a:latin typeface="Arial"/>
              <a:ea typeface="Arial"/>
              <a:cs typeface="Arial"/>
              <a:sym typeface="Arial"/>
            </a:endParaRPr>
          </a:p>
          <a:p>
            <a:pPr indent="0" lvl="0" marL="0" marR="0" rtl="0" algn="l">
              <a:lnSpc>
                <a:spcPct val="110000"/>
              </a:lnSpc>
              <a:spcBef>
                <a:spcPts val="444"/>
              </a:spcBef>
              <a:buClr>
                <a:srgbClr val="366092"/>
              </a:buClr>
              <a:buSzPct val="25000"/>
              <a:buFont typeface="Arial"/>
              <a:buNone/>
            </a:pPr>
            <a:r>
              <a:t/>
            </a:r>
            <a:endParaRPr b="0" i="0" sz="2220" u="none" cap="none" strike="noStrike">
              <a:solidFill>
                <a:srgbClr val="366092"/>
              </a:solidFill>
              <a:latin typeface="Arial"/>
              <a:ea typeface="Arial"/>
              <a:cs typeface="Arial"/>
              <a:sym typeface="Arial"/>
            </a:endParaRPr>
          </a:p>
        </p:txBody>
      </p:sp>
      <p:pic>
        <p:nvPicPr>
          <p:cNvPr descr="Ecological Footprint by Country.gif" id="336" name="Shape 336"/>
          <p:cNvPicPr preferRelativeResize="0"/>
          <p:nvPr/>
        </p:nvPicPr>
        <p:blipFill rotWithShape="1">
          <a:blip r:embed="rId4">
            <a:alphaModFix/>
          </a:blip>
          <a:srcRect b="0" l="0" r="0" t="0"/>
          <a:stretch/>
        </p:blipFill>
        <p:spPr>
          <a:xfrm>
            <a:off x="-53658" y="1842515"/>
            <a:ext cx="9409893" cy="44884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0" y="0"/>
            <a:ext cx="2271983" cy="822872"/>
          </a:xfrm>
          <a:prstGeom prst="rect">
            <a:avLst/>
          </a:prstGeom>
          <a:noFill/>
          <a:ln>
            <a:noFill/>
          </a:ln>
        </p:spPr>
        <p:txBody>
          <a:bodyPr anchorCtr="0" anchor="b" bIns="45700" lIns="91425" rIns="91425" tIns="45700">
            <a:noAutofit/>
          </a:bodyPr>
          <a:lstStyle/>
          <a:p>
            <a:pPr indent="0" lvl="0" marL="0" marR="0" rtl="0" algn="l">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Small is</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Beautiful: </a:t>
            </a:r>
          </a:p>
        </p:txBody>
      </p:sp>
      <p:sp>
        <p:nvSpPr>
          <p:cNvPr id="342" name="Shape 342"/>
          <p:cNvSpPr txBox="1"/>
          <p:nvPr/>
        </p:nvSpPr>
        <p:spPr>
          <a:xfrm>
            <a:off x="5514967" y="6435580"/>
            <a:ext cx="3491961"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600">
                <a:solidFill>
                  <a:srgbClr val="DDD9C3"/>
                </a:solidFill>
                <a:latin typeface="Arial"/>
                <a:ea typeface="Arial"/>
                <a:cs typeface="Arial"/>
                <a:sym typeface="Arial"/>
              </a:rPr>
              <a:t>Source: discover-bali-indonesia.com</a:t>
            </a:r>
          </a:p>
        </p:txBody>
      </p:sp>
      <p:pic>
        <p:nvPicPr>
          <p:cNvPr descr="Fisheries Small is beautiful.gif" id="343" name="Shape 343"/>
          <p:cNvPicPr preferRelativeResize="0"/>
          <p:nvPr>
            <p:ph idx="1" type="body"/>
          </p:nvPr>
        </p:nvPicPr>
        <p:blipFill rotWithShape="1">
          <a:blip r:embed="rId3">
            <a:alphaModFix/>
          </a:blip>
          <a:srcRect b="3409" l="-52" r="-634" t="0"/>
          <a:stretch/>
        </p:blipFill>
        <p:spPr>
          <a:xfrm>
            <a:off x="2023568" y="0"/>
            <a:ext cx="7120430" cy="6858000"/>
          </a:xfrm>
          <a:prstGeom prst="rect">
            <a:avLst/>
          </a:prstGeom>
          <a:noFill/>
          <a:ln>
            <a:noFill/>
          </a:ln>
        </p:spPr>
      </p:pic>
      <p:sp>
        <p:nvSpPr>
          <p:cNvPr id="344" name="Shape 344"/>
          <p:cNvSpPr txBox="1"/>
          <p:nvPr/>
        </p:nvSpPr>
        <p:spPr>
          <a:xfrm>
            <a:off x="-35770" y="965978"/>
            <a:ext cx="2271983" cy="540147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2800">
                <a:solidFill>
                  <a:schemeClr val="dk2"/>
                </a:solidFill>
                <a:latin typeface="Calibri"/>
                <a:ea typeface="Calibri"/>
                <a:cs typeface="Calibri"/>
                <a:sym typeface="Calibri"/>
              </a:rPr>
              <a:t>Fisheries</a:t>
            </a: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SzPct val="25000"/>
              <a:buNone/>
            </a:pPr>
            <a:r>
              <a:rPr lang="en-AU" sz="2800">
                <a:solidFill>
                  <a:schemeClr val="dk2"/>
                </a:solidFill>
                <a:latin typeface="Calibri"/>
                <a:ea typeface="Calibri"/>
                <a:cs typeface="Calibri"/>
                <a:sym typeface="Calibri"/>
              </a:rPr>
              <a:t>Similar pattern for</a:t>
            </a:r>
          </a:p>
          <a:p>
            <a:pPr indent="0" lvl="0" marL="0" marR="0" rtl="0" algn="l">
              <a:spcBef>
                <a:spcPts val="0"/>
              </a:spcBef>
              <a:buSzPct val="25000"/>
              <a:buNone/>
            </a:pPr>
            <a:r>
              <a:rPr lang="en-AU" sz="2800">
                <a:solidFill>
                  <a:schemeClr val="dk2"/>
                </a:solidFill>
                <a:latin typeface="Calibri"/>
                <a:ea typeface="Calibri"/>
                <a:cs typeface="Calibri"/>
                <a:sym typeface="Calibri"/>
              </a:rPr>
              <a:t>small vs. large scale farming</a:t>
            </a: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SzPct val="25000"/>
              <a:buNone/>
            </a:pPr>
            <a:r>
              <a:rPr lang="en-AU" sz="900">
                <a:solidFill>
                  <a:schemeClr val="dk2"/>
                </a:solidFill>
                <a:latin typeface="Calibri"/>
                <a:ea typeface="Calibri"/>
                <a:cs typeface="Calibri"/>
                <a:sym typeface="Calibri"/>
              </a:rPr>
              <a:t>Source: National Geographic 2008 / UBC</a:t>
            </a: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None/>
            </a:pPr>
            <a:r>
              <a:t/>
            </a:r>
            <a:endParaRPr sz="2800">
              <a:solidFill>
                <a:schemeClr val="dk2"/>
              </a:solidFill>
              <a:latin typeface="Calibri"/>
              <a:ea typeface="Calibri"/>
              <a:cs typeface="Calibri"/>
              <a:sym typeface="Calibri"/>
            </a:endParaRPr>
          </a:p>
          <a:p>
            <a:pPr indent="0" lvl="0" marL="0" marR="0" rtl="0" algn="l">
              <a:spcBef>
                <a:spcPts val="0"/>
              </a:spcBef>
              <a:buNone/>
            </a:pPr>
            <a:r>
              <a:t/>
            </a:r>
            <a:endParaRPr sz="2800">
              <a:solidFill>
                <a:schemeClr val="dk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Sustainable Economy Traditions Abound</a:t>
            </a:r>
          </a:p>
        </p:txBody>
      </p:sp>
      <p:pic>
        <p:nvPicPr>
          <p:cNvPr descr="rice field bali.jpeg" id="350" name="Shape 350"/>
          <p:cNvPicPr preferRelativeResize="0"/>
          <p:nvPr>
            <p:ph idx="1" type="body"/>
          </p:nvPr>
        </p:nvPicPr>
        <p:blipFill rotWithShape="1">
          <a:blip r:embed="rId3">
            <a:alphaModFix/>
          </a:blip>
          <a:srcRect b="6224" l="0" r="0" t="6224"/>
          <a:stretch/>
        </p:blipFill>
        <p:spPr>
          <a:xfrm>
            <a:off x="0" y="804981"/>
            <a:ext cx="9144000" cy="6003222"/>
          </a:xfrm>
          <a:prstGeom prst="rect">
            <a:avLst/>
          </a:prstGeom>
          <a:noFill/>
          <a:ln>
            <a:noFill/>
          </a:ln>
        </p:spPr>
      </p:pic>
      <p:sp>
        <p:nvSpPr>
          <p:cNvPr id="351" name="Shape 351"/>
          <p:cNvSpPr txBox="1"/>
          <p:nvPr/>
        </p:nvSpPr>
        <p:spPr>
          <a:xfrm>
            <a:off x="5514967" y="6435580"/>
            <a:ext cx="3491961"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600">
                <a:solidFill>
                  <a:srgbClr val="DDD9C3"/>
                </a:solidFill>
                <a:latin typeface="Arial"/>
                <a:ea typeface="Arial"/>
                <a:cs typeface="Arial"/>
                <a:sym typeface="Arial"/>
              </a:rPr>
              <a:t>Source: discover-bali-indonesia.com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194582" y="298889"/>
            <a:ext cx="91440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Alternative Futures? </a:t>
            </a:r>
            <a:br>
              <a:rPr b="1" i="0" lang="en-AU" sz="2000" u="none" cap="none" strike="noStrike">
                <a:solidFill>
                  <a:srgbClr val="DDD9C3"/>
                </a:solidFill>
                <a:latin typeface="Arial"/>
                <a:ea typeface="Arial"/>
                <a:cs typeface="Arial"/>
                <a:sym typeface="Arial"/>
              </a:rPr>
            </a:br>
            <a:r>
              <a:rPr b="1" i="0" lang="en-AU" sz="2000" u="none" cap="none" strike="noStrike">
                <a:solidFill>
                  <a:srgbClr val="DDD9C3"/>
                </a:solidFill>
                <a:latin typeface="Arial"/>
                <a:ea typeface="Arial"/>
                <a:cs typeface="Arial"/>
                <a:sym typeface="Arial"/>
              </a:rPr>
              <a:t>Promising Fusions of the Old and the New</a:t>
            </a:r>
          </a:p>
        </p:txBody>
      </p:sp>
      <p:pic>
        <p:nvPicPr>
          <p:cNvPr descr="serveimage-5.jpeg" id="358" name="Shape 358"/>
          <p:cNvPicPr preferRelativeResize="0"/>
          <p:nvPr>
            <p:ph idx="1" type="body"/>
          </p:nvPr>
        </p:nvPicPr>
        <p:blipFill rotWithShape="1">
          <a:blip r:embed="rId3">
            <a:alphaModFix/>
          </a:blip>
          <a:srcRect b="0" l="15236" r="15236" t="0"/>
          <a:stretch/>
        </p:blipFill>
        <p:spPr>
          <a:xfrm>
            <a:off x="0" y="776027"/>
            <a:ext cx="9144000" cy="6003222"/>
          </a:xfrm>
          <a:prstGeom prst="rect">
            <a:avLst/>
          </a:prstGeom>
          <a:noFill/>
          <a:ln>
            <a:noFill/>
          </a:ln>
        </p:spPr>
      </p:pic>
      <p:sp>
        <p:nvSpPr>
          <p:cNvPr id="359" name="Shape 359"/>
          <p:cNvSpPr txBox="1"/>
          <p:nvPr/>
        </p:nvSpPr>
        <p:spPr>
          <a:xfrm>
            <a:off x="91636" y="6440696"/>
            <a:ext cx="3662981"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AU" sz="1600">
                <a:solidFill>
                  <a:srgbClr val="DDD9C3"/>
                </a:solidFill>
                <a:latin typeface="Arial"/>
                <a:ea typeface="Arial"/>
                <a:cs typeface="Arial"/>
                <a:sym typeface="Arial"/>
              </a:rPr>
              <a:t>Source: permaground.wikispaces.com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idx="1" type="body"/>
          </p:nvPr>
        </p:nvSpPr>
        <p:spPr>
          <a:xfrm>
            <a:off x="912165" y="1091198"/>
            <a:ext cx="7082688" cy="384602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ctr">
              <a:spcBef>
                <a:spcPts val="480"/>
              </a:spcBef>
              <a:spcAft>
                <a:spcPts val="0"/>
              </a:spcAft>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a:p>
            <a:pPr indent="0" lvl="0" marL="0" marR="0" rtl="0" algn="ctr">
              <a:spcBef>
                <a:spcPts val="560"/>
              </a:spcBef>
              <a:spcAft>
                <a:spcPts val="0"/>
              </a:spcAft>
              <a:buClr>
                <a:srgbClr val="366092"/>
              </a:buClr>
              <a:buSzPct val="25000"/>
              <a:buFont typeface="Arial"/>
              <a:buNone/>
            </a:pPr>
            <a:r>
              <a:rPr b="0" i="0" lang="en-AU" sz="2800" u="none" cap="none" strike="noStrike">
                <a:solidFill>
                  <a:srgbClr val="366092"/>
                </a:solidFill>
                <a:latin typeface="Arial"/>
                <a:ea typeface="Arial"/>
                <a:cs typeface="Arial"/>
                <a:sym typeface="Arial"/>
              </a:rPr>
              <a:t>THANK YOU</a:t>
            </a:r>
          </a:p>
          <a:p>
            <a:pPr indent="0" lvl="0" marL="0" marR="0" rtl="0" algn="ctr">
              <a:spcBef>
                <a:spcPts val="560"/>
              </a:spcBef>
              <a:spcAft>
                <a:spcPts val="0"/>
              </a:spcAft>
              <a:buClr>
                <a:srgbClr val="366092"/>
              </a:buClr>
              <a:buSzPct val="25000"/>
              <a:buFont typeface="Arial"/>
              <a:buNone/>
            </a:pPr>
            <a:r>
              <a:rPr b="0" i="0" lang="en-AU" sz="2800" u="none" cap="none" strike="noStrike">
                <a:solidFill>
                  <a:srgbClr val="366092"/>
                </a:solidFill>
                <a:latin typeface="Arial"/>
                <a:ea typeface="Arial"/>
                <a:cs typeface="Arial"/>
                <a:sym typeface="Arial"/>
              </a:rPr>
              <a:t>for your attention</a:t>
            </a:r>
          </a:p>
          <a:p>
            <a:pPr indent="0" lvl="0" marL="0" marR="0" rtl="0" algn="ctr">
              <a:spcBef>
                <a:spcPts val="560"/>
              </a:spcBef>
              <a:spcAft>
                <a:spcPts val="0"/>
              </a:spcAft>
              <a:buClr>
                <a:srgbClr val="366092"/>
              </a:buClr>
              <a:buSzPct val="25000"/>
              <a:buFont typeface="Arial"/>
              <a:buNone/>
            </a:pPr>
            <a:r>
              <a:t/>
            </a:r>
            <a:endParaRPr b="0" i="0" sz="2800" u="none" cap="none" strike="noStrike">
              <a:solidFill>
                <a:srgbClr val="366092"/>
              </a:solidFill>
              <a:latin typeface="Arial"/>
              <a:ea typeface="Arial"/>
              <a:cs typeface="Arial"/>
              <a:sym typeface="Arial"/>
            </a:endParaRPr>
          </a:p>
          <a:p>
            <a:pPr indent="0" lvl="0" marL="0" marR="0" rtl="0" algn="ctr">
              <a:spcBef>
                <a:spcPts val="560"/>
              </a:spcBef>
              <a:buClr>
                <a:srgbClr val="366092"/>
              </a:buClr>
              <a:buSzPct val="25000"/>
              <a:buFont typeface="Arial"/>
              <a:buNone/>
            </a:pPr>
            <a:r>
              <a:rPr b="0" i="0" lang="en-AU" sz="2800" u="none" cap="none" strike="noStrike">
                <a:solidFill>
                  <a:srgbClr val="366092"/>
                </a:solidFill>
                <a:latin typeface="Arial"/>
                <a:ea typeface="Arial"/>
                <a:cs typeface="Arial"/>
                <a:sym typeface="Arial"/>
              </a:rPr>
              <a:t>Contact: thor2525@gmail.com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196469"/>
            <a:ext cx="8229600" cy="477137"/>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200" u="none" cap="none" strike="noStrike">
                <a:solidFill>
                  <a:srgbClr val="DDD9C3"/>
                </a:solidFill>
                <a:latin typeface="Arial"/>
                <a:ea typeface="Arial"/>
                <a:cs typeface="Arial"/>
                <a:sym typeface="Arial"/>
              </a:rPr>
              <a:t>Sustainability: THE INTRA-HUMAN DIMENSION</a:t>
            </a:r>
          </a:p>
        </p:txBody>
      </p:sp>
      <p:sp>
        <p:nvSpPr>
          <p:cNvPr id="125" name="Shape 125"/>
          <p:cNvSpPr txBox="1"/>
          <p:nvPr>
            <p:ph idx="1" type="body"/>
          </p:nvPr>
        </p:nvSpPr>
        <p:spPr>
          <a:xfrm>
            <a:off x="324443" y="972948"/>
            <a:ext cx="8711915" cy="5632853"/>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Social Theory: </a:t>
            </a:r>
          </a:p>
          <a:p>
            <a:pPr indent="0" lvl="0" marL="0" marR="0" rtl="0" algn="l">
              <a:lnSpc>
                <a:spcPct val="110000"/>
              </a:lnSpc>
              <a:spcBef>
                <a:spcPts val="48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Norbert Elias describes the typical case of societies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being sustained in mutuality </a:t>
            </a:r>
          </a:p>
          <a:p>
            <a:pPr indent="-342900" lvl="0" marL="342900" marR="0" rtl="0" algn="l">
              <a:lnSpc>
                <a:spcPct val="110000"/>
              </a:lnSpc>
              <a:spcBef>
                <a:spcPts val="480"/>
              </a:spcBef>
              <a:spcAft>
                <a:spcPts val="0"/>
              </a:spcAft>
              <a:buClr>
                <a:srgbClr val="376092"/>
              </a:buClr>
              <a:buSzPct val="100000"/>
              <a:buFont typeface="Arial"/>
              <a:buChar char="•"/>
            </a:pPr>
            <a:r>
              <a:rPr b="0" i="0" lang="en-AU" sz="2400" u="none" cap="none" strike="noStrike">
                <a:solidFill>
                  <a:srgbClr val="376092"/>
                </a:solidFill>
                <a:latin typeface="Arial"/>
                <a:ea typeface="Arial"/>
                <a:cs typeface="Arial"/>
                <a:sym typeface="Arial"/>
              </a:rPr>
              <a:t>Theorem: the historical process of civilisation is characterised by ever widening webs of interdependence </a:t>
            </a:r>
          </a:p>
          <a:p>
            <a:pPr indent="0" lvl="0" marL="0" marR="0" rtl="0" algn="l">
              <a:lnSpc>
                <a:spcPct val="110000"/>
              </a:lnSpc>
              <a:spcBef>
                <a:spcPts val="360"/>
              </a:spcBef>
              <a:spcAft>
                <a:spcPts val="0"/>
              </a:spcAft>
              <a:buClr>
                <a:srgbClr val="366092"/>
              </a:buClr>
              <a:buSzPct val="25000"/>
              <a:buFont typeface="Arial"/>
              <a:buNone/>
            </a:pPr>
            <a:r>
              <a:t/>
            </a:r>
            <a:endParaRPr b="0" i="0" sz="1800" u="none" cap="none" strike="noStrike">
              <a:solidFill>
                <a:srgbClr val="376092"/>
              </a:solidFill>
              <a:latin typeface="Arial"/>
              <a:ea typeface="Arial"/>
              <a:cs typeface="Arial"/>
              <a:sym typeface="Arial"/>
            </a:endParaRPr>
          </a:p>
          <a:p>
            <a:pPr indent="0" lvl="0" marL="0" marR="0" rtl="0" algn="l">
              <a:lnSpc>
                <a:spcPct val="110000"/>
              </a:lnSpc>
              <a:spcBef>
                <a:spcPts val="48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Economic Theory:</a:t>
            </a:r>
          </a:p>
          <a:p>
            <a:pPr indent="0" lvl="0" marL="0" marR="0" rtl="0" algn="l">
              <a:lnSpc>
                <a:spcPct val="110000"/>
              </a:lnSpc>
              <a:spcBef>
                <a:spcPts val="48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Adam Smith describes the atypical case of an unsustainable society</a:t>
            </a:r>
          </a:p>
          <a:p>
            <a:pPr indent="-342900" lvl="0" marL="342900" marR="0" rtl="0" algn="l">
              <a:lnSpc>
                <a:spcPct val="110000"/>
              </a:lnSpc>
              <a:spcBef>
                <a:spcPts val="480"/>
              </a:spcBef>
              <a:spcAft>
                <a:spcPts val="0"/>
              </a:spcAft>
              <a:buClr>
                <a:srgbClr val="376092"/>
              </a:buClr>
              <a:buSzPct val="100000"/>
              <a:buFont typeface="Arial"/>
              <a:buChar char="•"/>
            </a:pPr>
            <a:r>
              <a:rPr b="0" i="0" lang="en-AU" sz="2400" u="none" cap="none" strike="noStrike">
                <a:solidFill>
                  <a:srgbClr val="376092"/>
                </a:solidFill>
                <a:latin typeface="Arial"/>
                <a:ea typeface="Arial"/>
                <a:cs typeface="Arial"/>
                <a:sym typeface="Arial"/>
              </a:rPr>
              <a:t>critique of mercantilism as an uncivilised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and ultimately irrational form of economic behaviour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(Beggar thy neighbour)</a:t>
            </a:r>
          </a:p>
          <a:p>
            <a:pPr indent="0" lvl="0" marL="0" marR="0" rtl="0" algn="l">
              <a:spcBef>
                <a:spcPts val="480"/>
              </a:spcBef>
              <a:buClr>
                <a:srgbClr val="366092"/>
              </a:buClr>
              <a:buSzPct val="25000"/>
              <a:buFont typeface="Arial"/>
              <a:buNone/>
            </a:pPr>
            <a:r>
              <a:t/>
            </a:r>
            <a:endParaRPr b="0" i="0" sz="2400" u="none" cap="none" strike="noStrike">
              <a:solidFill>
                <a:srgbClr val="36609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0" y="174106"/>
            <a:ext cx="9144000" cy="481352"/>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Sustainability: The SOCIAL or intra-human component</a:t>
            </a:r>
          </a:p>
        </p:txBody>
      </p:sp>
      <p:sp>
        <p:nvSpPr>
          <p:cNvPr id="132" name="Shape 132"/>
          <p:cNvSpPr txBox="1"/>
          <p:nvPr/>
        </p:nvSpPr>
        <p:spPr>
          <a:xfrm>
            <a:off x="419941" y="4553582"/>
            <a:ext cx="8508099" cy="1948738"/>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buSzPct val="25000"/>
              <a:buNone/>
            </a:pPr>
            <a:r>
              <a:rPr b="0" i="0" lang="en-AU" sz="2200" u="none" cap="none" strike="noStrike">
                <a:solidFill>
                  <a:schemeClr val="dk2"/>
                </a:solidFill>
                <a:latin typeface="Arial"/>
                <a:ea typeface="Arial"/>
                <a:cs typeface="Arial"/>
                <a:sym typeface="Arial"/>
              </a:rPr>
              <a:t>Some critics of Merkel argue the huge German trade surplus, which they say is based on a policy of low domestic wages </a:t>
            </a:r>
            <a:br>
              <a:rPr b="0" i="0" lang="en-AU" sz="2200" u="none" cap="none" strike="noStrike">
                <a:solidFill>
                  <a:schemeClr val="dk2"/>
                </a:solidFill>
                <a:latin typeface="Arial"/>
                <a:ea typeface="Arial"/>
                <a:cs typeface="Arial"/>
                <a:sym typeface="Arial"/>
              </a:rPr>
            </a:br>
            <a:r>
              <a:rPr b="0" i="0" lang="en-AU" sz="2200" u="none" cap="none" strike="noStrike">
                <a:solidFill>
                  <a:schemeClr val="dk2"/>
                </a:solidFill>
                <a:latin typeface="Arial"/>
                <a:ea typeface="Arial"/>
                <a:cs typeface="Arial"/>
                <a:sym typeface="Arial"/>
              </a:rPr>
              <a:t>(to reduce production costs &amp; consumer demand at home) coupled with the benefit of a low Euro exchange rate, is at </a:t>
            </a:r>
            <a:br>
              <a:rPr b="0" i="0" lang="en-AU" sz="2200" u="none" cap="none" strike="noStrike">
                <a:solidFill>
                  <a:schemeClr val="dk2"/>
                </a:solidFill>
                <a:latin typeface="Arial"/>
                <a:ea typeface="Arial"/>
                <a:cs typeface="Arial"/>
                <a:sym typeface="Arial"/>
              </a:rPr>
            </a:br>
            <a:r>
              <a:rPr b="0" i="0" lang="en-AU" sz="2200" u="none" cap="none" strike="noStrike">
                <a:solidFill>
                  <a:schemeClr val="dk2"/>
                </a:solidFill>
                <a:latin typeface="Arial"/>
                <a:ea typeface="Arial"/>
                <a:cs typeface="Arial"/>
                <a:sym typeface="Arial"/>
              </a:rPr>
              <a:t>the expense of other EU members.</a:t>
            </a:r>
          </a:p>
        </p:txBody>
      </p:sp>
      <p:pic>
        <p:nvPicPr>
          <p:cNvPr descr="Merkel beggar thy neighbour.jpeg" id="133" name="Shape 133"/>
          <p:cNvPicPr preferRelativeResize="0"/>
          <p:nvPr>
            <p:ph idx="1" type="body"/>
          </p:nvPr>
        </p:nvPicPr>
        <p:blipFill rotWithShape="1">
          <a:blip r:embed="rId3">
            <a:alphaModFix/>
          </a:blip>
          <a:srcRect b="-848" l="0" r="0" t="131"/>
          <a:stretch/>
        </p:blipFill>
        <p:spPr>
          <a:xfrm>
            <a:off x="91598" y="1332140"/>
            <a:ext cx="9016628" cy="3163908"/>
          </a:xfrm>
          <a:prstGeom prst="rect">
            <a:avLst/>
          </a:prstGeom>
          <a:noFill/>
          <a:ln>
            <a:noFill/>
          </a:ln>
        </p:spPr>
      </p:pic>
      <p:sp>
        <p:nvSpPr>
          <p:cNvPr id="134" name="Shape 134"/>
          <p:cNvSpPr txBox="1"/>
          <p:nvPr/>
        </p:nvSpPr>
        <p:spPr>
          <a:xfrm>
            <a:off x="0" y="901253"/>
            <a:ext cx="9144000" cy="430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AU" sz="2200" u="none" cap="none" strike="noStrike">
                <a:solidFill>
                  <a:srgbClr val="366092"/>
                </a:solidFill>
                <a:latin typeface="Arial"/>
                <a:ea typeface="Arial"/>
                <a:cs typeface="Arial"/>
                <a:sym typeface="Arial"/>
              </a:rPr>
              <a:t>Today ‘begger thy neighbour’ policies abound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descr="China beggar thy neighbour.png" id="140" name="Shape 140"/>
          <p:cNvPicPr preferRelativeResize="0"/>
          <p:nvPr>
            <p:ph idx="1" type="body"/>
          </p:nvPr>
        </p:nvPicPr>
        <p:blipFill rotWithShape="1">
          <a:blip r:embed="rId3">
            <a:alphaModFix/>
          </a:blip>
          <a:srcRect b="42486" l="-2090" r="-1912" t="0"/>
          <a:stretch/>
        </p:blipFill>
        <p:spPr>
          <a:xfrm>
            <a:off x="20486" y="931982"/>
            <a:ext cx="4233517" cy="4936427"/>
          </a:xfrm>
          <a:prstGeom prst="rect">
            <a:avLst/>
          </a:prstGeom>
          <a:noFill/>
          <a:ln>
            <a:noFill/>
          </a:ln>
        </p:spPr>
      </p:pic>
      <p:pic>
        <p:nvPicPr>
          <p:cNvPr descr="China beggar thy neighbour.png" id="141" name="Shape 141"/>
          <p:cNvPicPr preferRelativeResize="0"/>
          <p:nvPr/>
        </p:nvPicPr>
        <p:blipFill rotWithShape="1">
          <a:blip r:embed="rId3">
            <a:alphaModFix/>
          </a:blip>
          <a:srcRect b="0" l="-2090" r="-1912" t="57513"/>
          <a:stretch/>
        </p:blipFill>
        <p:spPr>
          <a:xfrm>
            <a:off x="4159455" y="1556716"/>
            <a:ext cx="5005696" cy="4311693"/>
          </a:xfrm>
          <a:prstGeom prst="rect">
            <a:avLst/>
          </a:prstGeom>
          <a:noFill/>
          <a:ln>
            <a:noFill/>
          </a:ln>
        </p:spPr>
      </p:pic>
      <p:sp>
        <p:nvSpPr>
          <p:cNvPr id="142" name="Shape 142"/>
          <p:cNvSpPr txBox="1"/>
          <p:nvPr>
            <p:ph type="title"/>
          </p:nvPr>
        </p:nvSpPr>
        <p:spPr>
          <a:xfrm>
            <a:off x="0" y="174106"/>
            <a:ext cx="9144000" cy="481352"/>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Sustainability: The SOCIAL or intra-human component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descr="serveimage.png" id="148" name="Shape 148"/>
          <p:cNvPicPr preferRelativeResize="0"/>
          <p:nvPr>
            <p:ph idx="1" type="body"/>
          </p:nvPr>
        </p:nvPicPr>
        <p:blipFill rotWithShape="1">
          <a:blip r:embed="rId3">
            <a:alphaModFix/>
          </a:blip>
          <a:srcRect b="4869" l="2914" r="2914" t="5926"/>
          <a:stretch/>
        </p:blipFill>
        <p:spPr>
          <a:xfrm>
            <a:off x="651918" y="1376638"/>
            <a:ext cx="7880521" cy="4615113"/>
          </a:xfrm>
          <a:prstGeom prst="rect">
            <a:avLst/>
          </a:prstGeom>
          <a:noFill/>
          <a:ln>
            <a:noFill/>
          </a:ln>
        </p:spPr>
      </p:pic>
      <p:sp>
        <p:nvSpPr>
          <p:cNvPr id="149" name="Shape 149"/>
          <p:cNvSpPr txBox="1"/>
          <p:nvPr/>
        </p:nvSpPr>
        <p:spPr>
          <a:xfrm>
            <a:off x="313391" y="6137919"/>
            <a:ext cx="8373408" cy="430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AU" sz="2200" u="sng" cap="none" strike="noStrike">
                <a:solidFill>
                  <a:srgbClr val="1F497D"/>
                </a:solidFill>
                <a:latin typeface="Arial"/>
                <a:ea typeface="Arial"/>
                <a:cs typeface="Arial"/>
                <a:sym typeface="Arial"/>
              </a:rPr>
              <a:t>A Race to the Bottom: Rational does not mean sane!</a:t>
            </a:r>
          </a:p>
        </p:txBody>
      </p:sp>
      <p:sp>
        <p:nvSpPr>
          <p:cNvPr id="150" name="Shape 150"/>
          <p:cNvSpPr txBox="1"/>
          <p:nvPr>
            <p:ph type="title"/>
          </p:nvPr>
        </p:nvSpPr>
        <p:spPr>
          <a:xfrm>
            <a:off x="457200" y="847770"/>
            <a:ext cx="8229600" cy="423671"/>
          </a:xfrm>
          <a:prstGeom prst="rect">
            <a:avLst/>
          </a:prstGeom>
          <a:noFill/>
          <a:ln>
            <a:noFill/>
          </a:ln>
        </p:spPr>
        <p:txBody>
          <a:bodyPr anchorCtr="0" anchor="b" bIns="45700" lIns="91425" rIns="91425" tIns="45700">
            <a:noAutofit/>
          </a:bodyPr>
          <a:lstStyle/>
          <a:p>
            <a:pPr indent="0" lvl="0" marL="0" marR="0" rtl="0" algn="ctr">
              <a:spcBef>
                <a:spcPts val="0"/>
              </a:spcBef>
              <a:buClr>
                <a:srgbClr val="376092"/>
              </a:buClr>
              <a:buSzPct val="25000"/>
              <a:buFont typeface="Arial"/>
              <a:buNone/>
            </a:pPr>
            <a:r>
              <a:rPr b="0" i="0" lang="en-AU" sz="2200" u="none" cap="none" strike="noStrike">
                <a:solidFill>
                  <a:srgbClr val="376092"/>
                </a:solidFill>
                <a:latin typeface="Arial"/>
                <a:ea typeface="Arial"/>
                <a:cs typeface="Arial"/>
                <a:sym typeface="Arial"/>
              </a:rPr>
              <a:t>Beggar thy neighbour = beggering yourself</a:t>
            </a:r>
          </a:p>
        </p:txBody>
      </p:sp>
      <p:sp>
        <p:nvSpPr>
          <p:cNvPr id="151" name="Shape 151"/>
          <p:cNvSpPr txBox="1"/>
          <p:nvPr/>
        </p:nvSpPr>
        <p:spPr>
          <a:xfrm>
            <a:off x="0" y="174106"/>
            <a:ext cx="9144000" cy="481352"/>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Sustainability: The SOCIAL or intra-human component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0"/>
            <a:ext cx="8229600" cy="682726"/>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The Case for Human Exceptionalism?</a:t>
            </a:r>
          </a:p>
        </p:txBody>
      </p:sp>
      <p:sp>
        <p:nvSpPr>
          <p:cNvPr id="157" name="Shape 157"/>
          <p:cNvSpPr txBox="1"/>
          <p:nvPr>
            <p:ph idx="1" type="body"/>
          </p:nvPr>
        </p:nvSpPr>
        <p:spPr>
          <a:xfrm>
            <a:off x="457200" y="993429"/>
            <a:ext cx="8686800" cy="5864568"/>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rgbClr val="376092"/>
              </a:buClr>
              <a:buSzPct val="25000"/>
              <a:buFont typeface="Arial"/>
              <a:buNone/>
            </a:pPr>
            <a:r>
              <a:rPr b="1" i="0" lang="en-AU" sz="2400" u="none" cap="none" strike="noStrike">
                <a:solidFill>
                  <a:srgbClr val="376092"/>
                </a:solidFill>
                <a:latin typeface="Arial"/>
                <a:ea typeface="Arial"/>
                <a:cs typeface="Arial"/>
                <a:sym typeface="Arial"/>
              </a:rPr>
              <a:t>Why do humans behave in this way, if cooperation is more natural? </a:t>
            </a:r>
          </a:p>
          <a:p>
            <a:pPr indent="0" lvl="0" marL="0" marR="0" rtl="0" algn="l">
              <a:lnSpc>
                <a:spcPct val="110000"/>
              </a:lnSpc>
              <a:spcBef>
                <a:spcPts val="60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There is a choice between </a:t>
            </a:r>
          </a:p>
          <a:p>
            <a:pPr indent="-342900" lvl="0" marL="342900" marR="0" rtl="0" algn="l">
              <a:lnSpc>
                <a:spcPct val="110000"/>
              </a:lnSpc>
              <a:spcBef>
                <a:spcPts val="1200"/>
              </a:spcBef>
              <a:spcAft>
                <a:spcPts val="0"/>
              </a:spcAft>
              <a:buClr>
                <a:srgbClr val="376092"/>
              </a:buClr>
              <a:buSzPct val="100000"/>
              <a:buFont typeface="Arial"/>
              <a:buChar char="•"/>
            </a:pPr>
            <a:r>
              <a:rPr b="0" i="0" lang="en-AU" sz="2400" u="none" cap="none" strike="noStrike">
                <a:solidFill>
                  <a:srgbClr val="376092"/>
                </a:solidFill>
                <a:latin typeface="Arial"/>
                <a:ea typeface="Arial"/>
                <a:cs typeface="Arial"/>
                <a:sym typeface="Arial"/>
              </a:rPr>
              <a:t>Run away destructive competition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(economic violence) and</a:t>
            </a:r>
          </a:p>
          <a:p>
            <a:pPr indent="-342900" lvl="0" marL="342900" marR="0" rtl="0" algn="l">
              <a:lnSpc>
                <a:spcPct val="110000"/>
              </a:lnSpc>
              <a:spcBef>
                <a:spcPts val="1200"/>
              </a:spcBef>
              <a:spcAft>
                <a:spcPts val="0"/>
              </a:spcAft>
              <a:buClr>
                <a:srgbClr val="376092"/>
              </a:buClr>
              <a:buSzPct val="100000"/>
              <a:buFont typeface="Arial"/>
              <a:buChar char="•"/>
            </a:pPr>
            <a:r>
              <a:rPr b="0" i="0" lang="en-AU" sz="2400" u="none" cap="none" strike="noStrike">
                <a:solidFill>
                  <a:srgbClr val="376092"/>
                </a:solidFill>
                <a:latin typeface="Arial"/>
                <a:ea typeface="Arial"/>
                <a:cs typeface="Arial"/>
                <a:sym typeface="Arial"/>
              </a:rPr>
              <a:t>Civilised or ‘ecological’ competition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within a cooperative framework?</a:t>
            </a:r>
          </a:p>
          <a:p>
            <a:pPr indent="0" lvl="0" marL="0" marR="0" rtl="0" algn="l">
              <a:lnSpc>
                <a:spcPct val="110000"/>
              </a:lnSpc>
              <a:spcBef>
                <a:spcPts val="2400"/>
              </a:spcBef>
              <a:spcAft>
                <a:spcPts val="0"/>
              </a:spcAft>
              <a:buClr>
                <a:srgbClr val="376092"/>
              </a:buClr>
              <a:buSzPct val="25000"/>
              <a:buFont typeface="Arial"/>
              <a:buNone/>
            </a:pPr>
            <a:r>
              <a:rPr b="0" i="0" lang="en-AU" sz="2400" u="sng" cap="none" strike="noStrike">
                <a:solidFill>
                  <a:srgbClr val="376092"/>
                </a:solidFill>
                <a:latin typeface="Arial"/>
                <a:ea typeface="Arial"/>
                <a:cs typeface="Arial"/>
                <a:sym typeface="Arial"/>
              </a:rPr>
              <a:t>History</a:t>
            </a:r>
            <a:r>
              <a:rPr b="0" i="0" lang="en-AU" sz="2400" u="none" cap="none" strike="noStrike">
                <a:solidFill>
                  <a:srgbClr val="376092"/>
                </a:solidFill>
                <a:latin typeface="Arial"/>
                <a:ea typeface="Arial"/>
                <a:cs typeface="Arial"/>
                <a:sym typeface="Arial"/>
              </a:rPr>
              <a:t>: The overall success of humans as a species has been based on our unprecedented capacity for cooperation within evolving, rules-based social systems that resemble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a natural ecosystem. A degree of competition and occasional systemic crises are also ‘normal’.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0"/>
            <a:ext cx="8229600" cy="682726"/>
          </a:xfrm>
          <a:prstGeom prst="rect">
            <a:avLst/>
          </a:prstGeom>
          <a:noFill/>
          <a:ln>
            <a:noFill/>
          </a:ln>
        </p:spPr>
        <p:txBody>
          <a:bodyPr anchorCtr="0" anchor="b" bIns="45700" lIns="91425" rIns="91425" tIns="45700">
            <a:noAutofit/>
          </a:bodyPr>
          <a:lstStyle/>
          <a:p>
            <a:pPr indent="0" lvl="0" marL="0" marR="0" rtl="0" algn="ctr">
              <a:spcBef>
                <a:spcPts val="0"/>
              </a:spcBef>
              <a:buClr>
                <a:srgbClr val="DDD9C3"/>
              </a:buClr>
              <a:buSzPct val="25000"/>
              <a:buFont typeface="Arial"/>
              <a:buNone/>
            </a:pPr>
            <a:r>
              <a:rPr b="1" i="0" lang="en-AU" sz="2000" u="none" cap="none" strike="noStrike">
                <a:solidFill>
                  <a:srgbClr val="DDD9C3"/>
                </a:solidFill>
                <a:latin typeface="Arial"/>
                <a:ea typeface="Arial"/>
                <a:cs typeface="Arial"/>
                <a:sym typeface="Arial"/>
              </a:rPr>
              <a:t>The Case for Human Exceptionalism?</a:t>
            </a:r>
          </a:p>
        </p:txBody>
      </p:sp>
      <p:sp>
        <p:nvSpPr>
          <p:cNvPr id="163" name="Shape 163"/>
          <p:cNvSpPr txBox="1"/>
          <p:nvPr>
            <p:ph idx="1" type="body"/>
          </p:nvPr>
        </p:nvSpPr>
        <p:spPr>
          <a:xfrm>
            <a:off x="553095" y="1259711"/>
            <a:ext cx="8275948" cy="5598288"/>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rgbClr val="376092"/>
              </a:buClr>
              <a:buSzPct val="25000"/>
              <a:buFont typeface="Arial"/>
              <a:buNone/>
            </a:pPr>
            <a:r>
              <a:rPr b="0" i="0" lang="en-AU" sz="2400" u="sng" cap="none" strike="noStrike">
                <a:solidFill>
                  <a:srgbClr val="376092"/>
                </a:solidFill>
                <a:latin typeface="Arial"/>
                <a:ea typeface="Arial"/>
                <a:cs typeface="Arial"/>
                <a:sym typeface="Arial"/>
              </a:rPr>
              <a:t>Today</a:t>
            </a:r>
            <a:r>
              <a:rPr b="0" i="0" lang="en-AU" sz="2400" u="none" cap="none" strike="noStrike">
                <a:solidFill>
                  <a:srgbClr val="376092"/>
                </a:solidFill>
                <a:latin typeface="Arial"/>
                <a:ea typeface="Arial"/>
                <a:cs typeface="Arial"/>
                <a:sym typeface="Arial"/>
              </a:rPr>
              <a:t>: The global economy has not yet reached a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state of ‘ecological’ competition. Moreover, the actions </a:t>
            </a:r>
            <a:br>
              <a:rPr b="0" i="0" lang="en-AU" sz="2400" u="none" cap="none" strike="noStrike">
                <a:solidFill>
                  <a:srgbClr val="376092"/>
                </a:solidFill>
                <a:latin typeface="Arial"/>
                <a:ea typeface="Arial"/>
                <a:cs typeface="Arial"/>
                <a:sym typeface="Arial"/>
              </a:rPr>
            </a:br>
            <a:r>
              <a:rPr b="0" i="0" lang="en-AU" sz="2400" u="none" cap="none" strike="noStrike">
                <a:solidFill>
                  <a:srgbClr val="376092"/>
                </a:solidFill>
                <a:latin typeface="Arial"/>
                <a:ea typeface="Arial"/>
                <a:cs typeface="Arial"/>
                <a:sym typeface="Arial"/>
              </a:rPr>
              <a:t>of rogue ‘predators’ in unregulated markets cause ripple effects down to the intra-national and intra-community and even to a family level, destroying already existing economic ecologies. </a:t>
            </a:r>
          </a:p>
          <a:p>
            <a:pPr indent="0" lvl="0" marL="0" marR="0" rtl="0" algn="l">
              <a:lnSpc>
                <a:spcPct val="110000"/>
              </a:lnSpc>
              <a:spcBef>
                <a:spcPts val="1200"/>
              </a:spcBef>
              <a:spcAft>
                <a:spcPts val="0"/>
              </a:spcAft>
              <a:buClr>
                <a:srgbClr val="366092"/>
              </a:buClr>
              <a:buSzPct val="25000"/>
              <a:buFont typeface="Arial"/>
              <a:buNone/>
            </a:pPr>
            <a:r>
              <a:t/>
            </a:r>
            <a:endParaRPr b="0" i="0" sz="2000" u="none" cap="none" strike="noStrike">
              <a:solidFill>
                <a:srgbClr val="376092"/>
              </a:solidFill>
              <a:latin typeface="Arial"/>
              <a:ea typeface="Arial"/>
              <a:cs typeface="Arial"/>
              <a:sym typeface="Arial"/>
            </a:endParaRPr>
          </a:p>
          <a:p>
            <a:pPr indent="0" lvl="0" marL="0" marR="0" rtl="0" algn="ctr">
              <a:lnSpc>
                <a:spcPct val="110000"/>
              </a:lnSpc>
              <a:spcBef>
                <a:spcPts val="1200"/>
              </a:spcBef>
              <a:spcAft>
                <a:spcPts val="0"/>
              </a:spcAft>
              <a:buClr>
                <a:srgbClr val="376092"/>
              </a:buClr>
              <a:buSzPct val="25000"/>
              <a:buFont typeface="Arial"/>
              <a:buNone/>
            </a:pPr>
            <a:r>
              <a:rPr b="1" i="0" lang="en-AU" sz="2400" u="none" cap="none" strike="noStrike">
                <a:solidFill>
                  <a:srgbClr val="376092"/>
                </a:solidFill>
                <a:latin typeface="Arial"/>
                <a:ea typeface="Arial"/>
                <a:cs typeface="Arial"/>
                <a:sym typeface="Arial"/>
              </a:rPr>
              <a:t>This is NOT Exceptional </a:t>
            </a:r>
          </a:p>
          <a:p>
            <a:pPr indent="0" lvl="0" marL="0" marR="0" rtl="0" algn="ctr">
              <a:lnSpc>
                <a:spcPct val="110000"/>
              </a:lnSpc>
              <a:spcBef>
                <a:spcPts val="1200"/>
              </a:spcBef>
              <a:spcAft>
                <a:spcPts val="0"/>
              </a:spcAft>
              <a:buClr>
                <a:srgbClr val="376092"/>
              </a:buClr>
              <a:buSzPct val="25000"/>
              <a:buFont typeface="Arial"/>
              <a:buNone/>
            </a:pPr>
            <a:r>
              <a:rPr b="0" i="0" lang="en-AU" sz="2400" u="none" cap="none" strike="noStrike">
                <a:solidFill>
                  <a:srgbClr val="376092"/>
                </a:solidFill>
                <a:latin typeface="Arial"/>
                <a:ea typeface="Arial"/>
                <a:cs typeface="Arial"/>
                <a:sym typeface="Arial"/>
              </a:rPr>
              <a:t>Natural ecosystems also experience systemic crises!</a:t>
            </a:r>
          </a:p>
        </p:txBody>
      </p:sp>
    </p:spTree>
  </p:cSld>
  <p:clrMapOvr>
    <a:masterClrMapping/>
  </p:clrMapOvr>
</p:sld>
</file>

<file path=ppt/theme/theme1.xml><?xml version="1.0" encoding="utf-8"?>
<a:theme xmlns:a="http://schemas.openxmlformats.org/drawingml/2006/main" xmlns:r="http://schemas.openxmlformats.org/officeDocument/2006/relationships" name="Asian Relig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