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9753600" cx="13004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228600" lvl="1" marL="4572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457200" lvl="2" marL="9144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685800" lvl="3" marL="13716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914400" lvl="4" marL="18288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1143000" lvl="5" marL="22860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1371600" lvl="6" marL="27432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1600200" lvl="7" marL="32004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1828800" lvl="8" marL="3657600" marR="0" rtl="0" algn="l">
              <a:spcBef>
                <a:spcPts val="0"/>
              </a:spcBef>
              <a:buNone/>
              <a:defRPr b="0" i="0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406399" y="4020571"/>
            <a:ext cx="12192000" cy="76202"/>
            <a:chOff x="0" y="0"/>
            <a:chExt cx="12192000" cy="76201"/>
          </a:xfrm>
        </p:grpSpPr>
        <p:cxnSp>
          <p:nvCxnSpPr>
            <p:cNvPr id="18" name="Shape 18"/>
            <p:cNvCxnSpPr/>
            <p:nvPr/>
          </p:nvCxnSpPr>
          <p:spPr>
            <a:xfrm rot="10800000">
              <a:off x="0" y="0"/>
              <a:ext cx="12192000" cy="3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10800000">
              <a:off x="0" y="76196"/>
              <a:ext cx="12192000" cy="4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20" name="Shape 20"/>
          <p:cNvGrpSpPr/>
          <p:nvPr/>
        </p:nvGrpSpPr>
        <p:grpSpPr>
          <a:xfrm>
            <a:off x="11455400" y="5537200"/>
            <a:ext cx="1104902" cy="180474"/>
            <a:chOff x="0" y="0"/>
            <a:chExt cx="1104900" cy="180473"/>
          </a:xfrm>
        </p:grpSpPr>
        <p:pic>
          <p:nvPicPr>
            <p:cNvPr id="21" name="Shape 21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9144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22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6096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23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3048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4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Shape 25"/>
          <p:cNvGrpSpPr/>
          <p:nvPr/>
        </p:nvGrpSpPr>
        <p:grpSpPr>
          <a:xfrm>
            <a:off x="457200" y="5537200"/>
            <a:ext cx="1104902" cy="180474"/>
            <a:chOff x="0" y="0"/>
            <a:chExt cx="1104900" cy="180473"/>
          </a:xfrm>
        </p:grpSpPr>
        <p:pic>
          <p:nvPicPr>
            <p:cNvPr id="26" name="Shape 26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9144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27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6096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28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3048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29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" name="Shape 30"/>
          <p:cNvGrpSpPr/>
          <p:nvPr/>
        </p:nvGrpSpPr>
        <p:grpSpPr>
          <a:xfrm>
            <a:off x="10541000" y="5141310"/>
            <a:ext cx="2057399" cy="548290"/>
            <a:chOff x="0" y="0"/>
            <a:chExt cx="2057399" cy="548287"/>
          </a:xfrm>
        </p:grpSpPr>
        <p:cxnSp>
          <p:nvCxnSpPr>
            <p:cNvPr id="31" name="Shape 31"/>
            <p:cNvCxnSpPr/>
            <p:nvPr/>
          </p:nvCxnSpPr>
          <p:spPr>
            <a:xfrm flipH="1" rot="10800000">
              <a:off x="114300" y="0"/>
              <a:ext cx="0" cy="230788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2" name="Shape 32"/>
            <p:cNvCxnSpPr/>
            <p:nvPr/>
          </p:nvCxnSpPr>
          <p:spPr>
            <a:xfrm rot="10800000">
              <a:off x="111404" y="225461"/>
              <a:ext cx="1945995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3" name="Shape 33"/>
            <p:cNvCxnSpPr/>
            <p:nvPr/>
          </p:nvCxnSpPr>
          <p:spPr>
            <a:xfrm rot="10800000">
              <a:off x="111404" y="301661"/>
              <a:ext cx="1945995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4" name="Shape 34"/>
            <p:cNvCxnSpPr/>
            <p:nvPr/>
          </p:nvCxnSpPr>
          <p:spPr>
            <a:xfrm flipH="1" rot="10800000">
              <a:off x="114300" y="305957"/>
              <a:ext cx="0" cy="24233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flipH="1" rot="10800000">
              <a:off x="50798" y="1157"/>
              <a:ext cx="1" cy="53443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 rot="10800000">
              <a:off x="12700" y="9561"/>
              <a:ext cx="114302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 rot="10800000">
              <a:off x="0" y="542961"/>
              <a:ext cx="114302" cy="127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38" name="Shape 38"/>
          <p:cNvGrpSpPr/>
          <p:nvPr/>
        </p:nvGrpSpPr>
        <p:grpSpPr>
          <a:xfrm>
            <a:off x="406399" y="5142469"/>
            <a:ext cx="2057400" cy="547132"/>
            <a:chOff x="0" y="0"/>
            <a:chExt cx="2057400" cy="547131"/>
          </a:xfrm>
        </p:grpSpPr>
        <p:cxnSp>
          <p:nvCxnSpPr>
            <p:cNvPr id="39" name="Shape 39"/>
            <p:cNvCxnSpPr/>
            <p:nvPr/>
          </p:nvCxnSpPr>
          <p:spPr>
            <a:xfrm rot="10800000">
              <a:off x="0" y="211602"/>
              <a:ext cx="1930402" cy="1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 rot="10800000">
              <a:off x="0" y="287802"/>
              <a:ext cx="1930402" cy="1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 flipH="1" rot="10800000">
              <a:off x="1930400" y="1030"/>
              <a:ext cx="127" cy="21590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 rot="10800000">
              <a:off x="1930400" y="280430"/>
              <a:ext cx="0" cy="266701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 flipH="1" rot="10800000">
              <a:off x="1993899" y="0"/>
              <a:ext cx="0" cy="53443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 rot="10800000">
              <a:off x="1943099" y="8401"/>
              <a:ext cx="114300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10800000">
              <a:off x="1943099" y="541801"/>
              <a:ext cx="114300" cy="127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46" name="Shape 46"/>
          <p:cNvSpPr txBox="1"/>
          <p:nvPr>
            <p:ph type="title"/>
          </p:nvPr>
        </p:nvSpPr>
        <p:spPr>
          <a:xfrm>
            <a:off x="812800" y="4102100"/>
            <a:ext cx="113792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2400300" y="5143500"/>
            <a:ext cx="8204200" cy="546099"/>
          </a:xfrm>
          <a:prstGeom prst="rect">
            <a:avLst/>
          </a:prstGeom>
          <a:solidFill>
            <a:srgbClr val="C2C3C4">
              <a:alpha val="4000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Shape 114"/>
          <p:cNvGrpSpPr/>
          <p:nvPr/>
        </p:nvGrpSpPr>
        <p:grpSpPr>
          <a:xfrm>
            <a:off x="927100" y="4775200"/>
            <a:ext cx="5626100" cy="228600"/>
            <a:chOff x="0" y="0"/>
            <a:chExt cx="5626100" cy="228600"/>
          </a:xfrm>
        </p:grpSpPr>
        <p:cxnSp>
          <p:nvCxnSpPr>
            <p:cNvPr id="115" name="Shape 115"/>
            <p:cNvCxnSpPr/>
            <p:nvPr/>
          </p:nvCxnSpPr>
          <p:spPr>
            <a:xfrm>
              <a:off x="215900" y="101600"/>
              <a:ext cx="5181600" cy="126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pic>
          <p:nvPicPr>
            <p:cNvPr id="116" name="Shape 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397500" y="0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Shape 118"/>
          <p:cNvSpPr/>
          <p:nvPr>
            <p:ph idx="2" type="pic"/>
          </p:nvPr>
        </p:nvSpPr>
        <p:spPr>
          <a:xfrm>
            <a:off x="7162800" y="1333500"/>
            <a:ext cx="5321299" cy="70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1041400" y="889000"/>
            <a:ext cx="5397500" cy="387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041400" y="5029200"/>
            <a:ext cx="5397500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3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3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3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3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3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 flipH="1">
            <a:off x="6502399" y="3222923"/>
            <a:ext cx="0" cy="5603577"/>
          </a:xfrm>
          <a:prstGeom prst="straightConnector1">
            <a:avLst/>
          </a:prstGeom>
          <a:noFill/>
          <a:ln cap="flat" cmpd="sng" w="12700">
            <a:solidFill>
              <a:srgbClr val="818181"/>
            </a:solidFill>
            <a:prstDash val="solid"/>
            <a:miter/>
            <a:headEnd len="lg" w="lg" type="triangle"/>
            <a:tailEnd len="lg" w="lg" type="triangle"/>
          </a:ln>
        </p:spPr>
      </p:cxnSp>
      <p:sp>
        <p:nvSpPr>
          <p:cNvPr id="124" name="Shape 124"/>
          <p:cNvSpPr/>
          <p:nvPr>
            <p:ph idx="2" type="pic"/>
          </p:nvPr>
        </p:nvSpPr>
        <p:spPr>
          <a:xfrm>
            <a:off x="7467600" y="3263900"/>
            <a:ext cx="4127500" cy="549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041400" y="2997200"/>
            <a:ext cx="5270499" cy="603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 - Lef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hape 129"/>
          <p:cNvCxnSpPr/>
          <p:nvPr/>
        </p:nvCxnSpPr>
        <p:spPr>
          <a:xfrm flipH="1">
            <a:off x="6502399" y="3222923"/>
            <a:ext cx="0" cy="5603577"/>
          </a:xfrm>
          <a:prstGeom prst="straightConnector1">
            <a:avLst/>
          </a:prstGeom>
          <a:noFill/>
          <a:ln cap="flat" cmpd="sng" w="12700">
            <a:solidFill>
              <a:srgbClr val="818181"/>
            </a:solidFill>
            <a:prstDash val="solid"/>
            <a:miter/>
            <a:headEnd len="lg" w="lg" type="triangle"/>
            <a:tailEnd len="lg" w="lg" type="triangle"/>
          </a:ln>
        </p:spPr>
      </p:cxnSp>
      <p:sp>
        <p:nvSpPr>
          <p:cNvPr id="130" name="Shape 130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1041400" y="2997200"/>
            <a:ext cx="5270499" cy="603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 - Righ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Shape 134"/>
          <p:cNvCxnSpPr/>
          <p:nvPr/>
        </p:nvCxnSpPr>
        <p:spPr>
          <a:xfrm flipH="1">
            <a:off x="6502399" y="3222923"/>
            <a:ext cx="0" cy="5603577"/>
          </a:xfrm>
          <a:prstGeom prst="straightConnector1">
            <a:avLst/>
          </a:prstGeom>
          <a:noFill/>
          <a:ln cap="flat" cmpd="sng" w="12700">
            <a:solidFill>
              <a:srgbClr val="818181"/>
            </a:solidFill>
            <a:prstDash val="solid"/>
            <a:miter/>
            <a:headEnd len="lg" w="lg" type="triangle"/>
            <a:tailEnd len="lg" w="lg" type="triangle"/>
          </a:ln>
        </p:spPr>
      </p:cxnSp>
      <p:sp>
        <p:nvSpPr>
          <p:cNvPr id="135" name="Shape 135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692900" y="2997200"/>
            <a:ext cx="5270499" cy="603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Sub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270000" y="1689100"/>
            <a:ext cx="10464800" cy="3467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Font typeface="Jim Nightshade"/>
              <a:buNone/>
              <a:defRPr b="0" i="0" sz="72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Font typeface="Jim Nightshade"/>
              <a:buNone/>
              <a:defRPr b="0" i="0" sz="3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Font typeface="Jim Nightshade"/>
              <a:buNone/>
              <a:defRPr b="0" i="0" sz="3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Font typeface="Jim Nightshade"/>
              <a:buNone/>
              <a:defRPr b="0" i="0" sz="3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Font typeface="Jim Nightshade"/>
              <a:buNone/>
              <a:defRPr b="0" i="0" sz="3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Font typeface="Jim Nightshade"/>
              <a:buNone/>
              <a:defRPr b="0" i="0" sz="3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337298" y="9296400"/>
            <a:ext cx="32347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25000"/>
              <a:buFont typeface="Jim Nightshad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En blanc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2" type="sldNum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hort Stack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&amp; Bulle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041400" y="2997200"/>
            <a:ext cx="10922000" cy="603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 - 2 Colum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041400" y="2997200"/>
            <a:ext cx="10922000" cy="6032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1041400" y="1549400"/>
            <a:ext cx="10922000" cy="66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06400" y="406400"/>
            <a:ext cx="12192000" cy="8940799"/>
          </a:xfrm>
          <a:prstGeom prst="rect">
            <a:avLst/>
          </a:prstGeom>
          <a:solidFill>
            <a:srgbClr val="C2C3C4">
              <a:alpha val="40000"/>
            </a:srgbClr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406399" y="3664971"/>
            <a:ext cx="12192000" cy="76202"/>
            <a:chOff x="0" y="0"/>
            <a:chExt cx="12192000" cy="76201"/>
          </a:xfrm>
        </p:grpSpPr>
        <p:cxnSp>
          <p:nvCxnSpPr>
            <p:cNvPr id="68" name="Shape 68"/>
            <p:cNvCxnSpPr/>
            <p:nvPr/>
          </p:nvCxnSpPr>
          <p:spPr>
            <a:xfrm rot="10800000">
              <a:off x="0" y="0"/>
              <a:ext cx="12192000" cy="3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69" name="Shape 69"/>
            <p:cNvCxnSpPr/>
            <p:nvPr/>
          </p:nvCxnSpPr>
          <p:spPr>
            <a:xfrm rot="10800000">
              <a:off x="0" y="76196"/>
              <a:ext cx="12192000" cy="4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70" name="Shape 70"/>
          <p:cNvGrpSpPr/>
          <p:nvPr/>
        </p:nvGrpSpPr>
        <p:grpSpPr>
          <a:xfrm>
            <a:off x="406399" y="5989071"/>
            <a:ext cx="12192000" cy="76202"/>
            <a:chOff x="0" y="0"/>
            <a:chExt cx="12192000" cy="76201"/>
          </a:xfrm>
        </p:grpSpPr>
        <p:cxnSp>
          <p:nvCxnSpPr>
            <p:cNvPr id="71" name="Shape 71"/>
            <p:cNvCxnSpPr/>
            <p:nvPr/>
          </p:nvCxnSpPr>
          <p:spPr>
            <a:xfrm rot="10800000">
              <a:off x="0" y="0"/>
              <a:ext cx="12192000" cy="3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72" name="Shape 72"/>
            <p:cNvCxnSpPr/>
            <p:nvPr/>
          </p:nvCxnSpPr>
          <p:spPr>
            <a:xfrm rot="10800000">
              <a:off x="0" y="76196"/>
              <a:ext cx="12192000" cy="4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73" name="Shape 73"/>
          <p:cNvSpPr txBox="1"/>
          <p:nvPr>
            <p:ph type="title"/>
          </p:nvPr>
        </p:nvSpPr>
        <p:spPr>
          <a:xfrm>
            <a:off x="812800" y="3784600"/>
            <a:ext cx="11379200" cy="2184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Horizontal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pic"/>
          </p:nvPr>
        </p:nvSpPr>
        <p:spPr>
          <a:xfrm>
            <a:off x="3009900" y="3632200"/>
            <a:ext cx="70104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Panoramic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hape 80"/>
          <p:cNvGrpSpPr/>
          <p:nvPr/>
        </p:nvGrpSpPr>
        <p:grpSpPr>
          <a:xfrm>
            <a:off x="406399" y="401071"/>
            <a:ext cx="12192000" cy="76202"/>
            <a:chOff x="0" y="0"/>
            <a:chExt cx="12192000" cy="76201"/>
          </a:xfrm>
        </p:grpSpPr>
        <p:cxnSp>
          <p:nvCxnSpPr>
            <p:cNvPr id="81" name="Shape 81"/>
            <p:cNvCxnSpPr/>
            <p:nvPr/>
          </p:nvCxnSpPr>
          <p:spPr>
            <a:xfrm rot="10800000">
              <a:off x="0" y="0"/>
              <a:ext cx="12192000" cy="3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82" name="Shape 82"/>
            <p:cNvCxnSpPr/>
            <p:nvPr/>
          </p:nvCxnSpPr>
          <p:spPr>
            <a:xfrm rot="10800000">
              <a:off x="0" y="76196"/>
              <a:ext cx="12192000" cy="4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83" name="Shape 83"/>
          <p:cNvGrpSpPr/>
          <p:nvPr/>
        </p:nvGrpSpPr>
        <p:grpSpPr>
          <a:xfrm>
            <a:off x="11455400" y="1917700"/>
            <a:ext cx="1104902" cy="180474"/>
            <a:chOff x="0" y="0"/>
            <a:chExt cx="1104900" cy="180473"/>
          </a:xfrm>
        </p:grpSpPr>
        <p:pic>
          <p:nvPicPr>
            <p:cNvPr id="84" name="Shape 84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9144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Shape 85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6096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Shape 86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3048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Shape 87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Shape 88"/>
          <p:cNvGrpSpPr/>
          <p:nvPr/>
        </p:nvGrpSpPr>
        <p:grpSpPr>
          <a:xfrm>
            <a:off x="457200" y="1917700"/>
            <a:ext cx="1104902" cy="180474"/>
            <a:chOff x="0" y="0"/>
            <a:chExt cx="1104900" cy="180473"/>
          </a:xfrm>
        </p:grpSpPr>
        <p:pic>
          <p:nvPicPr>
            <p:cNvPr id="89" name="Shape 89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9144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Shape 90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6096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30480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Shape 92"/>
            <p:cNvPicPr preferRelativeResize="0"/>
            <p:nvPr/>
          </p:nvPicPr>
          <p:blipFill rotWithShape="1">
            <a:blip r:embed="rId2">
              <a:alphaModFix amt="52999"/>
            </a:blip>
            <a:srcRect b="0" l="0" r="0" t="0"/>
            <a:stretch/>
          </p:blipFill>
          <p:spPr>
            <a:xfrm>
              <a:off x="0" y="0"/>
              <a:ext cx="190500" cy="1804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Shape 93"/>
          <p:cNvGrpSpPr/>
          <p:nvPr/>
        </p:nvGrpSpPr>
        <p:grpSpPr>
          <a:xfrm>
            <a:off x="10540999" y="1521811"/>
            <a:ext cx="2057401" cy="548290"/>
            <a:chOff x="0" y="0"/>
            <a:chExt cx="2057400" cy="548289"/>
          </a:xfrm>
        </p:grpSpPr>
        <p:cxnSp>
          <p:nvCxnSpPr>
            <p:cNvPr id="94" name="Shape 94"/>
            <p:cNvCxnSpPr/>
            <p:nvPr/>
          </p:nvCxnSpPr>
          <p:spPr>
            <a:xfrm flipH="1" rot="10800000">
              <a:off x="114300" y="0"/>
              <a:ext cx="0" cy="230788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95" name="Shape 95"/>
            <p:cNvCxnSpPr/>
            <p:nvPr/>
          </p:nvCxnSpPr>
          <p:spPr>
            <a:xfrm rot="10800000">
              <a:off x="111405" y="225460"/>
              <a:ext cx="1945995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96" name="Shape 96"/>
            <p:cNvCxnSpPr/>
            <p:nvPr/>
          </p:nvCxnSpPr>
          <p:spPr>
            <a:xfrm rot="10800000">
              <a:off x="111405" y="288960"/>
              <a:ext cx="1945995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97" name="Shape 97"/>
            <p:cNvCxnSpPr/>
            <p:nvPr/>
          </p:nvCxnSpPr>
          <p:spPr>
            <a:xfrm flipH="1" rot="10800000">
              <a:off x="114300" y="281588"/>
              <a:ext cx="0" cy="266701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98" name="Shape 98"/>
            <p:cNvCxnSpPr/>
            <p:nvPr/>
          </p:nvCxnSpPr>
          <p:spPr>
            <a:xfrm flipH="1" rot="10800000">
              <a:off x="50800" y="1158"/>
              <a:ext cx="0" cy="53443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99" name="Shape 99"/>
            <p:cNvCxnSpPr/>
            <p:nvPr/>
          </p:nvCxnSpPr>
          <p:spPr>
            <a:xfrm rot="10800000">
              <a:off x="12700" y="9561"/>
              <a:ext cx="114302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0" name="Shape 100"/>
            <p:cNvCxnSpPr/>
            <p:nvPr/>
          </p:nvCxnSpPr>
          <p:spPr>
            <a:xfrm rot="10800000">
              <a:off x="0" y="542961"/>
              <a:ext cx="114302" cy="127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grpSp>
        <p:nvGrpSpPr>
          <p:cNvPr id="101" name="Shape 101"/>
          <p:cNvGrpSpPr/>
          <p:nvPr/>
        </p:nvGrpSpPr>
        <p:grpSpPr>
          <a:xfrm>
            <a:off x="406399" y="1521811"/>
            <a:ext cx="2057400" cy="548290"/>
            <a:chOff x="0" y="0"/>
            <a:chExt cx="2057400" cy="548289"/>
          </a:xfrm>
        </p:grpSpPr>
        <p:cxnSp>
          <p:nvCxnSpPr>
            <p:cNvPr id="102" name="Shape 102"/>
            <p:cNvCxnSpPr/>
            <p:nvPr/>
          </p:nvCxnSpPr>
          <p:spPr>
            <a:xfrm rot="10800000">
              <a:off x="0" y="212760"/>
              <a:ext cx="1930402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3" name="Shape 103"/>
            <p:cNvCxnSpPr/>
            <p:nvPr/>
          </p:nvCxnSpPr>
          <p:spPr>
            <a:xfrm rot="10800000">
              <a:off x="0" y="288960"/>
              <a:ext cx="1930402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4" name="Shape 104"/>
            <p:cNvCxnSpPr/>
            <p:nvPr/>
          </p:nvCxnSpPr>
          <p:spPr>
            <a:xfrm flipH="1" rot="10800000">
              <a:off x="1930400" y="0"/>
              <a:ext cx="127" cy="218089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5" name="Shape 105"/>
            <p:cNvCxnSpPr/>
            <p:nvPr/>
          </p:nvCxnSpPr>
          <p:spPr>
            <a:xfrm flipH="1" rot="10800000">
              <a:off x="1930399" y="281588"/>
              <a:ext cx="0" cy="266701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6" name="Shape 106"/>
            <p:cNvCxnSpPr/>
            <p:nvPr/>
          </p:nvCxnSpPr>
          <p:spPr>
            <a:xfrm flipH="1" rot="10800000">
              <a:off x="1993899" y="1158"/>
              <a:ext cx="0" cy="53443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7" name="Shape 107"/>
            <p:cNvCxnSpPr/>
            <p:nvPr/>
          </p:nvCxnSpPr>
          <p:spPr>
            <a:xfrm rot="10800000">
              <a:off x="1943099" y="9561"/>
              <a:ext cx="114300" cy="0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8" name="Shape 108"/>
            <p:cNvCxnSpPr/>
            <p:nvPr/>
          </p:nvCxnSpPr>
          <p:spPr>
            <a:xfrm rot="10800000">
              <a:off x="1943099" y="542961"/>
              <a:ext cx="114300" cy="127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109" name="Shape 109"/>
          <p:cNvSpPr/>
          <p:nvPr>
            <p:ph idx="2" type="pic"/>
          </p:nvPr>
        </p:nvSpPr>
        <p:spPr>
          <a:xfrm>
            <a:off x="393700" y="2882900"/>
            <a:ext cx="12208255" cy="55134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type="title"/>
          </p:nvPr>
        </p:nvSpPr>
        <p:spPr>
          <a:xfrm>
            <a:off x="812800" y="482600"/>
            <a:ext cx="113792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400300" y="1524000"/>
            <a:ext cx="8204200" cy="546099"/>
          </a:xfrm>
          <a:prstGeom prst="rect">
            <a:avLst/>
          </a:prstGeom>
          <a:solidFill>
            <a:srgbClr val="C2C3C4">
              <a:alpha val="40000"/>
            </a:srgbClr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0" i="0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1.jpg"/><Relationship Id="rId2" Type="http://schemas.openxmlformats.org/officeDocument/2006/relationships/image" Target="../media/image0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06400" y="406400"/>
            <a:ext cx="12192000" cy="8940799"/>
          </a:xfrm>
          <a:prstGeom prst="rect">
            <a:avLst/>
          </a:prstGeom>
          <a:solidFill>
            <a:srgbClr val="C2C3C4">
              <a:alpha val="40000"/>
            </a:srgbClr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ill Sans"/>
              <a:buNone/>
            </a:pPr>
            <a:r>
              <a:t/>
            </a:r>
            <a:endParaRPr b="0" i="0" sz="3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596900" y="718570"/>
            <a:ext cx="11823699" cy="2037329"/>
            <a:chOff x="0" y="0"/>
            <a:chExt cx="11823699" cy="2037329"/>
          </a:xfrm>
        </p:grpSpPr>
        <p:cxnSp>
          <p:nvCxnSpPr>
            <p:cNvPr id="8" name="Shape 8"/>
            <p:cNvCxnSpPr/>
            <p:nvPr/>
          </p:nvCxnSpPr>
          <p:spPr>
            <a:xfrm flipH="1" rot="10800000">
              <a:off x="139698" y="0"/>
              <a:ext cx="1" cy="1770628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 flipH="1" rot="10800000">
              <a:off x="11671299" y="0"/>
              <a:ext cx="0" cy="1770628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 rot="10800000">
              <a:off x="139700" y="0"/>
              <a:ext cx="11544299" cy="4"/>
            </a:xfrm>
            <a:prstGeom prst="straightConnector1">
              <a:avLst/>
            </a:prstGeom>
            <a:noFill/>
            <a:ln cap="flat" cmpd="sng" w="12700">
              <a:solidFill>
                <a:srgbClr val="818181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pic>
          <p:nvPicPr>
            <p:cNvPr id="11" name="Shape 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544300" y="1757927"/>
              <a:ext cx="279399" cy="279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757927"/>
              <a:ext cx="279399" cy="27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Shape 13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457200" lvl="2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685800" lvl="3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914400" lvl="4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1143000" lvl="5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1371600" lvl="6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1600200" lvl="7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1828800" lvl="8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Font typeface="Bodoni"/>
              <a:buNone/>
              <a:defRPr b="1" i="0" sz="6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1041400" y="2997200"/>
            <a:ext cx="10922000" cy="603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9555" lvl="0" marL="368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-249555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indent="-249555" lvl="2" marL="1130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indent="-249555" lvl="3" marL="1511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indent="-249554" lvl="4" marL="1892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indent="-249554" lvl="5" marL="2273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indent="-249554" lvl="6" marL="2654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indent="-249554" lvl="7" marL="3035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indent="-249554" lvl="8" marL="3416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  <a:defRPr b="0" i="0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324955" y="9385300"/>
            <a:ext cx="342696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191"/>
              </a:buClr>
              <a:buSzPct val="25000"/>
              <a:buFont typeface="Bodoni"/>
              <a:buNone/>
            </a:pPr>
            <a:fld id="{00000000-1234-1234-1234-123412341234}" type="slidenum">
              <a:rPr b="1" i="0" lang="en-US" sz="1600" u="none" cap="none" strike="noStrike">
                <a:solidFill>
                  <a:srgbClr val="919191"/>
                </a:solidFill>
                <a:latin typeface="Bodoni"/>
                <a:ea typeface="Bodoni"/>
                <a:cs typeface="Bodoni"/>
                <a:sym typeface="Bodon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Relationship Id="rId5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4294967295" type="ctrTitle"/>
          </p:nvPr>
        </p:nvSpPr>
        <p:spPr>
          <a:xfrm>
            <a:off x="812800" y="4102100"/>
            <a:ext cx="113792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FORMS OF CAPITAL</a:t>
            </a:r>
          </a:p>
        </p:txBody>
      </p:sp>
      <p:sp>
        <p:nvSpPr>
          <p:cNvPr id="149" name="Shape 149"/>
          <p:cNvSpPr txBox="1"/>
          <p:nvPr>
            <p:ph idx="4294967295" type="subTitle"/>
          </p:nvPr>
        </p:nvSpPr>
        <p:spPr>
          <a:xfrm>
            <a:off x="2400300" y="5143500"/>
            <a:ext cx="8204200" cy="990599"/>
          </a:xfrm>
          <a:prstGeom prst="rect">
            <a:avLst/>
          </a:prstGeom>
          <a:solidFill>
            <a:srgbClr val="C2C3C4">
              <a:alpha val="40000"/>
            </a:srgbClr>
          </a:solidFill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0" i="0" lang="en-US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Neantro Saavedra-Rivano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0" i="0" lang="en-US" sz="2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University of Tsukuba (Japan) and University of Brasilia (Brazil)</a:t>
            </a:r>
          </a:p>
        </p:txBody>
      </p:sp>
      <p:sp>
        <p:nvSpPr>
          <p:cNvPr id="150" name="Shape 150"/>
          <p:cNvSpPr/>
          <p:nvPr/>
        </p:nvSpPr>
        <p:spPr>
          <a:xfrm>
            <a:off x="1473200" y="7740650"/>
            <a:ext cx="10058399" cy="1244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odon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Roundtable </a:t>
            </a:r>
            <a:r>
              <a:rPr lang="en-US" sz="2400">
                <a:latin typeface="Bodoni"/>
                <a:ea typeface="Bodoni"/>
                <a:cs typeface="Bodoni"/>
                <a:sym typeface="Bodoni"/>
              </a:rPr>
              <a:t>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n Human Centered Economics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odon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WAAS</a:t>
            </a:r>
            <a:r>
              <a:rPr lang="en-US" sz="2400">
                <a:latin typeface="Bodoni"/>
                <a:ea typeface="Bodoni"/>
                <a:cs typeface="Bodoni"/>
                <a:sym typeface="Bodoni"/>
              </a:rPr>
              <a:t>-</a:t>
            </a:r>
            <a:r>
              <a:rPr b="0" i="0" lang="en-US" sz="24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WUC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Bodon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Bodoni"/>
                <a:ea typeface="Bodoni"/>
                <a:cs typeface="Bodoni"/>
                <a:sym typeface="Bodoni"/>
              </a:rPr>
              <a:t>February 1-3, 2017, Inter-University Centre, Dubrovnik, Croatia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An “obvious” route: government transfers (but it does not work!)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5698642"/>
            <a:ext cx="4542328" cy="255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3884" y="5188712"/>
            <a:ext cx="4225816" cy="3161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1712565" y="3409948"/>
            <a:ext cx="8776891" cy="1016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747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conventional route involves increased taxation and has, especially in the case of developing countries, insurmountable political and economic limitations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1041400" y="838200"/>
            <a:ext cx="10922000" cy="1172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Another route: securitization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1047750" y="2666999"/>
            <a:ext cx="10922000" cy="604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68300" lvl="0" marL="749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 market solution: securitization of human capital</a:t>
            </a:r>
          </a:p>
          <a:p>
            <a:pPr indent="-368300" lvl="0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Savings from the economically active population would be used to finance education and other HC expenses of the young</a:t>
            </a:r>
          </a:p>
          <a:p>
            <a:pPr indent="-368300" lvl="0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This promotes efficient inter-generational financial flows, thus ensuring that human capital need</a:t>
            </a:r>
            <a:r>
              <a:rPr lang="en-US"/>
              <a:t>s</a:t>
            </a:r>
            <a:r>
              <a:rPr b="0" i="0" lang="en-US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 to take the economy into its next cycle</a:t>
            </a:r>
          </a:p>
          <a:p>
            <a:pPr indent="-368300" lvl="0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3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Investment flows are socialized and take the form of loans rather than grants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1041400" y="838200"/>
            <a:ext cx="10922000" cy="89599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Advantages of this route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1993900" y="1844972"/>
            <a:ext cx="10922000" cy="7591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68299" lvl="0" marL="3682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Effect on economic development</a:t>
            </a:r>
          </a:p>
          <a:p>
            <a:pPr indent="-368300" lvl="1" marL="7493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It creates favorable conditions for taking full advantage of the country’s potential and stimulates economic growth, both in the short and the long run</a:t>
            </a:r>
          </a:p>
          <a:p>
            <a:pPr indent="-368300" lvl="1" marL="7493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centrality of human capital to economic development makes it conducive to a systematic approach to developmental issues</a:t>
            </a:r>
          </a:p>
          <a:p>
            <a:pPr indent="-368299" lvl="0" marL="368299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Positive effects on economic and social disequilibria</a:t>
            </a:r>
          </a:p>
          <a:p>
            <a:pPr indent="-368300" lvl="1" marL="7493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It establishes a trend towards the equalization of opportunities, making them independent of the regional environment and of family background</a:t>
            </a:r>
          </a:p>
          <a:p>
            <a:pPr indent="-368300" lvl="1" marL="749300" marR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It contributes to the reduction of income and wealth disparities</a:t>
            </a:r>
          </a:p>
          <a:p>
            <a:pPr indent="-368299" lvl="0" marL="368299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Other effects</a:t>
            </a:r>
          </a:p>
          <a:p>
            <a:pPr indent="-368300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 potential tool for the correction of negative demographic trends</a:t>
            </a:r>
          </a:p>
          <a:p>
            <a:pPr indent="-368300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Allows for an effective planning of development aid</a:t>
            </a:r>
          </a:p>
          <a:p>
            <a:pPr indent="-368300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An integrated approach to issues on international migration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1041400" y="990600"/>
            <a:ext cx="10922000" cy="896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Challenges of Implementation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1041400" y="2755900"/>
            <a:ext cx="10922000" cy="6502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68299" lvl="0" marL="3682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 warning: although this route offers highly positive effects, it disrupts social, political and even family relations</a:t>
            </a:r>
          </a:p>
          <a:p>
            <a:pPr indent="-368299" lvl="0" marL="368299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Its implementation will result in important micro and macro economic adjustment </a:t>
            </a:r>
          </a:p>
          <a:p>
            <a:pPr indent="-368299" lvl="0" marL="368299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financial system will need to adapt to the influx of these new securities, which have the potential of becoming dominant assets</a:t>
            </a:r>
          </a:p>
          <a:p>
            <a:pPr indent="-368299" lvl="0" marL="368299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Possible options for the implementation/interpretation of this scheme</a:t>
            </a:r>
          </a:p>
          <a:p>
            <a:pPr indent="-368300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“modular” implementation</a:t>
            </a:r>
          </a:p>
          <a:p>
            <a:pPr indent="-368300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gradual implementation</a:t>
            </a:r>
          </a:p>
          <a:p>
            <a:pPr indent="-368300" lvl="1" marL="7493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74747"/>
              </a:buClr>
              <a:buSzPct val="55000"/>
              <a:buFont typeface="Bodoni"/>
              <a:buChar char="•"/>
            </a:pPr>
            <a:r>
              <a:rPr b="0" i="0" lang="en-US" sz="20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limited implementation (pilot programs)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041400" y="838200"/>
            <a:ext cx="10922000" cy="2095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Common definition of capital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12" y="5740069"/>
            <a:ext cx="4788908" cy="27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4348255" y="4381500"/>
            <a:ext cx="5945635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Gill Sans"/>
              <a:buNone/>
            </a:pPr>
            <a:r>
              <a:rPr b="0" i="0" lang="en-US" sz="3000" u="none" cap="none" strike="noStrike">
                <a:solidFill>
                  <a:srgbClr val="474747"/>
                </a:solidFill>
                <a:latin typeface="Gill Sans"/>
                <a:ea typeface="Gill Sans"/>
                <a:cs typeface="Gill Sans"/>
                <a:sym typeface="Gill Sans"/>
              </a:rPr>
              <a:t>Produced durable goods used in the production of goods and services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041400" y="838200"/>
            <a:ext cx="10922000" cy="14257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8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Forms of capital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041400" y="2997200"/>
            <a:ext cx="10922000" cy="603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05688" lvl="0" marL="305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Natural - limited, non-renewable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Physical Infrastructure - man-made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Human - capable of unlimited development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Intellectual - knowledge, science &amp; information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Technological - knowledge applied to facilitate physical processes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Social &amp; Cultural - institutions, networks, systems, standards, values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Political, legal and regulatory</a:t>
            </a:r>
          </a:p>
          <a:p>
            <a:pPr indent="-305688" lvl="0" marL="305688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474747"/>
              </a:buClr>
              <a:buSzPct val="55432"/>
              <a:buFont typeface="Bodoni"/>
              <a:buChar char="•"/>
            </a:pPr>
            <a:r>
              <a:rPr b="0" i="0" lang="en-US" sz="2822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Financial capital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041400" y="838200"/>
            <a:ext cx="10922000" cy="13160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128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Proposal of a framework for a human-centered economic system 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041400" y="2718592"/>
            <a:ext cx="10922000" cy="631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16738" lvl="0" marL="3167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economy as a (more or less) </a:t>
            </a:r>
            <a:r>
              <a:rPr b="1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endogenous</a:t>
            </a: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 dynamic system</a:t>
            </a:r>
          </a:p>
          <a:p>
            <a:pPr indent="-316738" lvl="0" marL="31673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Material and intangible elements</a:t>
            </a:r>
          </a:p>
          <a:p>
            <a:pPr indent="-316738" lvl="0" marL="31673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Transients and durables</a:t>
            </a:r>
          </a:p>
          <a:p>
            <a:pPr indent="-316738" lvl="0" marL="31673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Dynamics driven by internal processes of transformation</a:t>
            </a:r>
          </a:p>
          <a:p>
            <a:pPr indent="-316738" lvl="0" marL="31673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Processes correspond to production functions (of goods and bads) and every element can be, in principle, input and output</a:t>
            </a:r>
          </a:p>
          <a:p>
            <a:pPr indent="-316738" lvl="0" marL="31673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framework is also able to incorporate environmental elements</a:t>
            </a:r>
          </a:p>
          <a:p>
            <a:pPr indent="-316738" lvl="0" marL="316738" marR="0" rtl="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474747"/>
              </a:buClr>
              <a:buSzPct val="55455"/>
              <a:buFont typeface="Bodoni"/>
              <a:buChar char="•"/>
            </a:pPr>
            <a:r>
              <a:rPr b="0" i="0" lang="en-US" sz="292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Capital corresponds to durables (material or intangible) entering into production processes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041400" y="838200"/>
            <a:ext cx="10922000" cy="77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88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Humans and human capital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1041400" y="2249289"/>
            <a:ext cx="10922000" cy="6780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294640" lvl="0" marL="2946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407"/>
              <a:buFont typeface="Bodoni"/>
              <a:buChar char="•"/>
            </a:pPr>
            <a:r>
              <a:rPr b="0" i="0" lang="en-US" sz="272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People are one of the durable elements, both input and output in transformation processes</a:t>
            </a:r>
          </a:p>
          <a:p>
            <a:pPr indent="-294640" lvl="0" marL="29464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474747"/>
              </a:buClr>
              <a:buSzPct val="55407"/>
              <a:buFont typeface="Bodoni"/>
              <a:buChar char="•"/>
            </a:pPr>
            <a:r>
              <a:rPr b="0" i="0" lang="en-US" sz="272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 particular, the procreation (natural or bio-engineered) of new individuals is a central process of the system</a:t>
            </a:r>
          </a:p>
          <a:p>
            <a:pPr indent="-294640" lvl="0" marL="29464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474747"/>
              </a:buClr>
              <a:buSzPct val="55407"/>
              <a:buFont typeface="Bodoni"/>
              <a:buChar char="•"/>
            </a:pPr>
            <a:r>
              <a:rPr b="0" i="0" lang="en-US" sz="272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According to the OECD, human capital is defined as “the knowledge, skills, competencies and attributes embodied in individuals that facilitate the creation of personal, social and economic wellbeing”</a:t>
            </a:r>
          </a:p>
          <a:p>
            <a:pPr indent="-294640" lvl="0" marL="29464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474747"/>
              </a:buClr>
              <a:buSzPct val="55407"/>
              <a:buFont typeface="Bodoni"/>
              <a:buChar char="•"/>
            </a:pPr>
            <a:r>
              <a:rPr b="0" i="0" lang="en-US" sz="272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This means that human capital is not only an input for the production of goods but ALSO for the generation of individual and social wellbeing, a fundamental metric for the state of the system</a:t>
            </a:r>
          </a:p>
          <a:p>
            <a:pPr indent="-294640" lvl="0" marL="294640" marR="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474747"/>
              </a:buClr>
              <a:buSzPct val="55407"/>
              <a:buFont typeface="Bodoni"/>
              <a:buChar char="•"/>
            </a:pPr>
            <a:r>
              <a:rPr b="0" i="0" lang="en-US" sz="272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It follows from this interpretation that investment in human capital includes the sum of all costs that allow a new being to reach economic autonomy and a full social life. Of course, it will also include additions taking place during adult life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041400" y="838200"/>
            <a:ext cx="10922000" cy="1152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Three Dimensions of Human Capital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6732" y="2800350"/>
            <a:ext cx="4191833" cy="19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88106" y="5582989"/>
            <a:ext cx="4335624" cy="244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9050" y="5532932"/>
            <a:ext cx="4191833" cy="2545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8842857" y="3488728"/>
            <a:ext cx="1313484" cy="546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Gill Sans"/>
              <a:buNone/>
            </a:pPr>
            <a:r>
              <a:rPr b="0" i="0" lang="en-US" sz="3000" u="none" cap="none" strike="noStrike">
                <a:solidFill>
                  <a:srgbClr val="474747"/>
                </a:solidFill>
                <a:latin typeface="Gill Sans"/>
                <a:ea typeface="Gill Sans"/>
                <a:cs typeface="Gill Sans"/>
                <a:sym typeface="Gill Sans"/>
              </a:rPr>
              <a:t>Familia</a:t>
            </a:r>
            <a:r>
              <a:rPr lang="en-US" sz="3000">
                <a:solidFill>
                  <a:srgbClr val="474747"/>
                </a:solidFill>
                <a:latin typeface="Gill Sans"/>
                <a:ea typeface="Gill Sans"/>
                <a:cs typeface="Gill Sans"/>
                <a:sym typeface="Gill Sans"/>
              </a:rPr>
              <a:t>l</a:t>
            </a:r>
          </a:p>
        </p:txBody>
      </p:sp>
      <p:sp>
        <p:nvSpPr>
          <p:cNvPr id="185" name="Shape 185"/>
          <p:cNvSpPr/>
          <p:nvPr/>
        </p:nvSpPr>
        <p:spPr>
          <a:xfrm>
            <a:off x="1216725" y="4603748"/>
            <a:ext cx="995549" cy="546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Gill Sans"/>
              <a:buNone/>
            </a:pPr>
            <a:r>
              <a:rPr b="0" i="0" lang="en-US" sz="3000" u="none" cap="none" strike="noStrike">
                <a:solidFill>
                  <a:srgbClr val="474747"/>
                </a:solidFill>
                <a:latin typeface="Gill Sans"/>
                <a:ea typeface="Gill Sans"/>
                <a:cs typeface="Gill Sans"/>
                <a:sym typeface="Gill Sans"/>
              </a:rPr>
              <a:t>Social</a:t>
            </a:r>
          </a:p>
        </p:txBody>
      </p:sp>
      <p:sp>
        <p:nvSpPr>
          <p:cNvPr id="186" name="Shape 186"/>
          <p:cNvSpPr/>
          <p:nvPr/>
        </p:nvSpPr>
        <p:spPr>
          <a:xfrm>
            <a:off x="10451517" y="4603748"/>
            <a:ext cx="1626766" cy="546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Gill Sans"/>
              <a:buNone/>
            </a:pPr>
            <a:r>
              <a:rPr b="0" i="0" lang="en-US" sz="3000" u="none" cap="none" strike="noStrike">
                <a:solidFill>
                  <a:srgbClr val="474747"/>
                </a:solidFill>
                <a:latin typeface="Gill Sans"/>
                <a:ea typeface="Gill Sans"/>
                <a:cs typeface="Gill Sans"/>
                <a:sym typeface="Gill Sans"/>
              </a:rPr>
              <a:t>Economic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041400" y="838200"/>
            <a:ext cx="109220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Who is Responsible for taking Decisions on Human Capital Formation?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041400" y="2895600"/>
            <a:ext cx="10922000" cy="613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290068" lvl="0" marL="56946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Two types of decision</a:t>
            </a:r>
          </a:p>
          <a:p>
            <a:pPr indent="-287527" lvl="1" marL="85902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Bringing new beings into the world (</a:t>
            </a:r>
            <a:r>
              <a:rPr b="1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creation</a:t>
            </a: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)</a:t>
            </a:r>
          </a:p>
          <a:p>
            <a:pPr indent="-287527" lvl="1" marL="85902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Investment in living humans (</a:t>
            </a:r>
            <a:r>
              <a:rPr b="1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investment decision</a:t>
            </a: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)</a:t>
            </a:r>
          </a:p>
          <a:p>
            <a:pPr indent="-290068" lvl="0" marL="569468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There are two principal decision makers regarding investment</a:t>
            </a:r>
          </a:p>
          <a:p>
            <a:pPr indent="-287527" lvl="1" marL="85902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Families</a:t>
            </a:r>
          </a:p>
          <a:p>
            <a:pPr indent="-287527" lvl="1" marL="85902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Society (Government as the intermediary)</a:t>
            </a:r>
          </a:p>
          <a:p>
            <a:pPr indent="-290068" lvl="0" marL="569468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Other actors regarding investment decisions</a:t>
            </a:r>
          </a:p>
          <a:p>
            <a:pPr indent="-287527" lvl="1" marL="85902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Individuals themselves</a:t>
            </a:r>
          </a:p>
          <a:p>
            <a:pPr indent="-287527" lvl="1" marL="85902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474747"/>
              </a:buClr>
              <a:buSzPct val="54661"/>
              <a:buFont typeface="Bodoni"/>
              <a:buChar char="•"/>
            </a:pPr>
            <a:r>
              <a:rPr b="0" i="0" lang="en-US" sz="258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Firms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041400" y="838200"/>
            <a:ext cx="10922000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Paradox of Human Capital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691" y="2768600"/>
            <a:ext cx="4396550" cy="323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5642060" y="3003550"/>
            <a:ext cx="5544171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47474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Paradox: although most of the investment in human capital is made by families, the return on that investment is reaped by society (in addition to the individual itself)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8866" y="6348592"/>
            <a:ext cx="7152209" cy="300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041400" y="838200"/>
            <a:ext cx="10922000" cy="1441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25000"/>
              <a:buFont typeface="Bodoni"/>
              <a:buNone/>
            </a:pPr>
            <a:r>
              <a:rPr b="1" i="0" lang="en-US" sz="4400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From the Paradox  follows a Dilemma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1041400" y="2623293"/>
            <a:ext cx="10922000" cy="640640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265302" lvl="0" marL="532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paradox once again: although most of the investment in human capital is made by families, the return on that investment is reaped by society (in addition to the individual itself) </a:t>
            </a:r>
          </a:p>
          <a:p>
            <a:pPr indent="-265302" lvl="0" marL="53200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dilemma: what to do about the lack of incentives and the inefficiencies resulting from this paradox</a:t>
            </a:r>
          </a:p>
          <a:p>
            <a:pPr indent="-269112" lvl="1" marL="80251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The rising perception on the part of families that the return on their investment is inadequate leads to undesirable demographic outcomes</a:t>
            </a:r>
          </a:p>
          <a:p>
            <a:pPr indent="-269112" lvl="1" marL="80251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Incompatibilities between family and social motivations </a:t>
            </a:r>
            <a:r>
              <a:rPr lang="en-US" sz="2414"/>
              <a:t>combined </a:t>
            </a: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with social and economic inequalities lead to serious (social) inefficiencies in investment decisions</a:t>
            </a:r>
          </a:p>
          <a:p>
            <a:pPr indent="-265302" lvl="0" marL="53200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An obvious solution</a:t>
            </a:r>
          </a:p>
          <a:p>
            <a:pPr indent="-269112" lvl="1" marL="80251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Socialization of investment in human capital</a:t>
            </a:r>
          </a:p>
          <a:p>
            <a:pPr indent="-269112" lvl="1" marL="802512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474747"/>
              </a:buClr>
              <a:buSzPct val="55320"/>
              <a:buFont typeface="Bodoni"/>
              <a:buChar char="•"/>
            </a:pPr>
            <a:r>
              <a:rPr b="0" i="0" lang="en-US" sz="2414" u="none" cap="none" strike="noStrike">
                <a:solidFill>
                  <a:srgbClr val="474747"/>
                </a:solidFill>
                <a:latin typeface="Bodoni"/>
                <a:ea typeface="Bodoni"/>
                <a:cs typeface="Bodoni"/>
                <a:sym typeface="Bodoni"/>
              </a:rPr>
              <a:t>But, what about implementation?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74747"/>
      </a:dk1>
      <a:lt1>
        <a:srgbClr val="470026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