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8788"/>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8788"/>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400550"/>
            <a:ext cx="5486399" cy="360045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8786"/>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86" name="Shape 8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3" name="Shape 93"/>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Fdr 1933</a:t>
            </a:r>
          </a:p>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2008</a:t>
            </a:r>
          </a:p>
        </p:txBody>
      </p:sp>
      <p:sp>
        <p:nvSpPr>
          <p:cNvPr id="94" name="Shape 94"/>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00" name="Shape 10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06" name="Shape 10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12" name="Shape 112"/>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By this standard money too fails to live up to its social mission</a:t>
            </a:r>
          </a:p>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Inflation</a:t>
            </a:r>
          </a:p>
        </p:txBody>
      </p:sp>
      <p:sp>
        <p:nvSpPr>
          <p:cNvPr id="113" name="Shape 113"/>
          <p:cNvSpPr txBox="1"/>
          <p:nvPr>
            <p:ph idx="12" type="sldNum"/>
          </p:nvPr>
        </p:nvSpPr>
        <p:spPr>
          <a:xfrm>
            <a:off x="3884612" y="8685213"/>
            <a:ext cx="2971799" cy="458786"/>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txBox="1"/>
          <p:nvPr>
            <p:ph idx="1" type="body"/>
          </p:nvPr>
        </p:nvSpPr>
        <p:spPr>
          <a:xfrm>
            <a:off x="685800" y="4400550"/>
            <a:ext cx="5486399" cy="3600450"/>
          </a:xfrm>
          <a:prstGeom prst="rect">
            <a:avLst/>
          </a:prstGeom>
        </p:spPr>
        <p:txBody>
          <a:bodyPr anchorCtr="0" anchor="t" bIns="91425" lIns="91425" rIns="91425" tIns="91425">
            <a:noAutofit/>
          </a:bodyPr>
          <a:lstStyle/>
          <a:p>
            <a:pPr lvl="0">
              <a:spcBef>
                <a:spcPts val="0"/>
              </a:spcBef>
              <a:buNone/>
            </a:pPr>
            <a:r>
              <a:t/>
            </a:r>
            <a:endParaRPr/>
          </a:p>
        </p:txBody>
      </p:sp>
      <p:sp>
        <p:nvSpPr>
          <p:cNvPr id="119" name="Shape 11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5" name="Shape 15"/>
        <p:cNvGrpSpPr/>
        <p:nvPr/>
      </p:nvGrpSpPr>
      <p:grpSpPr>
        <a:xfrm>
          <a:off x="0" y="0"/>
          <a:ext cx="0" cy="0"/>
          <a:chOff x="0" y="0"/>
          <a:chExt cx="0" cy="0"/>
        </a:xfrm>
      </p:grpSpPr>
      <p:sp>
        <p:nvSpPr>
          <p:cNvPr id="16" name="Shape 16"/>
          <p:cNvSpPr txBox="1"/>
          <p:nvPr>
            <p:ph type="ctrTitle"/>
          </p:nvPr>
        </p:nvSpPr>
        <p:spPr>
          <a:xfrm>
            <a:off x="1524000" y="1122362"/>
            <a:ext cx="9144000" cy="23876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dk1"/>
              </a:buClr>
              <a:buFont typeface="Calibri"/>
              <a:buNone/>
              <a:defRPr b="0" i="0" sz="6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subTitle"/>
          </p:nvPr>
        </p:nvSpPr>
        <p:spPr>
          <a:xfrm>
            <a:off x="1524000" y="3602037"/>
            <a:ext cx="9144000" cy="1655761"/>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dk1"/>
              </a:buClr>
              <a:buFont typeface="Arial"/>
              <a:buNone/>
              <a:defRPr b="0" i="0" sz="2400" u="none" cap="none" strike="noStrike">
                <a:solidFill>
                  <a:schemeClr val="dk1"/>
                </a:solidFill>
                <a:latin typeface="Calibri"/>
                <a:ea typeface="Calibri"/>
                <a:cs typeface="Calibri"/>
                <a:sym typeface="Calibri"/>
              </a:defRPr>
            </a:lvl1pPr>
            <a:lvl2pPr indent="0" lvl="1" marL="457200" marR="0" rtl="0" algn="ctr">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2pPr>
            <a:lvl3pPr indent="0" lvl="2" marL="914400" marR="0" rtl="0" algn="ctr">
              <a:lnSpc>
                <a:spcPct val="90000"/>
              </a:lnSpc>
              <a:spcBef>
                <a:spcPts val="500"/>
              </a:spcBef>
              <a:buClr>
                <a:schemeClr val="dk1"/>
              </a:buClr>
              <a:buFont typeface="Arial"/>
              <a:buNone/>
              <a:defRPr b="0" i="0" sz="1800" u="none" cap="none" strike="noStrike">
                <a:solidFill>
                  <a:schemeClr val="dk1"/>
                </a:solidFill>
                <a:latin typeface="Calibri"/>
                <a:ea typeface="Calibri"/>
                <a:cs typeface="Calibri"/>
                <a:sym typeface="Calibri"/>
              </a:defRPr>
            </a:lvl3pPr>
            <a:lvl4pPr indent="0" lvl="3" marL="13716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4pPr>
            <a:lvl5pPr indent="0" lvl="4" marL="18288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5pPr>
            <a:lvl6pPr indent="0" lvl="5" marL="22860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6pPr>
            <a:lvl7pPr indent="0" lvl="6" marL="27432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7pPr>
            <a:lvl8pPr indent="0" lvl="7" marL="32004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8pPr>
            <a:lvl9pPr indent="0" lvl="8" marL="36576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9pPr>
          </a:lstStyle>
          <a:p/>
        </p:txBody>
      </p:sp>
      <p:sp>
        <p:nvSpPr>
          <p:cNvPr id="18" name="Shape 1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2" name="Shape 72"/>
        <p:cNvGrpSpPr/>
        <p:nvPr/>
      </p:nvGrpSpPr>
      <p:grpSpPr>
        <a:xfrm>
          <a:off x="0" y="0"/>
          <a:ext cx="0" cy="0"/>
          <a:chOff x="0" y="0"/>
          <a:chExt cx="0" cy="0"/>
        </a:xfrm>
      </p:grpSpPr>
      <p:sp>
        <p:nvSpPr>
          <p:cNvPr id="73" name="Shape 73"/>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4" name="Shape 74"/>
          <p:cNvSpPr txBox="1"/>
          <p:nvPr>
            <p:ph idx="1" type="body"/>
          </p:nvPr>
        </p:nvSpPr>
        <p:spPr>
          <a:xfrm rot="5400000">
            <a:off x="3920331" y="-1256505"/>
            <a:ext cx="4351338" cy="105155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8" name="Shape 78"/>
        <p:cNvGrpSpPr/>
        <p:nvPr/>
      </p:nvGrpSpPr>
      <p:grpSpPr>
        <a:xfrm>
          <a:off x="0" y="0"/>
          <a:ext cx="0" cy="0"/>
          <a:chOff x="0" y="0"/>
          <a:chExt cx="0" cy="0"/>
        </a:xfrm>
      </p:grpSpPr>
      <p:sp>
        <p:nvSpPr>
          <p:cNvPr id="79" name="Shape 79"/>
          <p:cNvSpPr txBox="1"/>
          <p:nvPr>
            <p:ph type="title"/>
          </p:nvPr>
        </p:nvSpPr>
        <p:spPr>
          <a:xfrm rot="5400000">
            <a:off x="7133431" y="1956594"/>
            <a:ext cx="5811838" cy="2628899"/>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0" name="Shape 80"/>
          <p:cNvSpPr txBox="1"/>
          <p:nvPr>
            <p:ph idx="1" type="body"/>
          </p:nvPr>
        </p:nvSpPr>
        <p:spPr>
          <a:xfrm rot="5400000">
            <a:off x="1799431" y="-596105"/>
            <a:ext cx="5811838" cy="77342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1" name="Shape 21"/>
        <p:cNvGrpSpPr/>
        <p:nvPr/>
      </p:nvGrpSpPr>
      <p:grpSpPr>
        <a:xfrm>
          <a:off x="0" y="0"/>
          <a:ext cx="0" cy="0"/>
          <a:chOff x="0" y="0"/>
          <a:chExt cx="0" cy="0"/>
        </a:xfrm>
      </p:grpSpPr>
      <p:sp>
        <p:nvSpPr>
          <p:cNvPr id="22" name="Shape 22"/>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4" name="Shape 2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7" name="Shape 27"/>
        <p:cNvGrpSpPr/>
        <p:nvPr/>
      </p:nvGrpSpPr>
      <p:grpSpPr>
        <a:xfrm>
          <a:off x="0" y="0"/>
          <a:ext cx="0" cy="0"/>
          <a:chOff x="0" y="0"/>
          <a:chExt cx="0" cy="0"/>
        </a:xfrm>
      </p:grpSpPr>
      <p:sp>
        <p:nvSpPr>
          <p:cNvPr id="28" name="Shape 28"/>
          <p:cNvSpPr txBox="1"/>
          <p:nvPr>
            <p:ph type="title"/>
          </p:nvPr>
        </p:nvSpPr>
        <p:spPr>
          <a:xfrm>
            <a:off x="831850" y="1709738"/>
            <a:ext cx="10515599" cy="2852737"/>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alibri"/>
              <a:buNone/>
              <a:defRPr b="0" i="0" sz="6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831850" y="4589462"/>
            <a:ext cx="10515599" cy="1500187"/>
          </a:xfrm>
          <a:prstGeom prst="rect">
            <a:avLst/>
          </a:prstGeom>
          <a:noFill/>
          <a:ln>
            <a:noFill/>
          </a:ln>
        </p:spPr>
        <p:txBody>
          <a:bodyPr anchorCtr="0" anchor="t" bIns="91425" lIns="91425" rIns="91425" tIns="91425"/>
          <a:lstStyle>
            <a:lvl1pPr indent="0" lvl="0" marL="0" marR="0" rtl="0" algn="l">
              <a:lnSpc>
                <a:spcPct val="90000"/>
              </a:lnSpc>
              <a:spcBef>
                <a:spcPts val="1000"/>
              </a:spcBef>
              <a:buClr>
                <a:srgbClr val="888888"/>
              </a:buClr>
              <a:buFont typeface="Arial"/>
              <a:buNone/>
              <a:defRPr b="0" i="0" sz="2400" u="none" cap="none" strike="noStrike">
                <a:solidFill>
                  <a:srgbClr val="888888"/>
                </a:solidFill>
                <a:latin typeface="Calibri"/>
                <a:ea typeface="Calibri"/>
                <a:cs typeface="Calibri"/>
                <a:sym typeface="Calibri"/>
              </a:defRPr>
            </a:lvl1pPr>
            <a:lvl2pPr indent="0" lvl="1" marL="457200" marR="0" rtl="0" algn="l">
              <a:lnSpc>
                <a:spcPct val="90000"/>
              </a:lnSpc>
              <a:spcBef>
                <a:spcPts val="500"/>
              </a:spcBef>
              <a:buClr>
                <a:srgbClr val="888888"/>
              </a:buClr>
              <a:buFont typeface="Arial"/>
              <a:buNone/>
              <a:defRPr b="0" i="0" sz="2000" u="none" cap="none" strike="noStrike">
                <a:solidFill>
                  <a:srgbClr val="888888"/>
                </a:solidFill>
                <a:latin typeface="Calibri"/>
                <a:ea typeface="Calibri"/>
                <a:cs typeface="Calibri"/>
                <a:sym typeface="Calibri"/>
              </a:defRPr>
            </a:lvl2pPr>
            <a:lvl3pPr indent="0" lvl="2" marL="914400" marR="0" rtl="0" algn="l">
              <a:lnSpc>
                <a:spcPct val="90000"/>
              </a:lnSpc>
              <a:spcBef>
                <a:spcPts val="500"/>
              </a:spcBef>
              <a:buClr>
                <a:srgbClr val="888888"/>
              </a:buClr>
              <a:buFont typeface="Arial"/>
              <a:buNone/>
              <a:defRPr b="0" i="0" sz="1800" u="none" cap="none" strike="noStrike">
                <a:solidFill>
                  <a:srgbClr val="888888"/>
                </a:solidFill>
                <a:latin typeface="Calibri"/>
                <a:ea typeface="Calibri"/>
                <a:cs typeface="Calibri"/>
                <a:sym typeface="Calibri"/>
              </a:defRPr>
            </a:lvl3pPr>
            <a:lvl4pPr indent="0" lvl="3" marL="13716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4pPr>
            <a:lvl5pPr indent="0" lvl="4" marL="18288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5pPr>
            <a:lvl6pPr indent="0" lvl="5" marL="22860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6pPr>
            <a:lvl7pPr indent="0" lvl="6" marL="27432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7pPr>
            <a:lvl8pPr indent="0" lvl="7" marL="32004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8pPr>
            <a:lvl9pPr indent="0" lvl="8" marL="36576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9pPr>
          </a:lstStyle>
          <a:p/>
        </p:txBody>
      </p:sp>
      <p:sp>
        <p:nvSpPr>
          <p:cNvPr id="30" name="Shape 3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3" name="Shape 33"/>
        <p:cNvGrpSpPr/>
        <p:nvPr/>
      </p:nvGrpSpPr>
      <p:grpSpPr>
        <a:xfrm>
          <a:off x="0" y="0"/>
          <a:ext cx="0" cy="0"/>
          <a:chOff x="0" y="0"/>
          <a:chExt cx="0" cy="0"/>
        </a:xfrm>
      </p:grpSpPr>
      <p:sp>
        <p:nvSpPr>
          <p:cNvPr id="34" name="Shape 34"/>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5" name="Shape 35"/>
          <p:cNvSpPr txBox="1"/>
          <p:nvPr>
            <p:ph idx="1" type="body"/>
          </p:nvPr>
        </p:nvSpPr>
        <p:spPr>
          <a:xfrm>
            <a:off x="838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6172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0" name="Shape 40"/>
        <p:cNvGrpSpPr/>
        <p:nvPr/>
      </p:nvGrpSpPr>
      <p:grpSpPr>
        <a:xfrm>
          <a:off x="0" y="0"/>
          <a:ext cx="0" cy="0"/>
          <a:chOff x="0" y="0"/>
          <a:chExt cx="0" cy="0"/>
        </a:xfrm>
      </p:grpSpPr>
      <p:sp>
        <p:nvSpPr>
          <p:cNvPr id="41" name="Shape 41"/>
          <p:cNvSpPr txBox="1"/>
          <p:nvPr>
            <p:ph type="title"/>
          </p:nvPr>
        </p:nvSpPr>
        <p:spPr>
          <a:xfrm>
            <a:off x="839787"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2" name="Shape 42"/>
          <p:cNvSpPr txBox="1"/>
          <p:nvPr>
            <p:ph idx="1" type="body"/>
          </p:nvPr>
        </p:nvSpPr>
        <p:spPr>
          <a:xfrm>
            <a:off x="839787" y="1681163"/>
            <a:ext cx="51577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839787" y="2505075"/>
            <a:ext cx="51577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6172200" y="1681163"/>
            <a:ext cx="51831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6172200" y="2505075"/>
            <a:ext cx="51831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9" name="Shape 49"/>
        <p:cNvGrpSpPr/>
        <p:nvPr/>
      </p:nvGrpSpPr>
      <p:grpSpPr>
        <a:xfrm>
          <a:off x="0" y="0"/>
          <a:ext cx="0" cy="0"/>
          <a:chOff x="0" y="0"/>
          <a:chExt cx="0" cy="0"/>
        </a:xfrm>
      </p:grpSpPr>
      <p:sp>
        <p:nvSpPr>
          <p:cNvPr id="50" name="Shape 50"/>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1" name="Shape 51"/>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4" name="Shape 54"/>
        <p:cNvGrpSpPr/>
        <p:nvPr/>
      </p:nvGrpSpPr>
      <p:grpSpPr>
        <a:xfrm>
          <a:off x="0" y="0"/>
          <a:ext cx="0" cy="0"/>
          <a:chOff x="0" y="0"/>
          <a:chExt cx="0" cy="0"/>
        </a:xfrm>
      </p:grpSpPr>
      <p:sp>
        <p:nvSpPr>
          <p:cNvPr id="55" name="Shape 5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8" name="Shape 58"/>
        <p:cNvGrpSpPr/>
        <p:nvPr/>
      </p:nvGrpSpPr>
      <p:grpSpPr>
        <a:xfrm>
          <a:off x="0" y="0"/>
          <a:ext cx="0" cy="0"/>
          <a:chOff x="0" y="0"/>
          <a:chExt cx="0" cy="0"/>
        </a:xfrm>
      </p:grpSpPr>
      <p:sp>
        <p:nvSpPr>
          <p:cNvPr id="59" name="Shape 59"/>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0" name="Shape 60"/>
          <p:cNvSpPr txBox="1"/>
          <p:nvPr>
            <p:ph idx="1" type="body"/>
          </p:nvPr>
        </p:nvSpPr>
        <p:spPr>
          <a:xfrm>
            <a:off x="5183187" y="987425"/>
            <a:ext cx="6172199" cy="4873624"/>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50800" lvl="1" marL="685800" marR="0" rtl="0" algn="l">
              <a:lnSpc>
                <a:spcPct val="90000"/>
              </a:lnSpc>
              <a:spcBef>
                <a:spcPts val="5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16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14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12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5" name="Shape 65"/>
        <p:cNvGrpSpPr/>
        <p:nvPr/>
      </p:nvGrpSpPr>
      <p:grpSpPr>
        <a:xfrm>
          <a:off x="0" y="0"/>
          <a:ext cx="0" cy="0"/>
          <a:chOff x="0" y="0"/>
          <a:chExt cx="0" cy="0"/>
        </a:xfrm>
      </p:grpSpPr>
      <p:sp>
        <p:nvSpPr>
          <p:cNvPr id="66" name="Shape 66"/>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7" name="Shape 67"/>
          <p:cNvSpPr/>
          <p:nvPr>
            <p:ph idx="2" type="pic"/>
          </p:nvPr>
        </p:nvSpPr>
        <p:spPr>
          <a:xfrm>
            <a:off x="5183187" y="987425"/>
            <a:ext cx="6172199" cy="4873624"/>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16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14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12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ctrTitle"/>
          </p:nvPr>
        </p:nvSpPr>
        <p:spPr>
          <a:xfrm>
            <a:off x="1524000" y="-1091453"/>
            <a:ext cx="9785684" cy="23876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chemeClr val="dk1"/>
              </a:buClr>
              <a:buSzPct val="25000"/>
              <a:buFont typeface="Calibri"/>
              <a:buNone/>
            </a:pPr>
            <a:r>
              <a:rPr b="0" i="0" lang="en-US" sz="6000" u="none" cap="none" strike="noStrike">
                <a:solidFill>
                  <a:schemeClr val="dk1"/>
                </a:solidFill>
                <a:latin typeface="Calibri"/>
                <a:ea typeface="Calibri"/>
                <a:cs typeface="Calibri"/>
                <a:sym typeface="Calibri"/>
              </a:rPr>
              <a:t>Social Theory of Money</a:t>
            </a:r>
          </a:p>
        </p:txBody>
      </p:sp>
      <p:sp>
        <p:nvSpPr>
          <p:cNvPr id="89" name="Shape 89"/>
          <p:cNvSpPr txBox="1"/>
          <p:nvPr>
            <p:ph idx="1" type="subTitle"/>
          </p:nvPr>
        </p:nvSpPr>
        <p:spPr>
          <a:xfrm>
            <a:off x="1524000" y="5151707"/>
            <a:ext cx="9144000" cy="1655761"/>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rgbClr val="1F3864"/>
              </a:buClr>
              <a:buSzPct val="25000"/>
              <a:buFont typeface="Arial"/>
              <a:buNone/>
            </a:pPr>
            <a:r>
              <a:rPr b="1" i="0" lang="en-US" sz="1800" u="none" cap="none" strike="noStrike">
                <a:solidFill>
                  <a:srgbClr val="1F3864"/>
                </a:solidFill>
                <a:latin typeface="Cambria"/>
                <a:ea typeface="Cambria"/>
                <a:cs typeface="Cambria"/>
                <a:sym typeface="Cambria"/>
              </a:rPr>
              <a:t>Garry Jacobs</a:t>
            </a:r>
          </a:p>
          <a:p>
            <a:pPr indent="0" lvl="0" marL="0" marR="0" rtl="0" algn="ctr">
              <a:lnSpc>
                <a:spcPct val="90000"/>
              </a:lnSpc>
              <a:spcBef>
                <a:spcPts val="0"/>
              </a:spcBef>
              <a:spcAft>
                <a:spcPts val="0"/>
              </a:spcAft>
              <a:buClr>
                <a:srgbClr val="1F3864"/>
              </a:buClr>
              <a:buSzPct val="25000"/>
              <a:buFont typeface="Arial"/>
              <a:buNone/>
            </a:pPr>
            <a:r>
              <a:rPr b="1" i="1" lang="en-US" sz="1400" u="none" cap="none" strike="noStrike">
                <a:solidFill>
                  <a:srgbClr val="1F3864"/>
                </a:solidFill>
                <a:latin typeface="Cambria"/>
                <a:ea typeface="Cambria"/>
                <a:cs typeface="Cambria"/>
                <a:sym typeface="Cambria"/>
              </a:rPr>
              <a:t>CEO, World Academy of Art &amp; Science </a:t>
            </a:r>
          </a:p>
          <a:p>
            <a:pPr indent="0" lvl="0" marL="0" marR="0" rtl="0" algn="ctr">
              <a:lnSpc>
                <a:spcPct val="90000"/>
              </a:lnSpc>
              <a:spcBef>
                <a:spcPts val="0"/>
              </a:spcBef>
              <a:spcAft>
                <a:spcPts val="0"/>
              </a:spcAft>
              <a:buClr>
                <a:srgbClr val="1F3864"/>
              </a:buClr>
              <a:buSzPct val="25000"/>
              <a:buFont typeface="Arial"/>
              <a:buNone/>
            </a:pPr>
            <a:r>
              <a:rPr b="1" i="1" lang="en-US" sz="1400" u="none" cap="none" strike="noStrike">
                <a:solidFill>
                  <a:srgbClr val="1F3864"/>
                </a:solidFill>
                <a:latin typeface="Cambria"/>
                <a:ea typeface="Cambria"/>
                <a:cs typeface="Cambria"/>
                <a:sym typeface="Cambria"/>
              </a:rPr>
              <a:t>CEO, World University Consortium</a:t>
            </a:r>
          </a:p>
          <a:p>
            <a:pPr indent="0" lvl="0" marL="0" marR="0" rtl="0" algn="ctr">
              <a:lnSpc>
                <a:spcPct val="90000"/>
              </a:lnSpc>
              <a:spcBef>
                <a:spcPts val="0"/>
              </a:spcBef>
              <a:spcAft>
                <a:spcPts val="0"/>
              </a:spcAft>
              <a:buClr>
                <a:srgbClr val="1F3864"/>
              </a:buClr>
              <a:buSzPct val="25000"/>
              <a:buFont typeface="Arial"/>
              <a:buNone/>
            </a:pPr>
            <a:r>
              <a:rPr b="1" i="1" lang="en-US" sz="1400" u="none" cap="none" strike="noStrike">
                <a:solidFill>
                  <a:srgbClr val="1F3864"/>
                </a:solidFill>
                <a:latin typeface="Cambria"/>
                <a:ea typeface="Cambria"/>
                <a:cs typeface="Cambria"/>
                <a:sym typeface="Cambria"/>
              </a:rPr>
              <a:t>Vice President, The Mother’s Service Society (India)</a:t>
            </a:r>
          </a:p>
          <a:p>
            <a:pPr indent="0" lvl="0" marL="0" marR="0" rtl="0" algn="ctr">
              <a:lnSpc>
                <a:spcPct val="90000"/>
              </a:lnSpc>
              <a:spcBef>
                <a:spcPts val="1000"/>
              </a:spcBef>
              <a:spcAft>
                <a:spcPts val="0"/>
              </a:spcAft>
              <a:buClr>
                <a:srgbClr val="1F3864"/>
              </a:buClr>
              <a:buSzPct val="25000"/>
              <a:buFont typeface="Arial"/>
              <a:buNone/>
            </a:pPr>
            <a:r>
              <a:rPr b="1" i="0" lang="en-US" sz="1600" u="none" cap="none" strike="noStrike">
                <a:solidFill>
                  <a:srgbClr val="1F3864"/>
                </a:solidFill>
                <a:latin typeface="Cambria"/>
                <a:ea typeface="Cambria"/>
                <a:cs typeface="Cambria"/>
                <a:sym typeface="Cambria"/>
              </a:rPr>
              <a:t>Dubrovnik, February 1-3, 2017</a:t>
            </a:r>
          </a:p>
          <a:p>
            <a:pPr indent="0" lvl="0" marL="0" marR="0" rtl="0" algn="ctr">
              <a:lnSpc>
                <a:spcPct val="90000"/>
              </a:lnSpc>
              <a:spcBef>
                <a:spcPts val="1000"/>
              </a:spcBef>
              <a:buClr>
                <a:schemeClr val="dk1"/>
              </a:buClr>
              <a:buSzPct val="25000"/>
              <a:buFont typeface="Arial"/>
              <a:buNone/>
            </a:pPr>
            <a:r>
              <a:t/>
            </a:r>
            <a:endParaRPr b="1" i="0" sz="1400" u="none" cap="none" strike="noStrike">
              <a:solidFill>
                <a:schemeClr val="dk1"/>
              </a:solidFill>
              <a:latin typeface="Calibri"/>
              <a:ea typeface="Calibri"/>
              <a:cs typeface="Calibri"/>
              <a:sym typeface="Calibri"/>
            </a:endParaRPr>
          </a:p>
        </p:txBody>
      </p:sp>
      <p:pic>
        <p:nvPicPr>
          <p:cNvPr descr="http://i1.nyt.com/images/2015/03/24/business/fedtime5/fedtime5-jumbo.jpg" id="90" name="Shape 90"/>
          <p:cNvPicPr preferRelativeResize="0"/>
          <p:nvPr/>
        </p:nvPicPr>
        <p:blipFill rotWithShape="1">
          <a:blip r:embed="rId3">
            <a:alphaModFix/>
          </a:blip>
          <a:srcRect b="3443" l="0" r="0" t="10304"/>
          <a:stretch/>
        </p:blipFill>
        <p:spPr>
          <a:xfrm>
            <a:off x="3041582" y="1296148"/>
            <a:ext cx="6025415" cy="344910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198119" y="198119"/>
            <a:ext cx="11734798" cy="7620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i="0" lang="en-US" sz="4000" u="none" cap="none" strike="noStrike">
                <a:solidFill>
                  <a:schemeClr val="dk1"/>
                </a:solidFill>
                <a:latin typeface="Calibri"/>
                <a:ea typeface="Calibri"/>
                <a:cs typeface="Calibri"/>
                <a:sym typeface="Calibri"/>
              </a:rPr>
              <a:t>Social Characteristics of Money</a:t>
            </a:r>
          </a:p>
        </p:txBody>
      </p:sp>
      <p:sp>
        <p:nvSpPr>
          <p:cNvPr id="97" name="Shape 97"/>
          <p:cNvSpPr txBox="1"/>
          <p:nvPr>
            <p:ph idx="1" type="body"/>
          </p:nvPr>
        </p:nvSpPr>
        <p:spPr>
          <a:xfrm>
            <a:off x="182879" y="1106904"/>
            <a:ext cx="11925700" cy="5217695"/>
          </a:xfrm>
          <a:prstGeom prst="rect">
            <a:avLst/>
          </a:prstGeom>
          <a:noFill/>
          <a:ln>
            <a:noFill/>
          </a:ln>
        </p:spPr>
        <p:txBody>
          <a:bodyPr anchorCtr="0" anchor="t" bIns="45700" lIns="91425" rIns="91425" tIns="45700">
            <a:noAutofit/>
          </a:bodyPr>
          <a:lstStyle/>
          <a:p>
            <a:pPr indent="-335235" lvl="0" marL="360000" marR="0" rtl="0" algn="l">
              <a:lnSpc>
                <a:spcPct val="70000"/>
              </a:lnSpc>
              <a:spcBef>
                <a:spcPts val="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Money is not a thing </a:t>
            </a:r>
          </a:p>
          <a:p>
            <a:pPr indent="-335235" lvl="0" marL="360000" marR="0" rtl="0" algn="l">
              <a:lnSpc>
                <a:spcPct val="7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Money is a social organization for networking similar to language and the Internet</a:t>
            </a:r>
          </a:p>
          <a:p>
            <a:pPr indent="-335235" lvl="0" marL="360000" marR="0" rtl="0" algn="l">
              <a:lnSpc>
                <a:spcPct val="7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Money has helped liberate the individual from social &amp; cultural constraints</a:t>
            </a:r>
          </a:p>
          <a:p>
            <a:pPr indent="-335235" lvl="0" marL="360000" marR="0" rtl="0" algn="l">
              <a:lnSpc>
                <a:spcPct val="7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Money is an instrument for social development which has become a master</a:t>
            </a:r>
          </a:p>
          <a:p>
            <a:pPr indent="-335235" lvl="0" marL="360000" marR="0" rtl="0" algn="l">
              <a:lnSpc>
                <a:spcPct val="7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Money has no inherent value outside of a social context</a:t>
            </a:r>
          </a:p>
          <a:p>
            <a:pPr indent="-335235" lvl="0" marL="360000" marR="0" rtl="0" algn="l">
              <a:lnSpc>
                <a:spcPct val="7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It is a subtle power with the capacity for multiplication and self-multiplication, the way information and knowledge can multiply</a:t>
            </a:r>
          </a:p>
          <a:p>
            <a:pPr indent="-335235" lvl="0" marL="360000" marR="0" rtl="0" algn="l">
              <a:lnSpc>
                <a:spcPct val="70000"/>
              </a:lnSpc>
              <a:spcBef>
                <a:spcPts val="1200"/>
              </a:spcBef>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Capacity to create money can be increased by increasing the geographic area in which it is accepted, increasing velocity of money, raising trust in the institutions on which it is based, and monetarizing intangible forms of wealth</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x="0" y="0"/>
          <a:ext cx="0" cy="0"/>
          <a:chOff x="0" y="0"/>
          <a:chExt cx="0" cy="0"/>
        </a:xfrm>
      </p:grpSpPr>
      <p:sp>
        <p:nvSpPr>
          <p:cNvPr id="102" name="Shape 102"/>
          <p:cNvSpPr txBox="1"/>
          <p:nvPr>
            <p:ph type="title"/>
          </p:nvPr>
        </p:nvSpPr>
        <p:spPr>
          <a:xfrm>
            <a:off x="182880" y="228598"/>
            <a:ext cx="11780520" cy="655321"/>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i="0" lang="en-US" sz="4000" u="none" cap="none" strike="noStrike">
                <a:solidFill>
                  <a:schemeClr val="dk1"/>
                </a:solidFill>
                <a:latin typeface="Calibri"/>
                <a:ea typeface="Calibri"/>
                <a:cs typeface="Calibri"/>
                <a:sym typeface="Calibri"/>
              </a:rPr>
              <a:t>Money as Symbol</a:t>
            </a:r>
          </a:p>
        </p:txBody>
      </p:sp>
      <p:sp>
        <p:nvSpPr>
          <p:cNvPr id="103" name="Shape 103"/>
          <p:cNvSpPr txBox="1"/>
          <p:nvPr>
            <p:ph idx="1" type="body"/>
          </p:nvPr>
        </p:nvSpPr>
        <p:spPr>
          <a:xfrm>
            <a:off x="228600" y="883920"/>
            <a:ext cx="11734800" cy="5501639"/>
          </a:xfrm>
          <a:prstGeom prst="rect">
            <a:avLst/>
          </a:prstGeom>
          <a:noFill/>
          <a:ln>
            <a:noFill/>
          </a:ln>
        </p:spPr>
        <p:txBody>
          <a:bodyPr anchorCtr="0" anchor="t" bIns="45700" lIns="91425" rIns="91425" tIns="45700">
            <a:noAutofit/>
          </a:bodyPr>
          <a:lstStyle/>
          <a:p>
            <a:pPr indent="-360000" lvl="0" marL="360000" marR="0" rtl="0" algn="l">
              <a:lnSpc>
                <a:spcPct val="90000"/>
              </a:lnSpc>
              <a:spcBef>
                <a:spcPts val="0"/>
              </a:spcBef>
              <a:spcAft>
                <a:spcPts val="0"/>
              </a:spcAft>
              <a:buClr>
                <a:schemeClr val="dk1"/>
              </a:buClr>
              <a:buSzPct val="100000"/>
              <a:buFont typeface="Arial"/>
              <a:buChar char="•"/>
            </a:pPr>
            <a:r>
              <a:rPr b="0" i="0" lang="en-US" sz="3200" u="none" cap="none" strike="noStrike">
                <a:solidFill>
                  <a:schemeClr val="dk1"/>
                </a:solidFill>
                <a:latin typeface="Cambria"/>
                <a:ea typeface="Cambria"/>
                <a:cs typeface="Cambria"/>
                <a:sym typeface="Cambria"/>
              </a:rPr>
              <a:t>For products, services, technologies, physical and intellectual property companies, other forms of capital </a:t>
            </a:r>
          </a:p>
          <a:p>
            <a:pPr indent="-360000" lvl="0" marL="360000" marR="0" rtl="0" algn="l">
              <a:lnSpc>
                <a:spcPct val="90000"/>
              </a:lnSpc>
              <a:spcBef>
                <a:spcPts val="1200"/>
              </a:spcBef>
              <a:spcAft>
                <a:spcPts val="0"/>
              </a:spcAft>
              <a:buClr>
                <a:schemeClr val="dk1"/>
              </a:buClr>
              <a:buSzPct val="100000"/>
              <a:buFont typeface="Arial"/>
              <a:buChar char="•"/>
            </a:pPr>
            <a:r>
              <a:rPr b="0" i="0" lang="en-US" sz="3200" u="none" cap="none" strike="noStrike">
                <a:solidFill>
                  <a:schemeClr val="dk1"/>
                </a:solidFill>
                <a:latin typeface="Cambria"/>
                <a:ea typeface="Cambria"/>
                <a:cs typeface="Cambria"/>
                <a:sym typeface="Cambria"/>
              </a:rPr>
              <a:t>For the economic capacities of the nation that issues it – its natural, human &amp; technological resources, the integrity of its political institutions, capacity for self-defense, quality of educational system, aptitude for innovation, legal protection of property and human rights, cultural values related to freedom, integrity and hard work</a:t>
            </a:r>
          </a:p>
          <a:p>
            <a:pPr indent="-360000" lvl="0" marL="360000" marR="0" rtl="0" algn="l">
              <a:lnSpc>
                <a:spcPct val="90000"/>
              </a:lnSpc>
              <a:spcBef>
                <a:spcPts val="1200"/>
              </a:spcBef>
              <a:buClr>
                <a:schemeClr val="dk1"/>
              </a:buClr>
              <a:buSzPct val="100000"/>
              <a:buFont typeface="Arial"/>
              <a:buChar char="•"/>
            </a:pPr>
            <a:r>
              <a:rPr b="0" i="0" lang="en-US" sz="3200" u="none" cap="none" strike="noStrike">
                <a:solidFill>
                  <a:schemeClr val="dk1"/>
                </a:solidFill>
                <a:latin typeface="Cambria"/>
                <a:ea typeface="Cambria"/>
                <a:cs typeface="Cambria"/>
                <a:sym typeface="Cambria"/>
              </a:rPr>
              <a:t>Money is a form of </a:t>
            </a:r>
            <a:r>
              <a:rPr b="1" i="0" lang="en-US" sz="3200" u="none" cap="none" strike="noStrike">
                <a:solidFill>
                  <a:schemeClr val="dk1"/>
                </a:solidFill>
                <a:latin typeface="Cambria"/>
                <a:ea typeface="Cambria"/>
                <a:cs typeface="Cambria"/>
                <a:sym typeface="Cambria"/>
              </a:rPr>
              <a:t>social power</a:t>
            </a:r>
            <a:r>
              <a:rPr b="0" i="0" lang="en-US" sz="3200" u="none" cap="none" strike="noStrike">
                <a:solidFill>
                  <a:schemeClr val="dk1"/>
                </a:solidFill>
                <a:latin typeface="Cambria"/>
                <a:ea typeface="Cambria"/>
                <a:cs typeface="Cambria"/>
                <a:sym typeface="Cambria"/>
              </a:rPr>
              <a:t> intimately linked to other forms of power with which it is interconvertible</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Money and Social Power</a:t>
            </a:r>
          </a:p>
        </p:txBody>
      </p:sp>
      <p:sp>
        <p:nvSpPr>
          <p:cNvPr id="109" name="Shape 109"/>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spcAft>
                <a:spcPts val="0"/>
              </a:spcAft>
              <a:buClr>
                <a:srgbClr val="C00000"/>
              </a:buClr>
              <a:buSzPct val="100000"/>
              <a:buFont typeface="Arial"/>
              <a:buChar char="•"/>
            </a:pPr>
            <a:r>
              <a:rPr b="1" i="0" lang="en-US" sz="2800" u="none" cap="none" strike="noStrike">
                <a:solidFill>
                  <a:srgbClr val="C00000"/>
                </a:solidFill>
                <a:latin typeface="Cambria"/>
                <a:ea typeface="Cambria"/>
                <a:cs typeface="Cambria"/>
                <a:sym typeface="Cambria"/>
              </a:rPr>
              <a:t>Scarcity of money reflects an unwillingness to equitably distribute social power</a:t>
            </a:r>
          </a:p>
          <a:p>
            <a:pPr indent="-228600" lvl="0" marL="228600" marR="0" rtl="0" algn="l">
              <a:lnSpc>
                <a:spcPct val="90000"/>
              </a:lnSpc>
              <a:spcBef>
                <a:spcPts val="1000"/>
              </a:spcBef>
              <a:spcAft>
                <a:spcPts val="0"/>
              </a:spcAft>
              <a:buClr>
                <a:srgbClr val="C00000"/>
              </a:buClr>
              <a:buSzPct val="100000"/>
              <a:buFont typeface="Arial"/>
              <a:buChar char="•"/>
            </a:pPr>
            <a:r>
              <a:rPr b="1" i="0" lang="en-US" sz="2800" u="none" cap="none" strike="noStrike">
                <a:solidFill>
                  <a:srgbClr val="C00000"/>
                </a:solidFill>
                <a:latin typeface="Cambria"/>
                <a:ea typeface="Cambria"/>
                <a:cs typeface="Cambria"/>
                <a:sym typeface="Cambria"/>
              </a:rPr>
              <a:t> The power of money derives from peace, social harmony, national productivity, public confidence, trust and human values </a:t>
            </a:r>
          </a:p>
          <a:p>
            <a:pPr indent="-228600" lvl="0" marL="228600" marR="0" rtl="0" algn="l">
              <a:lnSpc>
                <a:spcPct val="90000"/>
              </a:lnSpc>
              <a:spcBef>
                <a:spcPts val="1000"/>
              </a:spcBef>
              <a:buClr>
                <a:schemeClr val="dk1"/>
              </a:buClr>
              <a:buSzPct val="1000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198119" y="198119"/>
            <a:ext cx="11765280" cy="716279"/>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i="0" lang="en-US" sz="4000" u="none" cap="none" strike="noStrike">
                <a:solidFill>
                  <a:schemeClr val="dk1"/>
                </a:solidFill>
                <a:latin typeface="Calibri"/>
                <a:ea typeface="Calibri"/>
                <a:cs typeface="Calibri"/>
                <a:sym typeface="Calibri"/>
              </a:rPr>
              <a:t>Human Value of Currency</a:t>
            </a:r>
          </a:p>
        </p:txBody>
      </p:sp>
      <p:sp>
        <p:nvSpPr>
          <p:cNvPr id="116" name="Shape 116"/>
          <p:cNvSpPr txBox="1"/>
          <p:nvPr>
            <p:ph idx="1" type="body"/>
          </p:nvPr>
        </p:nvSpPr>
        <p:spPr>
          <a:xfrm>
            <a:off x="243839" y="1064528"/>
            <a:ext cx="11719559" cy="5486399"/>
          </a:xfrm>
          <a:prstGeom prst="rect">
            <a:avLst/>
          </a:prstGeom>
          <a:noFill/>
          <a:ln>
            <a:noFill/>
          </a:ln>
        </p:spPr>
        <p:txBody>
          <a:bodyPr anchorCtr="0" anchor="t" bIns="45700" lIns="91425" rIns="91425" tIns="45700">
            <a:noAutofit/>
          </a:bodyPr>
          <a:lstStyle/>
          <a:p>
            <a:pPr indent="-324439" lvl="0" marL="360000" marR="0" rtl="0" algn="l">
              <a:lnSpc>
                <a:spcPct val="80000"/>
              </a:lnSpc>
              <a:spcBef>
                <a:spcPts val="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The value of money lies in its role as a catalyst to facilitate, accelerate and maximize the harnessing of all available resources for the betterment of humanity</a:t>
            </a:r>
          </a:p>
          <a:p>
            <a:pPr indent="-324439" lvl="0" marL="360000" marR="0" rtl="0" algn="l">
              <a:lnSpc>
                <a:spcPct val="8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The real value of money should reflect how effectively it serves and promotes security, welfare and well-being of people</a:t>
            </a:r>
          </a:p>
          <a:p>
            <a:pPr indent="-324439" lvl="0" marL="360000" marR="0" rtl="0" algn="l">
              <a:lnSpc>
                <a:spcPct val="8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A monetary system that benefits a few is no better or fairer than a political system that concentrates power in an authoritarian elite</a:t>
            </a:r>
          </a:p>
          <a:p>
            <a:pPr indent="-322262" lvl="0" marL="346075" marR="0" rtl="0" algn="l">
              <a:lnSpc>
                <a:spcPct val="80000"/>
              </a:lnSpc>
              <a:spcBef>
                <a:spcPts val="1200"/>
              </a:spcBef>
              <a:spcAft>
                <a:spcPts val="0"/>
              </a:spcAft>
              <a:buClr>
                <a:srgbClr val="C00000"/>
              </a:buClr>
              <a:buSzPct val="100000"/>
              <a:buFont typeface="Arial"/>
              <a:buChar char="•"/>
            </a:pPr>
            <a:r>
              <a:rPr b="1" i="0" lang="en-US" sz="2400" u="none" cap="none" strike="noStrike">
                <a:solidFill>
                  <a:srgbClr val="C00000"/>
                </a:solidFill>
                <a:latin typeface="Cambria"/>
                <a:ea typeface="Cambria"/>
                <a:cs typeface="Cambria"/>
                <a:sym typeface="Cambria"/>
              </a:rPr>
              <a:t>Money is a symbol of the value of human life and individuality</a:t>
            </a:r>
          </a:p>
          <a:p>
            <a:pPr indent="-322262" lvl="0" marL="346075" marR="0" rtl="0" algn="l">
              <a:lnSpc>
                <a:spcPct val="80000"/>
              </a:lnSpc>
              <a:spcBef>
                <a:spcPts val="1200"/>
              </a:spcBef>
              <a:spcAft>
                <a:spcPts val="0"/>
              </a:spcAft>
              <a:buClr>
                <a:srgbClr val="C00000"/>
              </a:buClr>
              <a:buSzPct val="100000"/>
              <a:buFont typeface="Arial"/>
              <a:buChar char="•"/>
            </a:pPr>
            <a:r>
              <a:rPr b="1" i="0" lang="en-US" sz="2400" u="none" cap="none" strike="noStrike">
                <a:solidFill>
                  <a:srgbClr val="C00000"/>
                </a:solidFill>
                <a:latin typeface="Cambria"/>
                <a:ea typeface="Cambria"/>
                <a:cs typeface="Cambria"/>
                <a:sym typeface="Cambria"/>
              </a:rPr>
              <a:t>Increasing the value of human beings increases the capacity to create money</a:t>
            </a:r>
          </a:p>
          <a:p>
            <a:pPr indent="-324439" lvl="0" marL="360000" marR="0" rtl="0" algn="l">
              <a:lnSpc>
                <a:spcPct val="80000"/>
              </a:lnSpc>
              <a:spcBef>
                <a:spcPts val="1200"/>
              </a:spcBef>
              <a:spcAft>
                <a:spcPts val="0"/>
              </a:spcAft>
              <a:buClr>
                <a:schemeClr val="dk1"/>
              </a:buClr>
              <a:buSzPct val="100000"/>
              <a:buFont typeface="Arial"/>
              <a:buChar char="•"/>
            </a:pPr>
            <a:r>
              <a:rPr b="0" i="0" lang="en-US" sz="2400" u="none" cap="none" strike="noStrike">
                <a:solidFill>
                  <a:schemeClr val="dk1"/>
                </a:solidFill>
                <a:latin typeface="Cambria"/>
                <a:ea typeface="Cambria"/>
                <a:cs typeface="Cambria"/>
                <a:sym typeface="Cambria"/>
              </a:rPr>
              <a:t>Rationale for minimum basic income scheme is similar to universal free education</a:t>
            </a:r>
          </a:p>
          <a:p>
            <a:pPr indent="-228600" lvl="0" marL="228600" marR="0" rtl="0" algn="l">
              <a:lnSpc>
                <a:spcPct val="80000"/>
              </a:lnSpc>
              <a:spcBef>
                <a:spcPts val="1200"/>
              </a:spcBef>
              <a:spcAft>
                <a:spcPts val="0"/>
              </a:spcAft>
              <a:buClr>
                <a:schemeClr val="dk1"/>
              </a:buClr>
              <a:buSzPct val="99107"/>
              <a:buFont typeface="Arial"/>
              <a:buNone/>
            </a:pPr>
            <a:r>
              <a:t/>
            </a:r>
            <a:endParaRPr b="1" i="0" sz="2775" u="none" cap="none" strike="noStrike">
              <a:solidFill>
                <a:srgbClr val="C00000"/>
              </a:solidFill>
              <a:latin typeface="Cambria"/>
              <a:ea typeface="Cambria"/>
              <a:cs typeface="Cambria"/>
              <a:sym typeface="Cambria"/>
            </a:endParaRPr>
          </a:p>
          <a:p>
            <a:pPr indent="-360000" lvl="0" marL="360000" marR="0" rtl="0" algn="l">
              <a:lnSpc>
                <a:spcPct val="80000"/>
              </a:lnSpc>
              <a:spcBef>
                <a:spcPts val="1200"/>
              </a:spcBef>
              <a:buClr>
                <a:schemeClr val="dk1"/>
              </a:buClr>
              <a:buSzPct val="99107"/>
              <a:buFont typeface="Arial"/>
              <a:buNone/>
            </a:pPr>
            <a:r>
              <a:t/>
            </a:r>
            <a:endParaRPr b="0" i="0" sz="2775" u="none" cap="none" strike="noStrike">
              <a:solidFill>
                <a:schemeClr val="dk1"/>
              </a:solidFill>
              <a:latin typeface="Cambria"/>
              <a:ea typeface="Cambria"/>
              <a:cs typeface="Cambria"/>
              <a:sym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title"/>
          </p:nvPr>
        </p:nvSpPr>
        <p:spPr>
          <a:xfrm>
            <a:off x="838199" y="365125"/>
            <a:ext cx="1082761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i="0" lang="en-US" sz="4400" u="none" cap="none" strike="noStrike">
                <a:solidFill>
                  <a:schemeClr val="dk1"/>
                </a:solidFill>
                <a:latin typeface="Calibri"/>
                <a:ea typeface="Calibri"/>
                <a:cs typeface="Calibri"/>
                <a:sym typeface="Calibri"/>
              </a:rPr>
              <a:t>Shift from Speculation to Investment in People</a:t>
            </a:r>
          </a:p>
        </p:txBody>
      </p:sp>
      <p:sp>
        <p:nvSpPr>
          <p:cNvPr id="122" name="Shape 122"/>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90000"/>
              </a:lnSpc>
              <a:spcBef>
                <a:spcPts val="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Money system can be radically altered to promote human well-being</a:t>
            </a:r>
          </a:p>
          <a:p>
            <a:pPr indent="-228600" lvl="0" marL="228600" marR="0" rtl="0" algn="l">
              <a:lnSpc>
                <a:spcPct val="90000"/>
              </a:lnSpc>
              <a:spcBef>
                <a:spcPts val="100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Out of the 250 trillion in global financial assets, only 20% is used to support the real economy. </a:t>
            </a:r>
          </a:p>
          <a:p>
            <a:pPr indent="-228600" lvl="0" marL="228600" marR="0" rtl="0" algn="l">
              <a:lnSpc>
                <a:spcPct val="90000"/>
              </a:lnSpc>
              <a:spcBef>
                <a:spcPts val="1000"/>
              </a:spcBef>
              <a:spcAft>
                <a:spcPts val="0"/>
              </a:spcAft>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Speculative investment of the rest serves to destabilize the real economy and limit social progress </a:t>
            </a:r>
          </a:p>
          <a:p>
            <a:pPr indent="-228600" lvl="0" marL="228600" marR="0" rtl="0" algn="l">
              <a:lnSpc>
                <a:spcPct val="90000"/>
              </a:lnSpc>
              <a:spcBef>
                <a:spcPts val="1000"/>
              </a:spcBef>
              <a:buClr>
                <a:schemeClr val="dk1"/>
              </a:buClr>
              <a:buSzPct val="100000"/>
              <a:buFont typeface="Arial"/>
              <a:buChar char="•"/>
            </a:pPr>
            <a:r>
              <a:rPr b="0" i="0" lang="en-US" sz="2800" u="none" cap="none" strike="noStrike">
                <a:solidFill>
                  <a:schemeClr val="dk1"/>
                </a:solidFill>
                <a:latin typeface="Calibri"/>
                <a:ea typeface="Calibri"/>
                <a:cs typeface="Calibri"/>
                <a:sym typeface="Calibri"/>
              </a:rPr>
              <a:t>A tax on short term speculative investments is an essential measure to shift the balance from money to people</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