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lebkowska@sgh.waw.pl" TargetMode="External"/><Relationship Id="rId4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1336134"/>
            <a:ext cx="7772400" cy="226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Economy and Management</a:t>
            </a:r>
            <a:b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Theory and Practice</a:t>
            </a:r>
            <a:br>
              <a:rPr b="1" i="0" lang="en-US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Grażyna Leśniak-Łebkowska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Warsaw School of Economics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Graduate Certificate Course/Roundtable 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on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Centered Economy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Dubrovnik, 1-3 February,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039137" y="4406900"/>
            <a:ext cx="745557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GRAŻYNA LEŚNIAK-ŁEBKOWSKA (PH.D)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WARSAW SCHOOL OF ECONOMICS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E-MAIL: LEBKOWSKA@SGH.WAW.PL</a:t>
            </a:r>
            <a:b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156551" y="2210397"/>
            <a:ext cx="4338161" cy="1550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THANK YOU! 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70101">
            <a:off x="-305313" y="343533"/>
            <a:ext cx="4179569" cy="308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Management, Organization and Strategy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Evolutionary process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from fundamentals of management to interdisciplinary approach to organized </a:t>
            </a:r>
            <a:r>
              <a:rPr b="1" lang="en-US" sz="2800"/>
              <a:t>achievement of goals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changing scale and contexts with adequate corporate governance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oto Sans Symbols"/>
              <a:buChar char="➢"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Strategy: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self definition: who we are and whom we want to be ( H. Mintzberg)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Without a strategy the organization is like a ship without a rudder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(J. Ross, M. Kami).</a:t>
            </a:r>
          </a:p>
          <a:p>
            <a:pPr indent="0" lvl="1" marL="457200" marR="0" rtl="0" algn="l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 foundations of a strateg</a:t>
            </a:r>
            <a:r>
              <a:rPr b="1" lang="en-US" sz="3600"/>
              <a:t>ic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success 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156"/>
              <a:buFont typeface="Noto Sans Symbols"/>
              <a:buChar char="➢"/>
            </a:pPr>
            <a:r>
              <a:rPr b="1" i="0" lang="en-US" sz="32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concept: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Noto Sans Symbols"/>
              <a:buChar char="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values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Noto Sans Symbols"/>
              <a:buChar char="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agreed objectives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Noto Sans Symbols"/>
              <a:buChar char="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 resources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Noto Sans Symbols"/>
              <a:buChar char="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environment of activity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Noto Sans Symbols"/>
              <a:buChar char="✓"/>
            </a:pPr>
            <a:r>
              <a:rPr b="1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adjustments (flexibility and mobility)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ct val="101156"/>
              <a:buFont typeface="Noto Sans Symbols"/>
              <a:buChar char="➢"/>
            </a:pPr>
            <a:r>
              <a:rPr b="1" i="0" lang="en-US" sz="32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excellence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ct val="101156"/>
              <a:buFont typeface="Noto Sans Symbols"/>
              <a:buChar char="➢"/>
            </a:pPr>
            <a:r>
              <a:rPr b="1" i="0" lang="en-US" sz="32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management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ct val="101156"/>
              <a:buFont typeface="Noto Sans Symbols"/>
              <a:buChar char="➢"/>
            </a:pPr>
            <a:r>
              <a:rPr b="1" i="0" lang="en-US" sz="32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Cooperativeness and competitiveness </a:t>
            </a:r>
          </a:p>
          <a:p>
            <a:pPr indent="-6350" lvl="1" marL="349250" marR="0" rtl="0" algn="l">
              <a:lnSpc>
                <a:spcPct val="80000"/>
              </a:lnSpc>
              <a:spcBef>
                <a:spcPts val="647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566737" y="238050"/>
            <a:ext cx="7700400" cy="419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environment impact</a:t>
            </a:r>
            <a:b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business strategy and leadership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451139" y="1362572"/>
            <a:ext cx="4730460" cy="1965363"/>
            <a:chOff x="142504" y="1157845"/>
            <a:chExt cx="5136076" cy="2842159"/>
          </a:xfrm>
        </p:grpSpPr>
        <p:grpSp>
          <p:nvGrpSpPr>
            <p:cNvPr id="109" name="Shape 109"/>
            <p:cNvGrpSpPr/>
            <p:nvPr/>
          </p:nvGrpSpPr>
          <p:grpSpPr>
            <a:xfrm>
              <a:off x="442788" y="1759261"/>
              <a:ext cx="4485471" cy="1898385"/>
              <a:chOff x="442788" y="1759261"/>
              <a:chExt cx="4485471" cy="1898385"/>
            </a:xfrm>
          </p:grpSpPr>
          <p:cxnSp>
            <p:nvCxnSpPr>
              <p:cNvPr id="110" name="Shape 110"/>
              <p:cNvCxnSpPr>
                <a:stCxn id="111" idx="3"/>
              </p:cNvCxnSpPr>
              <p:nvPr/>
            </p:nvCxnSpPr>
            <p:spPr>
              <a:xfrm>
                <a:off x="442788" y="2355005"/>
                <a:ext cx="352800" cy="1065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12" name="Shape 112"/>
              <p:cNvCxnSpPr>
                <a:endCxn id="113" idx="1"/>
              </p:cNvCxnSpPr>
              <p:nvPr/>
            </p:nvCxnSpPr>
            <p:spPr>
              <a:xfrm>
                <a:off x="961897" y="2469776"/>
                <a:ext cx="924300" cy="1170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14" name="Shape 114"/>
              <p:cNvCxnSpPr>
                <a:stCxn id="115" idx="4"/>
                <a:endCxn id="113" idx="0"/>
              </p:cNvCxnSpPr>
              <p:nvPr/>
            </p:nvCxnSpPr>
            <p:spPr>
              <a:xfrm flipH="1">
                <a:off x="2218635" y="2929246"/>
                <a:ext cx="25800" cy="48899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16" name="Shape 116"/>
              <p:cNvCxnSpPr>
                <a:stCxn id="115" idx="4"/>
              </p:cNvCxnSpPr>
              <p:nvPr/>
            </p:nvCxnSpPr>
            <p:spPr>
              <a:xfrm>
                <a:off x="2244435" y="2929246"/>
                <a:ext cx="1056900" cy="728399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17" name="Shape 117"/>
              <p:cNvCxnSpPr>
                <a:stCxn id="118" idx="4"/>
              </p:cNvCxnSpPr>
              <p:nvPr/>
            </p:nvCxnSpPr>
            <p:spPr>
              <a:xfrm flipH="1">
                <a:off x="2529549" y="2582884"/>
                <a:ext cx="1256700" cy="10746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19" name="Shape 119"/>
              <p:cNvCxnSpPr/>
              <p:nvPr/>
            </p:nvCxnSpPr>
            <p:spPr>
              <a:xfrm>
                <a:off x="2335480" y="1975263"/>
                <a:ext cx="2592780" cy="1480456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20" name="Shape 120"/>
              <p:cNvCxnSpPr>
                <a:stCxn id="118" idx="5"/>
              </p:cNvCxnSpPr>
              <p:nvPr/>
            </p:nvCxnSpPr>
            <p:spPr>
              <a:xfrm flipH="1">
                <a:off x="3883300" y="2479697"/>
                <a:ext cx="627900" cy="11778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21" name="Shape 121"/>
              <p:cNvCxnSpPr>
                <a:endCxn id="122" idx="0"/>
              </p:cNvCxnSpPr>
              <p:nvPr/>
            </p:nvCxnSpPr>
            <p:spPr>
              <a:xfrm>
                <a:off x="3016466" y="1911814"/>
                <a:ext cx="577800" cy="15063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123" name="Shape 123"/>
              <p:cNvCxnSpPr>
                <a:stCxn id="124" idx="5"/>
              </p:cNvCxnSpPr>
              <p:nvPr/>
            </p:nvCxnSpPr>
            <p:spPr>
              <a:xfrm>
                <a:off x="2389476" y="1759261"/>
                <a:ext cx="1125600" cy="186300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  <a:effectLst>
                <a:outerShdw blurRad="39999" rotWithShape="0" dir="5400000" dist="23000">
                  <a:srgbClr val="000000">
                    <a:alpha val="34901"/>
                  </a:srgbClr>
                </a:outerShdw>
              </a:effectLst>
            </p:spPr>
          </p:cxnSp>
        </p:grpSp>
        <p:grpSp>
          <p:nvGrpSpPr>
            <p:cNvPr id="125" name="Shape 125"/>
            <p:cNvGrpSpPr/>
            <p:nvPr/>
          </p:nvGrpSpPr>
          <p:grpSpPr>
            <a:xfrm>
              <a:off x="142504" y="1157845"/>
              <a:ext cx="5136076" cy="2842159"/>
              <a:chOff x="142504" y="1157845"/>
              <a:chExt cx="5136076" cy="2842159"/>
            </a:xfrm>
          </p:grpSpPr>
          <p:grpSp>
            <p:nvGrpSpPr>
              <p:cNvPr id="126" name="Shape 126"/>
              <p:cNvGrpSpPr/>
              <p:nvPr/>
            </p:nvGrpSpPr>
            <p:grpSpPr>
              <a:xfrm>
                <a:off x="142504" y="1157845"/>
                <a:ext cx="5136076" cy="2842159"/>
                <a:chOff x="142504" y="1157845"/>
                <a:chExt cx="5136076" cy="2842159"/>
              </a:xfrm>
            </p:grpSpPr>
            <p:grpSp>
              <p:nvGrpSpPr>
                <p:cNvPr id="127" name="Shape 127"/>
                <p:cNvGrpSpPr/>
                <p:nvPr/>
              </p:nvGrpSpPr>
              <p:grpSpPr>
                <a:xfrm>
                  <a:off x="142504" y="1157845"/>
                  <a:ext cx="4668981" cy="1771400"/>
                  <a:chOff x="142504" y="1157845"/>
                  <a:chExt cx="4668981" cy="1771400"/>
                </a:xfrm>
              </p:grpSpPr>
              <p:sp>
                <p:nvSpPr>
                  <p:cNvPr id="111" name="Shape 111"/>
                  <p:cNvSpPr/>
                  <p:nvPr/>
                </p:nvSpPr>
                <p:spPr>
                  <a:xfrm>
                    <a:off x="142504" y="1753590"/>
                    <a:ext cx="2050472" cy="7046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E7FCD"/>
                      </a:gs>
                      <a:gs pos="100000">
                        <a:srgbClr val="96C0FF"/>
                      </a:gs>
                    </a:gsLst>
                    <a:lin ang="16200000" scaled="0"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effectLst>
                    <a:outerShdw blurRad="39999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SzPct val="25000"/>
                      <a:buNone/>
                    </a:pPr>
                    <a:r>
                      <a:rPr b="1" i="0" lang="en-US" sz="1100" u="none" cap="none" strike="noStrike">
                        <a:solidFill>
                          <a:srgbClr val="1D1B1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ECONOMIC</a:t>
                    </a:r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639289" y="1157845"/>
                    <a:ext cx="2050472" cy="7046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BABABA"/>
                      </a:gs>
                      <a:gs pos="35000">
                        <a:srgbClr val="CFCFCF"/>
                      </a:gs>
                      <a:gs pos="100000">
                        <a:srgbClr val="EDEDED"/>
                      </a:gs>
                    </a:gsLst>
                    <a:lin ang="16200000" scaled="0"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effectLst>
                    <a:outerShdw blurRad="39999" rotWithShape="0" dir="5400000" dist="20000">
                      <a:srgbClr val="000000">
                        <a:alpha val="37647"/>
                      </a:srgbClr>
                    </a:outerShdw>
                  </a:effectLst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SzPct val="25000"/>
                      <a:buNone/>
                    </a:pPr>
                    <a:r>
                      <a:rPr b="1" i="0" lang="en-US" sz="1200" u="none" cap="none" strike="noStrike">
                        <a:solidFill>
                          <a:srgbClr val="1D1B1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POLITICAL</a:t>
                    </a:r>
                  </a:p>
                </p:txBody>
              </p:sp>
              <p:sp>
                <p:nvSpPr>
                  <p:cNvPr id="115" name="Shape 115"/>
                  <p:cNvSpPr/>
                  <p:nvPr/>
                </p:nvSpPr>
                <p:spPr>
                  <a:xfrm>
                    <a:off x="1219199" y="2224644"/>
                    <a:ext cx="2050472" cy="7046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13F3B"/>
                      </a:gs>
                      <a:gs pos="100000">
                        <a:srgbClr val="FF9995"/>
                      </a:gs>
                    </a:gsLst>
                    <a:lin ang="16200000" scaled="0"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effectLst>
                    <a:outerShdw blurRad="39999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SzPct val="25000"/>
                      <a:buNone/>
                    </a:pPr>
                    <a:r>
                      <a:rPr b="1" i="0" lang="en-US" sz="1200" u="none" cap="none" strike="noStrike">
                        <a:solidFill>
                          <a:srgbClr val="1D1B1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SOCIAL</a:t>
                    </a:r>
                  </a:p>
                </p:txBody>
              </p:sp>
              <p:sp>
                <p:nvSpPr>
                  <p:cNvPr id="118" name="Shape 118"/>
                  <p:cNvSpPr/>
                  <p:nvPr/>
                </p:nvSpPr>
                <p:spPr>
                  <a:xfrm>
                    <a:off x="2761013" y="1878282"/>
                    <a:ext cx="2050472" cy="7046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932B"/>
                      </a:gs>
                      <a:gs pos="100000">
                        <a:srgbClr val="FFB673"/>
                      </a:gs>
                    </a:gsLst>
                    <a:lin ang="16200000" scaled="0"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effectLst>
                    <a:outerShdw blurRad="39999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SzPct val="25000"/>
                      <a:buNone/>
                    </a:pPr>
                    <a:r>
                      <a:rPr b="1" i="0" lang="en-US" sz="1200" u="none" cap="none" strike="noStrike">
                        <a:solidFill>
                          <a:srgbClr val="1D1B1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TECHNOLOGICAL</a:t>
                    </a:r>
                  </a:p>
                </p:txBody>
              </p:sp>
              <p:sp>
                <p:nvSpPr>
                  <p:cNvPr id="128" name="Shape 128"/>
                  <p:cNvSpPr/>
                  <p:nvPr/>
                </p:nvSpPr>
                <p:spPr>
                  <a:xfrm>
                    <a:off x="2414650" y="1223158"/>
                    <a:ext cx="2050472" cy="70460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38B6D8"/>
                      </a:gs>
                      <a:gs pos="100000">
                        <a:srgbClr val="91ECFF"/>
                      </a:gs>
                    </a:gsLst>
                    <a:lin ang="16200000" scaled="0"/>
                  </a:gra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  <a:effectLst>
                    <a:outerShdw blurRad="39999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buSzPct val="25000"/>
                      <a:buNone/>
                    </a:pPr>
                    <a:r>
                      <a:rPr b="1" i="0" lang="en-US" sz="1200" u="none" cap="none" strike="noStrike">
                        <a:solidFill>
                          <a:srgbClr val="1D1B1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ECOLOGICAL</a:t>
                    </a:r>
                  </a:p>
                </p:txBody>
              </p:sp>
            </p:grpSp>
            <p:sp>
              <p:nvSpPr>
                <p:cNvPr id="129" name="Shape 129"/>
                <p:cNvSpPr/>
                <p:nvPr/>
              </p:nvSpPr>
              <p:spPr>
                <a:xfrm>
                  <a:off x="463137" y="3418114"/>
                  <a:ext cx="665018" cy="58189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rgbClr val="538CD5"/>
                </a:solidFill>
                <a:ln>
                  <a:noFill/>
                </a:ln>
                <a:effectLst>
                  <a:outerShdw blurRad="39999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Shape 113"/>
                <p:cNvSpPr/>
                <p:nvPr/>
              </p:nvSpPr>
              <p:spPr>
                <a:xfrm>
                  <a:off x="1886197" y="3418114"/>
                  <a:ext cx="665018" cy="58189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gradFill>
                  <a:gsLst>
                    <a:gs pos="0">
                      <a:srgbClr val="D13F3B"/>
                    </a:gs>
                    <a:gs pos="100000">
                      <a:srgbClr val="FF9995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39999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Shape 122"/>
                <p:cNvSpPr/>
                <p:nvPr/>
              </p:nvSpPr>
              <p:spPr>
                <a:xfrm>
                  <a:off x="3261757" y="3418114"/>
                  <a:ext cx="665018" cy="58189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gradFill>
                  <a:gsLst>
                    <a:gs pos="0">
                      <a:srgbClr val="38B6D8"/>
                    </a:gs>
                    <a:gs pos="100000">
                      <a:srgbClr val="91ECFF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39999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4613562" y="3418114"/>
                  <a:ext cx="665018" cy="58189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gradFill>
                  <a:gsLst>
                    <a:gs pos="0">
                      <a:srgbClr val="D13F3B"/>
                    </a:gs>
                    <a:gs pos="100000">
                      <a:srgbClr val="FF9995"/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39999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1" name="Shape 131"/>
              <p:cNvSpPr/>
              <p:nvPr/>
            </p:nvSpPr>
            <p:spPr>
              <a:xfrm>
                <a:off x="1926948" y="1680550"/>
                <a:ext cx="1087747" cy="63361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44450" algn="ctr" dir="5400000" dist="27939">
                  <a:srgbClr val="000000">
                    <a:alpha val="31764"/>
                  </a:srgbClr>
                </a:outerShdw>
              </a:effectLst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05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05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PESTE</a:t>
                </a: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05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 - - - -</a:t>
                </a:r>
              </a:p>
            </p:txBody>
          </p:sp>
        </p:grpSp>
      </p:grpSp>
      <p:grpSp>
        <p:nvGrpSpPr>
          <p:cNvPr id="132" name="Shape 132"/>
          <p:cNvGrpSpPr/>
          <p:nvPr/>
        </p:nvGrpSpPr>
        <p:grpSpPr>
          <a:xfrm>
            <a:off x="4838701" y="1375433"/>
            <a:ext cx="3733799" cy="1120115"/>
            <a:chOff x="4850699" y="1491342"/>
            <a:chExt cx="3618420" cy="1120115"/>
          </a:xfrm>
        </p:grpSpPr>
        <p:sp>
          <p:nvSpPr>
            <p:cNvPr id="133" name="Shape 133"/>
            <p:cNvSpPr txBox="1"/>
            <p:nvPr/>
          </p:nvSpPr>
          <p:spPr>
            <a:xfrm>
              <a:off x="6818450" y="1491342"/>
              <a:ext cx="1650670" cy="1120115"/>
            </a:xfrm>
            <a:prstGeom prst="rect">
              <a:avLst/>
            </a:prstGeom>
            <a:solidFill>
              <a:srgbClr val="FFFDA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39999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0" lIns="0" rIns="0" tIns="0">
              <a:noAutofit/>
            </a:bodyPr>
            <a:lstStyle/>
            <a:p>
              <a:pPr indent="-177800" lvl="0" marL="177800" marR="0" rtl="0" algn="ctr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7800" lvl="0" marL="177800" marR="0" rtl="0" algn="ctr">
                <a:lnSpc>
                  <a:spcPct val="113000"/>
                </a:lnSpc>
                <a:spcBef>
                  <a:spcPts val="6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GLOBAL ENVIRONMENT</a:t>
              </a:r>
            </a:p>
            <a:p>
              <a:pPr indent="-177800" lvl="0" marL="177800" marR="0" rtl="0" algn="ctr">
                <a:lnSpc>
                  <a:spcPct val="113000"/>
                </a:lnSpc>
                <a:spcBef>
                  <a:spcPts val="6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DYNAMICS AND</a:t>
              </a:r>
            </a:p>
            <a:p>
              <a:pPr indent="-177800" lvl="0" marL="177800" marR="0" rtl="0" algn="ctr">
                <a:lnSpc>
                  <a:spcPct val="113000"/>
                </a:lnSpc>
                <a:spcBef>
                  <a:spcPts val="6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INSTITUTIONS </a:t>
              </a:r>
            </a:p>
            <a:p>
              <a:pPr indent="-177800" lvl="0" marL="177800" marR="0" rtl="0" algn="ctr">
                <a:lnSpc>
                  <a:spcPct val="113000"/>
                </a:lnSpc>
                <a:spcBef>
                  <a:spcPts val="60"/>
                </a:spcBef>
                <a:spcAft>
                  <a:spcPts val="0"/>
                </a:spcAft>
                <a:buSzPct val="25000"/>
                <a:buNone/>
              </a:pPr>
              <a:r>
                <a:rPr b="1" i="0" lang="en-US" sz="12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rPr>
                <a:t>FUELING CHANGE</a:t>
              </a:r>
            </a:p>
          </p:txBody>
        </p:sp>
        <p:cxnSp>
          <p:nvCxnSpPr>
            <p:cNvPr id="134" name="Shape 134"/>
            <p:cNvCxnSpPr/>
            <p:nvPr/>
          </p:nvCxnSpPr>
          <p:spPr>
            <a:xfrm flipH="1">
              <a:off x="4850699" y="1897083"/>
              <a:ext cx="1938439" cy="19053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  <a:effectLst>
              <a:outerShdw blurRad="39999" rotWithShape="0" dir="5400000" dist="23000">
                <a:srgbClr val="000000">
                  <a:alpha val="34901"/>
                </a:srgbClr>
              </a:outerShdw>
            </a:effectLst>
          </p:spPr>
        </p:cxnSp>
      </p:grpSp>
      <p:cxnSp>
        <p:nvCxnSpPr>
          <p:cNvPr id="135" name="Shape 135"/>
          <p:cNvCxnSpPr/>
          <p:nvPr/>
        </p:nvCxnSpPr>
        <p:spPr>
          <a:xfrm>
            <a:off x="1590637" y="5635910"/>
            <a:ext cx="0" cy="38001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6" name="Shape 136"/>
          <p:cNvCxnSpPr/>
          <p:nvPr/>
        </p:nvCxnSpPr>
        <p:spPr>
          <a:xfrm flipH="1" rot="10800000">
            <a:off x="1946899" y="6215825"/>
            <a:ext cx="1898073" cy="791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</p:cxnSp>
      <p:grpSp>
        <p:nvGrpSpPr>
          <p:cNvPr id="137" name="Shape 137"/>
          <p:cNvGrpSpPr/>
          <p:nvPr/>
        </p:nvGrpSpPr>
        <p:grpSpPr>
          <a:xfrm>
            <a:off x="379355" y="3480548"/>
            <a:ext cx="8309139" cy="3008408"/>
            <a:chOff x="377660" y="3314708"/>
            <a:chExt cx="8309139" cy="3008408"/>
          </a:xfrm>
        </p:grpSpPr>
        <p:grpSp>
          <p:nvGrpSpPr>
            <p:cNvPr id="138" name="Shape 138"/>
            <p:cNvGrpSpPr/>
            <p:nvPr/>
          </p:nvGrpSpPr>
          <p:grpSpPr>
            <a:xfrm>
              <a:off x="377660" y="3314708"/>
              <a:ext cx="8309139" cy="3008408"/>
              <a:chOff x="368135" y="3200408"/>
              <a:chExt cx="8309139" cy="300840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1636815" y="3200408"/>
                <a:ext cx="2424547" cy="989730"/>
              </a:xfrm>
              <a:prstGeom prst="rect">
                <a:avLst/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CHALLENGES:</a:t>
                </a: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OPPORTUNITIES AND THREATS</a:t>
                </a: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RESPONSES</a:t>
                </a:r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>
                <a:off x="6909460" y="3714750"/>
                <a:ext cx="1758289" cy="981074"/>
              </a:xfrm>
              <a:prstGeom prst="rect">
                <a:avLst/>
              </a:prstGeom>
              <a:solidFill>
                <a:srgbClr val="FFFDA8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ADVOCACY GROUPS DEFINING TRENDS, CREATING INITIATIVES/ PRESSURES</a:t>
                </a:r>
              </a:p>
            </p:txBody>
          </p:sp>
          <p:cxnSp>
            <p:nvCxnSpPr>
              <p:cNvPr id="141" name="Shape 141"/>
              <p:cNvCxnSpPr/>
              <p:nvPr/>
            </p:nvCxnSpPr>
            <p:spPr>
              <a:xfrm flipH="1">
                <a:off x="4037611" y="3790950"/>
                <a:ext cx="2848963" cy="9154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sp>
            <p:nvSpPr>
              <p:cNvPr id="142" name="Shape 142"/>
              <p:cNvSpPr/>
              <p:nvPr/>
            </p:nvSpPr>
            <p:spPr>
              <a:xfrm>
                <a:off x="427512" y="4358244"/>
                <a:ext cx="4773880" cy="451261"/>
              </a:xfrm>
              <a:prstGeom prst="roundRect">
                <a:avLst>
                  <a:gd fmla="val 16667" name="adj"/>
                </a:avLst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STRATEGIES OF ORGANIZATIONS</a:t>
                </a: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(STAND ALONE OR IN PARTNERSHIP)</a:t>
                </a: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579417" y="5023262"/>
                <a:ext cx="2493817" cy="665018"/>
              </a:xfrm>
              <a:prstGeom prst="ellipse">
                <a:avLst/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STRATEGIC GOALS and PORTFOLIOS</a:t>
                </a: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71897" y="5735782"/>
                <a:ext cx="1163781" cy="415636"/>
              </a:xfrm>
              <a:prstGeom prst="roundRect">
                <a:avLst>
                  <a:gd fmla="val 16667" name="adj"/>
                </a:avLst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BUSINESS CASE</a:t>
                </a: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3833751" y="5662551"/>
                <a:ext cx="1484415" cy="546264"/>
              </a:xfrm>
              <a:prstGeom prst="roundRect">
                <a:avLst>
                  <a:gd fmla="val 16667" name="adj"/>
                </a:avLst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PROJECTS PROCESSES PROGRAMS</a:t>
                </a:r>
              </a:p>
            </p:txBody>
          </p:sp>
          <p:cxnSp>
            <p:nvCxnSpPr>
              <p:cNvPr id="146" name="Shape 146"/>
              <p:cNvCxnSpPr>
                <a:endCxn id="142" idx="3"/>
              </p:cNvCxnSpPr>
              <p:nvPr/>
            </p:nvCxnSpPr>
            <p:spPr>
              <a:xfrm rot="10800000">
                <a:off x="5201392" y="4583875"/>
                <a:ext cx="1694700" cy="72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sp>
            <p:nvSpPr>
              <p:cNvPr id="147" name="Shape 147"/>
              <p:cNvSpPr txBox="1"/>
              <p:nvPr/>
            </p:nvSpPr>
            <p:spPr>
              <a:xfrm>
                <a:off x="6958939" y="5210173"/>
                <a:ext cx="1718335" cy="676275"/>
              </a:xfrm>
              <a:prstGeom prst="rect">
                <a:avLst/>
              </a:prstGeom>
              <a:solidFill>
                <a:srgbClr val="B7CCE4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0" lIns="0" rIns="0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1D1B1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i="0" lang="en-US" sz="1200" u="none" cap="none" strike="noStrike">
                    <a:solidFill>
                      <a:srgbClr val="1D1B1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MANAGEMENT TEAM AND TEAM LEADERS</a:t>
                </a:r>
              </a:p>
            </p:txBody>
          </p:sp>
          <p:cxnSp>
            <p:nvCxnSpPr>
              <p:cNvPr id="148" name="Shape 148"/>
              <p:cNvCxnSpPr/>
              <p:nvPr/>
            </p:nvCxnSpPr>
            <p:spPr>
              <a:xfrm rot="10800000">
                <a:off x="5225144" y="4702630"/>
                <a:ext cx="1699530" cy="812344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149" name="Shape 149"/>
              <p:cNvCxnSpPr>
                <a:endCxn id="145" idx="3"/>
              </p:cNvCxnSpPr>
              <p:nvPr/>
            </p:nvCxnSpPr>
            <p:spPr>
              <a:xfrm flipH="1">
                <a:off x="5318166" y="5572084"/>
                <a:ext cx="1606500" cy="3636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150" name="Shape 150"/>
              <p:cNvCxnSpPr>
                <a:stCxn id="143" idx="6"/>
                <a:endCxn id="145" idx="0"/>
              </p:cNvCxnSpPr>
              <p:nvPr/>
            </p:nvCxnSpPr>
            <p:spPr>
              <a:xfrm>
                <a:off x="4073235" y="5355771"/>
                <a:ext cx="502800" cy="3069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151" name="Shape 151"/>
              <p:cNvCxnSpPr/>
              <p:nvPr/>
            </p:nvCxnSpPr>
            <p:spPr>
              <a:xfrm>
                <a:off x="368135" y="5355771"/>
                <a:ext cx="1211282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152" name="Shape 152"/>
              <p:cNvCxnSpPr/>
              <p:nvPr/>
            </p:nvCxnSpPr>
            <p:spPr>
              <a:xfrm>
                <a:off x="384964" y="5365296"/>
                <a:ext cx="0" cy="570015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3" name="Shape 153"/>
              <p:cNvCxnSpPr/>
              <p:nvPr/>
            </p:nvCxnSpPr>
            <p:spPr>
              <a:xfrm>
                <a:off x="368135" y="5937662"/>
                <a:ext cx="403761" cy="5939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  <p:cxnSp>
            <p:nvCxnSpPr>
              <p:cNvPr id="154" name="Shape 154"/>
              <p:cNvCxnSpPr/>
              <p:nvPr/>
            </p:nvCxnSpPr>
            <p:spPr>
              <a:xfrm flipH="1" rot="10800000">
                <a:off x="5284519" y="5257800"/>
                <a:ext cx="1649681" cy="466106"/>
              </a:xfrm>
              <a:prstGeom prst="straightConnector1">
                <a:avLst/>
              </a:prstGeom>
              <a:solidFill>
                <a:schemeClr val="lt1"/>
              </a:solidFill>
              <a:ln cap="flat" cmpd="sng" w="25400">
                <a:solidFill>
                  <a:schemeClr val="dk1"/>
                </a:solidFill>
                <a:prstDash val="solid"/>
                <a:round/>
                <a:headEnd len="med" w="med" type="none"/>
                <a:tailEnd len="lg" w="lg" type="stealth"/>
              </a:ln>
            </p:spPr>
          </p:cxnSp>
        </p:grpSp>
        <p:cxnSp>
          <p:nvCxnSpPr>
            <p:cNvPr id="155" name="Shape 155"/>
            <p:cNvCxnSpPr/>
            <p:nvPr/>
          </p:nvCxnSpPr>
          <p:spPr>
            <a:xfrm>
              <a:off x="2869127" y="4952257"/>
              <a:ext cx="0" cy="22563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156" name="Shape 156"/>
          <p:cNvSpPr txBox="1"/>
          <p:nvPr/>
        </p:nvSpPr>
        <p:spPr>
          <a:xfrm>
            <a:off x="6970159" y="6223741"/>
            <a:ext cx="1708809" cy="276998"/>
          </a:xfrm>
          <a:prstGeom prst="rect">
            <a:avLst/>
          </a:prstGeom>
          <a:solidFill>
            <a:srgbClr val="B7CCE4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</a:t>
            </a:r>
          </a:p>
        </p:txBody>
      </p:sp>
      <p:cxnSp>
        <p:nvCxnSpPr>
          <p:cNvPr id="157" name="Shape 157"/>
          <p:cNvCxnSpPr>
            <a:stCxn id="145" idx="2"/>
          </p:cNvCxnSpPr>
          <p:nvPr/>
        </p:nvCxnSpPr>
        <p:spPr>
          <a:xfrm>
            <a:off x="4587179" y="6488956"/>
            <a:ext cx="0" cy="241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8" name="Shape 158"/>
          <p:cNvCxnSpPr/>
          <p:nvPr/>
        </p:nvCxnSpPr>
        <p:spPr>
          <a:xfrm>
            <a:off x="4587180" y="6730160"/>
            <a:ext cx="428672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59" name="Shape 159"/>
          <p:cNvCxnSpPr/>
          <p:nvPr/>
        </p:nvCxnSpPr>
        <p:spPr>
          <a:xfrm rot="10800000">
            <a:off x="8873907" y="1778453"/>
            <a:ext cx="0" cy="486940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0" name="Shape 160"/>
          <p:cNvCxnSpPr/>
          <p:nvPr/>
        </p:nvCxnSpPr>
        <p:spPr>
          <a:xfrm rot="10800000">
            <a:off x="8572500" y="1800227"/>
            <a:ext cx="30140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requirements and lifestyles.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Shrinking resources and growing population: growing strain on basic natural resources (water, food, energy, shelter). 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Transient advantages, innovativeness, creativity, hunting for talented enablers, new generations more demanding, 60% wants to change the world for the better.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Increasing global powers and impacts (conflict management)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regulated contexts and stringent controls to enable </a:t>
            </a:r>
            <a:r>
              <a:rPr b="1" lang="en-US" sz="2600"/>
              <a:t>a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just world.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2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7"/>
            <a:ext cx="8229600" cy="781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Responses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199" y="1055711"/>
            <a:ext cx="8416706" cy="5558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Dramatic shifts in competitive positioning  of giants and the victory of “black swans”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business models and strategies based on temporary opportunities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Mapping and understanding demand (Big Data?)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Developing ability to deliver (Supply Chain Management).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Growth, exit and breakthrough strategies to enable fast reorientation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Agile leadership, structures, and strategic mobility as the base of resilience.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Management  becoming the vehicle of change, capable of addressing the evolving needs and contingencies in every area.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115468"/>
            <a:ext cx="8229600" cy="940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mobility (resource-based view)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055711"/>
            <a:ext cx="8229600" cy="539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formulate and modify strategic intents and the ways of their implementation (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visioning)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execute the strategy with respect to external change impacts 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operational excellence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build own core competences based on key resources and their unique architecture (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acquire necessary resources from external partners and maintain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 so they a</a:t>
            </a:r>
            <a:r>
              <a:rPr b="1" lang="en-US" sz="2400">
                <a:latin typeface="Arial"/>
                <a:ea typeface="Arial"/>
                <a:cs typeface="Arial"/>
                <a:sym typeface="Arial"/>
              </a:rPr>
              <a:t>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 for use when needed (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adaptability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relocate strategic resources to the places of operation, adequate in terms of quantity, structure and potential use (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reaction forces).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0" y="107577"/>
            <a:ext cx="8966026" cy="766683"/>
          </a:xfrm>
          <a:prstGeom prst="diamond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organizations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2982261" y="2694127"/>
            <a:ext cx="3482511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5" name="Shape 185"/>
          <p:cNvSpPr txBox="1"/>
          <p:nvPr/>
        </p:nvSpPr>
        <p:spPr>
          <a:xfrm>
            <a:off x="3809598" y="1982108"/>
            <a:ext cx="165467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intent</a:t>
            </a:r>
          </a:p>
        </p:txBody>
      </p:sp>
      <p:cxnSp>
        <p:nvCxnSpPr>
          <p:cNvPr id="186" name="Shape 186"/>
          <p:cNvCxnSpPr/>
          <p:nvPr/>
        </p:nvCxnSpPr>
        <p:spPr>
          <a:xfrm flipH="1" rot="10800000">
            <a:off x="3174666" y="5599938"/>
            <a:ext cx="3290108" cy="1924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7" name="Shape 187"/>
          <p:cNvCxnSpPr/>
          <p:nvPr/>
        </p:nvCxnSpPr>
        <p:spPr>
          <a:xfrm>
            <a:off x="2982261" y="2694127"/>
            <a:ext cx="1038982" cy="130857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8" name="Shape 188"/>
          <p:cNvCxnSpPr/>
          <p:nvPr/>
        </p:nvCxnSpPr>
        <p:spPr>
          <a:xfrm flipH="1">
            <a:off x="5464273" y="2689994"/>
            <a:ext cx="1000499" cy="131271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9" name="Shape 189"/>
          <p:cNvCxnSpPr/>
          <p:nvPr/>
        </p:nvCxnSpPr>
        <p:spPr>
          <a:xfrm flipH="1">
            <a:off x="3174666" y="4002705"/>
            <a:ext cx="846578" cy="1616477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0" name="Shape 190"/>
          <p:cNvCxnSpPr/>
          <p:nvPr/>
        </p:nvCxnSpPr>
        <p:spPr>
          <a:xfrm>
            <a:off x="5464273" y="4002705"/>
            <a:ext cx="1000499" cy="159723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1" name="Shape 191"/>
          <p:cNvSpPr txBox="1"/>
          <p:nvPr/>
        </p:nvSpPr>
        <p:spPr>
          <a:xfrm>
            <a:off x="3809598" y="1039165"/>
            <a:ext cx="2020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LEADING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809598" y="2694127"/>
            <a:ext cx="20202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809598" y="4272117"/>
            <a:ext cx="2020241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809598" y="3789039"/>
            <a:ext cx="181493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RESOURCES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4771619" y="3232953"/>
            <a:ext cx="0" cy="55807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6" name="Shape 196"/>
          <p:cNvCxnSpPr/>
          <p:nvPr/>
        </p:nvCxnSpPr>
        <p:spPr>
          <a:xfrm>
            <a:off x="4770096" y="4228335"/>
            <a:ext cx="0" cy="558070"/>
          </a:xfrm>
          <a:prstGeom prst="straightConnector1">
            <a:avLst/>
          </a:prstGeom>
          <a:noFill/>
          <a:ln cap="flat" cmpd="sng" w="53975">
            <a:solidFill>
              <a:srgbClr val="FF0000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7" name="Shape 197"/>
          <p:cNvSpPr txBox="1"/>
          <p:nvPr/>
        </p:nvSpPr>
        <p:spPr>
          <a:xfrm>
            <a:off x="1519991" y="3402014"/>
            <a:ext cx="22896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system stability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INERTIA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095055" y="3402014"/>
            <a:ext cx="211908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dynamics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809598" y="5599937"/>
            <a:ext cx="2020241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 &amp; impacts</a:t>
            </a:r>
          </a:p>
        </p:txBody>
      </p:sp>
      <p:sp>
        <p:nvSpPr>
          <p:cNvPr id="200" name="Shape 200"/>
          <p:cNvSpPr txBox="1"/>
          <p:nvPr/>
        </p:nvSpPr>
        <p:spPr>
          <a:xfrm rot="2172417">
            <a:off x="6066734" y="2143913"/>
            <a:ext cx="1423072" cy="369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</a:p>
        </p:txBody>
      </p:sp>
      <p:sp>
        <p:nvSpPr>
          <p:cNvPr id="201" name="Shape 201"/>
          <p:cNvSpPr txBox="1"/>
          <p:nvPr/>
        </p:nvSpPr>
        <p:spPr>
          <a:xfrm rot="-2221022">
            <a:off x="1693155" y="2215225"/>
            <a:ext cx="190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ORGANIZING</a:t>
            </a:r>
          </a:p>
        </p:txBody>
      </p:sp>
      <p:sp>
        <p:nvSpPr>
          <p:cNvPr id="202" name="Shape 202"/>
          <p:cNvSpPr txBox="1"/>
          <p:nvPr/>
        </p:nvSpPr>
        <p:spPr>
          <a:xfrm rot="2093833">
            <a:off x="1629556" y="5434514"/>
            <a:ext cx="2001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CONTROLLING</a:t>
            </a:r>
          </a:p>
        </p:txBody>
      </p:sp>
      <p:sp>
        <p:nvSpPr>
          <p:cNvPr id="203" name="Shape 203"/>
          <p:cNvSpPr txBox="1"/>
          <p:nvPr/>
        </p:nvSpPr>
        <p:spPr>
          <a:xfrm rot="-2254718">
            <a:off x="5642911" y="5434515"/>
            <a:ext cx="22511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IMPLEMENTING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2982261" y="6451957"/>
            <a:ext cx="379687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 RESULTS</a:t>
            </a:r>
          </a:p>
        </p:txBody>
      </p:sp>
      <p:cxnSp>
        <p:nvCxnSpPr>
          <p:cNvPr id="205" name="Shape 205"/>
          <p:cNvCxnSpPr/>
          <p:nvPr/>
        </p:nvCxnSpPr>
        <p:spPr>
          <a:xfrm flipH="1">
            <a:off x="836957" y="1679049"/>
            <a:ext cx="3415170" cy="230804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6" name="Shape 206"/>
          <p:cNvCxnSpPr/>
          <p:nvPr/>
        </p:nvCxnSpPr>
        <p:spPr>
          <a:xfrm>
            <a:off x="5021744" y="1679049"/>
            <a:ext cx="3732640" cy="211197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7" name="Shape 207"/>
          <p:cNvCxnSpPr/>
          <p:nvPr/>
        </p:nvCxnSpPr>
        <p:spPr>
          <a:xfrm>
            <a:off x="788856" y="4002705"/>
            <a:ext cx="3636435" cy="244925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8" name="Shape 208"/>
          <p:cNvCxnSpPr/>
          <p:nvPr/>
        </p:nvCxnSpPr>
        <p:spPr>
          <a:xfrm flipH="1">
            <a:off x="5464274" y="3791023"/>
            <a:ext cx="3290109" cy="266093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09" name="Shape 209"/>
          <p:cNvCxnSpPr/>
          <p:nvPr/>
        </p:nvCxnSpPr>
        <p:spPr>
          <a:xfrm>
            <a:off x="4425292" y="6451957"/>
            <a:ext cx="1038982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10" name="Shape 210"/>
          <p:cNvCxnSpPr/>
          <p:nvPr/>
        </p:nvCxnSpPr>
        <p:spPr>
          <a:xfrm>
            <a:off x="4252128" y="1679049"/>
            <a:ext cx="76961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11" name="Shape 211"/>
          <p:cNvSpPr txBox="1"/>
          <p:nvPr/>
        </p:nvSpPr>
        <p:spPr>
          <a:xfrm>
            <a:off x="3923928" y="1039165"/>
            <a:ext cx="154034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61839" y="1759266"/>
            <a:ext cx="2520424" cy="1200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ORGANIZING &amp; ACQUIRING RESOURCES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6960572" y="1679049"/>
            <a:ext cx="2183427" cy="1477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&amp; ALLOCATING RESOURCES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6960572" y="5349335"/>
            <a:ext cx="200545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OF PLANS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97931" y="5349335"/>
            <a:ext cx="2292700" cy="1200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CONTROLLING  PERFORMANCE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mechanisms of development of organizations </a:t>
            </a:r>
          </a:p>
        </p:txBody>
      </p:sp>
      <p:pic>
        <p:nvPicPr>
          <p:cNvPr descr="skd181973sdc.png"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0" y="1484783"/>
            <a:ext cx="3878581" cy="482331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 flipH="1">
            <a:off x="2915816" y="3501007"/>
            <a:ext cx="2376263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09213B"/>
                </a:solidFill>
                <a:latin typeface="Calibri"/>
                <a:ea typeface="Calibri"/>
                <a:cs typeface="Calibri"/>
                <a:sym typeface="Calibri"/>
              </a:rPr>
              <a:t>Inertia?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09213B"/>
                </a:solidFill>
                <a:latin typeface="Calibri"/>
                <a:ea typeface="Calibri"/>
                <a:cs typeface="Calibri"/>
                <a:sym typeface="Calibri"/>
              </a:rPr>
              <a:t>   Imitation?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800">
                <a:solidFill>
                  <a:srgbClr val="09213B"/>
                </a:solidFill>
                <a:latin typeface="Calibri"/>
                <a:ea typeface="Calibri"/>
                <a:cs typeface="Calibri"/>
                <a:sym typeface="Calibri"/>
              </a:rPr>
              <a:t>  or Innovation 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921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921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