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86" r:id="rId3"/>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slide" Target="slides/slide41.xml"/><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69920" cy="4800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3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4" name="Shape 4"/>
          <p:cNvSpPr txBox="1"/>
          <p:nvPr>
            <p:ph idx="10" type="dt"/>
          </p:nvPr>
        </p:nvSpPr>
        <p:spPr>
          <a:xfrm>
            <a:off x="4145280" y="0"/>
            <a:ext cx="3169920" cy="4800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3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5" name="Shape 5"/>
          <p:cNvSpPr/>
          <p:nvPr>
            <p:ph idx="3"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75359" y="4560569"/>
            <a:ext cx="5364479" cy="4320539"/>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a:ea typeface="Times"/>
                <a:cs typeface="Times"/>
                <a:sym typeface="Times"/>
              </a:defRPr>
            </a:lvl1pPr>
            <a:lvl2pPr indent="0" lvl="1" marL="457200" marR="0" rtl="0" algn="l">
              <a:spcBef>
                <a:spcPts val="360"/>
              </a:spcBef>
              <a:spcAft>
                <a:spcPts val="0"/>
              </a:spcAft>
              <a:buNone/>
              <a:defRPr b="0" i="0" sz="1200" u="none" cap="none" strike="noStrike">
                <a:solidFill>
                  <a:schemeClr val="dk1"/>
                </a:solidFill>
                <a:latin typeface="Times"/>
                <a:ea typeface="Times"/>
                <a:cs typeface="Times"/>
                <a:sym typeface="Times"/>
              </a:defRPr>
            </a:lvl2pPr>
            <a:lvl3pPr indent="0" lvl="2" marL="914400" marR="0" rtl="0" algn="l">
              <a:spcBef>
                <a:spcPts val="360"/>
              </a:spcBef>
              <a:spcAft>
                <a:spcPts val="0"/>
              </a:spcAft>
              <a:buNone/>
              <a:defRPr b="0" i="0" sz="1200" u="none" cap="none" strike="noStrike">
                <a:solidFill>
                  <a:schemeClr val="dk1"/>
                </a:solidFill>
                <a:latin typeface="Times"/>
                <a:ea typeface="Times"/>
                <a:cs typeface="Times"/>
                <a:sym typeface="Times"/>
              </a:defRPr>
            </a:lvl3pPr>
            <a:lvl4pPr indent="0" lvl="3" marL="1371600" marR="0" rtl="0" algn="l">
              <a:spcBef>
                <a:spcPts val="360"/>
              </a:spcBef>
              <a:spcAft>
                <a:spcPts val="0"/>
              </a:spcAft>
              <a:buNone/>
              <a:defRPr b="0" i="0" sz="1200" u="none" cap="none" strike="noStrike">
                <a:solidFill>
                  <a:schemeClr val="dk1"/>
                </a:solidFill>
                <a:latin typeface="Times"/>
                <a:ea typeface="Times"/>
                <a:cs typeface="Times"/>
                <a:sym typeface="Times"/>
              </a:defRPr>
            </a:lvl4pPr>
            <a:lvl5pPr indent="0" lvl="4" marL="1828800" marR="0" rtl="0" algn="l">
              <a:spcBef>
                <a:spcPts val="360"/>
              </a:spcBef>
              <a:spcAft>
                <a:spcPts val="0"/>
              </a:spcAft>
              <a:buNone/>
              <a:defRPr b="0" i="0" sz="1200" u="none" cap="none" strike="noStrike">
                <a:solidFill>
                  <a:schemeClr val="dk1"/>
                </a:solidFill>
                <a:latin typeface="Times"/>
                <a:ea typeface="Times"/>
                <a:cs typeface="Times"/>
                <a:sym typeface="Times"/>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21139"/>
            <a:ext cx="3169920" cy="48005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300" u="none" cap="none" strike="noStrike">
                <a:solidFill>
                  <a:schemeClr val="dk1"/>
                </a:solidFill>
                <a:latin typeface="Times"/>
                <a:ea typeface="Times"/>
                <a:cs typeface="Times"/>
                <a:sym typeface="Times"/>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8" name="Shape 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267" name="Shape 26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268" name="Shape 268"/>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31" name="Shape 33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32" name="Shape 332"/>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38" name="Shape 338"/>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39" name="Shape 339"/>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45" name="Shape 34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46" name="Shape 346"/>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52" name="Shape 35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53" name="Shape 353"/>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59" name="Shape 35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60" name="Shape 360"/>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66" name="Shape 366"/>
          <p:cNvSpPr/>
          <p:nvPr>
            <p:ph idx="2" type="sldImg"/>
          </p:nvPr>
        </p:nvSpPr>
        <p:spPr>
          <a:xfrm>
            <a:off x="1276350" y="712787"/>
            <a:ext cx="4764088" cy="3573462"/>
          </a:xfrm>
          <a:custGeom>
            <a:pathLst>
              <a:path extrusionOk="0" h="120000" w="120000">
                <a:moveTo>
                  <a:pt x="0" y="0"/>
                </a:moveTo>
                <a:lnTo>
                  <a:pt x="120000" y="0"/>
                </a:lnTo>
                <a:lnTo>
                  <a:pt x="120000" y="120000"/>
                </a:lnTo>
                <a:lnTo>
                  <a:pt x="0" y="120000"/>
                </a:lnTo>
                <a:close/>
              </a:path>
            </a:pathLst>
          </a:custGeom>
          <a:noFill/>
          <a:ln>
            <a:noFill/>
          </a:ln>
        </p:spPr>
      </p:sp>
      <p:sp>
        <p:nvSpPr>
          <p:cNvPr id="367" name="Shape 367"/>
          <p:cNvSpPr txBox="1"/>
          <p:nvPr>
            <p:ph idx="1" type="body"/>
          </p:nvPr>
        </p:nvSpPr>
        <p:spPr>
          <a:xfrm>
            <a:off x="975359" y="4522232"/>
            <a:ext cx="5364479" cy="4365545"/>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73" name="Shape 373"/>
          <p:cNvSpPr/>
          <p:nvPr>
            <p:ph idx="2" type="sldImg"/>
          </p:nvPr>
        </p:nvSpPr>
        <p:spPr>
          <a:xfrm>
            <a:off x="1276350" y="712787"/>
            <a:ext cx="4764088" cy="3573462"/>
          </a:xfrm>
          <a:custGeom>
            <a:pathLst>
              <a:path extrusionOk="0" h="120000" w="120000">
                <a:moveTo>
                  <a:pt x="0" y="0"/>
                </a:moveTo>
                <a:lnTo>
                  <a:pt x="120000" y="0"/>
                </a:lnTo>
                <a:lnTo>
                  <a:pt x="120000" y="120000"/>
                </a:lnTo>
                <a:lnTo>
                  <a:pt x="0" y="120000"/>
                </a:lnTo>
                <a:close/>
              </a:path>
            </a:pathLst>
          </a:custGeom>
          <a:noFill/>
          <a:ln>
            <a:noFill/>
          </a:ln>
        </p:spPr>
      </p:sp>
      <p:sp>
        <p:nvSpPr>
          <p:cNvPr id="374" name="Shape 374"/>
          <p:cNvSpPr txBox="1"/>
          <p:nvPr>
            <p:ph idx="1" type="body"/>
          </p:nvPr>
        </p:nvSpPr>
        <p:spPr>
          <a:xfrm>
            <a:off x="975359" y="4522232"/>
            <a:ext cx="5364479" cy="4365545"/>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380" name="Shape 380"/>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81" name="Shape 381"/>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387" name="Shape 38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88" name="Shape 388"/>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a:ea typeface="Times"/>
                <a:cs typeface="Times"/>
                <a:sym typeface="Times"/>
              </a:rPr>
              <a:t>The CEE10 achieved about 10% of their net savings – similar level as the EU15.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95" name="Shape 395"/>
          <p:cNvSpPr/>
          <p:nvPr>
            <p:ph idx="2" type="sldImg"/>
          </p:nvPr>
        </p:nvSpPr>
        <p:spPr>
          <a:xfrm>
            <a:off x="1276350" y="712787"/>
            <a:ext cx="4764088" cy="3573462"/>
          </a:xfrm>
          <a:custGeom>
            <a:pathLst>
              <a:path extrusionOk="0" h="120000" w="120000">
                <a:moveTo>
                  <a:pt x="0" y="0"/>
                </a:moveTo>
                <a:lnTo>
                  <a:pt x="120000" y="0"/>
                </a:lnTo>
                <a:lnTo>
                  <a:pt x="120000" y="120000"/>
                </a:lnTo>
                <a:lnTo>
                  <a:pt x="0" y="120000"/>
                </a:lnTo>
                <a:close/>
              </a:path>
            </a:pathLst>
          </a:custGeom>
          <a:noFill/>
          <a:ln>
            <a:noFill/>
          </a:ln>
        </p:spPr>
      </p:sp>
      <p:sp>
        <p:nvSpPr>
          <p:cNvPr id="396" name="Shape 396"/>
          <p:cNvSpPr txBox="1"/>
          <p:nvPr>
            <p:ph idx="1" type="body"/>
          </p:nvPr>
        </p:nvSpPr>
        <p:spPr>
          <a:xfrm>
            <a:off x="975359" y="4522232"/>
            <a:ext cx="5364479" cy="4365545"/>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275" name="Shape 27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402" name="Shape 40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03" name="Shape 403"/>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409" name="Shape 40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10" name="Shape 410"/>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417" name="Shape 41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18" name="Shape 418"/>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000000"/>
                </a:solidFill>
                <a:latin typeface="Times"/>
                <a:ea typeface="Times"/>
                <a:cs typeface="Times"/>
                <a:sym typeface="Times"/>
              </a:rPr>
              <a:t>‹#›</a:t>
            </a:fld>
          </a:p>
        </p:txBody>
      </p:sp>
      <p:sp>
        <p:nvSpPr>
          <p:cNvPr id="425" name="Shape 42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26" name="Shape 426"/>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433" name="Shape 433"/>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34" name="Shape 434"/>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440" name="Shape 440"/>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45" name="Shape 445"/>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1F497D"/>
                </a:solidFill>
                <a:latin typeface="Times"/>
                <a:ea typeface="Times"/>
                <a:cs typeface="Times"/>
                <a:sym typeface="Times"/>
              </a:rPr>
              <a:t>‹#›</a:t>
            </a:fld>
          </a:p>
        </p:txBody>
      </p:sp>
      <p:sp>
        <p:nvSpPr>
          <p:cNvPr id="452" name="Shape 452"/>
          <p:cNvSpPr/>
          <p:nvPr>
            <p:ph idx="2" type="sldImg"/>
          </p:nvPr>
        </p:nvSpPr>
        <p:spPr>
          <a:xfrm>
            <a:off x="1257300" y="720725"/>
            <a:ext cx="4802188" cy="3600450"/>
          </a:xfrm>
          <a:custGeom>
            <a:pathLst>
              <a:path extrusionOk="0" h="120000" w="120000">
                <a:moveTo>
                  <a:pt x="0" y="0"/>
                </a:moveTo>
                <a:lnTo>
                  <a:pt x="120000" y="0"/>
                </a:lnTo>
                <a:lnTo>
                  <a:pt x="120000" y="120000"/>
                </a:lnTo>
                <a:lnTo>
                  <a:pt x="0" y="120000"/>
                </a:lnTo>
                <a:close/>
              </a:path>
            </a:pathLst>
          </a:custGeom>
          <a:noFill/>
          <a:ln>
            <a:noFill/>
          </a:ln>
        </p:spPr>
      </p:sp>
      <p:sp>
        <p:nvSpPr>
          <p:cNvPr id="453" name="Shape 453"/>
          <p:cNvSpPr txBox="1"/>
          <p:nvPr>
            <p:ph idx="1" type="body"/>
          </p:nvPr>
        </p:nvSpPr>
        <p:spPr>
          <a:xfrm>
            <a:off x="731520" y="4560569"/>
            <a:ext cx="585215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1F497D"/>
                </a:solidFill>
                <a:latin typeface="Times"/>
                <a:ea typeface="Times"/>
                <a:cs typeface="Times"/>
                <a:sym typeface="Times"/>
              </a:rPr>
              <a:t>‹#›</a:t>
            </a:fld>
          </a:p>
        </p:txBody>
      </p:sp>
      <p:sp>
        <p:nvSpPr>
          <p:cNvPr id="459" name="Shape 459"/>
          <p:cNvSpPr/>
          <p:nvPr>
            <p:ph idx="2" type="sldImg"/>
          </p:nvPr>
        </p:nvSpPr>
        <p:spPr>
          <a:xfrm>
            <a:off x="1257300" y="720725"/>
            <a:ext cx="4802188" cy="3600450"/>
          </a:xfrm>
          <a:custGeom>
            <a:pathLst>
              <a:path extrusionOk="0" h="120000" w="120000">
                <a:moveTo>
                  <a:pt x="0" y="0"/>
                </a:moveTo>
                <a:lnTo>
                  <a:pt x="120000" y="0"/>
                </a:lnTo>
                <a:lnTo>
                  <a:pt x="120000" y="120000"/>
                </a:lnTo>
                <a:lnTo>
                  <a:pt x="0" y="120000"/>
                </a:lnTo>
                <a:close/>
              </a:path>
            </a:pathLst>
          </a:custGeom>
          <a:noFill/>
          <a:ln>
            <a:noFill/>
          </a:ln>
        </p:spPr>
      </p:sp>
      <p:sp>
        <p:nvSpPr>
          <p:cNvPr id="460" name="Shape 460"/>
          <p:cNvSpPr txBox="1"/>
          <p:nvPr>
            <p:ph idx="1" type="body"/>
          </p:nvPr>
        </p:nvSpPr>
        <p:spPr>
          <a:xfrm>
            <a:off x="731520" y="4560569"/>
            <a:ext cx="585215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467" name="Shape 46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282" name="Shape 28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283" name="Shape 283"/>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472" name="Shape 47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477" name="Shape 47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000000"/>
                </a:solidFill>
                <a:latin typeface="Times"/>
                <a:ea typeface="Times"/>
                <a:cs typeface="Times"/>
                <a:sym typeface="Times"/>
              </a:rPr>
              <a:t>‹#›</a:t>
            </a:fld>
          </a:p>
        </p:txBody>
      </p:sp>
      <p:sp>
        <p:nvSpPr>
          <p:cNvPr id="482" name="Shape 48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83" name="Shape 483"/>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000000"/>
                </a:solidFill>
                <a:latin typeface="Times"/>
                <a:ea typeface="Times"/>
                <a:cs typeface="Times"/>
                <a:sym typeface="Times"/>
              </a:rPr>
              <a:t>‹#›</a:t>
            </a:fld>
          </a:p>
        </p:txBody>
      </p:sp>
      <p:sp>
        <p:nvSpPr>
          <p:cNvPr id="489" name="Shape 489"/>
          <p:cNvSpPr/>
          <p:nvPr>
            <p:ph idx="2" type="sldImg"/>
          </p:nvPr>
        </p:nvSpPr>
        <p:spPr>
          <a:xfrm>
            <a:off x="1260475" y="717550"/>
            <a:ext cx="4795837" cy="3597275"/>
          </a:xfrm>
          <a:custGeom>
            <a:pathLst>
              <a:path extrusionOk="0" h="120000" w="120000">
                <a:moveTo>
                  <a:pt x="0" y="0"/>
                </a:moveTo>
                <a:lnTo>
                  <a:pt x="120000" y="0"/>
                </a:lnTo>
                <a:lnTo>
                  <a:pt x="120000" y="120000"/>
                </a:lnTo>
                <a:lnTo>
                  <a:pt x="0" y="120000"/>
                </a:lnTo>
                <a:close/>
              </a:path>
            </a:pathLst>
          </a:custGeom>
          <a:noFill/>
          <a:ln>
            <a:noFill/>
          </a:ln>
        </p:spPr>
      </p:sp>
      <p:sp>
        <p:nvSpPr>
          <p:cNvPr id="490" name="Shape 490"/>
          <p:cNvSpPr txBox="1"/>
          <p:nvPr>
            <p:ph idx="1" type="body"/>
          </p:nvPr>
        </p:nvSpPr>
        <p:spPr>
          <a:xfrm>
            <a:off x="980441" y="4562237"/>
            <a:ext cx="5354320"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000000"/>
                </a:solidFill>
                <a:latin typeface="Times"/>
                <a:ea typeface="Times"/>
                <a:cs typeface="Times"/>
                <a:sym typeface="Times"/>
              </a:rPr>
              <a:t>‹#›</a:t>
            </a:fld>
          </a:p>
        </p:txBody>
      </p:sp>
      <p:sp>
        <p:nvSpPr>
          <p:cNvPr id="496" name="Shape 496"/>
          <p:cNvSpPr/>
          <p:nvPr>
            <p:ph idx="2" type="sldImg"/>
          </p:nvPr>
        </p:nvSpPr>
        <p:spPr>
          <a:xfrm>
            <a:off x="1260475" y="717550"/>
            <a:ext cx="4795837" cy="3597275"/>
          </a:xfrm>
          <a:custGeom>
            <a:pathLst>
              <a:path extrusionOk="0" h="120000" w="120000">
                <a:moveTo>
                  <a:pt x="0" y="0"/>
                </a:moveTo>
                <a:lnTo>
                  <a:pt x="120000" y="0"/>
                </a:lnTo>
                <a:lnTo>
                  <a:pt x="120000" y="120000"/>
                </a:lnTo>
                <a:lnTo>
                  <a:pt x="0" y="120000"/>
                </a:lnTo>
                <a:close/>
              </a:path>
            </a:pathLst>
          </a:custGeom>
          <a:noFill/>
          <a:ln>
            <a:noFill/>
          </a:ln>
        </p:spPr>
      </p:sp>
      <p:sp>
        <p:nvSpPr>
          <p:cNvPr id="497" name="Shape 497"/>
          <p:cNvSpPr txBox="1"/>
          <p:nvPr>
            <p:ph idx="1" type="body"/>
          </p:nvPr>
        </p:nvSpPr>
        <p:spPr>
          <a:xfrm>
            <a:off x="980441" y="4562237"/>
            <a:ext cx="5354320"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000000"/>
                </a:solidFill>
                <a:latin typeface="Times"/>
                <a:ea typeface="Times"/>
                <a:cs typeface="Times"/>
                <a:sym typeface="Times"/>
              </a:rPr>
              <a:t>‹#›</a:t>
            </a:fld>
          </a:p>
        </p:txBody>
      </p:sp>
      <p:sp>
        <p:nvSpPr>
          <p:cNvPr id="504" name="Shape 504"/>
          <p:cNvSpPr/>
          <p:nvPr>
            <p:ph idx="2" type="sldImg"/>
          </p:nvPr>
        </p:nvSpPr>
        <p:spPr>
          <a:xfrm>
            <a:off x="1260475" y="717550"/>
            <a:ext cx="4795837" cy="3597275"/>
          </a:xfrm>
          <a:custGeom>
            <a:pathLst>
              <a:path extrusionOk="0" h="120000" w="120000">
                <a:moveTo>
                  <a:pt x="0" y="0"/>
                </a:moveTo>
                <a:lnTo>
                  <a:pt x="120000" y="0"/>
                </a:lnTo>
                <a:lnTo>
                  <a:pt x="120000" y="120000"/>
                </a:lnTo>
                <a:lnTo>
                  <a:pt x="0" y="120000"/>
                </a:lnTo>
                <a:close/>
              </a:path>
            </a:pathLst>
          </a:custGeom>
          <a:noFill/>
          <a:ln>
            <a:noFill/>
          </a:ln>
        </p:spPr>
      </p:sp>
      <p:sp>
        <p:nvSpPr>
          <p:cNvPr id="505" name="Shape 505"/>
          <p:cNvSpPr txBox="1"/>
          <p:nvPr>
            <p:ph idx="1" type="body"/>
          </p:nvPr>
        </p:nvSpPr>
        <p:spPr>
          <a:xfrm>
            <a:off x="980441" y="4562237"/>
            <a:ext cx="5354320"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512" name="Shape 51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518" name="Shape 518"/>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rgbClr val="1F497D"/>
                </a:solidFill>
                <a:latin typeface="Times"/>
                <a:ea typeface="Times"/>
                <a:cs typeface="Times"/>
                <a:sym typeface="Times"/>
              </a:rPr>
              <a:t>‹#›</a:t>
            </a:fld>
          </a:p>
        </p:txBody>
      </p:sp>
      <p:sp>
        <p:nvSpPr>
          <p:cNvPr id="524" name="Shape 524"/>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25" name="Shape 525"/>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rPr b="0" i="0" lang="en-US" sz="1200" u="none" cap="none" strike="noStrike">
                <a:solidFill>
                  <a:schemeClr val="dk1"/>
                </a:solidFill>
                <a:latin typeface="Times"/>
                <a:ea typeface="Times"/>
                <a:cs typeface="Times"/>
                <a:sym typeface="Times"/>
              </a:rPr>
              <a:t>The Climate Change market (CCM) is a significant part of the Environmental Market (EM) with a huge potential to grow in the near  future while top world economies – Japan &amp; Germany will be moving away from nuclear to energy conservation and renewable sources. There might more to follow them…This is the market of goods and services related to CC mitigation and adaptation activities.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531" name="Shape 53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289" name="Shape 28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537" name="Shape 53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975359" y="4560569"/>
            <a:ext cx="5364479" cy="4320539"/>
          </a:xfrm>
          <a:prstGeom prst="rect">
            <a:avLst/>
          </a:prstGeom>
        </p:spPr>
        <p:txBody>
          <a:bodyPr anchorCtr="0" anchor="t" bIns="91425" lIns="91425" rIns="91425" tIns="91425">
            <a:noAutofit/>
          </a:bodyPr>
          <a:lstStyle/>
          <a:p>
            <a:pPr lvl="0">
              <a:spcBef>
                <a:spcPts val="0"/>
              </a:spcBef>
              <a:buNone/>
            </a:pPr>
            <a:r>
              <a:t/>
            </a:r>
            <a:endParaRPr/>
          </a:p>
        </p:txBody>
      </p:sp>
      <p:sp>
        <p:nvSpPr>
          <p:cNvPr id="542" name="Shape 54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296" name="Shape 296"/>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03" name="Shape 303"/>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04" name="Shape 304"/>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10" name="Shape 310"/>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11" name="Shape 311"/>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17" name="Shape 31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18" name="Shape 318"/>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2" type="sldNum"/>
          </p:nvPr>
        </p:nvSpPr>
        <p:spPr>
          <a:xfrm>
            <a:off x="4145280" y="9121139"/>
            <a:ext cx="3169920" cy="480059"/>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a:ea typeface="Times"/>
                <a:cs typeface="Times"/>
                <a:sym typeface="Times"/>
              </a:rPr>
              <a:t>‹#›</a:t>
            </a:fld>
          </a:p>
        </p:txBody>
      </p:sp>
      <p:sp>
        <p:nvSpPr>
          <p:cNvPr id="324" name="Shape 324"/>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325" name="Shape 325"/>
          <p:cNvSpPr txBox="1"/>
          <p:nvPr>
            <p:ph idx="1" type="body"/>
          </p:nvPr>
        </p:nvSpPr>
        <p:spPr>
          <a:xfrm>
            <a:off x="975359" y="4560569"/>
            <a:ext cx="5364479" cy="4320539"/>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1.png"/><Relationship Id="rId3" Type="http://schemas.openxmlformats.org/officeDocument/2006/relationships/image" Target="../media/image07.png"/><Relationship Id="rId4" Type="http://schemas.openxmlformats.org/officeDocument/2006/relationships/image" Target="../media/image04.png"/><Relationship Id="rId5"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02.png"/><Relationship Id="rId3" Type="http://schemas.openxmlformats.org/officeDocument/2006/relationships/image" Target="../media/image01.pn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676400" y="1905000"/>
            <a:ext cx="7239000" cy="19049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7" name="Shape 17"/>
          <p:cNvSpPr txBox="1"/>
          <p:nvPr>
            <p:ph idx="1" type="subTitle"/>
          </p:nvPr>
        </p:nvSpPr>
        <p:spPr>
          <a:xfrm>
            <a:off x="1676400" y="4572000"/>
            <a:ext cx="6400799" cy="1679574"/>
          </a:xfrm>
          <a:prstGeom prst="rect">
            <a:avLst/>
          </a:prstGeom>
          <a:noFill/>
          <a:ln>
            <a:noFill/>
          </a:ln>
        </p:spPr>
        <p:txBody>
          <a:bodyPr anchorCtr="0" anchor="ctr"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8" name="Shape 18"/>
          <p:cNvSpPr txBox="1"/>
          <p:nvPr>
            <p:ph idx="10" type="dt"/>
          </p:nvPr>
        </p:nvSpPr>
        <p:spPr>
          <a:xfrm>
            <a:off x="685800" y="6324600"/>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9" name="Shape 19"/>
          <p:cNvSpPr txBox="1"/>
          <p:nvPr>
            <p:ph idx="11" type="ftr"/>
          </p:nvPr>
        </p:nvSpPr>
        <p:spPr>
          <a:xfrm>
            <a:off x="3124200" y="6324600"/>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0" name="Shape 20"/>
          <p:cNvSpPr txBox="1"/>
          <p:nvPr>
            <p:ph idx="12" type="sldNum"/>
          </p:nvPr>
        </p:nvSpPr>
        <p:spPr>
          <a:xfrm>
            <a:off x="6553200" y="6324600"/>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74" name="Shape 74"/>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75" name="Shape 75"/>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76" name="Shape 76"/>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77" name="Shape 77"/>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671219" y="2309018"/>
            <a:ext cx="5630861"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80" name="Shape 80"/>
          <p:cNvSpPr txBox="1"/>
          <p:nvPr>
            <p:ph idx="1" type="body"/>
          </p:nvPr>
        </p:nvSpPr>
        <p:spPr>
          <a:xfrm rot="5400000">
            <a:off x="708819" y="442118"/>
            <a:ext cx="5630861" cy="56769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82" name="Shape 82"/>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83" name="Shape 83"/>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0" name="Shape 90"/>
        <p:cNvGrpSpPr/>
        <p:nvPr/>
      </p:nvGrpSpPr>
      <p:grpSpPr>
        <a:xfrm>
          <a:off x="0" y="0"/>
          <a:ext cx="0" cy="0"/>
          <a:chOff x="0" y="0"/>
          <a:chExt cx="0" cy="0"/>
        </a:xfrm>
      </p:grpSpPr>
      <p:sp>
        <p:nvSpPr>
          <p:cNvPr id="91" name="Shape 91"/>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92" name="Shape 92"/>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93" name="Shape 93"/>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4" name="Shape 94"/>
        <p:cNvGrpSpPr/>
        <p:nvPr/>
      </p:nvGrpSpPr>
      <p:grpSpPr>
        <a:xfrm>
          <a:off x="0" y="0"/>
          <a:ext cx="0" cy="0"/>
          <a:chOff x="0" y="0"/>
          <a:chExt cx="0" cy="0"/>
        </a:xfrm>
      </p:grpSpPr>
      <p:sp>
        <p:nvSpPr>
          <p:cNvPr id="95" name="Shape 95"/>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96" name="Shape 96"/>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7" name="Shape 9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98" name="Shape 9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99" name="Shape 99"/>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0" name="Shape 100"/>
        <p:cNvGrpSpPr/>
        <p:nvPr/>
      </p:nvGrpSpPr>
      <p:grpSpPr>
        <a:xfrm>
          <a:off x="0" y="0"/>
          <a:ext cx="0" cy="0"/>
          <a:chOff x="0" y="0"/>
          <a:chExt cx="0" cy="0"/>
        </a:xfrm>
      </p:grpSpPr>
      <p:sp>
        <p:nvSpPr>
          <p:cNvPr id="101" name="Shape 101"/>
          <p:cNvSpPr txBox="1"/>
          <p:nvPr>
            <p:ph type="ctrTitle"/>
          </p:nvPr>
        </p:nvSpPr>
        <p:spPr>
          <a:xfrm>
            <a:off x="1676400" y="1905000"/>
            <a:ext cx="7239000" cy="19049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02" name="Shape 102"/>
          <p:cNvSpPr txBox="1"/>
          <p:nvPr>
            <p:ph idx="1" type="subTitle"/>
          </p:nvPr>
        </p:nvSpPr>
        <p:spPr>
          <a:xfrm>
            <a:off x="1676400" y="4572000"/>
            <a:ext cx="6400799" cy="1679574"/>
          </a:xfrm>
          <a:prstGeom prst="rect">
            <a:avLst/>
          </a:prstGeom>
          <a:noFill/>
          <a:ln>
            <a:noFill/>
          </a:ln>
        </p:spPr>
        <p:txBody>
          <a:bodyPr anchorCtr="0" anchor="ctr"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03" name="Shape 103"/>
          <p:cNvSpPr txBox="1"/>
          <p:nvPr>
            <p:ph idx="10" type="dt"/>
          </p:nvPr>
        </p:nvSpPr>
        <p:spPr>
          <a:xfrm>
            <a:off x="685800" y="6324600"/>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04" name="Shape 104"/>
          <p:cNvSpPr txBox="1"/>
          <p:nvPr>
            <p:ph idx="11" type="ftr"/>
          </p:nvPr>
        </p:nvSpPr>
        <p:spPr>
          <a:xfrm>
            <a:off x="3124200" y="6324600"/>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05" name="Shape 105"/>
          <p:cNvSpPr txBox="1"/>
          <p:nvPr>
            <p:ph idx="12" type="sldNum"/>
          </p:nvPr>
        </p:nvSpPr>
        <p:spPr>
          <a:xfrm>
            <a:off x="6553200" y="6324600"/>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6" name="Shape 106"/>
        <p:cNvGrpSpPr/>
        <p:nvPr/>
      </p:nvGrpSpPr>
      <p:grpSpPr>
        <a:xfrm>
          <a:off x="0" y="0"/>
          <a:ext cx="0" cy="0"/>
          <a:chOff x="0" y="0"/>
          <a:chExt cx="0" cy="0"/>
        </a:xfrm>
      </p:grpSpPr>
      <p:sp>
        <p:nvSpPr>
          <p:cNvPr id="107" name="Shape 10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08" name="Shape 10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2"/>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hlink"/>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9pPr>
          </a:lstStyle>
          <a:p/>
        </p:txBody>
      </p:sp>
      <p:sp>
        <p:nvSpPr>
          <p:cNvPr id="109" name="Shape 109"/>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10" name="Shape 110"/>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11" name="Shape 111"/>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2" name="Shape 112"/>
        <p:cNvGrpSpPr/>
        <p:nvPr/>
      </p:nvGrpSpPr>
      <p:grpSpPr>
        <a:xfrm>
          <a:off x="0" y="0"/>
          <a:ext cx="0" cy="0"/>
          <a:chOff x="0" y="0"/>
          <a:chExt cx="0" cy="0"/>
        </a:xfrm>
      </p:grpSpPr>
      <p:sp>
        <p:nvSpPr>
          <p:cNvPr id="113" name="Shape 113"/>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14" name="Shape 114"/>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115" name="Shape 115"/>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116" name="Shape 116"/>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17" name="Shape 117"/>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18" name="Shape 118"/>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21" name="Shape 12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122" name="Shape 12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123" name="Shape 12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124" name="Shape 12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125" name="Shape 125"/>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26" name="Shape 126"/>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27" name="Shape 127"/>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8" name="Shape 128"/>
        <p:cNvGrpSpPr/>
        <p:nvPr/>
      </p:nvGrpSpPr>
      <p:grpSpPr>
        <a:xfrm>
          <a:off x="0" y="0"/>
          <a:ext cx="0" cy="0"/>
          <a:chOff x="0" y="0"/>
          <a:chExt cx="0" cy="0"/>
        </a:xfrm>
      </p:grpSpPr>
      <p:sp>
        <p:nvSpPr>
          <p:cNvPr id="129" name="Shape 129"/>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30" name="Shape 13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31" name="Shape 13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32" name="Shape 132"/>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3" name="Shape 133"/>
        <p:cNvGrpSpPr/>
        <p:nvPr/>
      </p:nvGrpSpPr>
      <p:grpSpPr>
        <a:xfrm>
          <a:off x="0" y="0"/>
          <a:ext cx="0" cy="0"/>
          <a:chOff x="0" y="0"/>
          <a:chExt cx="0" cy="0"/>
        </a:xfrm>
      </p:grpSpPr>
      <p:sp>
        <p:nvSpPr>
          <p:cNvPr id="134" name="Shape 13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35" name="Shape 13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36" name="Shape 13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137" name="Shape 13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38" name="Shape 13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39" name="Shape 139"/>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3" name="Shape 23"/>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4" name="Shape 24"/>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5" name="Shape 25"/>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6" name="Shape 26"/>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0" name="Shape 140"/>
        <p:cNvGrpSpPr/>
        <p:nvPr/>
      </p:nvGrpSpPr>
      <p:grpSpPr>
        <a:xfrm>
          <a:off x="0" y="0"/>
          <a:ext cx="0" cy="0"/>
          <a:chOff x="0" y="0"/>
          <a:chExt cx="0" cy="0"/>
        </a:xfrm>
      </p:grpSpPr>
      <p:sp>
        <p:nvSpPr>
          <p:cNvPr id="141" name="Shape 141"/>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42" name="Shape 14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2"/>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hlink"/>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9pPr>
          </a:lstStyle>
          <a:p/>
        </p:txBody>
      </p:sp>
      <p:sp>
        <p:nvSpPr>
          <p:cNvPr id="143" name="Shape 14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144" name="Shape 144"/>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45" name="Shape 145"/>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46" name="Shape 146"/>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49" name="Shape 149"/>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50" name="Shape 15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51" name="Shape 15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52" name="Shape 152"/>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4671219" y="2309018"/>
            <a:ext cx="5630861"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55" name="Shape 155"/>
          <p:cNvSpPr txBox="1"/>
          <p:nvPr>
            <p:ph idx="1" type="body"/>
          </p:nvPr>
        </p:nvSpPr>
        <p:spPr>
          <a:xfrm rot="5400000">
            <a:off x="708819" y="442118"/>
            <a:ext cx="5630861" cy="56769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56" name="Shape 156"/>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57" name="Shape 157"/>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58" name="Shape 158"/>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159" name="Shape 159"/>
        <p:cNvGrpSpPr/>
        <p:nvPr/>
      </p:nvGrpSpPr>
      <p:grpSpPr>
        <a:xfrm>
          <a:off x="0" y="0"/>
          <a:ext cx="0" cy="0"/>
          <a:chOff x="0" y="0"/>
          <a:chExt cx="0" cy="0"/>
        </a:xfrm>
      </p:grpSpPr>
      <p:sp>
        <p:nvSpPr>
          <p:cNvPr id="160" name="Shape 160"/>
          <p:cNvSpPr/>
          <p:nvPr/>
        </p:nvSpPr>
        <p:spPr>
          <a:xfrm>
            <a:off x="0" y="201"/>
            <a:ext cx="9144000" cy="1190624"/>
          </a:xfrm>
          <a:prstGeom prst="rect">
            <a:avLst/>
          </a:prstGeom>
          <a:solidFill>
            <a:srgbClr val="000099"/>
          </a:solidFill>
          <a:ln>
            <a:noFill/>
          </a:ln>
        </p:spPr>
        <p:txBody>
          <a:bodyPr anchorCtr="0" anchor="ctr" bIns="45700" lIns="91425" rIns="91425" tIns="45700">
            <a:noAutofit/>
          </a:bodyPr>
          <a:lstStyle/>
          <a:p>
            <a:pPr indent="0" lvl="0" marL="0" marR="0" rtl="0" algn="ctr">
              <a:spcBef>
                <a:spcPts val="0"/>
              </a:spcBef>
              <a:spcAft>
                <a:spcPts val="0"/>
              </a:spcAft>
              <a:buClr>
                <a:schemeClr val="dk1"/>
              </a:buClr>
              <a:buFont typeface="Noto Sans Symbols"/>
              <a:buNone/>
            </a:pPr>
            <a:r>
              <a:t/>
            </a:r>
            <a:endParaRPr b="1" i="0" sz="1200" u="none" cap="none" strike="noStrike">
              <a:solidFill>
                <a:srgbClr val="000000"/>
              </a:solidFill>
              <a:latin typeface="Arial"/>
              <a:ea typeface="Arial"/>
              <a:cs typeface="Arial"/>
              <a:sym typeface="Arial"/>
            </a:endParaRPr>
          </a:p>
        </p:txBody>
      </p:sp>
      <p:sp>
        <p:nvSpPr>
          <p:cNvPr id="161" name="Shape 161"/>
          <p:cNvSpPr txBox="1"/>
          <p:nvPr>
            <p:ph idx="12" type="sldNum"/>
          </p:nvPr>
        </p:nvSpPr>
        <p:spPr>
          <a:xfrm>
            <a:off x="7942389" y="6313487"/>
            <a:ext cx="1201614"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
        <p:nvSpPr>
          <p:cNvPr id="162" name="Shape 162"/>
          <p:cNvSpPr/>
          <p:nvPr/>
        </p:nvSpPr>
        <p:spPr>
          <a:xfrm>
            <a:off x="-2494084" y="2182813"/>
            <a:ext cx="9144000" cy="523219"/>
          </a:xfrm>
          <a:prstGeom prst="rect">
            <a:avLst/>
          </a:prstGeom>
          <a:noFill/>
          <a:ln>
            <a:noFill/>
          </a:ln>
        </p:spPr>
        <p:txBody>
          <a:bodyPr anchorCtr="0" anchor="t" bIns="45700" lIns="45700" rIns="45700" tIns="45700">
            <a:noAutofit/>
          </a:bodyPr>
          <a:lstStyle/>
          <a:p>
            <a:pPr indent="0" lvl="0" marL="0" marR="0" rtl="0" algn="l">
              <a:spcBef>
                <a:spcPts val="0"/>
              </a:spcBef>
              <a:spcAft>
                <a:spcPts val="0"/>
              </a:spcAft>
              <a:buClr>
                <a:schemeClr val="dk1"/>
              </a:buClr>
              <a:buFont typeface="Noto Sans Symbols"/>
              <a:buNone/>
            </a:pPr>
            <a:r>
              <a:t/>
            </a:r>
            <a:endParaRPr b="0" i="0" sz="2800" u="none" cap="none" strike="noStrike">
              <a:solidFill>
                <a:srgbClr val="000000"/>
              </a:solidFill>
              <a:latin typeface="Arial"/>
              <a:ea typeface="Arial"/>
              <a:cs typeface="Arial"/>
              <a:sym typeface="Arial"/>
            </a:endParaRPr>
          </a:p>
        </p:txBody>
      </p:sp>
      <p:pic>
        <p:nvPicPr>
          <p:cNvPr descr="CNT_logo" id="163" name="Shape 163"/>
          <p:cNvPicPr preferRelativeResize="0"/>
          <p:nvPr/>
        </p:nvPicPr>
        <p:blipFill rotWithShape="1">
          <a:blip r:embed="rId2">
            <a:alphaModFix/>
          </a:blip>
          <a:srcRect b="0" l="0" r="0" t="0"/>
          <a:stretch/>
        </p:blipFill>
        <p:spPr>
          <a:xfrm>
            <a:off x="102577" y="233362"/>
            <a:ext cx="1509346" cy="8175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0" name="Shape 170"/>
        <p:cNvGrpSpPr/>
        <p:nvPr/>
      </p:nvGrpSpPr>
      <p:grpSpPr>
        <a:xfrm>
          <a:off x="0" y="0"/>
          <a:ext cx="0" cy="0"/>
          <a:chOff x="0" y="0"/>
          <a:chExt cx="0" cy="0"/>
        </a:xfrm>
      </p:grpSpPr>
      <p:sp>
        <p:nvSpPr>
          <p:cNvPr id="171" name="Shape 171"/>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72" name="Shape 172"/>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3" name="Shape 173"/>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74" name="Shape 174"/>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75" name="Shape 175"/>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6" name="Shape 176"/>
        <p:cNvGrpSpPr/>
        <p:nvPr/>
      </p:nvGrpSpPr>
      <p:grpSpPr>
        <a:xfrm>
          <a:off x="0" y="0"/>
          <a:ext cx="0" cy="0"/>
          <a:chOff x="0" y="0"/>
          <a:chExt cx="0" cy="0"/>
        </a:xfrm>
      </p:grpSpPr>
      <p:sp>
        <p:nvSpPr>
          <p:cNvPr id="177" name="Shape 177"/>
          <p:cNvSpPr txBox="1"/>
          <p:nvPr>
            <p:ph type="ctrTitle"/>
          </p:nvPr>
        </p:nvSpPr>
        <p:spPr>
          <a:xfrm>
            <a:off x="1676400" y="1905000"/>
            <a:ext cx="7239000" cy="19049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78" name="Shape 178"/>
          <p:cNvSpPr txBox="1"/>
          <p:nvPr>
            <p:ph idx="1" type="subTitle"/>
          </p:nvPr>
        </p:nvSpPr>
        <p:spPr>
          <a:xfrm>
            <a:off x="1676400" y="4572000"/>
            <a:ext cx="6400799" cy="1679574"/>
          </a:xfrm>
          <a:prstGeom prst="rect">
            <a:avLst/>
          </a:prstGeom>
          <a:noFill/>
          <a:ln>
            <a:noFill/>
          </a:ln>
        </p:spPr>
        <p:txBody>
          <a:bodyPr anchorCtr="0" anchor="ctr" bIns="91425" lIns="91425" rIns="91425"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9" name="Shape 179"/>
          <p:cNvSpPr txBox="1"/>
          <p:nvPr>
            <p:ph idx="10" type="dt"/>
          </p:nvPr>
        </p:nvSpPr>
        <p:spPr>
          <a:xfrm>
            <a:off x="685800" y="6324600"/>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80" name="Shape 180"/>
          <p:cNvSpPr txBox="1"/>
          <p:nvPr>
            <p:ph idx="11" type="ftr"/>
          </p:nvPr>
        </p:nvSpPr>
        <p:spPr>
          <a:xfrm>
            <a:off x="3124200" y="6324600"/>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81" name="Shape 181"/>
          <p:cNvSpPr txBox="1"/>
          <p:nvPr>
            <p:ph idx="12" type="sldNum"/>
          </p:nvPr>
        </p:nvSpPr>
        <p:spPr>
          <a:xfrm>
            <a:off x="6553200" y="6324600"/>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2" name="Shape 182"/>
        <p:cNvGrpSpPr/>
        <p:nvPr/>
      </p:nvGrpSpPr>
      <p:grpSpPr>
        <a:xfrm>
          <a:off x="0" y="0"/>
          <a:ext cx="0" cy="0"/>
          <a:chOff x="0" y="0"/>
          <a:chExt cx="0" cy="0"/>
        </a:xfrm>
      </p:grpSpPr>
      <p:sp>
        <p:nvSpPr>
          <p:cNvPr id="183" name="Shape 183"/>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84" name="Shape 18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2"/>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hlink"/>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9pPr>
          </a:lstStyle>
          <a:p/>
        </p:txBody>
      </p:sp>
      <p:sp>
        <p:nvSpPr>
          <p:cNvPr id="185" name="Shape 185"/>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86" name="Shape 186"/>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87" name="Shape 187"/>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8" name="Shape 188"/>
        <p:cNvGrpSpPr/>
        <p:nvPr/>
      </p:nvGrpSpPr>
      <p:grpSpPr>
        <a:xfrm>
          <a:off x="0" y="0"/>
          <a:ext cx="0" cy="0"/>
          <a:chOff x="0" y="0"/>
          <a:chExt cx="0" cy="0"/>
        </a:xfrm>
      </p:grpSpPr>
      <p:sp>
        <p:nvSpPr>
          <p:cNvPr id="189" name="Shape 189"/>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90" name="Shape 190"/>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191" name="Shape 191"/>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192" name="Shape 192"/>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93" name="Shape 193"/>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94" name="Shape 194"/>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95" name="Shape 195"/>
        <p:cNvGrpSpPr/>
        <p:nvPr/>
      </p:nvGrpSpPr>
      <p:grpSpPr>
        <a:xfrm>
          <a:off x="0" y="0"/>
          <a:ext cx="0" cy="0"/>
          <a:chOff x="0" y="0"/>
          <a:chExt cx="0" cy="0"/>
        </a:xfrm>
      </p:grpSpPr>
      <p:sp>
        <p:nvSpPr>
          <p:cNvPr id="196" name="Shape 1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97" name="Shape 19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198" name="Shape 19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199" name="Shape 19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200" name="Shape 20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201" name="Shape 201"/>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02" name="Shape 202"/>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03" name="Shape 203"/>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4" name="Shape 204"/>
        <p:cNvGrpSpPr/>
        <p:nvPr/>
      </p:nvGrpSpPr>
      <p:grpSpPr>
        <a:xfrm>
          <a:off x="0" y="0"/>
          <a:ext cx="0" cy="0"/>
          <a:chOff x="0" y="0"/>
          <a:chExt cx="0" cy="0"/>
        </a:xfrm>
      </p:grpSpPr>
      <p:sp>
        <p:nvSpPr>
          <p:cNvPr id="205" name="Shape 205"/>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06" name="Shape 206"/>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07" name="Shape 207"/>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08" name="Shape 208"/>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9" name="Shape 29"/>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30" name="Shape 30"/>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09" name="Shape 209"/>
        <p:cNvGrpSpPr/>
        <p:nvPr/>
      </p:nvGrpSpPr>
      <p:grpSpPr>
        <a:xfrm>
          <a:off x="0" y="0"/>
          <a:ext cx="0" cy="0"/>
          <a:chOff x="0" y="0"/>
          <a:chExt cx="0" cy="0"/>
        </a:xfrm>
      </p:grpSpPr>
      <p:sp>
        <p:nvSpPr>
          <p:cNvPr id="210" name="Shape 21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11" name="Shape 21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12" name="Shape 212"/>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13" name="Shape 213"/>
        <p:cNvGrpSpPr/>
        <p:nvPr/>
      </p:nvGrpSpPr>
      <p:grpSpPr>
        <a:xfrm>
          <a:off x="0" y="0"/>
          <a:ext cx="0" cy="0"/>
          <a:chOff x="0" y="0"/>
          <a:chExt cx="0" cy="0"/>
        </a:xfrm>
      </p:grpSpPr>
      <p:sp>
        <p:nvSpPr>
          <p:cNvPr id="214" name="Shape 21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15" name="Shape 21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16" name="Shape 21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217" name="Shape 21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18" name="Shape 21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19" name="Shape 219"/>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20" name="Shape 220"/>
        <p:cNvGrpSpPr/>
        <p:nvPr/>
      </p:nvGrpSpPr>
      <p:grpSpPr>
        <a:xfrm>
          <a:off x="0" y="0"/>
          <a:ext cx="0" cy="0"/>
          <a:chOff x="0" y="0"/>
          <a:chExt cx="0" cy="0"/>
        </a:xfrm>
      </p:grpSpPr>
      <p:sp>
        <p:nvSpPr>
          <p:cNvPr id="221" name="Shape 221"/>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22" name="Shape 22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2"/>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hlink"/>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9pPr>
          </a:lstStyle>
          <a:p/>
        </p:txBody>
      </p:sp>
      <p:sp>
        <p:nvSpPr>
          <p:cNvPr id="223" name="Shape 2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224" name="Shape 224"/>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25" name="Shape 225"/>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26" name="Shape 226"/>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27" name="Shape 227"/>
        <p:cNvGrpSpPr/>
        <p:nvPr/>
      </p:nvGrpSpPr>
      <p:grpSpPr>
        <a:xfrm>
          <a:off x="0" y="0"/>
          <a:ext cx="0" cy="0"/>
          <a:chOff x="0" y="0"/>
          <a:chExt cx="0" cy="0"/>
        </a:xfrm>
      </p:grpSpPr>
      <p:sp>
        <p:nvSpPr>
          <p:cNvPr id="228" name="Shape 228"/>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29" name="Shape 229"/>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30" name="Shape 23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31" name="Shape 23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32" name="Shape 232"/>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33" name="Shape 233"/>
        <p:cNvGrpSpPr/>
        <p:nvPr/>
      </p:nvGrpSpPr>
      <p:grpSpPr>
        <a:xfrm>
          <a:off x="0" y="0"/>
          <a:ext cx="0" cy="0"/>
          <a:chOff x="0" y="0"/>
          <a:chExt cx="0" cy="0"/>
        </a:xfrm>
      </p:grpSpPr>
      <p:sp>
        <p:nvSpPr>
          <p:cNvPr id="234" name="Shape 234"/>
          <p:cNvSpPr txBox="1"/>
          <p:nvPr>
            <p:ph type="title"/>
          </p:nvPr>
        </p:nvSpPr>
        <p:spPr>
          <a:xfrm rot="5400000">
            <a:off x="4671219" y="2309018"/>
            <a:ext cx="5630861"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235" name="Shape 235"/>
          <p:cNvSpPr txBox="1"/>
          <p:nvPr>
            <p:ph idx="1" type="body"/>
          </p:nvPr>
        </p:nvSpPr>
        <p:spPr>
          <a:xfrm rot="5400000">
            <a:off x="708819" y="442118"/>
            <a:ext cx="5630861" cy="56769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36" name="Shape 236"/>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37" name="Shape 237"/>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238" name="Shape 238"/>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240" name="Shape 240"/>
        <p:cNvGrpSpPr/>
        <p:nvPr/>
      </p:nvGrpSpPr>
      <p:grpSpPr>
        <a:xfrm>
          <a:off x="0" y="0"/>
          <a:ext cx="0" cy="0"/>
          <a:chOff x="0" y="0"/>
          <a:chExt cx="0" cy="0"/>
        </a:xfrm>
      </p:grpSpPr>
      <p:sp>
        <p:nvSpPr>
          <p:cNvPr id="241" name="Shape 241"/>
          <p:cNvSpPr txBox="1"/>
          <p:nvPr>
            <p:ph idx="1" type="body"/>
          </p:nvPr>
        </p:nvSpPr>
        <p:spPr>
          <a:xfrm>
            <a:off x="671756" y="1894008"/>
            <a:ext cx="6972300" cy="2641755"/>
          </a:xfrm>
          <a:prstGeom prst="rect">
            <a:avLst/>
          </a:prstGeom>
          <a:noFill/>
          <a:ln>
            <a:noFill/>
          </a:ln>
        </p:spPr>
        <p:txBody>
          <a:bodyPr anchorCtr="0" anchor="t" bIns="91425" lIns="91425" rIns="91425" tIns="91425"/>
          <a:lstStyle>
            <a:lvl1pPr indent="0" lvl="0" marL="0" marR="0" rtl="0" algn="l">
              <a:lnSpc>
                <a:spcPct val="100000"/>
              </a:lnSpc>
              <a:spcBef>
                <a:spcPts val="1000"/>
              </a:spcBef>
              <a:buClr>
                <a:schemeClr val="dk1"/>
              </a:buClr>
              <a:buFont typeface="Arial"/>
              <a:buNone/>
              <a:defRPr b="0" i="0" sz="5000" u="none" cap="none" strike="noStrike">
                <a:solidFill>
                  <a:schemeClr val="dk1"/>
                </a:solidFill>
                <a:latin typeface="Arial"/>
                <a:ea typeface="Arial"/>
                <a:cs typeface="Arial"/>
                <a:sym typeface="Arial"/>
              </a:defRPr>
            </a:lvl1pPr>
            <a:lvl2pPr indent="0" lvl="1" marL="457200" marR="0" rtl="0" algn="l">
              <a:spcBef>
                <a:spcPts val="560"/>
              </a:spcBef>
              <a:buClr>
                <a:srgbClr val="E8D3A2"/>
              </a:buClr>
              <a:buFont typeface="Arial"/>
              <a:buNone/>
              <a:defRPr b="0" i="0" sz="2800" u="none" cap="none" strike="noStrike">
                <a:solidFill>
                  <a:srgbClr val="E8D3A2"/>
                </a:solidFill>
                <a:latin typeface="Arial"/>
                <a:ea typeface="Arial"/>
                <a:cs typeface="Arial"/>
                <a:sym typeface="Arial"/>
              </a:defRPr>
            </a:lvl2pPr>
            <a:lvl3pPr indent="0" lvl="2" marL="914400" marR="0" rtl="0" algn="l">
              <a:spcBef>
                <a:spcPts val="480"/>
              </a:spcBef>
              <a:buClr>
                <a:srgbClr val="E8D3A2"/>
              </a:buClr>
              <a:buFont typeface="Arial"/>
              <a:buNone/>
              <a:defRPr b="0" i="0" sz="2400" u="none" cap="none" strike="noStrike">
                <a:solidFill>
                  <a:srgbClr val="E8D3A2"/>
                </a:solidFill>
                <a:latin typeface="Arial"/>
                <a:ea typeface="Arial"/>
                <a:cs typeface="Arial"/>
                <a:sym typeface="Arial"/>
              </a:defRPr>
            </a:lvl3pPr>
            <a:lvl4pPr indent="0" lvl="3" marL="13716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4pPr>
            <a:lvl5pPr indent="0" lvl="4" marL="18288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42" name="Shape 242"/>
          <p:cNvPicPr preferRelativeResize="0"/>
          <p:nvPr/>
        </p:nvPicPr>
        <p:blipFill rotWithShape="1">
          <a:blip r:embed="rId2">
            <a:alphaModFix/>
          </a:blip>
          <a:srcRect b="0" l="0" r="0" t="0"/>
          <a:stretch/>
        </p:blipFill>
        <p:spPr>
          <a:xfrm>
            <a:off x="7772400" y="5686764"/>
            <a:ext cx="1371599" cy="927100"/>
          </a:xfrm>
          <a:prstGeom prst="rect">
            <a:avLst/>
          </a:prstGeom>
          <a:noFill/>
          <a:ln>
            <a:noFill/>
          </a:ln>
        </p:spPr>
      </p:pic>
      <p:pic>
        <p:nvPicPr>
          <p:cNvPr id="243" name="Shape 243"/>
          <p:cNvPicPr preferRelativeResize="0"/>
          <p:nvPr/>
        </p:nvPicPr>
        <p:blipFill rotWithShape="1">
          <a:blip r:embed="rId3">
            <a:alphaModFix/>
          </a:blip>
          <a:srcRect b="0" l="0" r="0" t="0"/>
          <a:stretch/>
        </p:blipFill>
        <p:spPr>
          <a:xfrm>
            <a:off x="792039" y="1245348"/>
            <a:ext cx="2425295" cy="162964"/>
          </a:xfrm>
          <a:prstGeom prst="rect">
            <a:avLst/>
          </a:prstGeom>
          <a:noFill/>
          <a:ln>
            <a:noFill/>
          </a:ln>
        </p:spPr>
      </p:pic>
      <p:pic>
        <p:nvPicPr>
          <p:cNvPr id="244" name="Shape 244"/>
          <p:cNvPicPr preferRelativeResize="0"/>
          <p:nvPr/>
        </p:nvPicPr>
        <p:blipFill rotWithShape="1">
          <a:blip r:embed="rId4">
            <a:alphaModFix/>
          </a:blip>
          <a:srcRect b="0" l="0" r="0" t="0"/>
          <a:stretch/>
        </p:blipFill>
        <p:spPr>
          <a:xfrm>
            <a:off x="779462" y="4704000"/>
            <a:ext cx="1600199" cy="139699"/>
          </a:xfrm>
          <a:prstGeom prst="rect">
            <a:avLst/>
          </a:prstGeom>
          <a:noFill/>
          <a:ln>
            <a:noFill/>
          </a:ln>
        </p:spPr>
      </p:pic>
      <p:pic>
        <p:nvPicPr>
          <p:cNvPr descr="AngleBackground_gold_RGB.png" id="245" name="Shape 245"/>
          <p:cNvPicPr preferRelativeResize="0"/>
          <p:nvPr/>
        </p:nvPicPr>
        <p:blipFill rotWithShape="1">
          <a:blip r:embed="rId5">
            <a:alphaModFix/>
          </a:blip>
          <a:srcRect b="93348" l="21047" r="20731" t="2275"/>
          <a:stretch/>
        </p:blipFill>
        <p:spPr>
          <a:xfrm>
            <a:off x="-71553" y="-203201"/>
            <a:ext cx="9342553" cy="52944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Header + Subheader + Content">
    <p:spTree>
      <p:nvGrpSpPr>
        <p:cNvPr id="246" name="Shape 246"/>
        <p:cNvGrpSpPr/>
        <p:nvPr/>
      </p:nvGrpSpPr>
      <p:grpSpPr>
        <a:xfrm>
          <a:off x="0" y="0"/>
          <a:ext cx="0" cy="0"/>
          <a:chOff x="0" y="0"/>
          <a:chExt cx="0" cy="0"/>
        </a:xfrm>
      </p:grpSpPr>
      <p:sp>
        <p:nvSpPr>
          <p:cNvPr id="247" name="Shape 247"/>
          <p:cNvSpPr txBox="1"/>
          <p:nvPr>
            <p:ph idx="1" type="body"/>
          </p:nvPr>
        </p:nvSpPr>
        <p:spPr>
          <a:xfrm>
            <a:off x="671756" y="371510"/>
            <a:ext cx="8184662" cy="991998"/>
          </a:xfrm>
          <a:prstGeom prst="rect">
            <a:avLst/>
          </a:prstGeom>
          <a:noFill/>
          <a:ln>
            <a:noFill/>
          </a:ln>
        </p:spPr>
        <p:txBody>
          <a:bodyPr anchorCtr="0" anchor="t" bIns="91425" lIns="91425" rIns="91425" tIns="91425"/>
          <a:lstStyle>
            <a:lvl1pPr indent="0" lvl="0" marL="0" marR="0" rtl="0" algn="l">
              <a:lnSpc>
                <a:spcPct val="90000"/>
              </a:lnSpc>
              <a:spcBef>
                <a:spcPts val="600"/>
              </a:spcBef>
              <a:buClr>
                <a:srgbClr val="33006F"/>
              </a:buClr>
              <a:buFont typeface="Arial"/>
              <a:buNone/>
              <a:defRPr b="0" i="0" sz="3000" u="none" cap="none" strike="noStrike">
                <a:solidFill>
                  <a:srgbClr val="33006F"/>
                </a:solidFill>
                <a:latin typeface="Arial"/>
                <a:ea typeface="Arial"/>
                <a:cs typeface="Arial"/>
                <a:sym typeface="Arial"/>
              </a:defRPr>
            </a:lvl1pPr>
            <a:lvl2pPr indent="0" lvl="1" marL="457200" marR="0" rtl="0" algn="l">
              <a:spcBef>
                <a:spcPts val="560"/>
              </a:spcBef>
              <a:buClr>
                <a:srgbClr val="E8D3A2"/>
              </a:buClr>
              <a:buFont typeface="Arial"/>
              <a:buNone/>
              <a:defRPr b="0" i="0" sz="2800" u="none" cap="none" strike="noStrike">
                <a:solidFill>
                  <a:srgbClr val="E8D3A2"/>
                </a:solidFill>
                <a:latin typeface="Arial"/>
                <a:ea typeface="Arial"/>
                <a:cs typeface="Arial"/>
                <a:sym typeface="Arial"/>
              </a:defRPr>
            </a:lvl2pPr>
            <a:lvl3pPr indent="0" lvl="2" marL="914400" marR="0" rtl="0" algn="l">
              <a:spcBef>
                <a:spcPts val="480"/>
              </a:spcBef>
              <a:buClr>
                <a:srgbClr val="E8D3A2"/>
              </a:buClr>
              <a:buFont typeface="Arial"/>
              <a:buNone/>
              <a:defRPr b="0" i="0" sz="2400" u="none" cap="none" strike="noStrike">
                <a:solidFill>
                  <a:srgbClr val="E8D3A2"/>
                </a:solidFill>
                <a:latin typeface="Arial"/>
                <a:ea typeface="Arial"/>
                <a:cs typeface="Arial"/>
                <a:sym typeface="Arial"/>
              </a:defRPr>
            </a:lvl3pPr>
            <a:lvl4pPr indent="0" lvl="3" marL="13716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4pPr>
            <a:lvl5pPr indent="0" lvl="4" marL="18288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8" name="Shape 248"/>
          <p:cNvSpPr txBox="1"/>
          <p:nvPr>
            <p:ph idx="2" type="body"/>
          </p:nvPr>
        </p:nvSpPr>
        <p:spPr>
          <a:xfrm>
            <a:off x="659304" y="2320239"/>
            <a:ext cx="8197113" cy="3810086"/>
          </a:xfrm>
          <a:prstGeom prst="rect">
            <a:avLst/>
          </a:prstGeom>
          <a:noFill/>
          <a:ln>
            <a:noFill/>
          </a:ln>
        </p:spPr>
        <p:txBody>
          <a:bodyPr anchorCtr="0" anchor="t" bIns="91425" lIns="91425" rIns="91425" tIns="91425"/>
          <a:lstStyle>
            <a:lvl1pPr indent="-190500" lvl="0" marL="342900" marR="0" rtl="0" algn="l">
              <a:spcBef>
                <a:spcPts val="480"/>
              </a:spcBef>
              <a:buClr>
                <a:schemeClr val="accent1"/>
              </a:buClr>
              <a:buSzPct val="100000"/>
              <a:buFont typeface="Merriweather Sans"/>
              <a:buChar char="&gt;"/>
              <a:defRPr b="0" i="0" sz="2400" u="none" cap="none" strike="noStrike">
                <a:solidFill>
                  <a:schemeClr val="accent1"/>
                </a:solidFill>
                <a:latin typeface="Open Sans"/>
                <a:ea typeface="Open Sans"/>
                <a:cs typeface="Open Sans"/>
                <a:sym typeface="Open Sans"/>
              </a:defRPr>
            </a:lvl1pPr>
            <a:lvl2pPr indent="-158750" lvl="1" marL="742950" marR="0" rtl="0" algn="l">
              <a:spcBef>
                <a:spcPts val="400"/>
              </a:spcBef>
              <a:buClr>
                <a:schemeClr val="accent1"/>
              </a:buClr>
              <a:buSzPct val="100000"/>
              <a:buFont typeface="Arial"/>
              <a:buChar char="–"/>
              <a:defRPr b="0" i="0" sz="2000" u="none" cap="none" strike="noStrike">
                <a:solidFill>
                  <a:schemeClr val="accent1"/>
                </a:solidFill>
                <a:latin typeface="Open Sans"/>
                <a:ea typeface="Open Sans"/>
                <a:cs typeface="Open Sans"/>
                <a:sym typeface="Open Sans"/>
              </a:defRPr>
            </a:lvl2pPr>
            <a:lvl3pPr indent="-114300" lvl="2" marL="1143000" marR="0" rtl="0" algn="l">
              <a:spcBef>
                <a:spcPts val="360"/>
              </a:spcBef>
              <a:buClr>
                <a:schemeClr val="accent1"/>
              </a:buClr>
              <a:buSzPct val="100000"/>
              <a:buFont typeface="Merriweather Sans"/>
              <a:buChar char="&gt;"/>
              <a:defRPr b="0" i="0" sz="1800" u="none" cap="none" strike="noStrike">
                <a:solidFill>
                  <a:schemeClr val="accent1"/>
                </a:solidFill>
                <a:latin typeface="Open Sans"/>
                <a:ea typeface="Open Sans"/>
                <a:cs typeface="Open Sans"/>
                <a:sym typeface="Open Sans"/>
              </a:defRPr>
            </a:lvl3pPr>
            <a:lvl4pPr indent="-127000" lvl="3" marL="1600200" marR="0" rtl="0" algn="l">
              <a:spcBef>
                <a:spcPts val="320"/>
              </a:spcBef>
              <a:buClr>
                <a:schemeClr val="accent1"/>
              </a:buClr>
              <a:buSzPct val="100000"/>
              <a:buFont typeface="Arial"/>
              <a:buChar char="–"/>
              <a:defRPr b="0" i="0" sz="1600" u="none" cap="none" strike="noStrike">
                <a:solidFill>
                  <a:schemeClr val="accent1"/>
                </a:solidFill>
                <a:latin typeface="Open Sans"/>
                <a:ea typeface="Open Sans"/>
                <a:cs typeface="Open Sans"/>
                <a:sym typeface="Open Sans"/>
              </a:defRPr>
            </a:lvl4pPr>
            <a:lvl5pPr indent="-139700" lvl="4" marL="2057400" marR="0" rtl="0" algn="l">
              <a:spcBef>
                <a:spcPts val="280"/>
              </a:spcBef>
              <a:buClr>
                <a:schemeClr val="accent1"/>
              </a:buClr>
              <a:buSzPct val="100000"/>
              <a:buFont typeface="Merriweather Sans"/>
              <a:buChar char="&gt;"/>
              <a:defRPr b="0" i="0" sz="1400" u="none" cap="none" strike="noStrike">
                <a:solidFill>
                  <a:schemeClr val="accent1"/>
                </a:solidFill>
                <a:latin typeface="Open Sans"/>
                <a:ea typeface="Open Sans"/>
                <a:cs typeface="Open Sans"/>
                <a:sym typeface="Open San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9" name="Shape 249"/>
          <p:cNvSpPr txBox="1"/>
          <p:nvPr>
            <p:ph idx="3" type="body"/>
          </p:nvPr>
        </p:nvSpPr>
        <p:spPr>
          <a:xfrm>
            <a:off x="671756" y="1730666"/>
            <a:ext cx="8184662" cy="411171"/>
          </a:xfrm>
          <a:prstGeom prst="rect">
            <a:avLst/>
          </a:prstGeom>
          <a:noFill/>
          <a:ln>
            <a:noFill/>
          </a:ln>
        </p:spPr>
        <p:txBody>
          <a:bodyPr anchorCtr="0" anchor="t" bIns="91425" lIns="91425" rIns="91425" tIns="91425"/>
          <a:lstStyle>
            <a:lvl1pPr indent="0" lvl="0" marL="0" marR="0" rtl="0" algn="l">
              <a:lnSpc>
                <a:spcPct val="90000"/>
              </a:lnSpc>
              <a:spcBef>
                <a:spcPts val="480"/>
              </a:spcBef>
              <a:buClr>
                <a:srgbClr val="33006F"/>
              </a:buClr>
              <a:buFont typeface="Arial"/>
              <a:buNone/>
              <a:defRPr b="0" i="0" sz="2400" u="none" cap="none" strike="noStrike">
                <a:solidFill>
                  <a:srgbClr val="33006F"/>
                </a:solidFill>
                <a:latin typeface="Arial"/>
                <a:ea typeface="Arial"/>
                <a:cs typeface="Arial"/>
                <a:sym typeface="Arial"/>
              </a:defRPr>
            </a:lvl1pPr>
            <a:lvl2pPr indent="0" lvl="1" marL="457200" marR="0" rtl="0" algn="l">
              <a:spcBef>
                <a:spcPts val="560"/>
              </a:spcBef>
              <a:buClr>
                <a:srgbClr val="E8D3A2"/>
              </a:buClr>
              <a:buFont typeface="Arial"/>
              <a:buNone/>
              <a:defRPr b="0" i="0" sz="2800" u="none" cap="none" strike="noStrike">
                <a:solidFill>
                  <a:srgbClr val="E8D3A2"/>
                </a:solidFill>
                <a:latin typeface="Arial"/>
                <a:ea typeface="Arial"/>
                <a:cs typeface="Arial"/>
                <a:sym typeface="Arial"/>
              </a:defRPr>
            </a:lvl2pPr>
            <a:lvl3pPr indent="0" lvl="2" marL="914400" marR="0" rtl="0" algn="l">
              <a:spcBef>
                <a:spcPts val="480"/>
              </a:spcBef>
              <a:buClr>
                <a:srgbClr val="E8D3A2"/>
              </a:buClr>
              <a:buFont typeface="Arial"/>
              <a:buNone/>
              <a:defRPr b="0" i="0" sz="2400" u="none" cap="none" strike="noStrike">
                <a:solidFill>
                  <a:srgbClr val="E8D3A2"/>
                </a:solidFill>
                <a:latin typeface="Arial"/>
                <a:ea typeface="Arial"/>
                <a:cs typeface="Arial"/>
                <a:sym typeface="Arial"/>
              </a:defRPr>
            </a:lvl3pPr>
            <a:lvl4pPr indent="0" lvl="3" marL="13716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4pPr>
            <a:lvl5pPr indent="0" lvl="4" marL="18288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50" name="Shape 250"/>
          <p:cNvPicPr preferRelativeResize="0"/>
          <p:nvPr/>
        </p:nvPicPr>
        <p:blipFill rotWithShape="1">
          <a:blip r:embed="rId2">
            <a:alphaModFix/>
          </a:blip>
          <a:srcRect b="0" l="0" r="0" t="0"/>
          <a:stretch/>
        </p:blipFill>
        <p:spPr>
          <a:xfrm>
            <a:off x="766762" y="1364403"/>
            <a:ext cx="1103781" cy="96360"/>
          </a:xfrm>
          <a:prstGeom prst="rect">
            <a:avLst/>
          </a:prstGeom>
          <a:noFill/>
          <a:ln>
            <a:noFill/>
          </a:ln>
        </p:spPr>
      </p:pic>
      <p:pic>
        <p:nvPicPr>
          <p:cNvPr id="251" name="Shape 251"/>
          <p:cNvPicPr preferRelativeResize="0"/>
          <p:nvPr/>
        </p:nvPicPr>
        <p:blipFill rotWithShape="1">
          <a:blip r:embed="rId3">
            <a:alphaModFix/>
          </a:blip>
          <a:srcRect b="0" l="0" r="0" t="0"/>
          <a:stretch/>
        </p:blipFill>
        <p:spPr>
          <a:xfrm>
            <a:off x="7772400" y="5686764"/>
            <a:ext cx="1371599" cy="927100"/>
          </a:xfrm>
          <a:prstGeom prst="rect">
            <a:avLst/>
          </a:prstGeom>
          <a:noFill/>
          <a:ln>
            <a:noFill/>
          </a:ln>
        </p:spPr>
      </p:pic>
      <p:pic>
        <p:nvPicPr>
          <p:cNvPr descr="AngleBackground_gold_RGB.png" id="252" name="Shape 252"/>
          <p:cNvPicPr preferRelativeResize="0"/>
          <p:nvPr/>
        </p:nvPicPr>
        <p:blipFill rotWithShape="1">
          <a:blip r:embed="rId4">
            <a:alphaModFix/>
          </a:blip>
          <a:srcRect b="93348" l="21047" r="20731" t="2275"/>
          <a:stretch/>
        </p:blipFill>
        <p:spPr>
          <a:xfrm>
            <a:off x="-71553" y="-203201"/>
            <a:ext cx="9342553" cy="52944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Header + Content">
    <p:spTree>
      <p:nvGrpSpPr>
        <p:cNvPr id="253" name="Shape 253"/>
        <p:cNvGrpSpPr/>
        <p:nvPr/>
      </p:nvGrpSpPr>
      <p:grpSpPr>
        <a:xfrm>
          <a:off x="0" y="0"/>
          <a:ext cx="0" cy="0"/>
          <a:chOff x="0" y="0"/>
          <a:chExt cx="0" cy="0"/>
        </a:xfrm>
      </p:grpSpPr>
      <p:sp>
        <p:nvSpPr>
          <p:cNvPr id="254" name="Shape 254"/>
          <p:cNvSpPr txBox="1"/>
          <p:nvPr>
            <p:ph idx="1" type="body"/>
          </p:nvPr>
        </p:nvSpPr>
        <p:spPr>
          <a:xfrm>
            <a:off x="671756" y="371510"/>
            <a:ext cx="8184662" cy="991998"/>
          </a:xfrm>
          <a:prstGeom prst="rect">
            <a:avLst/>
          </a:prstGeom>
          <a:noFill/>
          <a:ln>
            <a:noFill/>
          </a:ln>
        </p:spPr>
        <p:txBody>
          <a:bodyPr anchorCtr="0" anchor="t" bIns="91425" lIns="91425" rIns="91425" tIns="91425"/>
          <a:lstStyle>
            <a:lvl1pPr indent="0" lvl="0" marL="0" marR="0" rtl="0" algn="l">
              <a:lnSpc>
                <a:spcPct val="90000"/>
              </a:lnSpc>
              <a:spcBef>
                <a:spcPts val="600"/>
              </a:spcBef>
              <a:buClr>
                <a:srgbClr val="33006F"/>
              </a:buClr>
              <a:buFont typeface="Arial"/>
              <a:buNone/>
              <a:defRPr b="0" i="0" sz="3000" u="none" cap="none" strike="noStrike">
                <a:solidFill>
                  <a:srgbClr val="33006F"/>
                </a:solidFill>
                <a:latin typeface="Arial"/>
                <a:ea typeface="Arial"/>
                <a:cs typeface="Arial"/>
                <a:sym typeface="Arial"/>
              </a:defRPr>
            </a:lvl1pPr>
            <a:lvl2pPr indent="0" lvl="1" marL="457200" marR="0" rtl="0" algn="l">
              <a:spcBef>
                <a:spcPts val="560"/>
              </a:spcBef>
              <a:buClr>
                <a:srgbClr val="E8D3A2"/>
              </a:buClr>
              <a:buFont typeface="Arial"/>
              <a:buNone/>
              <a:defRPr b="0" i="0" sz="2800" u="none" cap="none" strike="noStrike">
                <a:solidFill>
                  <a:srgbClr val="E8D3A2"/>
                </a:solidFill>
                <a:latin typeface="Arial"/>
                <a:ea typeface="Arial"/>
                <a:cs typeface="Arial"/>
                <a:sym typeface="Arial"/>
              </a:defRPr>
            </a:lvl2pPr>
            <a:lvl3pPr indent="0" lvl="2" marL="914400" marR="0" rtl="0" algn="l">
              <a:spcBef>
                <a:spcPts val="480"/>
              </a:spcBef>
              <a:buClr>
                <a:srgbClr val="E8D3A2"/>
              </a:buClr>
              <a:buFont typeface="Arial"/>
              <a:buNone/>
              <a:defRPr b="0" i="0" sz="2400" u="none" cap="none" strike="noStrike">
                <a:solidFill>
                  <a:srgbClr val="E8D3A2"/>
                </a:solidFill>
                <a:latin typeface="Arial"/>
                <a:ea typeface="Arial"/>
                <a:cs typeface="Arial"/>
                <a:sym typeface="Arial"/>
              </a:defRPr>
            </a:lvl3pPr>
            <a:lvl4pPr indent="0" lvl="3" marL="13716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4pPr>
            <a:lvl5pPr indent="0" lvl="4" marL="18288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5" name="Shape 255"/>
          <p:cNvSpPr txBox="1"/>
          <p:nvPr>
            <p:ph idx="2" type="body"/>
          </p:nvPr>
        </p:nvSpPr>
        <p:spPr>
          <a:xfrm>
            <a:off x="659304" y="1736725"/>
            <a:ext cx="8196209" cy="4015496"/>
          </a:xfrm>
          <a:prstGeom prst="rect">
            <a:avLst/>
          </a:prstGeom>
          <a:noFill/>
          <a:ln>
            <a:noFill/>
          </a:ln>
        </p:spPr>
        <p:txBody>
          <a:bodyPr anchorCtr="0" anchor="t" bIns="91425" lIns="91425" rIns="91425" tIns="91425"/>
          <a:lstStyle>
            <a:lvl1pPr indent="-190500" lvl="0" marL="342900" marR="0" rtl="0" algn="l">
              <a:spcBef>
                <a:spcPts val="480"/>
              </a:spcBef>
              <a:buClr>
                <a:srgbClr val="33006F"/>
              </a:buClr>
              <a:buSzPct val="100000"/>
              <a:buFont typeface="Merriweather Sans"/>
              <a:buChar char="&gt;"/>
              <a:defRPr b="0" i="0" sz="2400" u="none" cap="none" strike="noStrike">
                <a:solidFill>
                  <a:srgbClr val="33006F"/>
                </a:solidFill>
                <a:latin typeface="Open Sans"/>
                <a:ea typeface="Open Sans"/>
                <a:cs typeface="Open Sans"/>
                <a:sym typeface="Open Sans"/>
              </a:defRPr>
            </a:lvl1pPr>
            <a:lvl2pPr indent="-158750" lvl="1" marL="742950" marR="0" rtl="0" algn="l">
              <a:spcBef>
                <a:spcPts val="400"/>
              </a:spcBef>
              <a:buClr>
                <a:srgbClr val="33006F"/>
              </a:buClr>
              <a:buSzPct val="100000"/>
              <a:buFont typeface="Arial"/>
              <a:buChar char="–"/>
              <a:defRPr b="0" i="0" sz="2000" u="none" cap="none" strike="noStrike">
                <a:solidFill>
                  <a:srgbClr val="33006F"/>
                </a:solidFill>
                <a:latin typeface="Open Sans"/>
                <a:ea typeface="Open Sans"/>
                <a:cs typeface="Open Sans"/>
                <a:sym typeface="Open Sans"/>
              </a:defRPr>
            </a:lvl2pPr>
            <a:lvl3pPr indent="-114300" lvl="2" marL="1143000" marR="0" rtl="0" algn="l">
              <a:spcBef>
                <a:spcPts val="360"/>
              </a:spcBef>
              <a:buClr>
                <a:srgbClr val="33006F"/>
              </a:buClr>
              <a:buSzPct val="100000"/>
              <a:buFont typeface="Merriweather Sans"/>
              <a:buChar char="&gt;"/>
              <a:defRPr b="0" i="0" sz="1800" u="none" cap="none" strike="noStrike">
                <a:solidFill>
                  <a:srgbClr val="33006F"/>
                </a:solidFill>
                <a:latin typeface="Open Sans"/>
                <a:ea typeface="Open Sans"/>
                <a:cs typeface="Open Sans"/>
                <a:sym typeface="Open Sans"/>
              </a:defRPr>
            </a:lvl3pPr>
            <a:lvl4pPr indent="-127000" lvl="3" marL="1600200" marR="0" rtl="0" algn="l">
              <a:spcBef>
                <a:spcPts val="320"/>
              </a:spcBef>
              <a:buClr>
                <a:srgbClr val="33006F"/>
              </a:buClr>
              <a:buSzPct val="100000"/>
              <a:buFont typeface="Arial"/>
              <a:buChar char="–"/>
              <a:defRPr b="0" i="0" sz="1600" u="none" cap="none" strike="noStrike">
                <a:solidFill>
                  <a:srgbClr val="33006F"/>
                </a:solidFill>
                <a:latin typeface="Open Sans"/>
                <a:ea typeface="Open Sans"/>
                <a:cs typeface="Open Sans"/>
                <a:sym typeface="Open Sans"/>
              </a:defRPr>
            </a:lvl4pPr>
            <a:lvl5pPr indent="-139700" lvl="4" marL="2057400" marR="0" rtl="0" algn="l">
              <a:spcBef>
                <a:spcPts val="280"/>
              </a:spcBef>
              <a:buClr>
                <a:srgbClr val="33006F"/>
              </a:buClr>
              <a:buSzPct val="100000"/>
              <a:buFont typeface="Merriweather Sans"/>
              <a:buChar char="&gt;"/>
              <a:defRPr b="0" i="0" sz="1400" u="none" cap="none" strike="noStrike">
                <a:solidFill>
                  <a:srgbClr val="33006F"/>
                </a:solidFill>
                <a:latin typeface="Open Sans"/>
                <a:ea typeface="Open Sans"/>
                <a:cs typeface="Open Sans"/>
                <a:sym typeface="Open Sans"/>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56" name="Shape 256"/>
          <p:cNvPicPr preferRelativeResize="0"/>
          <p:nvPr/>
        </p:nvPicPr>
        <p:blipFill rotWithShape="1">
          <a:blip r:embed="rId2">
            <a:alphaModFix/>
          </a:blip>
          <a:srcRect b="0" l="0" r="0" t="0"/>
          <a:stretch/>
        </p:blipFill>
        <p:spPr>
          <a:xfrm>
            <a:off x="766762" y="1364403"/>
            <a:ext cx="1103781" cy="96360"/>
          </a:xfrm>
          <a:prstGeom prst="rect">
            <a:avLst/>
          </a:prstGeom>
          <a:noFill/>
          <a:ln>
            <a:noFill/>
          </a:ln>
        </p:spPr>
      </p:pic>
      <p:pic>
        <p:nvPicPr>
          <p:cNvPr id="257" name="Shape 257"/>
          <p:cNvPicPr preferRelativeResize="0"/>
          <p:nvPr/>
        </p:nvPicPr>
        <p:blipFill rotWithShape="1">
          <a:blip r:embed="rId3">
            <a:alphaModFix/>
          </a:blip>
          <a:srcRect b="0" l="0" r="0" t="0"/>
          <a:stretch/>
        </p:blipFill>
        <p:spPr>
          <a:xfrm>
            <a:off x="7772400" y="5686764"/>
            <a:ext cx="1371599" cy="927100"/>
          </a:xfrm>
          <a:prstGeom prst="rect">
            <a:avLst/>
          </a:prstGeom>
          <a:noFill/>
          <a:ln>
            <a:noFill/>
          </a:ln>
        </p:spPr>
      </p:pic>
      <p:pic>
        <p:nvPicPr>
          <p:cNvPr descr="AngleBackground_gold_RGB.png" id="258" name="Shape 258"/>
          <p:cNvPicPr preferRelativeResize="0"/>
          <p:nvPr/>
        </p:nvPicPr>
        <p:blipFill rotWithShape="1">
          <a:blip r:embed="rId4">
            <a:alphaModFix/>
          </a:blip>
          <a:srcRect b="93348" l="21047" r="20731" t="2275"/>
          <a:stretch/>
        </p:blipFill>
        <p:spPr>
          <a:xfrm>
            <a:off x="-71553" y="-203201"/>
            <a:ext cx="9342553" cy="52944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Header + Graphic">
    <p:spTree>
      <p:nvGrpSpPr>
        <p:cNvPr id="259" name="Shape 259"/>
        <p:cNvGrpSpPr/>
        <p:nvPr/>
      </p:nvGrpSpPr>
      <p:grpSpPr>
        <a:xfrm>
          <a:off x="0" y="0"/>
          <a:ext cx="0" cy="0"/>
          <a:chOff x="0" y="0"/>
          <a:chExt cx="0" cy="0"/>
        </a:xfrm>
      </p:grpSpPr>
      <p:sp>
        <p:nvSpPr>
          <p:cNvPr id="260" name="Shape 260"/>
          <p:cNvSpPr/>
          <p:nvPr>
            <p:ph idx="2" type="chart"/>
          </p:nvPr>
        </p:nvSpPr>
        <p:spPr>
          <a:xfrm>
            <a:off x="766762" y="1736725"/>
            <a:ext cx="8021636" cy="4432299"/>
          </a:xfrm>
          <a:prstGeom prst="rect">
            <a:avLst/>
          </a:prstGeom>
          <a:noFill/>
          <a:ln>
            <a:noFill/>
          </a:ln>
        </p:spPr>
        <p:txBody>
          <a:bodyPr anchorCtr="0" anchor="t" bIns="91425" lIns="91425" rIns="91425" tIns="91425"/>
          <a:lstStyle>
            <a:lvl1pPr indent="0" lvl="0" marL="0" marR="0" rtl="0" algn="l">
              <a:spcBef>
                <a:spcPts val="480"/>
              </a:spcBef>
              <a:buClr>
                <a:srgbClr val="33006F"/>
              </a:buClr>
              <a:buFont typeface="Arial"/>
              <a:buNone/>
              <a:defRPr b="0" i="0" sz="2400" u="none" cap="none" strike="noStrike">
                <a:solidFill>
                  <a:srgbClr val="33006F"/>
                </a:solidFill>
                <a:latin typeface="Open Sans"/>
                <a:ea typeface="Open Sans"/>
                <a:cs typeface="Open Sans"/>
                <a:sym typeface="Open Sans"/>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61" name="Shape 261"/>
          <p:cNvSpPr txBox="1"/>
          <p:nvPr>
            <p:ph idx="1" type="body"/>
          </p:nvPr>
        </p:nvSpPr>
        <p:spPr>
          <a:xfrm>
            <a:off x="671756" y="371510"/>
            <a:ext cx="8184662" cy="991998"/>
          </a:xfrm>
          <a:prstGeom prst="rect">
            <a:avLst/>
          </a:prstGeom>
          <a:noFill/>
          <a:ln>
            <a:noFill/>
          </a:ln>
        </p:spPr>
        <p:txBody>
          <a:bodyPr anchorCtr="0" anchor="t" bIns="91425" lIns="91425" rIns="91425" tIns="91425"/>
          <a:lstStyle>
            <a:lvl1pPr indent="0" lvl="0" marL="0" marR="0" rtl="0" algn="l">
              <a:lnSpc>
                <a:spcPct val="90000"/>
              </a:lnSpc>
              <a:spcBef>
                <a:spcPts val="600"/>
              </a:spcBef>
              <a:buClr>
                <a:srgbClr val="33006F"/>
              </a:buClr>
              <a:buFont typeface="Arial"/>
              <a:buNone/>
              <a:defRPr b="0" i="0" sz="3000" u="none" cap="none" strike="noStrike">
                <a:solidFill>
                  <a:srgbClr val="33006F"/>
                </a:solidFill>
                <a:latin typeface="Arial"/>
                <a:ea typeface="Arial"/>
                <a:cs typeface="Arial"/>
                <a:sym typeface="Arial"/>
              </a:defRPr>
            </a:lvl1pPr>
            <a:lvl2pPr indent="0" lvl="1" marL="457200" marR="0" rtl="0" algn="l">
              <a:spcBef>
                <a:spcPts val="560"/>
              </a:spcBef>
              <a:buClr>
                <a:srgbClr val="E8D3A2"/>
              </a:buClr>
              <a:buFont typeface="Arial"/>
              <a:buNone/>
              <a:defRPr b="0" i="0" sz="2800" u="none" cap="none" strike="noStrike">
                <a:solidFill>
                  <a:srgbClr val="E8D3A2"/>
                </a:solidFill>
                <a:latin typeface="Arial"/>
                <a:ea typeface="Arial"/>
                <a:cs typeface="Arial"/>
                <a:sym typeface="Arial"/>
              </a:defRPr>
            </a:lvl2pPr>
            <a:lvl3pPr indent="0" lvl="2" marL="914400" marR="0" rtl="0" algn="l">
              <a:spcBef>
                <a:spcPts val="480"/>
              </a:spcBef>
              <a:buClr>
                <a:srgbClr val="E8D3A2"/>
              </a:buClr>
              <a:buFont typeface="Arial"/>
              <a:buNone/>
              <a:defRPr b="0" i="0" sz="2400" u="none" cap="none" strike="noStrike">
                <a:solidFill>
                  <a:srgbClr val="E8D3A2"/>
                </a:solidFill>
                <a:latin typeface="Arial"/>
                <a:ea typeface="Arial"/>
                <a:cs typeface="Arial"/>
                <a:sym typeface="Arial"/>
              </a:defRPr>
            </a:lvl3pPr>
            <a:lvl4pPr indent="0" lvl="3" marL="13716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4pPr>
            <a:lvl5pPr indent="0" lvl="4" marL="1828800" marR="0" rtl="0" algn="l">
              <a:spcBef>
                <a:spcPts val="400"/>
              </a:spcBef>
              <a:buClr>
                <a:srgbClr val="E8D3A2"/>
              </a:buClr>
              <a:buFont typeface="Arial"/>
              <a:buNone/>
              <a:defRPr b="0" i="0" sz="2000" u="none" cap="none" strike="noStrike">
                <a:solidFill>
                  <a:srgbClr val="E8D3A2"/>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62" name="Shape 262"/>
          <p:cNvPicPr preferRelativeResize="0"/>
          <p:nvPr/>
        </p:nvPicPr>
        <p:blipFill rotWithShape="1">
          <a:blip r:embed="rId2">
            <a:alphaModFix/>
          </a:blip>
          <a:srcRect b="0" l="0" r="0" t="0"/>
          <a:stretch/>
        </p:blipFill>
        <p:spPr>
          <a:xfrm>
            <a:off x="766762" y="1364403"/>
            <a:ext cx="1103781" cy="96360"/>
          </a:xfrm>
          <a:prstGeom prst="rect">
            <a:avLst/>
          </a:prstGeom>
          <a:noFill/>
          <a:ln>
            <a:noFill/>
          </a:ln>
        </p:spPr>
      </p:pic>
      <p:pic>
        <p:nvPicPr>
          <p:cNvPr id="263" name="Shape 263"/>
          <p:cNvPicPr preferRelativeResize="0"/>
          <p:nvPr/>
        </p:nvPicPr>
        <p:blipFill rotWithShape="1">
          <a:blip r:embed="rId3">
            <a:alphaModFix/>
          </a:blip>
          <a:srcRect b="0" l="0" r="0" t="0"/>
          <a:stretch/>
        </p:blipFill>
        <p:spPr>
          <a:xfrm>
            <a:off x="7772400" y="5686764"/>
            <a:ext cx="1371599" cy="927100"/>
          </a:xfrm>
          <a:prstGeom prst="rect">
            <a:avLst/>
          </a:prstGeom>
          <a:noFill/>
          <a:ln>
            <a:noFill/>
          </a:ln>
        </p:spPr>
      </p:pic>
      <p:pic>
        <p:nvPicPr>
          <p:cNvPr descr="AngleBackground_gold_RGB.png" id="264" name="Shape 264"/>
          <p:cNvPicPr preferRelativeResize="0"/>
          <p:nvPr/>
        </p:nvPicPr>
        <p:blipFill rotWithShape="1">
          <a:blip r:embed="rId4">
            <a:alphaModFix/>
          </a:blip>
          <a:srcRect b="93348" l="21047" r="20731" t="2275"/>
          <a:stretch/>
        </p:blipFill>
        <p:spPr>
          <a:xfrm>
            <a:off x="-71553" y="-203201"/>
            <a:ext cx="9342553" cy="52944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2"/>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hlink"/>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accent2"/>
              </a:buClr>
              <a:buFont typeface="Noto Sans Symbols"/>
              <a:buNone/>
              <a:defRPr b="0" i="0" sz="14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35" name="Shape 35"/>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36" name="Shape 36"/>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39" name="Shape 39"/>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Arial"/>
              <a:buChar char="•"/>
              <a:defRPr b="0" i="0" sz="2800" u="none" cap="none" strike="noStrike">
                <a:solidFill>
                  <a:schemeClr val="dk1"/>
                </a:solidFill>
                <a:latin typeface="Arial"/>
                <a:ea typeface="Arial"/>
                <a:cs typeface="Arial"/>
                <a:sym typeface="Arial"/>
              </a:defRPr>
            </a:lvl1pPr>
            <a:lvl2pPr indent="-179069" lvl="1" marL="742950" marR="0" rtl="0" algn="l">
              <a:spcBef>
                <a:spcPts val="480"/>
              </a:spcBef>
              <a:spcAft>
                <a:spcPts val="0"/>
              </a:spcAft>
              <a:buClr>
                <a:schemeClr val="dk2"/>
              </a:buClr>
              <a:buSzPct val="70000"/>
              <a:buFont typeface="Noto Sans Symbols"/>
              <a:buChar char="●"/>
              <a:defRPr b="0" i="0" sz="2400" u="none" cap="none" strike="noStrike">
                <a:solidFill>
                  <a:schemeClr val="dk1"/>
                </a:solidFill>
                <a:latin typeface="Arial"/>
                <a:ea typeface="Arial"/>
                <a:cs typeface="Arial"/>
                <a:sym typeface="Arial"/>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dk1"/>
                </a:solidFill>
                <a:latin typeface="Arial"/>
                <a:ea typeface="Arial"/>
                <a:cs typeface="Arial"/>
                <a:sym typeface="Arial"/>
              </a:defRPr>
            </a:lvl3pPr>
            <a:lvl4pPr indent="-160019" lvl="3" marL="1600200" marR="0" rtl="0" algn="l">
              <a:spcBef>
                <a:spcPts val="360"/>
              </a:spcBef>
              <a:spcAft>
                <a:spcPts val="0"/>
              </a:spcAft>
              <a:buClr>
                <a:schemeClr val="accent1"/>
              </a:buClr>
              <a:buSzPct val="60000"/>
              <a:buFont typeface="Noto Sans Symbols"/>
              <a:buChar char="●"/>
              <a:defRPr b="0" i="0" sz="1800" u="none" cap="none" strike="noStrike">
                <a:solidFill>
                  <a:schemeClr val="dk1"/>
                </a:solidFill>
                <a:latin typeface="Arial"/>
                <a:ea typeface="Arial"/>
                <a:cs typeface="Arial"/>
                <a:sym typeface="Arial"/>
              </a:defRPr>
            </a:lvl4pPr>
            <a:lvl5pPr indent="-160020" lvl="4" marL="20574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5pPr>
            <a:lvl6pPr indent="-160020" lvl="5" marL="25146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6pPr>
            <a:lvl7pPr indent="-160020" lvl="6" marL="29718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7pPr>
            <a:lvl8pPr indent="-160020" lvl="7" marL="34290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8pPr>
            <a:lvl9pPr indent="-160020" lvl="8" marL="3886200" marR="0" rtl="0" algn="l">
              <a:spcBef>
                <a:spcPts val="360"/>
              </a:spcBef>
              <a:spcAft>
                <a:spcPts val="0"/>
              </a:spcAft>
              <a:buClr>
                <a:schemeClr val="accent2"/>
              </a:buClr>
              <a:buSzPct val="6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41" name="Shape 41"/>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42" name="Shape 42"/>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43" name="Shape 43"/>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2"/>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hlink"/>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2"/>
              </a:buClr>
              <a:buFont typeface="Noto Sans Symbols"/>
              <a:buNone/>
              <a:defRPr b="1" i="0" sz="1600" u="none" cap="none" strike="noStrike">
                <a:solidFill>
                  <a:schemeClr val="dk1"/>
                </a:solidFill>
                <a:latin typeface="Arial"/>
                <a:ea typeface="Arial"/>
                <a:cs typeface="Arial"/>
                <a:sym typeface="Arial"/>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Arial"/>
              <a:buChar char="•"/>
              <a:defRPr b="0" i="0" sz="2400" u="none" cap="none" strike="noStrike">
                <a:solidFill>
                  <a:schemeClr val="dk1"/>
                </a:solidFill>
                <a:latin typeface="Arial"/>
                <a:ea typeface="Arial"/>
                <a:cs typeface="Arial"/>
                <a:sym typeface="Arial"/>
              </a:defRPr>
            </a:lvl1pPr>
            <a:lvl2pPr indent="-196850" lvl="1" marL="742950" marR="0" rtl="0" algn="l">
              <a:spcBef>
                <a:spcPts val="400"/>
              </a:spcBef>
              <a:spcAft>
                <a:spcPts val="0"/>
              </a:spcAft>
              <a:buClr>
                <a:schemeClr val="dk2"/>
              </a:buClr>
              <a:buSzPct val="70000"/>
              <a:buFont typeface="Noto Sans Symbols"/>
              <a:buChar char="●"/>
              <a:defRPr b="0" i="0" sz="2000" u="none" cap="none" strike="noStrike">
                <a:solidFill>
                  <a:schemeClr val="dk1"/>
                </a:solidFill>
                <a:latin typeface="Arial"/>
                <a:ea typeface="Arial"/>
                <a:cs typeface="Arial"/>
                <a:sym typeface="Arial"/>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dk1"/>
                </a:solidFill>
                <a:latin typeface="Arial"/>
                <a:ea typeface="Arial"/>
                <a:cs typeface="Arial"/>
                <a:sym typeface="Arial"/>
              </a:defRPr>
            </a:lvl3pPr>
            <a:lvl4pPr indent="-167639" lvl="3" marL="1600200" marR="0" rtl="0" algn="l">
              <a:spcBef>
                <a:spcPts val="320"/>
              </a:spcBef>
              <a:spcAft>
                <a:spcPts val="0"/>
              </a:spcAft>
              <a:buClr>
                <a:schemeClr val="accent1"/>
              </a:buClr>
              <a:buSzPct val="60000"/>
              <a:buFont typeface="Noto Sans Symbols"/>
              <a:buChar char="●"/>
              <a:defRPr b="0" i="0" sz="1600" u="none" cap="none" strike="noStrike">
                <a:solidFill>
                  <a:schemeClr val="dk1"/>
                </a:solidFill>
                <a:latin typeface="Arial"/>
                <a:ea typeface="Arial"/>
                <a:cs typeface="Arial"/>
                <a:sym typeface="Arial"/>
              </a:defRPr>
            </a:lvl4pPr>
            <a:lvl5pPr indent="-167639" lvl="4" marL="20574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5pPr>
            <a:lvl6pPr indent="-167639" lvl="5" marL="25146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6pPr>
            <a:lvl7pPr indent="-167639" lvl="6" marL="29718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7pPr>
            <a:lvl8pPr indent="-167640" lvl="7" marL="34290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8pPr>
            <a:lvl9pPr indent="-167640" lvl="8" marL="3886200" marR="0" rtl="0" algn="l">
              <a:spcBef>
                <a:spcPts val="320"/>
              </a:spcBef>
              <a:spcAft>
                <a:spcPts val="0"/>
              </a:spcAft>
              <a:buClr>
                <a:schemeClr val="accent2"/>
              </a:buClr>
              <a:buSzPct val="6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51" name="Shape 51"/>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52" name="Shape 52"/>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55" name="Shape 55"/>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56" name="Shape 56"/>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57" name="Shape 57"/>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63" name="Shape 63"/>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64" name="Shape 64"/>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2"/>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hlink"/>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accent2"/>
              </a:buClr>
              <a:buFont typeface="Noto Sans Symbols"/>
              <a:buNone/>
              <a:defRPr b="0" i="0" sz="2000" u="none" cap="none" strike="noStrike">
                <a:solidFill>
                  <a:schemeClr val="dk1"/>
                </a:solidFill>
                <a:latin typeface="Arial"/>
                <a:ea typeface="Arial"/>
                <a:cs typeface="Arial"/>
                <a:sym typeface="Arial"/>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2"/>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hlink"/>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2"/>
              </a:buClr>
              <a:buFont typeface="Noto Sans Symbols"/>
              <a:buNone/>
              <a:defRPr b="0" i="0" sz="9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70" name="Shape 70"/>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71" name="Shape 71"/>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FF66"/>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1" name="Shape 11"/>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3" name="Shape 13"/>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4" name="Shape 14"/>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FF66"/>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86" name="Shape 86"/>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87" name="Shape 8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88" name="Shape 8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89" name="Shape 89"/>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FF66"/>
        </a:solidFill>
      </p:bgPr>
    </p:bg>
    <p:spTree>
      <p:nvGrpSpPr>
        <p:cNvPr id="164" name="Shape 164"/>
        <p:cNvGrpSpPr/>
        <p:nvPr/>
      </p:nvGrpSpPr>
      <p:grpSpPr>
        <a:xfrm>
          <a:off x="0" y="0"/>
          <a:ext cx="0" cy="0"/>
          <a:chOff x="0" y="0"/>
          <a:chExt cx="0" cy="0"/>
        </a:xfrm>
      </p:grpSpPr>
      <p:sp>
        <p:nvSpPr>
          <p:cNvPr id="165" name="Shape 165"/>
          <p:cNvSpPr txBox="1"/>
          <p:nvPr>
            <p:ph type="title"/>
          </p:nvPr>
        </p:nvSpPr>
        <p:spPr>
          <a:xfrm>
            <a:off x="685800" y="465137"/>
            <a:ext cx="7772400" cy="14319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1pPr>
            <a:lvl2pPr indent="0" lvl="1"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2pPr>
            <a:lvl3pPr indent="0" lvl="2"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3pPr>
            <a:lvl4pPr indent="0" lvl="3"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4pPr>
            <a:lvl5pPr indent="0" lvl="4" marL="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5pPr>
            <a:lvl6pPr indent="0" lvl="5" marL="4572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6pPr>
            <a:lvl7pPr indent="0" lvl="6" marL="9144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7pPr>
            <a:lvl8pPr indent="0" lvl="7" marL="13716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8pPr>
            <a:lvl9pPr indent="0" lvl="8" marL="1828800" marR="0" rtl="0" algn="ctr">
              <a:spcBef>
                <a:spcPts val="0"/>
              </a:spcBef>
              <a:spcAft>
                <a:spcPts val="0"/>
              </a:spcAft>
              <a:buNone/>
              <a:defRPr b="0" i="0" sz="4400" u="none" cap="none" strike="noStrike">
                <a:solidFill>
                  <a:schemeClr val="dk2"/>
                </a:solidFill>
                <a:latin typeface="Arial Black"/>
                <a:ea typeface="Arial Black"/>
                <a:cs typeface="Arial Black"/>
                <a:sym typeface="Arial Black"/>
              </a:defRPr>
            </a:lvl9pPr>
          </a:lstStyle>
          <a:p/>
        </p:txBody>
      </p:sp>
      <p:sp>
        <p:nvSpPr>
          <p:cNvPr id="166" name="Shape 166"/>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Arial"/>
              <a:buChar char="•"/>
              <a:defRPr b="0" i="0" sz="3200" u="none" cap="none" strike="noStrike">
                <a:solidFill>
                  <a:schemeClr val="dk1"/>
                </a:solidFill>
                <a:latin typeface="Arial"/>
                <a:ea typeface="Arial"/>
                <a:cs typeface="Arial"/>
                <a:sym typeface="Arial"/>
              </a:defRPr>
            </a:lvl1pPr>
            <a:lvl2pPr indent="-161290" lvl="1" marL="742950" marR="0" rtl="0" algn="l">
              <a:spcBef>
                <a:spcPts val="560"/>
              </a:spcBef>
              <a:spcAft>
                <a:spcPts val="0"/>
              </a:spcAft>
              <a:buClr>
                <a:schemeClr val="dk2"/>
              </a:buClr>
              <a:buSzPct val="70000"/>
              <a:buFont typeface="Noto Sans Symbols"/>
              <a:buChar char="●"/>
              <a:defRPr b="0" i="0" sz="2800" u="none" cap="none" strike="noStrike">
                <a:solidFill>
                  <a:schemeClr val="dk1"/>
                </a:solidFill>
                <a:latin typeface="Arial"/>
                <a:ea typeface="Arial"/>
                <a:cs typeface="Arial"/>
                <a:sym typeface="Arial"/>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dk1"/>
                </a:solidFill>
                <a:latin typeface="Arial"/>
                <a:ea typeface="Arial"/>
                <a:cs typeface="Arial"/>
                <a:sym typeface="Arial"/>
              </a:defRPr>
            </a:lvl3pPr>
            <a:lvl4pPr indent="-152400" lvl="3" marL="1600200" marR="0" rtl="0" algn="l">
              <a:spcBef>
                <a:spcPts val="400"/>
              </a:spcBef>
              <a:spcAft>
                <a:spcPts val="0"/>
              </a:spcAft>
              <a:buClr>
                <a:schemeClr val="accent1"/>
              </a:buClr>
              <a:buSzPct val="60000"/>
              <a:buFont typeface="Noto Sans Symbols"/>
              <a:buChar char="●"/>
              <a:defRPr b="0" i="0" sz="2000" u="none" cap="none" strike="noStrike">
                <a:solidFill>
                  <a:schemeClr val="dk1"/>
                </a:solidFill>
                <a:latin typeface="Arial"/>
                <a:ea typeface="Arial"/>
                <a:cs typeface="Arial"/>
                <a:sym typeface="Arial"/>
              </a:defRPr>
            </a:lvl4pPr>
            <a:lvl5pPr indent="-152400" lvl="4" marL="20574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5pPr>
            <a:lvl6pPr indent="-152400" lvl="5" marL="25146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6pPr>
            <a:lvl7pPr indent="-152400" lvl="6" marL="29718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7pPr>
            <a:lvl8pPr indent="-152400" lvl="7" marL="34290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8pPr>
            <a:lvl9pPr indent="-152400" lvl="8" marL="3886200" marR="0" rtl="0" algn="l">
              <a:spcBef>
                <a:spcPts val="400"/>
              </a:spcBef>
              <a:spcAft>
                <a:spcPts val="0"/>
              </a:spcAft>
              <a:buClr>
                <a:schemeClr val="accent2"/>
              </a:buClr>
              <a:buSzPct val="6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67" name="Shape 167"/>
          <p:cNvSpPr txBox="1"/>
          <p:nvPr>
            <p:ph idx="10" type="dt"/>
          </p:nvPr>
        </p:nvSpPr>
        <p:spPr>
          <a:xfrm>
            <a:off x="712787" y="6313487"/>
            <a:ext cx="19049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68" name="Shape 168"/>
          <p:cNvSpPr txBox="1"/>
          <p:nvPr>
            <p:ph idx="11" type="ftr"/>
          </p:nvPr>
        </p:nvSpPr>
        <p:spPr>
          <a:xfrm>
            <a:off x="3151188" y="6313487"/>
            <a:ext cx="2895600" cy="457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400" u="none" cap="none" strike="noStrike">
                <a:solidFill>
                  <a:srgbClr val="000000"/>
                </a:solidFill>
                <a:latin typeface="Arial"/>
                <a:ea typeface="Arial"/>
                <a:cs typeface="Arial"/>
                <a:sym typeface="Arial"/>
              </a:defRPr>
            </a:lvl1pPr>
            <a:lvl2pPr indent="0" lvl="1" marL="457200" marR="0" rtl="0" algn="l">
              <a:spcBef>
                <a:spcPts val="0"/>
              </a:spcBef>
              <a:spcAft>
                <a:spcPts val="0"/>
              </a:spcAft>
              <a:buNone/>
              <a:defRPr b="0" i="0" sz="2000" u="none" cap="none" strike="noStrike">
                <a:solidFill>
                  <a:schemeClr val="dk1"/>
                </a:solidFill>
                <a:latin typeface="Times"/>
                <a:ea typeface="Times"/>
                <a:cs typeface="Times"/>
                <a:sym typeface="Times"/>
              </a:defRPr>
            </a:lvl2pPr>
            <a:lvl3pPr indent="0" lvl="2" marL="914400" marR="0" rtl="0" algn="l">
              <a:spcBef>
                <a:spcPts val="0"/>
              </a:spcBef>
              <a:spcAft>
                <a:spcPts val="0"/>
              </a:spcAft>
              <a:buNone/>
              <a:defRPr b="0" i="0" sz="2000" u="none" cap="none" strike="noStrike">
                <a:solidFill>
                  <a:schemeClr val="dk1"/>
                </a:solidFill>
                <a:latin typeface="Times"/>
                <a:ea typeface="Times"/>
                <a:cs typeface="Times"/>
                <a:sym typeface="Times"/>
              </a:defRPr>
            </a:lvl3pPr>
            <a:lvl4pPr indent="0" lvl="3" marL="1371600" marR="0" rtl="0" algn="l">
              <a:spcBef>
                <a:spcPts val="0"/>
              </a:spcBef>
              <a:spcAft>
                <a:spcPts val="0"/>
              </a:spcAft>
              <a:buNone/>
              <a:defRPr b="0" i="0" sz="2000" u="none" cap="none" strike="noStrike">
                <a:solidFill>
                  <a:schemeClr val="dk1"/>
                </a:solidFill>
                <a:latin typeface="Times"/>
                <a:ea typeface="Times"/>
                <a:cs typeface="Times"/>
                <a:sym typeface="Times"/>
              </a:defRPr>
            </a:lvl4pPr>
            <a:lvl5pPr indent="0" lvl="4" marL="1828800" marR="0" rtl="0" algn="l">
              <a:spcBef>
                <a:spcPts val="0"/>
              </a:spcBef>
              <a:spcAft>
                <a:spcPts val="0"/>
              </a:spcAft>
              <a:buNone/>
              <a:defRPr b="0" i="0" sz="2000" u="none" cap="none" strike="noStrike">
                <a:solidFill>
                  <a:schemeClr val="dk1"/>
                </a:solidFill>
                <a:latin typeface="Times"/>
                <a:ea typeface="Times"/>
                <a:cs typeface="Times"/>
                <a:sym typeface="Times"/>
              </a:defRPr>
            </a:lvl5pPr>
            <a:lvl6pPr indent="0" lvl="5" marL="2286000" marR="0" rtl="0" algn="l">
              <a:spcBef>
                <a:spcPts val="0"/>
              </a:spcBef>
              <a:buNone/>
              <a:defRPr b="0" i="0" sz="2000" u="none" cap="none" strike="noStrike">
                <a:solidFill>
                  <a:schemeClr val="dk1"/>
                </a:solidFill>
                <a:latin typeface="Times"/>
                <a:ea typeface="Times"/>
                <a:cs typeface="Times"/>
                <a:sym typeface="Times"/>
              </a:defRPr>
            </a:lvl6pPr>
            <a:lvl7pPr indent="0" lvl="6" marL="2743200" marR="0" rtl="0" algn="l">
              <a:spcBef>
                <a:spcPts val="0"/>
              </a:spcBef>
              <a:buNone/>
              <a:defRPr b="0" i="0" sz="2000" u="none" cap="none" strike="noStrike">
                <a:solidFill>
                  <a:schemeClr val="dk1"/>
                </a:solidFill>
                <a:latin typeface="Times"/>
                <a:ea typeface="Times"/>
                <a:cs typeface="Times"/>
                <a:sym typeface="Times"/>
              </a:defRPr>
            </a:lvl7pPr>
            <a:lvl8pPr indent="0" lvl="7" marL="3200400" marR="0" rtl="0" algn="l">
              <a:spcBef>
                <a:spcPts val="0"/>
              </a:spcBef>
              <a:buNone/>
              <a:defRPr b="0" i="0" sz="2000" u="none" cap="none" strike="noStrike">
                <a:solidFill>
                  <a:schemeClr val="dk1"/>
                </a:solidFill>
                <a:latin typeface="Times"/>
                <a:ea typeface="Times"/>
                <a:cs typeface="Times"/>
                <a:sym typeface="Times"/>
              </a:defRPr>
            </a:lvl8pPr>
            <a:lvl9pPr indent="0" lvl="8" marL="3657600" marR="0" rtl="0" algn="l">
              <a:spcBef>
                <a:spcPts val="0"/>
              </a:spcBef>
              <a:buNone/>
              <a:defRPr b="0" i="0" sz="2000" u="none" cap="none" strike="noStrike">
                <a:solidFill>
                  <a:schemeClr val="dk1"/>
                </a:solidFill>
                <a:latin typeface="Times"/>
                <a:ea typeface="Times"/>
                <a:cs typeface="Times"/>
                <a:sym typeface="Times"/>
              </a:defRPr>
            </a:lvl9pPr>
          </a:lstStyle>
          <a:p/>
        </p:txBody>
      </p:sp>
      <p:sp>
        <p:nvSpPr>
          <p:cNvPr id="169" name="Shape 169"/>
          <p:cNvSpPr txBox="1"/>
          <p:nvPr>
            <p:ph idx="12" type="sldNum"/>
          </p:nvPr>
        </p:nvSpPr>
        <p:spPr>
          <a:xfrm>
            <a:off x="6580188" y="6313487"/>
            <a:ext cx="19049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4"/>
        </a:solidFill>
      </p:bgPr>
    </p:bg>
    <p:spTree>
      <p:nvGrpSpPr>
        <p:cNvPr id="239" name="Shape 23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subTitle"/>
          </p:nvPr>
        </p:nvSpPr>
        <p:spPr>
          <a:xfrm>
            <a:off x="0" y="4495800"/>
            <a:ext cx="9067799" cy="2362200"/>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chemeClr val="dk1"/>
              </a:buClr>
              <a:buSzPct val="25000"/>
              <a:buFont typeface="Arial"/>
              <a:buNone/>
            </a:pPr>
            <a:r>
              <a:t/>
            </a:r>
            <a:endParaRPr b="1" i="0" sz="2400" u="none" cap="none" strike="noStrike">
              <a:solidFill>
                <a:srgbClr val="000000"/>
              </a:solidFill>
              <a:latin typeface="Arial"/>
              <a:ea typeface="Arial"/>
              <a:cs typeface="Arial"/>
              <a:sym typeface="Arial"/>
            </a:endParaRPr>
          </a:p>
          <a:p>
            <a:pPr indent="0" lvl="0" marL="0" marR="0" rtl="0" algn="ctr">
              <a:lnSpc>
                <a:spcPct val="80000"/>
              </a:lnSpc>
              <a:spcBef>
                <a:spcPts val="480"/>
              </a:spcBef>
              <a:spcAft>
                <a:spcPts val="0"/>
              </a:spcAft>
              <a:buClr>
                <a:schemeClr val="dk1"/>
              </a:buClr>
              <a:buSzPct val="25000"/>
              <a:buFont typeface="Arial"/>
              <a:buNone/>
            </a:pPr>
            <a:r>
              <a:t/>
            </a:r>
            <a:endParaRPr b="1" i="0" sz="2400" u="none" cap="none" strike="noStrike">
              <a:solidFill>
                <a:srgbClr val="000000"/>
              </a:solidFill>
              <a:latin typeface="Arial"/>
              <a:ea typeface="Arial"/>
              <a:cs typeface="Arial"/>
              <a:sym typeface="Arial"/>
            </a:endParaRPr>
          </a:p>
          <a:p>
            <a:pPr indent="0" lvl="0" marL="0" marR="0" rtl="0" algn="ctr">
              <a:lnSpc>
                <a:spcPct val="80000"/>
              </a:lnSpc>
              <a:spcBef>
                <a:spcPts val="480"/>
              </a:spcBef>
              <a:spcAft>
                <a:spcPts val="0"/>
              </a:spcAft>
              <a:buClr>
                <a:schemeClr val="dk1"/>
              </a:buClr>
              <a:buSzPct val="25000"/>
              <a:buFont typeface="Arial"/>
              <a:buNone/>
            </a:pPr>
            <a:r>
              <a:t/>
            </a:r>
            <a:endParaRPr b="1" i="0" sz="2400" u="none" cap="none" strike="noStrike">
              <a:solidFill>
                <a:srgbClr val="000000"/>
              </a:solidFill>
              <a:latin typeface="Arial"/>
              <a:ea typeface="Arial"/>
              <a:cs typeface="Arial"/>
              <a:sym typeface="Arial"/>
            </a:endParaRPr>
          </a:p>
          <a:p>
            <a:pPr indent="0" lvl="0" marL="0" marR="0" rtl="0" algn="ctr">
              <a:lnSpc>
                <a:spcPct val="80000"/>
              </a:lnSpc>
              <a:spcBef>
                <a:spcPts val="560"/>
              </a:spcBef>
              <a:spcAft>
                <a:spcPts val="0"/>
              </a:spcAft>
              <a:buClr>
                <a:srgbClr val="000000"/>
              </a:buClr>
              <a:buSzPct val="25000"/>
              <a:buFont typeface="Arial"/>
              <a:buNone/>
            </a:pPr>
            <a:r>
              <a:rPr b="1" i="0" lang="en-US" sz="2800" u="none" cap="none" strike="noStrike">
                <a:solidFill>
                  <a:srgbClr val="000000"/>
                </a:solidFill>
                <a:latin typeface="Arial"/>
                <a:ea typeface="Arial"/>
                <a:cs typeface="Arial"/>
                <a:sym typeface="Arial"/>
              </a:rPr>
              <a:t>Zbigniew Bochniarz</a:t>
            </a:r>
            <a:br>
              <a:rPr b="0" i="0" lang="en-US" sz="24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Kozminski University, Warsaw, PL &amp; University of Washington, Seattle, US</a:t>
            </a:r>
          </a:p>
          <a:p>
            <a:pPr indent="0" lvl="0" marL="0" marR="0" rtl="0" algn="ctr">
              <a:lnSpc>
                <a:spcPct val="80000"/>
              </a:lnSpc>
              <a:spcBef>
                <a:spcPts val="400"/>
              </a:spcBef>
              <a:spcAft>
                <a:spcPts val="0"/>
              </a:spcAft>
              <a:buClr>
                <a:srgbClr val="000000"/>
              </a:buClr>
              <a:buSzPct val="25000"/>
              <a:buFont typeface="Arial"/>
              <a:buNone/>
            </a:pPr>
            <a:r>
              <a:rPr b="0" i="0" lang="en-US" sz="2000" u="none" cap="none" strike="noStrike">
                <a:solidFill>
                  <a:srgbClr val="000000"/>
                </a:solidFill>
                <a:latin typeface="Arial"/>
                <a:ea typeface="Arial"/>
                <a:cs typeface="Arial"/>
                <a:sym typeface="Arial"/>
              </a:rPr>
              <a:t>World Academy of Art &amp; Science</a:t>
            </a:r>
          </a:p>
          <a:p>
            <a:pPr indent="0" lvl="0" marL="0" marR="0" rtl="0" algn="ctr">
              <a:lnSpc>
                <a:spcPct val="80000"/>
              </a:lnSpc>
              <a:spcBef>
                <a:spcPts val="480"/>
              </a:spcBef>
              <a:spcAft>
                <a:spcPts val="0"/>
              </a:spcAft>
              <a:buClr>
                <a:schemeClr val="dk1"/>
              </a:buClr>
              <a:buSzPct val="25000"/>
              <a:buFont typeface="Arial"/>
              <a:buNone/>
            </a:pPr>
            <a:r>
              <a:t/>
            </a:r>
            <a:endParaRPr b="0" i="0" sz="2400" u="none" cap="none" strike="noStrike">
              <a:solidFill>
                <a:srgbClr val="000000"/>
              </a:solidFill>
              <a:latin typeface="Arial"/>
              <a:ea typeface="Arial"/>
              <a:cs typeface="Arial"/>
              <a:sym typeface="Arial"/>
            </a:endParaRPr>
          </a:p>
          <a:p>
            <a:pPr indent="0" lvl="0" marL="0" marR="0" rtl="0" algn="ctr">
              <a:lnSpc>
                <a:spcPct val="8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Warsaw, February 2, 2017</a:t>
            </a:r>
          </a:p>
          <a:p>
            <a:pPr indent="0" lvl="0" marL="0" marR="0" rtl="0" algn="ctr">
              <a:lnSpc>
                <a:spcPct val="80000"/>
              </a:lnSpc>
              <a:spcBef>
                <a:spcPts val="480"/>
              </a:spcBef>
              <a:spcAft>
                <a:spcPts val="0"/>
              </a:spcAft>
              <a:buClr>
                <a:schemeClr val="dk1"/>
              </a:buClr>
              <a:buSzPct val="250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80000"/>
              </a:lnSpc>
              <a:spcBef>
                <a:spcPts val="560"/>
              </a:spcBef>
              <a:spcAft>
                <a:spcPts val="0"/>
              </a:spcAft>
              <a:buClr>
                <a:schemeClr val="dk1"/>
              </a:buClr>
              <a:buSzPct val="25000"/>
              <a:buFont typeface="Arial"/>
              <a:buNone/>
            </a:pPr>
            <a:r>
              <a:t/>
            </a:r>
            <a:endParaRPr b="1" i="0" sz="2800" u="none" cap="none" strike="noStrike">
              <a:solidFill>
                <a:schemeClr val="dk1"/>
              </a:solidFill>
              <a:latin typeface="Arial"/>
              <a:ea typeface="Arial"/>
              <a:cs typeface="Arial"/>
              <a:sym typeface="Arial"/>
            </a:endParaRPr>
          </a:p>
        </p:txBody>
      </p:sp>
      <p:sp>
        <p:nvSpPr>
          <p:cNvPr id="271" name="Shape 271"/>
          <p:cNvSpPr txBox="1"/>
          <p:nvPr>
            <p:ph type="ctrTitle"/>
          </p:nvPr>
        </p:nvSpPr>
        <p:spPr>
          <a:xfrm>
            <a:off x="0" y="2272109"/>
            <a:ext cx="9144000" cy="1755300"/>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1" i="0" lang="en-US" sz="3200" u="none" cap="none" strike="noStrike">
                <a:solidFill>
                  <a:schemeClr val="dk2"/>
                </a:solidFill>
                <a:latin typeface="Times"/>
                <a:ea typeface="Times"/>
                <a:cs typeface="Times"/>
                <a:sym typeface="Times"/>
              </a:rPr>
              <a:t>Integration of Economy and Management in Theory and Practice:</a:t>
            </a:r>
            <a:br>
              <a:rPr b="0" i="0" lang="en-US" sz="3200" u="none" cap="none" strike="noStrike">
                <a:solidFill>
                  <a:schemeClr val="dk2"/>
                </a:solidFill>
                <a:latin typeface="Calibri"/>
                <a:ea typeface="Calibri"/>
                <a:cs typeface="Calibri"/>
                <a:sym typeface="Calibri"/>
              </a:rPr>
            </a:br>
            <a:r>
              <a:rPr b="1" i="0" lang="en-US" sz="3200" u="none" cap="none" strike="noStrike">
                <a:solidFill>
                  <a:schemeClr val="dk2"/>
                </a:solidFill>
                <a:latin typeface="Times"/>
                <a:ea typeface="Times"/>
                <a:cs typeface="Times"/>
                <a:sym typeface="Times"/>
              </a:rPr>
              <a:t>A Subjective View of an Economist</a:t>
            </a:r>
          </a:p>
        </p:txBody>
      </p:sp>
      <p:pic>
        <p:nvPicPr>
          <p:cNvPr id="272" name="Shape 272"/>
          <p:cNvPicPr preferRelativeResize="0"/>
          <p:nvPr/>
        </p:nvPicPr>
        <p:blipFill rotWithShape="1">
          <a:blip r:embed="rId3">
            <a:alphaModFix/>
          </a:blip>
          <a:srcRect b="0" l="0" r="0" t="0"/>
          <a:stretch/>
        </p:blipFill>
        <p:spPr>
          <a:xfrm>
            <a:off x="0" y="8709"/>
            <a:ext cx="9144000" cy="1972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0" y="733147"/>
            <a:ext cx="9144000" cy="5785686"/>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600" u="none" cap="none" strike="noStrike">
                <a:solidFill>
                  <a:schemeClr val="dk2"/>
                </a:solidFill>
                <a:latin typeface="Times"/>
                <a:ea typeface="Times"/>
                <a:cs typeface="Times"/>
                <a:sym typeface="Times"/>
              </a:rPr>
              <a:t>What is the key Mgmt branch?</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The key role plays the </a:t>
            </a:r>
            <a:r>
              <a:rPr b="0" i="0" lang="en-US" sz="3600" u="none" cap="none" strike="noStrike">
                <a:solidFill>
                  <a:srgbClr val="FF0000"/>
                </a:solidFill>
                <a:latin typeface="Times"/>
                <a:ea typeface="Times"/>
                <a:cs typeface="Times"/>
                <a:sym typeface="Times"/>
              </a:rPr>
              <a:t>strategic management</a:t>
            </a:r>
            <a:r>
              <a:rPr b="0" i="0" lang="en-US" sz="3600" u="none" cap="none" strike="noStrike">
                <a:solidFill>
                  <a:schemeClr val="dk2"/>
                </a:solidFill>
                <a:latin typeface="Times"/>
                <a:ea typeface="Times"/>
                <a:cs typeface="Times"/>
                <a:sym typeface="Times"/>
              </a:rPr>
              <a:t>, which </a:t>
            </a:r>
            <a:r>
              <a:rPr b="0" i="0" lang="en-US" sz="3600" u="none" cap="none" strike="noStrike">
                <a:solidFill>
                  <a:srgbClr val="FF0000"/>
                </a:solidFill>
                <a:latin typeface="Times"/>
                <a:ea typeface="Times"/>
                <a:cs typeface="Times"/>
                <a:sym typeface="Times"/>
              </a:rPr>
              <a:t>integrates all branches </a:t>
            </a:r>
            <a:r>
              <a:rPr b="0" i="0" lang="en-US" sz="3600" u="none" cap="none" strike="noStrike">
                <a:solidFill>
                  <a:schemeClr val="dk2"/>
                </a:solidFill>
                <a:latin typeface="Times"/>
                <a:ea typeface="Times"/>
                <a:cs typeface="Times"/>
                <a:sym typeface="Times"/>
              </a:rPr>
              <a:t>of management and makes </a:t>
            </a:r>
            <a:r>
              <a:rPr b="0" i="0" lang="en-US" sz="3600" u="none" cap="none" strike="noStrike">
                <a:solidFill>
                  <a:srgbClr val="FF0000"/>
                </a:solidFill>
                <a:latin typeface="Times"/>
                <a:ea typeface="Times"/>
                <a:cs typeface="Times"/>
                <a:sym typeface="Times"/>
              </a:rPr>
              <a:t>an interface </a:t>
            </a:r>
            <a:r>
              <a:rPr b="0" i="0" lang="en-US" sz="3600" u="none" cap="none" strike="noStrike">
                <a:solidFill>
                  <a:schemeClr val="dk2"/>
                </a:solidFill>
                <a:latin typeface="Times"/>
                <a:ea typeface="Times"/>
                <a:cs typeface="Times"/>
                <a:sym typeface="Times"/>
              </a:rPr>
              <a:t>with microeconomics- the base for managerial economics. </a:t>
            </a:r>
            <a:br>
              <a:rPr b="0" i="0" lang="en-US" sz="3200" u="none" cap="none" strike="noStrike">
                <a:solidFill>
                  <a:schemeClr val="dk2"/>
                </a:solidFill>
                <a:latin typeface="Calibri"/>
                <a:ea typeface="Calibri"/>
                <a:cs typeface="Calibri"/>
                <a:sym typeface="Calibri"/>
              </a:rPr>
            </a:b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1" i="0" lang="en-US" sz="3600" u="none" cap="none" strike="noStrike">
                <a:solidFill>
                  <a:schemeClr val="dk2"/>
                </a:solidFill>
                <a:latin typeface="Times"/>
                <a:ea typeface="Times"/>
                <a:cs typeface="Times"/>
                <a:sym typeface="Times"/>
              </a:rPr>
              <a:t> </a:t>
            </a:r>
          </a:p>
        </p:txBody>
      </p:sp>
      <p:sp>
        <p:nvSpPr>
          <p:cNvPr id="335" name="Shape 335"/>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0" y="1096875"/>
            <a:ext cx="9144000" cy="5148588"/>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600" u="none" cap="none" strike="noStrike">
                <a:solidFill>
                  <a:schemeClr val="dk2"/>
                </a:solidFill>
                <a:latin typeface="Times"/>
                <a:ea typeface="Times"/>
                <a:cs typeface="Times"/>
                <a:sym typeface="Times"/>
              </a:rPr>
              <a:t>Who controls the </a:t>
            </a:r>
            <a:r>
              <a:rPr b="0" i="0" lang="en-US" sz="3600" u="none" cap="none" strike="noStrike">
                <a:solidFill>
                  <a:srgbClr val="FF0000"/>
                </a:solidFill>
                <a:latin typeface="Times"/>
                <a:ea typeface="Times"/>
                <a:cs typeface="Times"/>
                <a:sym typeface="Times"/>
              </a:rPr>
              <a:t>bulk of revenues</a:t>
            </a:r>
            <a:r>
              <a:rPr b="0" i="0" lang="en-US" sz="3600" u="none" cap="none" strike="noStrike">
                <a:solidFill>
                  <a:schemeClr val="dk2"/>
                </a:solidFill>
                <a:latin typeface="Times"/>
                <a:ea typeface="Times"/>
                <a:cs typeface="Times"/>
                <a:sym typeface="Times"/>
              </a:rPr>
              <a:t>?</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Due to the fact that </a:t>
            </a:r>
            <a:r>
              <a:rPr b="0" i="0" lang="en-US" sz="3600" u="none" cap="none" strike="noStrike">
                <a:solidFill>
                  <a:srgbClr val="FF0000"/>
                </a:solidFill>
                <a:latin typeface="Times"/>
                <a:ea typeface="Times"/>
                <a:cs typeface="Times"/>
                <a:sym typeface="Times"/>
              </a:rPr>
              <a:t>business sector </a:t>
            </a:r>
            <a:r>
              <a:rPr b="0" i="0" lang="en-US" sz="3600" u="none" cap="none" strike="noStrike">
                <a:solidFill>
                  <a:schemeClr val="dk2"/>
                </a:solidFill>
                <a:latin typeface="Times"/>
                <a:ea typeface="Times"/>
                <a:cs typeface="Times"/>
                <a:sym typeface="Times"/>
              </a:rPr>
              <a:t>controls about 65-75% of resources (based on their revenues), it is critical for securing </a:t>
            </a:r>
            <a:r>
              <a:rPr b="0" i="0" lang="en-US" sz="3600" u="none" cap="none" strike="noStrike">
                <a:solidFill>
                  <a:srgbClr val="FF0000"/>
                </a:solidFill>
                <a:latin typeface="Times"/>
                <a:ea typeface="Times"/>
                <a:cs typeface="Times"/>
                <a:sym typeface="Times"/>
              </a:rPr>
              <a:t>Human Centered Sustainability</a:t>
            </a:r>
            <a:r>
              <a:rPr b="0" i="0" lang="en-US" sz="3600" u="none" cap="none" strike="noStrike">
                <a:solidFill>
                  <a:schemeClr val="dk2"/>
                </a:solidFill>
                <a:latin typeface="Times"/>
                <a:ea typeface="Times"/>
                <a:cs typeface="Times"/>
                <a:sym typeface="Times"/>
              </a:rPr>
              <a:t> (HCS)  by making </a:t>
            </a:r>
            <a:r>
              <a:rPr b="0" i="0" lang="en-US" sz="3600" u="none" cap="none" strike="noStrike">
                <a:solidFill>
                  <a:srgbClr val="FF0000"/>
                </a:solidFill>
                <a:latin typeface="Times"/>
                <a:ea typeface="Times"/>
                <a:cs typeface="Times"/>
                <a:sym typeface="Times"/>
              </a:rPr>
              <a:t>business organizations </a:t>
            </a:r>
            <a:r>
              <a:rPr b="1" i="0" lang="en-US" sz="3600" u="none" cap="none" strike="noStrike">
                <a:solidFill>
                  <a:srgbClr val="FF0000"/>
                </a:solidFill>
                <a:latin typeface="Times"/>
                <a:ea typeface="Times"/>
                <a:cs typeface="Times"/>
                <a:sym typeface="Times"/>
              </a:rPr>
              <a:t>sustainable</a:t>
            </a:r>
            <a:r>
              <a:rPr b="0" i="0" lang="en-US" sz="3600" u="none" cap="none" strike="noStrike">
                <a:solidFill>
                  <a:srgbClr val="FF0000"/>
                </a:solidFill>
                <a:latin typeface="Times"/>
                <a:ea typeface="Times"/>
                <a:cs typeface="Times"/>
                <a:sym typeface="Times"/>
              </a:rPr>
              <a:t> (</a:t>
            </a:r>
            <a:r>
              <a:rPr b="1" i="0" lang="en-US" sz="3600" u="none" cap="none" strike="noStrike">
                <a:solidFill>
                  <a:srgbClr val="FF0000"/>
                </a:solidFill>
                <a:latin typeface="Times"/>
                <a:ea typeface="Times"/>
                <a:cs typeface="Times"/>
                <a:sym typeface="Times"/>
              </a:rPr>
              <a:t>SB</a:t>
            </a:r>
            <a:r>
              <a:rPr b="0" i="0" lang="en-US" sz="3600" u="none" cap="none" strike="noStrike">
                <a:solidFill>
                  <a:srgbClr val="FF0000"/>
                </a:solidFill>
                <a:latin typeface="Times"/>
                <a:ea typeface="Times"/>
                <a:cs typeface="Times"/>
                <a:sym typeface="Times"/>
              </a:rPr>
              <a:t>). </a:t>
            </a:r>
            <a:br>
              <a:rPr b="0" i="0" lang="en-US" sz="3600" u="none" cap="none" strike="noStrike">
                <a:solidFill>
                  <a:srgbClr val="FF0000"/>
                </a:solidFill>
                <a:latin typeface="Times"/>
                <a:ea typeface="Times"/>
                <a:cs typeface="Times"/>
                <a:sym typeface="Times"/>
              </a:rPr>
            </a:br>
            <a:r>
              <a:rPr b="1" i="0" lang="en-US" sz="3600" u="none" cap="none" strike="noStrike">
                <a:solidFill>
                  <a:schemeClr val="dk2"/>
                </a:solidFill>
                <a:latin typeface="Times"/>
                <a:ea typeface="Times"/>
                <a:cs typeface="Times"/>
                <a:sym typeface="Times"/>
              </a:rPr>
              <a:t> </a:t>
            </a:r>
          </a:p>
        </p:txBody>
      </p:sp>
      <p:sp>
        <p:nvSpPr>
          <p:cNvPr id="342" name="Shape 342"/>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0" y="1031433"/>
            <a:ext cx="9144000" cy="5189113"/>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600" u="none" cap="none" strike="noStrike">
                <a:solidFill>
                  <a:schemeClr val="dk2"/>
                </a:solidFill>
                <a:latin typeface="Times"/>
                <a:ea typeface="Times"/>
                <a:cs typeface="Times"/>
                <a:sym typeface="Times"/>
              </a:rPr>
              <a:t>What is </a:t>
            </a:r>
            <a:r>
              <a:rPr b="0" i="0" lang="en-US" sz="3600" u="none" cap="none" strike="noStrike">
                <a:solidFill>
                  <a:srgbClr val="FF0000"/>
                </a:solidFill>
                <a:latin typeface="Times"/>
                <a:ea typeface="Times"/>
                <a:cs typeface="Times"/>
                <a:sym typeface="Times"/>
              </a:rPr>
              <a:t>Microeconomics</a:t>
            </a:r>
            <a:r>
              <a:rPr b="0" i="0" lang="en-US" sz="3600" u="none" cap="none" strike="noStrike">
                <a:solidFill>
                  <a:schemeClr val="dk2"/>
                </a:solidFill>
                <a:latin typeface="Times"/>
                <a:ea typeface="Times"/>
                <a:cs typeface="Times"/>
                <a:sym typeface="Times"/>
              </a:rPr>
              <a:t> about?</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Microeconomics focuses on </a:t>
            </a:r>
            <a:r>
              <a:rPr b="0" i="0" lang="en-US" sz="3600" u="none" cap="none" strike="noStrike">
                <a:solidFill>
                  <a:srgbClr val="FF0000"/>
                </a:solidFill>
                <a:latin typeface="Times"/>
                <a:ea typeface="Times"/>
                <a:cs typeface="Times"/>
                <a:sym typeface="Times"/>
              </a:rPr>
              <a:t>firms, households and governments,</a:t>
            </a:r>
            <a:r>
              <a:rPr b="0" i="0" lang="en-US" sz="3600" u="none" cap="none" strike="noStrike">
                <a:solidFill>
                  <a:schemeClr val="dk2"/>
                </a:solidFill>
                <a:latin typeface="Times"/>
                <a:ea typeface="Times"/>
                <a:cs typeface="Times"/>
                <a:sym typeface="Times"/>
              </a:rPr>
              <a:t> offers </a:t>
            </a:r>
            <a:r>
              <a:rPr b="0" i="0" lang="en-US" sz="3600" u="none" cap="none" strike="noStrike">
                <a:solidFill>
                  <a:srgbClr val="FF0000"/>
                </a:solidFill>
                <a:latin typeface="Times"/>
                <a:ea typeface="Times"/>
                <a:cs typeface="Times"/>
                <a:sym typeface="Times"/>
              </a:rPr>
              <a:t>core knowledge as to how material wealth is created</a:t>
            </a:r>
            <a:r>
              <a:rPr b="0" i="0" lang="en-US" sz="3600" u="none" cap="none" strike="noStrike">
                <a:solidFill>
                  <a:schemeClr val="dk2"/>
                </a:solidFill>
                <a:latin typeface="Times"/>
                <a:ea typeface="Times"/>
                <a:cs typeface="Times"/>
                <a:sym typeface="Times"/>
              </a:rPr>
              <a:t>, how products or services are </a:t>
            </a:r>
            <a:r>
              <a:rPr b="0" i="0" lang="en-US" sz="3600" u="none" cap="none" strike="noStrike">
                <a:solidFill>
                  <a:srgbClr val="FF0000"/>
                </a:solidFill>
                <a:latin typeface="Times"/>
                <a:ea typeface="Times"/>
                <a:cs typeface="Times"/>
                <a:sym typeface="Times"/>
              </a:rPr>
              <a:t>exchanged</a:t>
            </a:r>
            <a:r>
              <a:rPr b="0" i="0" lang="en-US" sz="3600" u="none" cap="none" strike="noStrike">
                <a:solidFill>
                  <a:schemeClr val="dk2"/>
                </a:solidFill>
                <a:latin typeface="Times"/>
                <a:ea typeface="Times"/>
                <a:cs typeface="Times"/>
                <a:sym typeface="Times"/>
              </a:rPr>
              <a:t> and revenues </a:t>
            </a:r>
            <a:r>
              <a:rPr b="0" i="0" lang="en-US" sz="3600" u="none" cap="none" strike="noStrike">
                <a:solidFill>
                  <a:srgbClr val="FF0000"/>
                </a:solidFill>
                <a:latin typeface="Times"/>
                <a:ea typeface="Times"/>
                <a:cs typeface="Times"/>
                <a:sym typeface="Times"/>
              </a:rPr>
              <a:t>distributed</a:t>
            </a:r>
            <a:r>
              <a:rPr b="0" i="0" lang="en-US" sz="3600" u="none" cap="none" strike="noStrike">
                <a:solidFill>
                  <a:schemeClr val="dk2"/>
                </a:solidFill>
                <a:latin typeface="Times"/>
                <a:ea typeface="Times"/>
                <a:cs typeface="Times"/>
                <a:sym typeface="Times"/>
              </a:rPr>
              <a:t> </a:t>
            </a:r>
            <a:r>
              <a:rPr lang="en-US" sz="3600">
                <a:latin typeface="Times"/>
                <a:ea typeface="Times"/>
                <a:cs typeface="Times"/>
                <a:sym typeface="Times"/>
              </a:rPr>
              <a:t>in</a:t>
            </a:r>
            <a:r>
              <a:rPr b="0" i="0" lang="en-US" sz="3600" u="none" cap="none" strike="noStrike">
                <a:solidFill>
                  <a:schemeClr val="dk2"/>
                </a:solidFill>
                <a:latin typeface="Times"/>
                <a:ea typeface="Times"/>
                <a:cs typeface="Times"/>
                <a:sym typeface="Times"/>
              </a:rPr>
              <a:t> the first stage. </a:t>
            </a:r>
            <a:br>
              <a:rPr b="0" i="0" lang="en-US" sz="3600" u="none" cap="none" strike="noStrike">
                <a:solidFill>
                  <a:schemeClr val="dk2"/>
                </a:solidFill>
                <a:latin typeface="Times"/>
                <a:ea typeface="Times"/>
                <a:cs typeface="Times"/>
                <a:sym typeface="Times"/>
              </a:rPr>
            </a:br>
          </a:p>
        </p:txBody>
      </p:sp>
      <p:sp>
        <p:nvSpPr>
          <p:cNvPr id="349" name="Shape 349"/>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0" y="1987080"/>
            <a:ext cx="9144000" cy="3277819"/>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600" u="none" cap="none" strike="noStrike">
                <a:solidFill>
                  <a:schemeClr val="dk2"/>
                </a:solidFill>
                <a:latin typeface="Times"/>
                <a:ea typeface="Times"/>
                <a:cs typeface="Times"/>
                <a:sym typeface="Times"/>
              </a:rPr>
              <a:t>What </a:t>
            </a:r>
            <a:r>
              <a:rPr lang="en-US" sz="3600">
                <a:latin typeface="Times"/>
                <a:ea typeface="Times"/>
                <a:cs typeface="Times"/>
                <a:sym typeface="Times"/>
              </a:rPr>
              <a:t>should</a:t>
            </a:r>
            <a:r>
              <a:rPr b="0" i="0" lang="en-US" sz="3600" u="none" cap="none" strike="noStrike">
                <a:solidFill>
                  <a:schemeClr val="dk2"/>
                </a:solidFill>
                <a:latin typeface="Times"/>
                <a:ea typeface="Times"/>
                <a:cs typeface="Times"/>
                <a:sym typeface="Times"/>
              </a:rPr>
              <a:t> Economist</a:t>
            </a:r>
            <a:r>
              <a:rPr b="0" i="0" lang="en-US" sz="3600" u="none" cap="none" strike="noStrike">
                <a:solidFill>
                  <a:schemeClr val="dk2"/>
                </a:solidFill>
                <a:latin typeface="Times"/>
                <a:ea typeface="Times"/>
                <a:cs typeface="Times"/>
                <a:sym typeface="Times"/>
              </a:rPr>
              <a:t>s</a:t>
            </a:r>
            <a:r>
              <a:rPr b="0" i="0" lang="en-US" sz="3600" u="none" cap="none" strike="noStrike">
                <a:solidFill>
                  <a:schemeClr val="dk2"/>
                </a:solidFill>
                <a:latin typeface="Times"/>
                <a:ea typeface="Times"/>
                <a:cs typeface="Times"/>
                <a:sym typeface="Times"/>
              </a:rPr>
              <a:t> fix first before Mgmt starts leading Business?</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Defining </a:t>
            </a:r>
            <a:r>
              <a:rPr b="0" i="0" lang="en-US" sz="3600" u="none" cap="none" strike="noStrike">
                <a:solidFill>
                  <a:srgbClr val="FF0000"/>
                </a:solidFill>
                <a:latin typeface="Times"/>
                <a:ea typeface="Times"/>
                <a:cs typeface="Times"/>
                <a:sym typeface="Times"/>
              </a:rPr>
              <a:t>Human Centered Sustainability (HCS) </a:t>
            </a:r>
            <a:r>
              <a:rPr b="0" i="0" lang="en-US" sz="3600" u="none" cap="none" strike="noStrike">
                <a:solidFill>
                  <a:schemeClr val="dk2"/>
                </a:solidFill>
                <a:latin typeface="Times"/>
                <a:ea typeface="Times"/>
                <a:cs typeface="Times"/>
                <a:sym typeface="Times"/>
              </a:rPr>
              <a:t>or Sustainable Development</a:t>
            </a:r>
          </a:p>
        </p:txBody>
      </p:sp>
      <p:sp>
        <p:nvSpPr>
          <p:cNvPr id="356" name="Shape 356"/>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1042987" y="279400"/>
            <a:ext cx="7024686" cy="5842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200" u="none" cap="none" strike="noStrike">
                <a:solidFill>
                  <a:schemeClr val="dk1"/>
                </a:solidFill>
                <a:latin typeface="Arial Black"/>
                <a:ea typeface="Arial Black"/>
                <a:cs typeface="Arial Black"/>
                <a:sym typeface="Arial Black"/>
              </a:rPr>
              <a:t>What is Sustainability?</a:t>
            </a:r>
          </a:p>
        </p:txBody>
      </p:sp>
      <p:sp>
        <p:nvSpPr>
          <p:cNvPr id="363" name="Shape 363"/>
          <p:cNvSpPr txBox="1"/>
          <p:nvPr>
            <p:ph idx="1" type="body"/>
          </p:nvPr>
        </p:nvSpPr>
        <p:spPr>
          <a:xfrm>
            <a:off x="0" y="1143000"/>
            <a:ext cx="9144000" cy="5638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For the </a:t>
            </a:r>
            <a:r>
              <a:rPr b="1" i="0" lang="en-US" sz="2800" u="none" cap="none" strike="noStrike">
                <a:solidFill>
                  <a:srgbClr val="FF0000"/>
                </a:solidFill>
                <a:latin typeface="Arial"/>
                <a:ea typeface="Arial"/>
                <a:cs typeface="Arial"/>
                <a:sym typeface="Arial"/>
              </a:rPr>
              <a:t>global environment </a:t>
            </a:r>
            <a:r>
              <a:rPr b="1" i="0" lang="en-US" sz="2800" u="none" cap="none" strike="noStrike">
                <a:solidFill>
                  <a:schemeClr val="dk1"/>
                </a:solidFill>
                <a:latin typeface="Arial"/>
                <a:ea typeface="Arial"/>
                <a:cs typeface="Arial"/>
                <a:sym typeface="Arial"/>
              </a:rPr>
              <a:t>sustainability means that the </a:t>
            </a:r>
            <a:r>
              <a:rPr b="1" i="0" lang="en-US" sz="2800" u="none" cap="none" strike="noStrike">
                <a:solidFill>
                  <a:srgbClr val="FF0000"/>
                </a:solidFill>
                <a:latin typeface="Arial"/>
                <a:ea typeface="Arial"/>
                <a:cs typeface="Arial"/>
                <a:sym typeface="Arial"/>
              </a:rPr>
              <a:t>Earth basic ecosystems are dynamically balanced </a:t>
            </a:r>
            <a:r>
              <a:rPr b="1" i="0" lang="en-US" sz="2800" u="none" cap="none" strike="noStrike">
                <a:solidFill>
                  <a:schemeClr val="dk1"/>
                </a:solidFill>
                <a:latin typeface="Arial"/>
                <a:ea typeface="Arial"/>
                <a:cs typeface="Arial"/>
                <a:sym typeface="Arial"/>
              </a:rPr>
              <a:t>and </a:t>
            </a:r>
            <a:r>
              <a:rPr b="1" i="0" lang="en-US" sz="2800" u="none" cap="none" strike="noStrike">
                <a:solidFill>
                  <a:srgbClr val="FF0000"/>
                </a:solidFill>
                <a:latin typeface="Arial"/>
                <a:ea typeface="Arial"/>
                <a:cs typeface="Arial"/>
                <a:sym typeface="Arial"/>
              </a:rPr>
              <a:t>life </a:t>
            </a:r>
            <a:r>
              <a:rPr b="1" i="0" lang="en-US" sz="2800" u="none" cap="none" strike="noStrike">
                <a:solidFill>
                  <a:schemeClr val="dk1"/>
                </a:solidFill>
                <a:latin typeface="Arial"/>
                <a:ea typeface="Arial"/>
                <a:cs typeface="Arial"/>
                <a:sym typeface="Arial"/>
              </a:rPr>
              <a:t>on the plane</a:t>
            </a:r>
            <a:r>
              <a:rPr b="1" lang="en-US" sz="2800"/>
              <a:t>t</a:t>
            </a:r>
            <a:r>
              <a:rPr b="1" i="0" lang="en-US" sz="2800" u="none" cap="none" strike="noStrike">
                <a:solidFill>
                  <a:schemeClr val="dk1"/>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is secure</a:t>
            </a:r>
            <a:r>
              <a:rPr b="1" i="0" lang="en-US" sz="2800" u="none" cap="none" strike="noStrike">
                <a:solidFill>
                  <a:schemeClr val="dk1"/>
                </a:solidFill>
                <a:latin typeface="Arial"/>
                <a:ea typeface="Arial"/>
                <a:cs typeface="Arial"/>
                <a:sym typeface="Arial"/>
              </a:rPr>
              <a:t>.</a:t>
            </a:r>
          </a:p>
          <a:p>
            <a:pPr indent="-342900" lvl="0" marL="342900" marR="0" rtl="0" algn="l">
              <a:lnSpc>
                <a:spcPct val="90000"/>
              </a:lnSpc>
              <a:spcBef>
                <a:spcPts val="56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For </a:t>
            </a:r>
            <a:r>
              <a:rPr b="1" i="0" lang="en-US" sz="2800" u="none" cap="none" strike="noStrike">
                <a:solidFill>
                  <a:srgbClr val="FF0000"/>
                </a:solidFill>
                <a:latin typeface="Arial"/>
                <a:ea typeface="Arial"/>
                <a:cs typeface="Arial"/>
                <a:sym typeface="Arial"/>
              </a:rPr>
              <a:t>human beings</a:t>
            </a:r>
            <a:r>
              <a:rPr b="1" i="0" lang="en-US" sz="2800" u="none" cap="none" strike="noStrike">
                <a:solidFill>
                  <a:schemeClr val="dk1"/>
                </a:solidFill>
                <a:latin typeface="Arial"/>
                <a:ea typeface="Arial"/>
                <a:cs typeface="Arial"/>
                <a:sym typeface="Arial"/>
              </a:rPr>
              <a:t>, sustainability means </a:t>
            </a:r>
            <a:r>
              <a:rPr b="1" i="0" lang="en-US" sz="2800" u="none" cap="none" strike="noStrike">
                <a:solidFill>
                  <a:srgbClr val="FF0000"/>
                </a:solidFill>
                <a:latin typeface="Arial"/>
                <a:ea typeface="Arial"/>
                <a:cs typeface="Arial"/>
                <a:sym typeface="Arial"/>
              </a:rPr>
              <a:t>maintaining their carrying capacity </a:t>
            </a:r>
            <a:r>
              <a:rPr b="1" i="0" lang="en-US" sz="2800" u="none" cap="none" strike="noStrike">
                <a:solidFill>
                  <a:srgbClr val="000000"/>
                </a:solidFill>
                <a:latin typeface="Arial"/>
                <a:ea typeface="Arial"/>
                <a:cs typeface="Arial"/>
                <a:sym typeface="Arial"/>
              </a:rPr>
              <a:t>in</a:t>
            </a:r>
            <a:r>
              <a:rPr b="1" i="0" lang="en-US" sz="2800" u="none" cap="none" strike="noStrike">
                <a:solidFill>
                  <a:srgbClr val="FF0000"/>
                </a:solidFill>
                <a:latin typeface="Arial"/>
                <a:ea typeface="Arial"/>
                <a:cs typeface="Arial"/>
                <a:sym typeface="Arial"/>
              </a:rPr>
              <a:t> </a:t>
            </a:r>
            <a:r>
              <a:rPr b="1" lang="en-US" sz="2800"/>
              <a:t>the long-term </a:t>
            </a:r>
            <a:r>
              <a:rPr b="1" i="0" lang="en-US" sz="2800" u="none" cap="none" strike="noStrike">
                <a:solidFill>
                  <a:srgbClr val="FF0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that secures their </a:t>
            </a:r>
            <a:r>
              <a:rPr b="1" i="0" lang="en-US" sz="2800" u="none" cap="none" strike="noStrike">
                <a:solidFill>
                  <a:srgbClr val="FF0000"/>
                </a:solidFill>
                <a:latin typeface="Arial"/>
                <a:ea typeface="Arial"/>
                <a:cs typeface="Arial"/>
                <a:sym typeface="Arial"/>
              </a:rPr>
              <a:t>non-declining wealth </a:t>
            </a:r>
            <a:r>
              <a:rPr b="1" i="0" lang="en-US" sz="2800" u="none" cap="none" strike="noStrike">
                <a:solidFill>
                  <a:schemeClr val="dk1"/>
                </a:solidFill>
                <a:latin typeface="Arial"/>
                <a:ea typeface="Arial"/>
                <a:cs typeface="Arial"/>
                <a:sym typeface="Arial"/>
              </a:rPr>
              <a:t>and </a:t>
            </a:r>
            <a:r>
              <a:rPr b="1" i="0" lang="en-US" sz="2800" u="none" cap="none" strike="noStrike">
                <a:solidFill>
                  <a:srgbClr val="FF0000"/>
                </a:solidFill>
                <a:latin typeface="Arial"/>
                <a:ea typeface="Arial"/>
                <a:cs typeface="Arial"/>
                <a:sym typeface="Arial"/>
              </a:rPr>
              <a:t>reproduction</a:t>
            </a:r>
            <a:r>
              <a:rPr b="1" i="0" lang="en-US" sz="2800" u="none" cap="none" strike="noStrike">
                <a:solidFill>
                  <a:schemeClr val="dk1"/>
                </a:solidFill>
                <a:latin typeface="Arial"/>
                <a:ea typeface="Arial"/>
                <a:cs typeface="Arial"/>
                <a:sym typeface="Arial"/>
              </a:rPr>
              <a:t>:</a:t>
            </a:r>
          </a:p>
          <a:p>
            <a:pPr indent="-285750" lvl="1" marL="742950" marR="0" rtl="0" algn="l">
              <a:lnSpc>
                <a:spcPct val="90000"/>
              </a:lnSpc>
              <a:spcBef>
                <a:spcPts val="560"/>
              </a:spcBef>
              <a:spcAft>
                <a:spcPts val="0"/>
              </a:spcAft>
              <a:buClr>
                <a:schemeClr val="dk2"/>
              </a:buClr>
              <a:buSzPct val="70000"/>
              <a:buFont typeface="Noto Sans Symbols"/>
              <a:buChar char="●"/>
            </a:pPr>
            <a:r>
              <a:rPr b="1" i="0" lang="en-US" sz="2800" u="none" cap="none" strike="noStrike">
                <a:solidFill>
                  <a:schemeClr val="dk1"/>
                </a:solidFill>
                <a:latin typeface="Arial"/>
                <a:ea typeface="Arial"/>
                <a:cs typeface="Arial"/>
                <a:sym typeface="Arial"/>
              </a:rPr>
              <a:t>limitation to natural endowments (natural capital) making the foundation for carrying capacity </a:t>
            </a:r>
          </a:p>
          <a:p>
            <a:pPr indent="-285750" lvl="1" marL="742950" marR="0" rtl="0" algn="l">
              <a:lnSpc>
                <a:spcPct val="90000"/>
              </a:lnSpc>
              <a:spcBef>
                <a:spcPts val="560"/>
              </a:spcBef>
              <a:spcAft>
                <a:spcPts val="0"/>
              </a:spcAft>
              <a:buClr>
                <a:schemeClr val="dk2"/>
              </a:buClr>
              <a:buSzPct val="70000"/>
              <a:buFont typeface="Noto Sans Symbols"/>
              <a:buChar char="●"/>
            </a:pPr>
            <a:r>
              <a:rPr b="1" i="0" lang="en-US" sz="2800" u="none" cap="none" strike="noStrike">
                <a:solidFill>
                  <a:schemeClr val="dk1"/>
                </a:solidFill>
                <a:latin typeface="Arial"/>
                <a:ea typeface="Arial"/>
                <a:cs typeface="Arial"/>
                <a:sym typeface="Arial"/>
              </a:rPr>
              <a:t>securing intergenerational equity (Pezzey &amp; Toman 2002).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0" y="0"/>
            <a:ext cx="8458200" cy="1295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3200" u="none" cap="none" strike="noStrike">
                <a:solidFill>
                  <a:schemeClr val="dk1"/>
                </a:solidFill>
                <a:latin typeface="Arial"/>
                <a:ea typeface="Arial"/>
                <a:cs typeface="Arial"/>
                <a:sym typeface="Arial"/>
              </a:rPr>
              <a:t>Two Basic Approaches to Sustainability and their Implications</a:t>
            </a:r>
          </a:p>
        </p:txBody>
      </p:sp>
      <p:sp>
        <p:nvSpPr>
          <p:cNvPr id="370" name="Shape 370"/>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609600" lvl="0" marL="609600" marR="0" rtl="0" algn="l">
              <a:spcBef>
                <a:spcPts val="0"/>
              </a:spcBef>
              <a:spcAft>
                <a:spcPts val="0"/>
              </a:spcAft>
              <a:buClr>
                <a:srgbClr val="FF0000"/>
              </a:buClr>
              <a:buSzPct val="85000"/>
              <a:buFont typeface="Arial"/>
              <a:buChar char="•"/>
            </a:pPr>
            <a:r>
              <a:rPr b="1" i="0" lang="en-US" sz="2800" u="none" cap="none" strike="noStrike">
                <a:solidFill>
                  <a:srgbClr val="FF0000"/>
                </a:solidFill>
                <a:latin typeface="Arial"/>
                <a:ea typeface="Arial"/>
                <a:cs typeface="Arial"/>
                <a:sym typeface="Arial"/>
              </a:rPr>
              <a:t>Maximizing Material Wealth (MMW) </a:t>
            </a:r>
            <a:r>
              <a:rPr b="1" i="0" lang="en-US" sz="2800" u="none" cap="none" strike="noStrike">
                <a:solidFill>
                  <a:schemeClr val="dk1"/>
                </a:solidFill>
                <a:latin typeface="Arial"/>
                <a:ea typeface="Arial"/>
                <a:cs typeface="Arial"/>
                <a:sym typeface="Arial"/>
              </a:rPr>
              <a:t>vs. </a:t>
            </a:r>
            <a:r>
              <a:rPr b="1" i="0" lang="en-US" sz="2800" u="none" cap="none" strike="noStrike">
                <a:solidFill>
                  <a:srgbClr val="FF0000"/>
                </a:solidFill>
                <a:latin typeface="Arial"/>
                <a:ea typeface="Arial"/>
                <a:cs typeface="Arial"/>
                <a:sym typeface="Arial"/>
              </a:rPr>
              <a:t>Maintaining Non-Declining Total Capital (NDTC) </a:t>
            </a:r>
          </a:p>
          <a:p>
            <a:pPr indent="-609600" lvl="0" marL="609600" marR="0" rtl="0" algn="l">
              <a:spcBef>
                <a:spcPts val="640"/>
              </a:spcBef>
              <a:spcAft>
                <a:spcPts val="0"/>
              </a:spcAft>
              <a:buClr>
                <a:schemeClr val="dk1"/>
              </a:buClr>
              <a:buSzPct val="85000"/>
              <a:buFont typeface="Arial"/>
              <a:buNone/>
            </a:pPr>
            <a:r>
              <a:t/>
            </a:r>
            <a:endParaRPr b="1" i="0" sz="3200" u="none" cap="none" strike="noStrike">
              <a:solidFill>
                <a:schemeClr val="dk1"/>
              </a:solidFill>
              <a:latin typeface="Arial"/>
              <a:ea typeface="Arial"/>
              <a:cs typeface="Arial"/>
              <a:sym typeface="Arial"/>
            </a:endParaRPr>
          </a:p>
          <a:p>
            <a:pPr indent="-609600" lvl="0" marL="609600" marR="0" rtl="0" algn="l">
              <a:spcBef>
                <a:spcPts val="56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Applying John HARTWICK’s rule (1977): “constant level of consumption could be maintained perpetually if all the scarcity rents were invested in capital.”(after Tietenberg 2008)</a:t>
            </a:r>
          </a:p>
          <a:p>
            <a:pPr indent="-609600" lvl="0" marL="609600" marR="0" rtl="0" algn="l">
              <a:spcBef>
                <a:spcPts val="560"/>
              </a:spcBef>
              <a:spcAft>
                <a:spcPts val="0"/>
              </a:spcAft>
              <a:buClr>
                <a:schemeClr val="dk1"/>
              </a:buClr>
              <a:buSzPct val="85000"/>
              <a:buFont typeface="Arial"/>
              <a:buNone/>
            </a:pPr>
            <a:r>
              <a:t/>
            </a:r>
            <a:endParaRPr b="1" i="0" sz="2800" u="none" cap="none" strike="noStrike">
              <a:solidFill>
                <a:schemeClr val="dk1"/>
              </a:solidFill>
              <a:latin typeface="Arial"/>
              <a:ea typeface="Arial"/>
              <a:cs typeface="Arial"/>
              <a:sym typeface="Arial"/>
            </a:endParaRPr>
          </a:p>
          <a:p>
            <a:pPr indent="-609600" lvl="0" marL="609600" marR="0" rtl="0" algn="l">
              <a:spcBef>
                <a:spcPts val="56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Implications of the dominant </a:t>
            </a:r>
            <a:r>
              <a:rPr b="1" i="0" lang="en-US" sz="2800" u="none" cap="none" strike="noStrike">
                <a:solidFill>
                  <a:srgbClr val="FF0000"/>
                </a:solidFill>
                <a:latin typeface="Arial"/>
                <a:ea typeface="Arial"/>
                <a:cs typeface="Arial"/>
                <a:sym typeface="Arial"/>
              </a:rPr>
              <a:t>MMW</a:t>
            </a:r>
            <a:r>
              <a:rPr b="1" i="0" lang="en-US" sz="2800" u="none" cap="none" strike="noStrike">
                <a:solidFill>
                  <a:schemeClr val="dk1"/>
                </a:solidFill>
                <a:latin typeface="Arial"/>
                <a:ea typeface="Arial"/>
                <a:cs typeface="Arial"/>
                <a:sym typeface="Arial"/>
              </a:rPr>
              <a:t> approach =&gt; huge distributional gap, </a:t>
            </a:r>
            <a:r>
              <a:rPr b="1" i="0" lang="en-US" sz="2800" u="none" cap="none" strike="noStrike">
                <a:solidFill>
                  <a:srgbClr val="FF0000"/>
                </a:solidFill>
                <a:latin typeface="Arial"/>
                <a:ea typeface="Arial"/>
                <a:cs typeface="Arial"/>
                <a:sym typeface="Arial"/>
              </a:rPr>
              <a:t>dominance of material private goods</a:t>
            </a:r>
            <a:r>
              <a:rPr b="1" i="0" lang="en-US" sz="2800" u="none" cap="none" strike="noStrike">
                <a:solidFill>
                  <a:schemeClr val="dk1"/>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discrimination</a:t>
            </a:r>
            <a:r>
              <a:rPr b="1" i="0" lang="en-US" sz="2800" u="none" cap="none" strike="noStrike">
                <a:solidFill>
                  <a:schemeClr val="dk1"/>
                </a:solidFill>
                <a:latin typeface="Arial"/>
                <a:ea typeface="Arial"/>
                <a:cs typeface="Arial"/>
                <a:sym typeface="Arial"/>
              </a:rPr>
              <a:t> of investment in </a:t>
            </a:r>
            <a:r>
              <a:rPr b="1" i="0" lang="en-US" sz="2800" u="none" cap="none" strike="noStrike">
                <a:solidFill>
                  <a:srgbClr val="FF0000"/>
                </a:solidFill>
                <a:latin typeface="Arial"/>
                <a:ea typeface="Arial"/>
                <a:cs typeface="Arial"/>
                <a:sym typeface="Arial"/>
              </a:rPr>
              <a:t>non-material capital </a:t>
            </a:r>
            <a:r>
              <a:rPr b="1" i="0" lang="en-US" sz="2800" u="none" cap="none" strike="noStrike">
                <a:solidFill>
                  <a:schemeClr val="dk1"/>
                </a:solidFill>
                <a:latin typeface="Arial"/>
                <a:ea typeface="Arial"/>
                <a:cs typeface="Arial"/>
                <a:sym typeface="Arial"/>
              </a:rPr>
              <a:t>and </a:t>
            </a:r>
            <a:r>
              <a:rPr b="1" i="0" lang="en-US" sz="2800" u="none" cap="none" strike="noStrike">
                <a:solidFill>
                  <a:srgbClr val="FF0000"/>
                </a:solidFill>
                <a:latin typeface="Arial"/>
                <a:ea typeface="Arial"/>
                <a:cs typeface="Arial"/>
                <a:sym typeface="Arial"/>
              </a:rPr>
              <a:t>public goods</a:t>
            </a:r>
          </a:p>
          <a:p>
            <a:pPr indent="-609600" lvl="0" marL="609600" marR="0" rtl="0" algn="l">
              <a:spcBef>
                <a:spcPts val="560"/>
              </a:spcBef>
              <a:spcAft>
                <a:spcPts val="0"/>
              </a:spcAft>
              <a:buClr>
                <a:schemeClr val="dk1"/>
              </a:buClr>
              <a:buSzPct val="85000"/>
              <a:buFont typeface="Arial"/>
              <a:buNone/>
            </a:pPr>
            <a:r>
              <a:t/>
            </a:r>
            <a:endParaRPr b="1" i="0" sz="2800" u="none" cap="none" strike="noStrike">
              <a:solidFill>
                <a:schemeClr val="dk1"/>
              </a:solidFill>
              <a:latin typeface="Arial"/>
              <a:ea typeface="Arial"/>
              <a:cs typeface="Arial"/>
              <a:sym typeface="Arial"/>
            </a:endParaRPr>
          </a:p>
          <a:p>
            <a:pPr indent="-609600" lvl="0" marL="609600" marR="0" rtl="0" algn="l">
              <a:spcBef>
                <a:spcPts val="560"/>
              </a:spcBef>
              <a:spcAft>
                <a:spcPts val="0"/>
              </a:spcAft>
              <a:buClr>
                <a:schemeClr val="dk1"/>
              </a:buClr>
              <a:buSzPct val="85000"/>
              <a:buFont typeface="Arial"/>
              <a:buNone/>
            </a:pPr>
            <a:r>
              <a:t/>
            </a:r>
            <a:endParaRPr b="1" i="0" sz="2800" u="none" cap="none" strike="noStrike">
              <a:solidFill>
                <a:schemeClr val="dk1"/>
              </a:solidFill>
              <a:latin typeface="Arial"/>
              <a:ea typeface="Arial"/>
              <a:cs typeface="Arial"/>
              <a:sym typeface="Arial"/>
            </a:endParaRPr>
          </a:p>
          <a:p>
            <a:pPr indent="-609600" lvl="0" marL="609600" marR="0" rtl="0" algn="l">
              <a:spcBef>
                <a:spcPts val="560"/>
              </a:spcBef>
              <a:spcAft>
                <a:spcPts val="0"/>
              </a:spcAft>
              <a:buClr>
                <a:schemeClr val="dk1"/>
              </a:buClr>
              <a:buSzPct val="850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0" y="109091"/>
            <a:ext cx="8458200" cy="107721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3200" u="none" cap="none" strike="noStrike">
                <a:solidFill>
                  <a:schemeClr val="dk1"/>
                </a:solidFill>
                <a:latin typeface="Arial"/>
                <a:ea typeface="Arial"/>
                <a:cs typeface="Arial"/>
                <a:sym typeface="Arial"/>
              </a:rPr>
              <a:t>Further Implications of the Dominance of the </a:t>
            </a:r>
            <a:r>
              <a:rPr b="1" i="0" lang="en-US" sz="3200" u="none" cap="none" strike="noStrike">
                <a:solidFill>
                  <a:srgbClr val="FF0000"/>
                </a:solidFill>
                <a:latin typeface="Arial"/>
                <a:ea typeface="Arial"/>
                <a:cs typeface="Arial"/>
                <a:sym typeface="Arial"/>
              </a:rPr>
              <a:t>MMW</a:t>
            </a:r>
            <a:r>
              <a:rPr b="1" i="0" lang="en-US" sz="3200" u="none" cap="none" strike="noStrike">
                <a:solidFill>
                  <a:schemeClr val="dk1"/>
                </a:solidFill>
                <a:latin typeface="Arial"/>
                <a:ea typeface="Arial"/>
                <a:cs typeface="Arial"/>
                <a:sym typeface="Arial"/>
              </a:rPr>
              <a:t> Approaches</a:t>
            </a:r>
          </a:p>
        </p:txBody>
      </p:sp>
      <p:sp>
        <p:nvSpPr>
          <p:cNvPr id="377" name="Shape 377"/>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609600" lvl="0" marL="609600" marR="0" rtl="0" algn="l">
              <a:spcBef>
                <a:spcPts val="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Maximizing Material Wealth led to:</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Overpricing man-made and financial capital =&gt; crises</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Dominance of material values over non-material values</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Discrimination of investments in non-material capital</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Erosion of ethical values and compassion</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Greed and corruption</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rgbClr val="FF0000"/>
                </a:solidFill>
                <a:latin typeface="Arial"/>
                <a:ea typeface="Arial"/>
                <a:cs typeface="Arial"/>
                <a:sym typeface="Arial"/>
              </a:rPr>
              <a:t>Uncontrolled</a:t>
            </a:r>
            <a:r>
              <a:rPr b="1" i="0" lang="en-US" sz="2400" u="none" cap="none" strike="noStrike">
                <a:solidFill>
                  <a:schemeClr val="dk1"/>
                </a:solidFill>
                <a:latin typeface="Arial"/>
                <a:ea typeface="Arial"/>
                <a:cs typeface="Arial"/>
                <a:sym typeface="Arial"/>
              </a:rPr>
              <a:t> depreciation and </a:t>
            </a:r>
            <a:r>
              <a:rPr b="1" i="0" lang="en-US" sz="2400" u="none" cap="none" strike="noStrike">
                <a:solidFill>
                  <a:srgbClr val="FF0000"/>
                </a:solidFill>
                <a:latin typeface="Arial"/>
                <a:ea typeface="Arial"/>
                <a:cs typeface="Arial"/>
                <a:sym typeface="Arial"/>
              </a:rPr>
              <a:t>degradation</a:t>
            </a:r>
            <a:r>
              <a:rPr b="1" i="0" lang="en-US" sz="2400" u="none" cap="none" strike="noStrike">
                <a:solidFill>
                  <a:schemeClr val="dk1"/>
                </a:solidFill>
                <a:latin typeface="Arial"/>
                <a:ea typeface="Arial"/>
                <a:cs typeface="Arial"/>
                <a:sym typeface="Arial"/>
              </a:rPr>
              <a:t> of </a:t>
            </a:r>
            <a:r>
              <a:rPr b="1" i="0" lang="en-US" sz="2400" u="none" cap="none" strike="noStrike">
                <a:solidFill>
                  <a:srgbClr val="FF0000"/>
                </a:solidFill>
                <a:latin typeface="Arial"/>
                <a:ea typeface="Arial"/>
                <a:cs typeface="Arial"/>
                <a:sym typeface="Arial"/>
              </a:rPr>
              <a:t>public goods</a:t>
            </a:r>
            <a:r>
              <a:rPr b="1" i="0" lang="en-US" sz="2400" u="none" cap="none" strike="noStrike">
                <a:solidFill>
                  <a:schemeClr val="dk1"/>
                </a:solidFill>
                <a:latin typeface="Arial"/>
                <a:ea typeface="Arial"/>
                <a:cs typeface="Arial"/>
                <a:sym typeface="Arial"/>
              </a:rPr>
              <a:t> – both natural and institutional </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Local, regional and international conflicts and wars    </a:t>
            </a:r>
          </a:p>
          <a:p>
            <a:pPr indent="-610870" lvl="0" marL="609600" marR="0" rtl="0" algn="l">
              <a:spcBef>
                <a:spcPts val="56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Significant </a:t>
            </a:r>
            <a:r>
              <a:rPr b="1" i="0" lang="en-US" sz="2400" u="none" cap="none" strike="noStrike">
                <a:solidFill>
                  <a:srgbClr val="FF0000"/>
                </a:solidFill>
                <a:latin typeface="Arial"/>
                <a:ea typeface="Arial"/>
                <a:cs typeface="Arial"/>
                <a:sym typeface="Arial"/>
              </a:rPr>
              <a:t>deterioration</a:t>
            </a:r>
            <a:r>
              <a:rPr b="1" i="0" lang="en-US" sz="2400" u="none" cap="none" strike="noStrike">
                <a:solidFill>
                  <a:schemeClr val="dk1"/>
                </a:solidFill>
                <a:latin typeface="Arial"/>
                <a:ea typeface="Arial"/>
                <a:cs typeface="Arial"/>
                <a:sym typeface="Arial"/>
              </a:rPr>
              <a:t> of </a:t>
            </a:r>
            <a:r>
              <a:rPr b="1" i="0" lang="en-US" sz="2400" u="none" cap="none" strike="noStrike">
                <a:solidFill>
                  <a:srgbClr val="FF0000"/>
                </a:solidFill>
                <a:latin typeface="Arial"/>
                <a:ea typeface="Arial"/>
                <a:cs typeface="Arial"/>
                <a:sym typeface="Arial"/>
              </a:rPr>
              <a:t>public trust </a:t>
            </a:r>
            <a:r>
              <a:rPr b="1" i="0" lang="en-US" sz="2400" u="none" cap="none" strike="noStrike">
                <a:solidFill>
                  <a:schemeClr val="dk1"/>
                </a:solidFill>
                <a:latin typeface="Arial"/>
                <a:ea typeface="Arial"/>
                <a:cs typeface="Arial"/>
                <a:sym typeface="Arial"/>
              </a:rPr>
              <a:t>in two basic </a:t>
            </a:r>
            <a:r>
              <a:rPr b="1" i="0" lang="en-US" sz="2400" u="none" cap="none" strike="noStrike">
                <a:solidFill>
                  <a:srgbClr val="FF0000"/>
                </a:solidFill>
                <a:latin typeface="Arial"/>
                <a:ea typeface="Arial"/>
                <a:cs typeface="Arial"/>
                <a:sym typeface="Arial"/>
              </a:rPr>
              <a:t>resource allocation modes</a:t>
            </a:r>
            <a:r>
              <a:rPr b="1" i="0" lang="en-US" sz="2400" u="none" cap="none" strike="noStrike">
                <a:solidFill>
                  <a:schemeClr val="dk1"/>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self-regulated markets</a:t>
            </a:r>
            <a:r>
              <a:rPr b="1" i="0" lang="en-US" sz="2400" u="none" cap="none" strike="noStrike">
                <a:solidFill>
                  <a:schemeClr val="dk1"/>
                </a:solidFill>
                <a:latin typeface="Arial"/>
                <a:ea typeface="Arial"/>
                <a:cs typeface="Arial"/>
                <a:sym typeface="Arial"/>
              </a:rPr>
              <a:t> and </a:t>
            </a:r>
            <a:r>
              <a:rPr b="1" i="0" lang="en-US" sz="2400" u="none" cap="none" strike="noStrike">
                <a:solidFill>
                  <a:srgbClr val="FF0000"/>
                </a:solidFill>
                <a:latin typeface="Arial"/>
                <a:ea typeface="Arial"/>
                <a:cs typeface="Arial"/>
                <a:sym typeface="Arial"/>
              </a:rPr>
              <a:t>government regulations</a:t>
            </a:r>
            <a:r>
              <a:rPr b="1" i="0" lang="en-US" sz="2400" u="none" cap="none" strike="noStrike">
                <a:solidFill>
                  <a:schemeClr val="dk1"/>
                </a:solidFill>
                <a:latin typeface="Arial"/>
                <a:ea typeface="Arial"/>
                <a:cs typeface="Arial"/>
                <a:sym typeface="Arial"/>
              </a:rPr>
              <a:t>, including central planning</a:t>
            </a:r>
          </a:p>
          <a:p>
            <a:pPr indent="-609600" lvl="0" marL="609600" marR="0" rtl="0" algn="l">
              <a:spcBef>
                <a:spcPts val="560"/>
              </a:spcBef>
              <a:spcAft>
                <a:spcPts val="0"/>
              </a:spcAft>
              <a:buClr>
                <a:schemeClr val="dk1"/>
              </a:buClr>
              <a:buSzPct val="850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228600" y="304800"/>
            <a:ext cx="86105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2400" u="none" cap="none" strike="noStrike">
                <a:solidFill>
                  <a:schemeClr val="dk2"/>
                </a:solidFill>
                <a:latin typeface="Arial"/>
                <a:ea typeface="Arial"/>
                <a:cs typeface="Arial"/>
                <a:sym typeface="Arial"/>
              </a:rPr>
              <a:t>Evaluating Sustainable Development: Non-Declining Wealth vs. Non-declining Total Capital</a:t>
            </a:r>
            <a:r>
              <a:rPr b="0" i="0" lang="en-US" sz="2400" u="none" cap="none" strike="noStrike">
                <a:solidFill>
                  <a:schemeClr val="dk2"/>
                </a:solidFill>
                <a:latin typeface="Arial"/>
                <a:ea typeface="Arial"/>
                <a:cs typeface="Arial"/>
                <a:sym typeface="Arial"/>
              </a:rPr>
              <a:t> </a:t>
            </a:r>
          </a:p>
        </p:txBody>
      </p:sp>
      <p:sp>
        <p:nvSpPr>
          <p:cNvPr id="384" name="Shape 384"/>
          <p:cNvSpPr txBox="1"/>
          <p:nvPr>
            <p:ph idx="1" type="body"/>
          </p:nvPr>
        </p:nvSpPr>
        <p:spPr>
          <a:xfrm>
            <a:off x="533400" y="1327225"/>
            <a:ext cx="8305800" cy="4876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FF0000"/>
              </a:buClr>
              <a:buSzPct val="85000"/>
              <a:buFont typeface="Arimo"/>
              <a:buChar char="•"/>
            </a:pPr>
            <a:r>
              <a:rPr b="0" i="1" lang="en-US" sz="2000" u="none" cap="none" strike="noStrike">
                <a:solidFill>
                  <a:srgbClr val="FF0000"/>
                </a:solidFill>
                <a:latin typeface="Arimo"/>
                <a:ea typeface="Arimo"/>
                <a:cs typeface="Arimo"/>
                <a:sym typeface="Arimo"/>
              </a:rPr>
              <a:t>Non-declining</a:t>
            </a:r>
            <a:r>
              <a:rPr b="0" i="0" lang="en-US" sz="2000" u="none" cap="none" strike="noStrike">
                <a:solidFill>
                  <a:srgbClr val="FF0000"/>
                </a:solidFill>
                <a:latin typeface="Arimo"/>
                <a:ea typeface="Arimo"/>
                <a:cs typeface="Arimo"/>
                <a:sym typeface="Arimo"/>
              </a:rPr>
              <a:t> </a:t>
            </a:r>
            <a:r>
              <a:rPr b="0" i="1" lang="en-US" sz="2000" u="none" cap="none" strike="noStrike">
                <a:solidFill>
                  <a:srgbClr val="FF0000"/>
                </a:solidFill>
                <a:latin typeface="Arimo"/>
                <a:ea typeface="Arimo"/>
                <a:cs typeface="Arimo"/>
                <a:sym typeface="Arimo"/>
              </a:rPr>
              <a:t>Wealth</a:t>
            </a:r>
            <a:r>
              <a:rPr b="0" i="1" lang="en-US" sz="2000" u="none" cap="none" strike="noStrike">
                <a:solidFill>
                  <a:schemeClr val="dk1"/>
                </a:solidFill>
                <a:latin typeface="Arimo"/>
                <a:ea typeface="Arimo"/>
                <a:cs typeface="Arimo"/>
                <a:sym typeface="Arimo"/>
              </a:rPr>
              <a:t>:</a:t>
            </a:r>
          </a:p>
          <a:p>
            <a:pPr indent="-285750" lvl="1" marL="742950" marR="0" rtl="0" algn="l">
              <a:lnSpc>
                <a:spcPct val="80000"/>
              </a:lnSpc>
              <a:spcBef>
                <a:spcPts val="400"/>
              </a:spcBef>
              <a:spcAft>
                <a:spcPts val="0"/>
              </a:spcAft>
              <a:buClr>
                <a:schemeClr val="dk2"/>
              </a:buClr>
              <a:buSzPct val="25000"/>
              <a:buFont typeface="Noto Sans Symbols"/>
              <a:buNone/>
            </a:pPr>
            <a:r>
              <a:rPr b="0" i="1" lang="en-US" sz="2000" u="none" cap="none" strike="noStrike">
                <a:solidFill>
                  <a:schemeClr val="dk2"/>
                </a:solidFill>
                <a:latin typeface="Arimo"/>
                <a:ea typeface="Arimo"/>
                <a:cs typeface="Arimo"/>
                <a:sym typeface="Arimo"/>
              </a:rPr>
              <a:t>a. Non-declining income per capita (mostly GDP –PPP- per capita)</a:t>
            </a:r>
          </a:p>
          <a:p>
            <a:pPr indent="-285750" lvl="1" marL="742950" marR="0" rtl="0" algn="l">
              <a:lnSpc>
                <a:spcPct val="80000"/>
              </a:lnSpc>
              <a:spcBef>
                <a:spcPts val="400"/>
              </a:spcBef>
              <a:spcAft>
                <a:spcPts val="0"/>
              </a:spcAft>
              <a:buClr>
                <a:schemeClr val="dk2"/>
              </a:buClr>
              <a:buSzPct val="25000"/>
              <a:buFont typeface="Noto Sans Symbols"/>
              <a:buNone/>
            </a:pPr>
            <a:r>
              <a:rPr b="0" i="1" lang="en-US" sz="2000" u="none" cap="none" strike="noStrike">
                <a:solidFill>
                  <a:schemeClr val="dk2"/>
                </a:solidFill>
                <a:latin typeface="Arimo"/>
                <a:ea typeface="Arimo"/>
                <a:cs typeface="Arimo"/>
                <a:sym typeface="Arimo"/>
              </a:rPr>
              <a:t>b. Non-declining genuine (adjusted net) savings (GDS or ANS)</a:t>
            </a:r>
          </a:p>
          <a:p>
            <a:pPr indent="-342900" lvl="0" marL="342900" marR="0" rtl="0" algn="l">
              <a:lnSpc>
                <a:spcPct val="80000"/>
              </a:lnSpc>
              <a:spcBef>
                <a:spcPts val="1400"/>
              </a:spcBef>
              <a:spcAft>
                <a:spcPts val="0"/>
              </a:spcAft>
              <a:buClr>
                <a:schemeClr val="dk2"/>
              </a:buClr>
              <a:buSzPct val="25000"/>
              <a:buFont typeface="Arimo"/>
              <a:buNone/>
            </a:pPr>
            <a:r>
              <a:rPr b="0" i="0" lang="en-US" sz="2000" u="none" cap="none" strike="noStrike">
                <a:solidFill>
                  <a:schemeClr val="dk2"/>
                </a:solidFill>
                <a:latin typeface="Arimo"/>
                <a:ea typeface="Arimo"/>
                <a:cs typeface="Arimo"/>
                <a:sym typeface="Arimo"/>
              </a:rPr>
              <a:t>GDS indicator (Pearce 1994):</a:t>
            </a:r>
          </a:p>
          <a:p>
            <a:pPr indent="-342900" lvl="0" marL="342900" marR="0" rtl="0" algn="l">
              <a:lnSpc>
                <a:spcPct val="80000"/>
              </a:lnSpc>
              <a:spcBef>
                <a:spcPts val="400"/>
              </a:spcBef>
              <a:spcAft>
                <a:spcPts val="0"/>
              </a:spcAft>
              <a:buClr>
                <a:schemeClr val="dk2"/>
              </a:buClr>
              <a:buSzPct val="85000"/>
              <a:buFont typeface="Arimo"/>
              <a:buChar char="•"/>
            </a:pPr>
            <a:r>
              <a:rPr b="0" i="0" lang="en-US" sz="2000" u="none" cap="none" strike="noStrike">
                <a:solidFill>
                  <a:schemeClr val="dk2"/>
                </a:solidFill>
                <a:latin typeface="Arimo"/>
                <a:ea typeface="Arimo"/>
                <a:cs typeface="Arimo"/>
                <a:sym typeface="Arimo"/>
              </a:rPr>
              <a:t>GDS = GDP – C - Kmd D + EdI - EngD – MinD – ForD – CDD</a:t>
            </a:r>
          </a:p>
          <a:p>
            <a:pPr indent="-342900" lvl="0" marL="342900" marR="0" rtl="0" algn="l">
              <a:lnSpc>
                <a:spcPct val="80000"/>
              </a:lnSpc>
              <a:spcBef>
                <a:spcPts val="960"/>
              </a:spcBef>
              <a:spcAft>
                <a:spcPts val="0"/>
              </a:spcAft>
              <a:buClr>
                <a:schemeClr val="dk2"/>
              </a:buClr>
              <a:buSzPct val="25000"/>
              <a:buFont typeface="Arimo"/>
              <a:buNone/>
            </a:pPr>
            <a:r>
              <a:rPr b="0" i="0" lang="en-US" sz="1800" u="none" cap="none" strike="noStrike">
                <a:solidFill>
                  <a:schemeClr val="dk2"/>
                </a:solidFill>
                <a:latin typeface="Arimo"/>
                <a:ea typeface="Arimo"/>
                <a:cs typeface="Arimo"/>
                <a:sym typeface="Arimo"/>
              </a:rPr>
              <a:t>Where:</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GDS 		genuine domestic savings</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GDP 		gross domestic product</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 C      	annual consumption</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KmdD 	capital depreciation</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Ed I		education expenditure (investment in human capital)</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EngD	energy resource depletion (depreciation of natural capital) </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MinD 	mineral resource depletion (depreciation of natural capital)</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ForD 	forest depletion (depreciation of natural capital)</a:t>
            </a:r>
          </a:p>
          <a:p>
            <a:pPr indent="-342900" lvl="0" marL="342900" marR="0" rtl="0" algn="l">
              <a:lnSpc>
                <a:spcPct val="80000"/>
              </a:lnSpc>
              <a:spcBef>
                <a:spcPts val="360"/>
              </a:spcBef>
              <a:spcAft>
                <a:spcPts val="0"/>
              </a:spcAft>
              <a:buClr>
                <a:schemeClr val="dk2"/>
              </a:buClr>
              <a:buSzPct val="85000"/>
              <a:buFont typeface="Arimo"/>
              <a:buChar char="•"/>
            </a:pPr>
            <a:r>
              <a:rPr b="0" i="0" lang="en-US" sz="1800" u="none" cap="none" strike="noStrike">
                <a:solidFill>
                  <a:schemeClr val="dk2"/>
                </a:solidFill>
                <a:latin typeface="Arimo"/>
                <a:ea typeface="Arimo"/>
                <a:cs typeface="Arimo"/>
                <a:sym typeface="Arimo"/>
              </a:rPr>
              <a:t>CDD 		damage to the environment due to carbon dioxide emission 		(depreciation of natural capital)</a:t>
            </a:r>
          </a:p>
          <a:p>
            <a:pPr indent="-285750" lvl="1" marL="742950" marR="0" rtl="0" algn="l">
              <a:lnSpc>
                <a:spcPct val="80000"/>
              </a:lnSpc>
              <a:spcBef>
                <a:spcPts val="360"/>
              </a:spcBef>
              <a:spcAft>
                <a:spcPts val="0"/>
              </a:spcAft>
              <a:buClr>
                <a:schemeClr val="dk2"/>
              </a:buClr>
              <a:buSzPct val="25000"/>
              <a:buFont typeface="Noto Sans Symbols"/>
              <a:buNone/>
            </a:pPr>
            <a:r>
              <a:t/>
            </a:r>
            <a:endParaRPr b="1" i="1" sz="1800" u="none" cap="none" strike="noStrike">
              <a:solidFill>
                <a:schemeClr val="dk2"/>
              </a:solidFill>
              <a:latin typeface="Arimo"/>
              <a:ea typeface="Arimo"/>
              <a:cs typeface="Arimo"/>
              <a:sym typeface="Arimo"/>
            </a:endParaRPr>
          </a:p>
          <a:p>
            <a:pPr indent="-285750" lvl="1" marL="742950" marR="0" rtl="0" algn="l">
              <a:lnSpc>
                <a:spcPct val="80000"/>
              </a:lnSpc>
              <a:spcBef>
                <a:spcPts val="400"/>
              </a:spcBef>
              <a:spcAft>
                <a:spcPts val="0"/>
              </a:spcAft>
              <a:buClr>
                <a:schemeClr val="dk2"/>
              </a:buClr>
              <a:buSzPct val="25000"/>
              <a:buFont typeface="Noto Sans Symbols"/>
              <a:buNone/>
            </a:pPr>
            <a:r>
              <a:t/>
            </a:r>
            <a:endParaRPr b="1" i="1" sz="2000" u="none" cap="none" strike="noStrike">
              <a:solidFill>
                <a:schemeClr val="dk1"/>
              </a:solidFill>
              <a:latin typeface="Arimo"/>
              <a:ea typeface="Arimo"/>
              <a:cs typeface="Arimo"/>
              <a:sym typeface="Arim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0" y="1676400"/>
            <a:ext cx="9144000" cy="5029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ANS</a:t>
            </a:r>
            <a:r>
              <a:rPr b="0" i="0" lang="en-US" sz="2600" u="none" cap="none" strike="noStrike">
                <a:solidFill>
                  <a:schemeClr val="dk2"/>
                </a:solidFill>
                <a:latin typeface="Arial"/>
                <a:ea typeface="Arial"/>
                <a:cs typeface="Arial"/>
                <a:sym typeface="Arial"/>
              </a:rPr>
              <a:t> - the Adjusted Net Savings indicator,</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GNS</a:t>
            </a:r>
            <a:r>
              <a:rPr b="0" i="0" lang="en-US" sz="2600" u="none" cap="none" strike="noStrike">
                <a:solidFill>
                  <a:schemeClr val="dk2"/>
                </a:solidFill>
                <a:latin typeface="Arial"/>
                <a:ea typeface="Arial"/>
                <a:cs typeface="Arial"/>
                <a:sym typeface="Arial"/>
              </a:rPr>
              <a:t> - Gross National Savings, </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Dh</a:t>
            </a:r>
            <a:r>
              <a:rPr b="0" i="0" lang="en-US" sz="2600" u="none" cap="none" strike="noStrike">
                <a:solidFill>
                  <a:schemeClr val="dk2"/>
                </a:solidFill>
                <a:latin typeface="Arial"/>
                <a:ea typeface="Arial"/>
                <a:cs typeface="Arial"/>
                <a:sym typeface="Arial"/>
              </a:rPr>
              <a:t> - depreciation of produced capital, </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CSE</a:t>
            </a:r>
            <a:r>
              <a:rPr b="0" i="0" lang="en-US" sz="2600" u="none" cap="none" strike="noStrike">
                <a:solidFill>
                  <a:schemeClr val="dk2"/>
                </a:solidFill>
                <a:latin typeface="Arial"/>
                <a:ea typeface="Arial"/>
                <a:cs typeface="Arial"/>
                <a:sym typeface="Arial"/>
              </a:rPr>
              <a:t> - current non-fixed capital expenditures on education,</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Rπ,i</a:t>
            </a:r>
            <a:r>
              <a:rPr b="0" i="0" lang="en-US" sz="2600" u="none" cap="none" strike="noStrike">
                <a:solidFill>
                  <a:schemeClr val="dk2"/>
                </a:solidFill>
                <a:latin typeface="Arial"/>
                <a:ea typeface="Arial"/>
                <a:cs typeface="Arial"/>
                <a:sym typeface="Arial"/>
              </a:rPr>
              <a:t> - rent from natural capital depletion, </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CD</a:t>
            </a:r>
            <a:r>
              <a:rPr b="0" i="0" lang="en-US" sz="2600" u="none" cap="none" strike="noStrike">
                <a:solidFill>
                  <a:schemeClr val="dk2"/>
                </a:solidFill>
                <a:latin typeface="Arial"/>
                <a:ea typeface="Arial"/>
                <a:cs typeface="Arial"/>
                <a:sym typeface="Arial"/>
              </a:rPr>
              <a:t> - damage from carbon dioxide emissions,</a:t>
            </a:r>
          </a:p>
          <a:p>
            <a:pPr indent="-342900" lvl="0" marL="342900" marR="0" rtl="0" algn="l">
              <a:spcBef>
                <a:spcPts val="1520"/>
              </a:spcBef>
              <a:spcAft>
                <a:spcPts val="0"/>
              </a:spcAft>
              <a:buClr>
                <a:schemeClr val="dk2"/>
              </a:buClr>
              <a:buSzPct val="85000"/>
              <a:buFont typeface="Arial"/>
              <a:buChar char="•"/>
            </a:pPr>
            <a:r>
              <a:rPr b="0" i="1" lang="en-US" sz="2600" u="none" cap="none" strike="noStrike">
                <a:solidFill>
                  <a:schemeClr val="dk2"/>
                </a:solidFill>
                <a:latin typeface="Arial"/>
                <a:ea typeface="Arial"/>
                <a:cs typeface="Arial"/>
                <a:sym typeface="Arial"/>
              </a:rPr>
              <a:t>GNI</a:t>
            </a:r>
            <a:r>
              <a:rPr b="0" i="0" lang="en-US" sz="2600" u="none" cap="none" strike="noStrike">
                <a:solidFill>
                  <a:schemeClr val="dk2"/>
                </a:solidFill>
                <a:latin typeface="Arial"/>
                <a:ea typeface="Arial"/>
                <a:cs typeface="Arial"/>
                <a:sym typeface="Arial"/>
              </a:rPr>
              <a:t> - Gross National Income at market prices.</a:t>
            </a:r>
          </a:p>
          <a:p>
            <a:pPr indent="0" lvl="0" marL="0" marR="0" rtl="0" algn="l">
              <a:spcBef>
                <a:spcPts val="1520"/>
              </a:spcBef>
              <a:spcAft>
                <a:spcPts val="0"/>
              </a:spcAft>
              <a:buClr>
                <a:schemeClr val="dk2"/>
              </a:buClr>
              <a:buSzPct val="25000"/>
              <a:buFont typeface="Arial"/>
              <a:buNone/>
            </a:pPr>
            <a:r>
              <a:rPr b="0" i="1" lang="en-US" sz="2600" u="none" cap="none" strike="noStrike">
                <a:solidFill>
                  <a:schemeClr val="dk2"/>
                </a:solidFill>
                <a:latin typeface="Arial"/>
                <a:ea typeface="Arial"/>
                <a:cs typeface="Arial"/>
                <a:sym typeface="Arial"/>
              </a:rPr>
              <a:t>Source</a:t>
            </a:r>
            <a:r>
              <a:rPr b="0" i="0" lang="en-US" sz="2600" u="none" cap="none" strike="noStrike">
                <a:solidFill>
                  <a:schemeClr val="dk2"/>
                </a:solidFill>
                <a:latin typeface="Arial"/>
                <a:ea typeface="Arial"/>
                <a:cs typeface="Arial"/>
                <a:sym typeface="Arial"/>
              </a:rPr>
              <a:t>: ANS is calculated and recommended by the WB  since 1999.</a:t>
            </a:r>
          </a:p>
        </p:txBody>
      </p:sp>
      <p:sp>
        <p:nvSpPr>
          <p:cNvPr id="391" name="Shape 391"/>
          <p:cNvSpPr/>
          <p:nvPr/>
        </p:nvSpPr>
        <p:spPr>
          <a:xfrm>
            <a:off x="0" y="0"/>
            <a:ext cx="9144000" cy="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Clr>
                <a:schemeClr val="dk1"/>
              </a:buClr>
              <a:buFont typeface="Arial"/>
              <a:buNone/>
            </a:pPr>
            <a:r>
              <a:t/>
            </a:r>
            <a:endParaRPr b="0" i="0" sz="2400" u="none" cap="none" strike="noStrike">
              <a:solidFill>
                <a:srgbClr val="333333"/>
              </a:solidFill>
              <a:latin typeface="Times"/>
              <a:ea typeface="Times"/>
              <a:cs typeface="Times"/>
              <a:sym typeface="Times"/>
            </a:endParaRPr>
          </a:p>
        </p:txBody>
      </p:sp>
      <p:pic>
        <p:nvPicPr>
          <p:cNvPr id="392" name="Shape 392"/>
          <p:cNvPicPr preferRelativeResize="0"/>
          <p:nvPr>
            <p:ph type="title"/>
          </p:nvPr>
        </p:nvPicPr>
        <p:blipFill rotWithShape="1">
          <a:blip r:embed="rId3">
            <a:alphaModFix/>
          </a:blip>
          <a:srcRect b="0" l="0" r="0" t="0"/>
          <a:stretch/>
        </p:blipFill>
        <p:spPr>
          <a:xfrm>
            <a:off x="228600" y="381000"/>
            <a:ext cx="8610599"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0" y="109091"/>
            <a:ext cx="8458200" cy="107721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3200" u="none" cap="none" strike="noStrike">
                <a:solidFill>
                  <a:schemeClr val="dk1"/>
                </a:solidFill>
                <a:latin typeface="Arial"/>
                <a:ea typeface="Arial"/>
                <a:cs typeface="Arial"/>
                <a:sym typeface="Arial"/>
              </a:rPr>
              <a:t>Potential Implications of the Shift to the </a:t>
            </a:r>
            <a:r>
              <a:rPr b="1" i="0" lang="en-US" sz="3200" u="none" cap="none" strike="noStrike">
                <a:solidFill>
                  <a:srgbClr val="FF0000"/>
                </a:solidFill>
                <a:latin typeface="Arial"/>
                <a:ea typeface="Arial"/>
                <a:cs typeface="Arial"/>
                <a:sym typeface="Arial"/>
              </a:rPr>
              <a:t>NDTC</a:t>
            </a:r>
            <a:r>
              <a:rPr b="1" i="0" lang="en-US" sz="3200" u="none" cap="none" strike="noStrike">
                <a:solidFill>
                  <a:schemeClr val="dk1"/>
                </a:solidFill>
                <a:latin typeface="Arial"/>
                <a:ea typeface="Arial"/>
                <a:cs typeface="Arial"/>
                <a:sym typeface="Arial"/>
              </a:rPr>
              <a:t> Approach to Sustainability</a:t>
            </a:r>
          </a:p>
        </p:txBody>
      </p:sp>
      <p:sp>
        <p:nvSpPr>
          <p:cNvPr id="399" name="Shape 399"/>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609600" lvl="0" marL="609600" marR="0" rtl="0" algn="l">
              <a:spcBef>
                <a:spcPts val="0"/>
              </a:spcBef>
              <a:spcAft>
                <a:spcPts val="0"/>
              </a:spcAft>
              <a:buClr>
                <a:schemeClr val="dk1"/>
              </a:buClr>
              <a:buSzPct val="85000"/>
              <a:buFont typeface="Arial"/>
              <a:buChar char="•"/>
            </a:pPr>
            <a:r>
              <a:rPr b="1" i="0" lang="en-US" sz="2800" u="none" cap="none" strike="noStrike">
                <a:solidFill>
                  <a:schemeClr val="dk1"/>
                </a:solidFill>
                <a:latin typeface="Arial"/>
                <a:ea typeface="Arial"/>
                <a:cs typeface="Arial"/>
                <a:sym typeface="Arial"/>
              </a:rPr>
              <a:t>Maintaining Non-declining Total Capital should produce:</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A right balance between </a:t>
            </a:r>
            <a:r>
              <a:rPr b="1" i="1" lang="en-US" sz="2400" u="none" cap="none" strike="noStrike">
                <a:solidFill>
                  <a:srgbClr val="FF0000"/>
                </a:solidFill>
                <a:latin typeface="Arial"/>
                <a:ea typeface="Arial"/>
                <a:cs typeface="Arial"/>
                <a:sym typeface="Arial"/>
              </a:rPr>
              <a:t>material and non-material</a:t>
            </a:r>
            <a:r>
              <a:rPr b="1" i="0" lang="en-US" sz="2400" u="none" cap="none" strike="noStrike">
                <a:solidFill>
                  <a:srgbClr val="FF0000"/>
                </a:solidFill>
                <a:latin typeface="Arial"/>
                <a:ea typeface="Arial"/>
                <a:cs typeface="Arial"/>
                <a:sym typeface="Arial"/>
              </a:rPr>
              <a:t> </a:t>
            </a:r>
            <a:r>
              <a:rPr b="1" i="1" lang="en-US" sz="2400" u="none" cap="none" strike="noStrike">
                <a:solidFill>
                  <a:srgbClr val="FF0000"/>
                </a:solidFill>
                <a:latin typeface="Arial"/>
                <a:ea typeface="Arial"/>
                <a:cs typeface="Arial"/>
                <a:sym typeface="Arial"/>
              </a:rPr>
              <a:t>forms of capital </a:t>
            </a:r>
            <a:r>
              <a:rPr b="1" i="0" lang="en-US" sz="2400" u="none" cap="none" strike="noStrike">
                <a:solidFill>
                  <a:schemeClr val="dk1"/>
                </a:solidFill>
                <a:latin typeface="Arial"/>
                <a:ea typeface="Arial"/>
                <a:cs typeface="Arial"/>
                <a:sym typeface="Arial"/>
              </a:rPr>
              <a:t>=&gt; avoiding previous crises</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Incentives to invest in </a:t>
            </a:r>
            <a:r>
              <a:rPr b="1" i="1" lang="en-US" sz="2400" u="none" cap="none" strike="noStrike">
                <a:solidFill>
                  <a:srgbClr val="FF0000"/>
                </a:solidFill>
                <a:latin typeface="Arial"/>
                <a:ea typeface="Arial"/>
                <a:cs typeface="Arial"/>
                <a:sym typeface="Arial"/>
              </a:rPr>
              <a:t>human capital </a:t>
            </a:r>
            <a:r>
              <a:rPr b="1" i="1" lang="en-US" sz="2400" u="none" cap="none" strike="noStrike">
                <a:solidFill>
                  <a:schemeClr val="dk1"/>
                </a:solidFill>
                <a:latin typeface="Arial"/>
                <a:ea typeface="Arial"/>
                <a:cs typeface="Arial"/>
                <a:sym typeface="Arial"/>
              </a:rPr>
              <a:t>(HC) </a:t>
            </a:r>
            <a:r>
              <a:rPr b="1" i="0" lang="en-US" sz="2400" u="none" cap="none" strike="noStrike">
                <a:solidFill>
                  <a:schemeClr val="dk1"/>
                </a:solidFill>
                <a:latin typeface="Arial"/>
                <a:ea typeface="Arial"/>
                <a:cs typeface="Arial"/>
                <a:sym typeface="Arial"/>
              </a:rPr>
              <a:t>with its </a:t>
            </a:r>
            <a:r>
              <a:rPr b="1" i="0" lang="en-US" sz="2400" u="none" cap="none" strike="noStrike">
                <a:solidFill>
                  <a:srgbClr val="FF0000"/>
                </a:solidFill>
                <a:latin typeface="Arial"/>
                <a:ea typeface="Arial"/>
                <a:cs typeface="Arial"/>
                <a:sym typeface="Arial"/>
              </a:rPr>
              <a:t>unlimited</a:t>
            </a:r>
            <a:r>
              <a:rPr b="1" i="0" lang="en-US" sz="2400" u="none" cap="none" strike="noStrike">
                <a:solidFill>
                  <a:schemeClr val="dk1"/>
                </a:solidFill>
                <a:latin typeface="Arial"/>
                <a:ea typeface="Arial"/>
                <a:cs typeface="Arial"/>
                <a:sym typeface="Arial"/>
              </a:rPr>
              <a:t> potential </a:t>
            </a:r>
            <a:r>
              <a:rPr b="1" lang="en-US" sz="2400"/>
              <a:t>for</a:t>
            </a:r>
            <a:r>
              <a:rPr b="1" i="0" lang="en-US" sz="2400" u="none" cap="none" strike="noStrike">
                <a:solidFill>
                  <a:schemeClr val="dk1"/>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creativity</a:t>
            </a:r>
            <a:r>
              <a:rPr b="1" i="0" lang="en-US" sz="2400" u="none" cap="none" strike="noStrike">
                <a:solidFill>
                  <a:schemeClr val="dk1"/>
                </a:solidFill>
                <a:latin typeface="Arial"/>
                <a:ea typeface="Arial"/>
                <a:cs typeface="Arial"/>
                <a:sym typeface="Arial"/>
              </a:rPr>
              <a:t> and innovations</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Encouragement to invest in </a:t>
            </a:r>
            <a:r>
              <a:rPr b="1" i="1" lang="en-US" sz="2400" u="none" cap="none" strike="noStrike">
                <a:solidFill>
                  <a:srgbClr val="FF0000"/>
                </a:solidFill>
                <a:latin typeface="Arial"/>
                <a:ea typeface="Arial"/>
                <a:cs typeface="Arial"/>
                <a:sym typeface="Arial"/>
              </a:rPr>
              <a:t>social capital</a:t>
            </a:r>
            <a:r>
              <a:rPr b="1" i="1" lang="en-US" sz="2400" u="none" cap="none" strike="noStrike">
                <a:solidFill>
                  <a:schemeClr val="dk1"/>
                </a:solidFill>
                <a:latin typeface="Arial"/>
                <a:ea typeface="Arial"/>
                <a:cs typeface="Arial"/>
                <a:sym typeface="Arial"/>
              </a:rPr>
              <a:t> (SC) </a:t>
            </a:r>
            <a:r>
              <a:rPr b="1" i="0" lang="en-US" sz="2400" u="none" cap="none" strike="noStrike">
                <a:solidFill>
                  <a:schemeClr val="dk1"/>
                </a:solidFill>
                <a:latin typeface="Arial"/>
                <a:ea typeface="Arial"/>
                <a:cs typeface="Arial"/>
                <a:sym typeface="Arial"/>
              </a:rPr>
              <a:t>forging in business and public life stronger relations based on </a:t>
            </a:r>
            <a:r>
              <a:rPr b="1" i="0" lang="en-US" sz="2400" u="none" cap="none" strike="noStrike">
                <a:solidFill>
                  <a:srgbClr val="FF0000"/>
                </a:solidFill>
                <a:latin typeface="Arial"/>
                <a:ea typeface="Arial"/>
                <a:cs typeface="Arial"/>
                <a:sym typeface="Arial"/>
              </a:rPr>
              <a:t>ethical principles </a:t>
            </a:r>
            <a:r>
              <a:rPr b="1" i="0" lang="en-US" sz="2400" u="none" cap="none" strike="noStrike">
                <a:solidFill>
                  <a:schemeClr val="dk1"/>
                </a:solidFill>
                <a:latin typeface="Arial"/>
                <a:ea typeface="Arial"/>
                <a:cs typeface="Arial"/>
                <a:sym typeface="Arial"/>
              </a:rPr>
              <a:t>will produce trust, higher standards of behavior, shared norms and values, including </a:t>
            </a:r>
            <a:r>
              <a:rPr b="1" i="0" lang="en-US" sz="2400" u="none" cap="none" strike="noStrike">
                <a:solidFill>
                  <a:srgbClr val="FF0000"/>
                </a:solidFill>
                <a:latin typeface="Arial"/>
                <a:ea typeface="Arial"/>
                <a:cs typeface="Arial"/>
                <a:sym typeface="Arial"/>
              </a:rPr>
              <a:t>altruism, compassion </a:t>
            </a:r>
            <a:r>
              <a:rPr b="1" i="0" lang="en-US" sz="2400" u="none" cap="none" strike="noStrike">
                <a:solidFill>
                  <a:schemeClr val="dk1"/>
                </a:solidFill>
                <a:latin typeface="Arial"/>
                <a:ea typeface="Arial"/>
                <a:cs typeface="Arial"/>
                <a:sym typeface="Arial"/>
              </a:rPr>
              <a:t>and </a:t>
            </a:r>
            <a:r>
              <a:rPr b="1" i="0" lang="en-US" sz="2400" u="none" cap="none" strike="noStrike">
                <a:solidFill>
                  <a:srgbClr val="FF0000"/>
                </a:solidFill>
                <a:latin typeface="Arial"/>
                <a:ea typeface="Arial"/>
                <a:cs typeface="Arial"/>
                <a:sym typeface="Arial"/>
              </a:rPr>
              <a:t>mercy</a:t>
            </a:r>
          </a:p>
          <a:p>
            <a:pPr indent="-615950" lvl="1" marL="1009650" marR="0" rtl="0" algn="l">
              <a:spcBef>
                <a:spcPts val="480"/>
              </a:spcBef>
              <a:spcAft>
                <a:spcPts val="0"/>
              </a:spcAft>
              <a:buClr>
                <a:schemeClr val="dk2"/>
              </a:buClr>
              <a:buSzPct val="70000"/>
              <a:buFont typeface="Noto Sans Symbols"/>
              <a:buChar char="●"/>
            </a:pPr>
            <a:r>
              <a:rPr b="1" i="0" lang="en-US" sz="2400" u="none" cap="none" strike="noStrike">
                <a:solidFill>
                  <a:schemeClr val="dk1"/>
                </a:solidFill>
                <a:latin typeface="Arial"/>
                <a:ea typeface="Arial"/>
                <a:cs typeface="Arial"/>
                <a:sym typeface="Arial"/>
              </a:rPr>
              <a:t>Significant contribution to </a:t>
            </a:r>
            <a:r>
              <a:rPr b="1" i="0" lang="en-US" sz="2400" u="none" cap="none" strike="noStrike">
                <a:solidFill>
                  <a:srgbClr val="FF0000"/>
                </a:solidFill>
                <a:latin typeface="Arial"/>
                <a:ea typeface="Arial"/>
                <a:cs typeface="Arial"/>
                <a:sym typeface="Arial"/>
              </a:rPr>
              <a:t>paradigm shift in economics</a:t>
            </a:r>
            <a:r>
              <a:rPr b="1" i="0" lang="en-US" sz="2400" u="none" cap="none" strike="noStrike">
                <a:solidFill>
                  <a:schemeClr val="dk1"/>
                </a:solidFill>
                <a:latin typeface="Arial"/>
                <a:ea typeface="Arial"/>
                <a:cs typeface="Arial"/>
                <a:sym typeface="Arial"/>
              </a:rPr>
              <a:t> with </a:t>
            </a:r>
            <a:r>
              <a:rPr b="1" i="0" lang="en-US" sz="2400" u="none" cap="none" strike="noStrike">
                <a:solidFill>
                  <a:srgbClr val="FF0000"/>
                </a:solidFill>
                <a:latin typeface="Arial"/>
                <a:ea typeface="Arial"/>
                <a:cs typeface="Arial"/>
                <a:sym typeface="Arial"/>
              </a:rPr>
              <a:t>Human-Centered Sustainability (HCS)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0" y="-252393"/>
            <a:ext cx="8991600" cy="7525136"/>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br>
              <a:rPr b="0" i="0" lang="en-US" sz="3200" u="none" cap="none" strike="noStrike">
                <a:solidFill>
                  <a:schemeClr val="dk1"/>
                </a:solidFill>
                <a:latin typeface="Arial Black"/>
                <a:ea typeface="Arial Black"/>
                <a:cs typeface="Arial Black"/>
                <a:sym typeface="Arial Black"/>
              </a:rPr>
            </a:br>
            <a:br>
              <a:rPr b="0" i="0" lang="en-US" sz="3200" u="none" cap="none" strike="noStrike">
                <a:solidFill>
                  <a:schemeClr val="dk1"/>
                </a:solidFill>
                <a:latin typeface="Arial Black"/>
                <a:ea typeface="Arial Black"/>
                <a:cs typeface="Arial Black"/>
                <a:sym typeface="Arial Black"/>
              </a:rPr>
            </a:br>
            <a:r>
              <a:rPr b="0" i="0" lang="en-US" sz="3200" u="none" cap="none" strike="noStrike">
                <a:solidFill>
                  <a:schemeClr val="dk2"/>
                </a:solidFill>
                <a:latin typeface="Times"/>
                <a:ea typeface="Times"/>
                <a:cs typeface="Times"/>
                <a:sym typeface="Times"/>
              </a:rPr>
              <a:t>There is no commonly accepted definition of economics as one of the key social sciences.</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For one of the founding fathers of classical economics (what was then called “political economy”) - philosopher Adam Smith - economic science was "</a:t>
            </a:r>
            <a:r>
              <a:rPr b="1" i="1" lang="en-US" sz="3200" u="none" cap="none" strike="noStrike">
                <a:solidFill>
                  <a:schemeClr val="dk2"/>
                </a:solidFill>
                <a:latin typeface="Times"/>
                <a:ea typeface="Times"/>
                <a:cs typeface="Times"/>
                <a:sym typeface="Times"/>
              </a:rPr>
              <a:t>an inquiry into the nature and causes of the wealth of nations</a:t>
            </a:r>
            <a:r>
              <a:rPr b="0" i="0" lang="en-US" sz="3200" u="none" cap="none" strike="noStrike">
                <a:solidFill>
                  <a:schemeClr val="dk2"/>
                </a:solidFill>
                <a:latin typeface="Times"/>
                <a:ea typeface="Times"/>
                <a:cs typeface="Times"/>
                <a:sym typeface="Times"/>
              </a:rPr>
              <a:t>" (1776).</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br>
              <a:rPr b="0" i="0" lang="en-US" sz="3200" u="none" cap="none" strike="noStrike">
                <a:solidFill>
                  <a:schemeClr val="dk1"/>
                </a:solidFill>
                <a:latin typeface="Arial Black"/>
                <a:ea typeface="Arial Black"/>
                <a:cs typeface="Arial Black"/>
                <a:sym typeface="Arial Black"/>
              </a:rPr>
            </a:br>
          </a:p>
        </p:txBody>
      </p:sp>
      <p:sp>
        <p:nvSpPr>
          <p:cNvPr id="279" name="Shape 279"/>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title"/>
          </p:nvPr>
        </p:nvSpPr>
        <p:spPr>
          <a:xfrm>
            <a:off x="0" y="0"/>
            <a:ext cx="9144000" cy="1524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2600" u="none" cap="none" strike="noStrike">
                <a:solidFill>
                  <a:schemeClr val="dk2"/>
                </a:solidFill>
                <a:latin typeface="Arial"/>
                <a:ea typeface="Arial"/>
                <a:cs typeface="Arial"/>
                <a:sym typeface="Arial"/>
              </a:rPr>
              <a:t>Evaluating Sustainable Development: Non-Declining Wealth vs. Non-declining Total Capital </a:t>
            </a:r>
          </a:p>
        </p:txBody>
      </p:sp>
      <p:sp>
        <p:nvSpPr>
          <p:cNvPr id="406" name="Shape 406"/>
          <p:cNvSpPr txBox="1"/>
          <p:nvPr>
            <p:ph idx="1" type="body"/>
          </p:nvPr>
        </p:nvSpPr>
        <p:spPr>
          <a:xfrm>
            <a:off x="0" y="1600200"/>
            <a:ext cx="8991600" cy="47244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FF0000"/>
              </a:buClr>
              <a:buSzPct val="85000"/>
              <a:buFont typeface="Arimo"/>
              <a:buChar char="•"/>
            </a:pPr>
            <a:r>
              <a:rPr b="1" i="0" lang="en-US" sz="2400" u="none" cap="none" strike="noStrike">
                <a:solidFill>
                  <a:srgbClr val="FF0000"/>
                </a:solidFill>
                <a:latin typeface="Arimo"/>
                <a:ea typeface="Arimo"/>
                <a:cs typeface="Arimo"/>
                <a:sym typeface="Arimo"/>
              </a:rPr>
              <a:t>Non-declining Total Capital </a:t>
            </a:r>
          </a:p>
          <a:p>
            <a:pPr indent="0" lvl="0" marL="342900" marR="0" rtl="0" algn="l">
              <a:lnSpc>
                <a:spcPct val="80000"/>
              </a:lnSpc>
              <a:spcBef>
                <a:spcPts val="400"/>
              </a:spcBef>
              <a:spcAft>
                <a:spcPts val="0"/>
              </a:spcAft>
              <a:buClr>
                <a:schemeClr val="dk2"/>
              </a:buClr>
              <a:buSzPct val="25000"/>
              <a:buFont typeface="Arimo"/>
              <a:buNone/>
            </a:pPr>
            <a:r>
              <a:rPr b="0" i="0" lang="en-US" sz="2000" u="none" cap="none" strike="noStrike">
                <a:solidFill>
                  <a:schemeClr val="dk2"/>
                </a:solidFill>
                <a:latin typeface="Arimo"/>
                <a:ea typeface="Arimo"/>
                <a:cs typeface="Arimo"/>
                <a:sym typeface="Arimo"/>
              </a:rPr>
              <a:t>(Bochniarz &amp; Bolan, 2005, expanding concepts of Solow,1974; Hartwick, 1977; and Pearce, 1989)</a:t>
            </a:r>
          </a:p>
          <a:p>
            <a:pPr indent="0" lvl="0" marL="342900" marR="0" rtl="0" algn="l">
              <a:lnSpc>
                <a:spcPct val="80000"/>
              </a:lnSpc>
              <a:spcBef>
                <a:spcPts val="1400"/>
              </a:spcBef>
              <a:spcAft>
                <a:spcPts val="0"/>
              </a:spcAft>
              <a:buClr>
                <a:schemeClr val="dk1"/>
              </a:buClr>
              <a:buSzPct val="25000"/>
              <a:buFont typeface="Arial"/>
              <a:buNone/>
            </a:pPr>
            <a:r>
              <a:t/>
            </a:r>
            <a:endParaRPr b="0" i="0" sz="2000" u="none" cap="none" strike="noStrike">
              <a:solidFill>
                <a:schemeClr val="dk2"/>
              </a:solidFill>
              <a:latin typeface="Arimo"/>
              <a:ea typeface="Arimo"/>
              <a:cs typeface="Arimo"/>
              <a:sym typeface="Arimo"/>
            </a:endParaRPr>
          </a:p>
          <a:p>
            <a:pPr indent="-342900" lvl="0" marL="342900" marR="0" rtl="0" algn="l">
              <a:lnSpc>
                <a:spcPct val="80000"/>
              </a:lnSpc>
              <a:spcBef>
                <a:spcPts val="1560"/>
              </a:spcBef>
              <a:spcAft>
                <a:spcPts val="0"/>
              </a:spcAft>
              <a:buClr>
                <a:schemeClr val="dk2"/>
              </a:buClr>
              <a:buSzPct val="85000"/>
              <a:buFont typeface="Arimo"/>
              <a:buChar char="•"/>
            </a:pPr>
            <a:r>
              <a:rPr b="1" i="0" lang="en-US" sz="2800" u="none" cap="none" strike="noStrike">
                <a:solidFill>
                  <a:schemeClr val="dk2"/>
                </a:solidFill>
                <a:latin typeface="Arimo"/>
                <a:ea typeface="Arimo"/>
                <a:cs typeface="Arimo"/>
                <a:sym typeface="Arimo"/>
              </a:rPr>
              <a:t>TK = Km + Kn = constant (non-declining capital)</a:t>
            </a:r>
          </a:p>
          <a:p>
            <a:pPr indent="-342900" lvl="0" marL="342900" marR="0" rtl="0" algn="l">
              <a:lnSpc>
                <a:spcPct val="80000"/>
              </a:lnSpc>
              <a:spcBef>
                <a:spcPts val="1480"/>
              </a:spcBef>
              <a:spcAft>
                <a:spcPts val="0"/>
              </a:spcAft>
              <a:buClr>
                <a:schemeClr val="dk1"/>
              </a:buClr>
              <a:buSzPct val="85000"/>
              <a:buFont typeface="Arial"/>
              <a:buNone/>
            </a:pPr>
            <a:r>
              <a:t/>
            </a:r>
            <a:endParaRPr b="0" i="0" sz="2400" u="none" cap="none" strike="noStrike">
              <a:solidFill>
                <a:schemeClr val="dk2"/>
              </a:solidFill>
              <a:latin typeface="Arimo"/>
              <a:ea typeface="Arimo"/>
              <a:cs typeface="Arimo"/>
              <a:sym typeface="Arimo"/>
            </a:endParaRPr>
          </a:p>
          <a:p>
            <a:pPr indent="-342900" lvl="0" marL="342900" marR="0" rtl="0" algn="l">
              <a:lnSpc>
                <a:spcPct val="80000"/>
              </a:lnSpc>
              <a:spcBef>
                <a:spcPts val="480"/>
              </a:spcBef>
              <a:spcAft>
                <a:spcPts val="0"/>
              </a:spcAft>
              <a:buClr>
                <a:schemeClr val="dk2"/>
              </a:buClr>
              <a:buSzPct val="85000"/>
              <a:buFont typeface="Arimo"/>
              <a:buChar char="•"/>
            </a:pPr>
            <a:r>
              <a:rPr b="0" i="0" lang="en-US" sz="2400" u="none" cap="none" strike="noStrike">
                <a:solidFill>
                  <a:schemeClr val="dk2"/>
                </a:solidFill>
                <a:latin typeface="Arimo"/>
                <a:ea typeface="Arimo"/>
                <a:cs typeface="Arimo"/>
                <a:sym typeface="Arimo"/>
              </a:rPr>
              <a:t>Where:</a:t>
            </a:r>
          </a:p>
          <a:p>
            <a:pPr indent="-285750" lvl="1" marL="742950" marR="0" rtl="0" algn="l">
              <a:lnSpc>
                <a:spcPct val="80000"/>
              </a:lnSpc>
              <a:spcBef>
                <a:spcPts val="480"/>
              </a:spcBef>
              <a:spcAft>
                <a:spcPts val="0"/>
              </a:spcAft>
              <a:buClr>
                <a:schemeClr val="dk2"/>
              </a:buClr>
              <a:buSzPct val="70000"/>
              <a:buFont typeface="Noto Sans Symbols"/>
              <a:buChar char="●"/>
            </a:pPr>
            <a:r>
              <a:rPr b="0" i="0" lang="en-US" sz="2400" u="none" cap="none" strike="noStrike">
                <a:solidFill>
                  <a:schemeClr val="dk2"/>
                </a:solidFill>
                <a:latin typeface="Arimo"/>
                <a:ea typeface="Arimo"/>
                <a:cs typeface="Arimo"/>
                <a:sym typeface="Arimo"/>
              </a:rPr>
              <a:t>Km = Kph + Kf </a:t>
            </a:r>
            <a:r>
              <a:rPr b="0" i="1" lang="en-US" sz="2400" u="none" cap="none" strike="noStrike">
                <a:solidFill>
                  <a:schemeClr val="dk2"/>
                </a:solidFill>
                <a:latin typeface="Arimo"/>
                <a:ea typeface="Arimo"/>
                <a:cs typeface="Arimo"/>
                <a:sym typeface="Arimo"/>
              </a:rPr>
              <a:t>material capital (</a:t>
            </a:r>
            <a:r>
              <a:rPr b="0" i="1" lang="en-US" sz="2400" u="none" cap="none" strike="noStrike">
                <a:solidFill>
                  <a:srgbClr val="FF0000"/>
                </a:solidFill>
                <a:latin typeface="Arimo"/>
                <a:ea typeface="Arimo"/>
                <a:cs typeface="Arimo"/>
                <a:sym typeface="Arimo"/>
              </a:rPr>
              <a:t>physical &amp; financial</a:t>
            </a:r>
            <a:r>
              <a:rPr b="0" i="1" lang="en-US" sz="2400" u="none" cap="none" strike="noStrike">
                <a:solidFill>
                  <a:schemeClr val="dk2"/>
                </a:solidFill>
                <a:latin typeface="Arimo"/>
                <a:ea typeface="Arimo"/>
                <a:cs typeface="Arimo"/>
                <a:sym typeface="Arimo"/>
              </a:rPr>
              <a:t>)</a:t>
            </a:r>
          </a:p>
          <a:p>
            <a:pPr indent="0" lvl="1" marL="457200" marR="0" rtl="0" algn="l">
              <a:lnSpc>
                <a:spcPct val="80000"/>
              </a:lnSpc>
              <a:spcBef>
                <a:spcPts val="480"/>
              </a:spcBef>
              <a:spcAft>
                <a:spcPts val="0"/>
              </a:spcAft>
              <a:buClr>
                <a:schemeClr val="dk2"/>
              </a:buClr>
              <a:buSzPct val="25000"/>
              <a:buFont typeface="Noto Sans Symbols"/>
              <a:buNone/>
            </a:pPr>
            <a:r>
              <a:rPr b="0" i="1" lang="en-US" sz="2400" u="none" cap="none" strike="noStrike">
                <a:solidFill>
                  <a:schemeClr val="dk2"/>
                </a:solidFill>
                <a:latin typeface="Arimo"/>
                <a:ea typeface="Arimo"/>
                <a:cs typeface="Arimo"/>
                <a:sym typeface="Arimo"/>
              </a:rPr>
              <a:t> </a:t>
            </a:r>
            <a:r>
              <a:rPr b="0" i="0" lang="en-US" sz="2400" u="none" cap="none" strike="noStrike">
                <a:solidFill>
                  <a:schemeClr val="dk2"/>
                </a:solidFill>
                <a:latin typeface="Arimo"/>
                <a:ea typeface="Arimo"/>
                <a:cs typeface="Arimo"/>
                <a:sym typeface="Arimo"/>
              </a:rPr>
              <a:t> </a:t>
            </a:r>
          </a:p>
          <a:p>
            <a:pPr indent="-285750" lvl="1" marL="742950" marR="0" rtl="0" algn="l">
              <a:lnSpc>
                <a:spcPct val="80000"/>
              </a:lnSpc>
              <a:spcBef>
                <a:spcPts val="480"/>
              </a:spcBef>
              <a:spcAft>
                <a:spcPts val="0"/>
              </a:spcAft>
              <a:buClr>
                <a:schemeClr val="dk2"/>
              </a:buClr>
              <a:buSzPct val="70000"/>
              <a:buFont typeface="Noto Sans Symbols"/>
              <a:buChar char="●"/>
            </a:pPr>
            <a:r>
              <a:rPr b="0" i="0" lang="en-US" sz="2400" u="none" cap="none" strike="noStrike">
                <a:solidFill>
                  <a:schemeClr val="dk2"/>
                </a:solidFill>
                <a:latin typeface="Arimo"/>
                <a:ea typeface="Arimo"/>
                <a:cs typeface="Arimo"/>
                <a:sym typeface="Arimo"/>
              </a:rPr>
              <a:t>Kn = Khc + Ksc </a:t>
            </a:r>
            <a:r>
              <a:rPr b="0" i="1" lang="en-US" sz="2400" u="none" cap="none" strike="noStrike">
                <a:solidFill>
                  <a:schemeClr val="dk2"/>
                </a:solidFill>
                <a:latin typeface="Arimo"/>
                <a:ea typeface="Arimo"/>
                <a:cs typeface="Arimo"/>
                <a:sym typeface="Arimo"/>
              </a:rPr>
              <a:t>non-material capital (</a:t>
            </a:r>
            <a:r>
              <a:rPr b="0" i="1" lang="en-US" sz="2400" u="none" cap="none" strike="noStrike">
                <a:solidFill>
                  <a:srgbClr val="FF0000"/>
                </a:solidFill>
                <a:latin typeface="Arimo"/>
                <a:ea typeface="Arimo"/>
                <a:cs typeface="Arimo"/>
                <a:sym typeface="Arimo"/>
              </a:rPr>
              <a:t>human &amp; social</a:t>
            </a:r>
            <a:r>
              <a:rPr b="0" i="1" lang="en-US" sz="2400" u="none" cap="none" strike="noStrike">
                <a:solidFill>
                  <a:schemeClr val="dk2"/>
                </a:solidFill>
                <a:latin typeface="Arimo"/>
                <a:ea typeface="Arimo"/>
                <a:cs typeface="Arimo"/>
                <a:sym typeface="Arimo"/>
              </a:rPr>
              <a:t>)</a:t>
            </a:r>
          </a:p>
          <a:p>
            <a:pPr indent="-285750" lvl="1" marL="742950" marR="0" rtl="0" algn="l">
              <a:lnSpc>
                <a:spcPct val="80000"/>
              </a:lnSpc>
              <a:spcBef>
                <a:spcPts val="480"/>
              </a:spcBef>
              <a:spcAft>
                <a:spcPts val="0"/>
              </a:spcAft>
              <a:buClr>
                <a:schemeClr val="dk2"/>
              </a:buClr>
              <a:buSzPct val="70000"/>
              <a:buFont typeface="Noto Sans Symbols"/>
              <a:buNone/>
            </a:pPr>
            <a:r>
              <a:t/>
            </a:r>
            <a:endParaRPr b="0" i="1" sz="2400" u="none" cap="none" strike="noStrike">
              <a:solidFill>
                <a:schemeClr val="dk2"/>
              </a:solidFill>
              <a:latin typeface="Arimo"/>
              <a:ea typeface="Arimo"/>
              <a:cs typeface="Arimo"/>
              <a:sym typeface="Arimo"/>
            </a:endParaRPr>
          </a:p>
          <a:p>
            <a:pPr indent="-285750" lvl="1" marL="742950" marR="0" rtl="0" algn="l">
              <a:lnSpc>
                <a:spcPct val="80000"/>
              </a:lnSpc>
              <a:spcBef>
                <a:spcPts val="480"/>
              </a:spcBef>
              <a:spcAft>
                <a:spcPts val="0"/>
              </a:spcAft>
              <a:buClr>
                <a:schemeClr val="dk2"/>
              </a:buClr>
              <a:buSzPct val="70000"/>
              <a:buFont typeface="Noto Sans Symbols"/>
              <a:buChar char="●"/>
            </a:pPr>
            <a:r>
              <a:rPr b="0" i="0" lang="en-US" sz="2400" u="none" cap="none" strike="noStrike">
                <a:solidFill>
                  <a:schemeClr val="dk2"/>
                </a:solidFill>
                <a:latin typeface="Arimo"/>
                <a:ea typeface="Arimo"/>
                <a:cs typeface="Arimo"/>
                <a:sym typeface="Arimo"/>
              </a:rPr>
              <a:t>Kph = Kmd + Knc </a:t>
            </a:r>
            <a:r>
              <a:rPr b="0" i="1" lang="en-US" sz="2400" u="none" cap="none" strike="noStrike">
                <a:solidFill>
                  <a:schemeClr val="dk2"/>
                </a:solidFill>
                <a:latin typeface="Arimo"/>
                <a:ea typeface="Arimo"/>
                <a:cs typeface="Arimo"/>
                <a:sym typeface="Arimo"/>
              </a:rPr>
              <a:t>physical capital (</a:t>
            </a:r>
            <a:r>
              <a:rPr b="0" i="1" lang="en-US" sz="2400" u="none" cap="none" strike="noStrike">
                <a:solidFill>
                  <a:srgbClr val="FF0000"/>
                </a:solidFill>
                <a:latin typeface="Arimo"/>
                <a:ea typeface="Arimo"/>
                <a:cs typeface="Arimo"/>
                <a:sym typeface="Arimo"/>
              </a:rPr>
              <a:t>man-made &amp; natural</a:t>
            </a:r>
            <a:r>
              <a:rPr b="0" i="0" lang="en-US" sz="2400" u="none" cap="none" strike="noStrike">
                <a:solidFill>
                  <a:schemeClr val="dk2"/>
                </a:solidFill>
                <a:latin typeface="Arimo"/>
                <a:ea typeface="Arimo"/>
                <a:cs typeface="Arimo"/>
                <a:sym typeface="Arimo"/>
              </a:rPr>
              <a:t>)</a:t>
            </a:r>
          </a:p>
          <a:p>
            <a:pPr indent="0" lvl="0" marL="0" marR="0" rtl="0" algn="l">
              <a:lnSpc>
                <a:spcPct val="80000"/>
              </a:lnSpc>
              <a:spcBef>
                <a:spcPts val="480"/>
              </a:spcBef>
              <a:spcAft>
                <a:spcPts val="0"/>
              </a:spcAft>
              <a:buClr>
                <a:schemeClr val="dk1"/>
              </a:buClr>
              <a:buSzPct val="25000"/>
              <a:buFont typeface="Arial"/>
              <a:buNone/>
            </a:pPr>
            <a:r>
              <a:t/>
            </a:r>
            <a:endParaRPr b="1" i="0" sz="2400" u="none" cap="none" strike="noStrike">
              <a:solidFill>
                <a:schemeClr val="dk1"/>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0" y="0"/>
            <a:ext cx="9144000" cy="1524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2600" u="none" cap="none" strike="noStrike">
                <a:solidFill>
                  <a:schemeClr val="dk2"/>
                </a:solidFill>
                <a:latin typeface="Arial"/>
                <a:ea typeface="Arial"/>
                <a:cs typeface="Arial"/>
                <a:sym typeface="Arial"/>
              </a:rPr>
              <a:t>Evaluating Sustainable Development: Non-Declining Wealth vs. Non-declining Total Capital </a:t>
            </a:r>
          </a:p>
        </p:txBody>
      </p:sp>
      <p:sp>
        <p:nvSpPr>
          <p:cNvPr id="413" name="Shape 413"/>
          <p:cNvSpPr txBox="1"/>
          <p:nvPr>
            <p:ph idx="1" type="body"/>
          </p:nvPr>
        </p:nvSpPr>
        <p:spPr>
          <a:xfrm>
            <a:off x="381000" y="1600200"/>
            <a:ext cx="8458200" cy="47244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1" i="0" sz="2400" u="none" cap="none" strike="noStrike">
              <a:solidFill>
                <a:schemeClr val="dk1"/>
              </a:solidFill>
              <a:latin typeface="Arimo"/>
              <a:ea typeface="Arimo"/>
              <a:cs typeface="Arimo"/>
              <a:sym typeface="Arimo"/>
            </a:endParaRPr>
          </a:p>
        </p:txBody>
      </p:sp>
      <p:pic>
        <p:nvPicPr>
          <p:cNvPr id="414" name="Shape 414"/>
          <p:cNvPicPr preferRelativeResize="0"/>
          <p:nvPr/>
        </p:nvPicPr>
        <p:blipFill rotWithShape="1">
          <a:blip r:embed="rId3">
            <a:alphaModFix/>
          </a:blip>
          <a:srcRect b="0" l="0" r="0" t="0"/>
          <a:stretch/>
        </p:blipFill>
        <p:spPr>
          <a:xfrm>
            <a:off x="42239" y="381000"/>
            <a:ext cx="9057934"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54428" y="-27905"/>
            <a:ext cx="9144000" cy="931023"/>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SzPct val="25000"/>
              <a:buNone/>
            </a:pPr>
            <a:r>
              <a:rPr b="1" i="0" lang="en-US" sz="2000" u="none" cap="none" strike="noStrike">
                <a:solidFill>
                  <a:srgbClr val="000000"/>
                </a:solidFill>
                <a:latin typeface="Arial"/>
                <a:ea typeface="Arial"/>
                <a:cs typeface="Arial"/>
                <a:sym typeface="Arial"/>
              </a:rPr>
              <a:t>D</a:t>
            </a:r>
            <a:r>
              <a:rPr b="1" i="0" lang="en-US" sz="1800" u="none" cap="none" strike="noStrike">
                <a:solidFill>
                  <a:srgbClr val="000000"/>
                </a:solidFill>
                <a:latin typeface="Arial"/>
                <a:ea typeface="Arial"/>
                <a:cs typeface="Arial"/>
                <a:sym typeface="Arial"/>
              </a:rPr>
              <a:t>r. rer. pol.,  Dipl. Biol. Joachim H. Spangenberg</a:t>
            </a:r>
            <a:br>
              <a:rPr b="1" i="0" lang="en-US" sz="1800" u="none" cap="none" strike="noStrike">
                <a:solidFill>
                  <a:srgbClr val="000000"/>
                </a:solidFill>
                <a:latin typeface="Arial"/>
                <a:ea typeface="Arial"/>
                <a:cs typeface="Arial"/>
                <a:sym typeface="Arial"/>
              </a:rPr>
            </a:br>
            <a:r>
              <a:rPr b="1" i="0" lang="en-US" sz="1800" u="none" cap="none" strike="noStrike">
                <a:solidFill>
                  <a:srgbClr val="000000"/>
                </a:solidFill>
                <a:latin typeface="Arial"/>
                <a:ea typeface="Arial"/>
                <a:cs typeface="Arial"/>
                <a:sym typeface="Arial"/>
              </a:rPr>
              <a:t>Sustainable Europe Research Institute SERI Germany, research coordinator</a:t>
            </a:r>
            <a:br>
              <a:rPr b="1" i="0" lang="en-US" sz="1800" u="none" cap="none" strike="noStrike">
                <a:solidFill>
                  <a:srgbClr val="000000"/>
                </a:solidFill>
                <a:latin typeface="Arial"/>
                <a:ea typeface="Arial"/>
                <a:cs typeface="Arial"/>
                <a:sym typeface="Arial"/>
              </a:rPr>
            </a:br>
            <a:r>
              <a:rPr b="1" i="0" lang="en-US" sz="2000" u="none" cap="none" strike="noStrike">
                <a:solidFill>
                  <a:srgbClr val="000000"/>
                </a:solidFill>
                <a:latin typeface="Arial"/>
                <a:ea typeface="Arial"/>
                <a:cs typeface="Arial"/>
                <a:sym typeface="Arial"/>
              </a:rPr>
              <a:t>Joachim.Spangenberg@seri.de, @ufz.de, @gmail.com</a:t>
            </a:r>
          </a:p>
        </p:txBody>
      </p:sp>
      <p:sp>
        <p:nvSpPr>
          <p:cNvPr id="421" name="Shape 421"/>
          <p:cNvSpPr txBox="1"/>
          <p:nvPr>
            <p:ph idx="1" type="body"/>
          </p:nvPr>
        </p:nvSpPr>
        <p:spPr>
          <a:xfrm>
            <a:off x="381000" y="1600200"/>
            <a:ext cx="8458200" cy="47244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1" i="0" sz="2400" u="none" cap="none" strike="noStrike">
              <a:solidFill>
                <a:schemeClr val="dk1"/>
              </a:solidFill>
              <a:latin typeface="Arimo"/>
              <a:ea typeface="Arimo"/>
              <a:cs typeface="Arimo"/>
              <a:sym typeface="Arimo"/>
            </a:endParaRPr>
          </a:p>
        </p:txBody>
      </p:sp>
      <p:pic>
        <p:nvPicPr>
          <p:cNvPr id="422" name="Shape 422"/>
          <p:cNvPicPr preferRelativeResize="0"/>
          <p:nvPr/>
        </p:nvPicPr>
        <p:blipFill rotWithShape="1">
          <a:blip r:embed="rId3">
            <a:alphaModFix/>
          </a:blip>
          <a:srcRect b="0" l="0" r="0" t="0"/>
          <a:stretch/>
        </p:blipFill>
        <p:spPr>
          <a:xfrm>
            <a:off x="0" y="903124"/>
            <a:ext cx="9296400" cy="6488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0" y="0"/>
            <a:ext cx="9144000" cy="10667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1800" u="none" cap="none" strike="noStrike">
                <a:solidFill>
                  <a:schemeClr val="dk2"/>
                </a:solidFill>
                <a:latin typeface="Arial"/>
                <a:ea typeface="Arial"/>
                <a:cs typeface="Arial"/>
                <a:sym typeface="Arial"/>
              </a:rPr>
              <a:t>Dr. rer. pol.,  Dipl. Biol. Joachim H. Spangenberg</a:t>
            </a:r>
            <a:br>
              <a:rPr b="1" i="0" lang="en-US" sz="1800" u="none" cap="none" strike="noStrike">
                <a:solidFill>
                  <a:schemeClr val="dk2"/>
                </a:solidFill>
                <a:latin typeface="Arial"/>
                <a:ea typeface="Arial"/>
                <a:cs typeface="Arial"/>
                <a:sym typeface="Arial"/>
              </a:rPr>
            </a:br>
            <a:r>
              <a:rPr b="1" i="0" lang="en-US" sz="1800" u="none" cap="none" strike="noStrike">
                <a:solidFill>
                  <a:schemeClr val="dk2"/>
                </a:solidFill>
                <a:latin typeface="Arial"/>
                <a:ea typeface="Arial"/>
                <a:cs typeface="Arial"/>
                <a:sym typeface="Arial"/>
              </a:rPr>
              <a:t>Sustainable Europe Research Institute SERI Germany, research coordinator</a:t>
            </a:r>
            <a:br>
              <a:rPr b="1" i="0" lang="en-US" sz="1800" u="none" cap="none" strike="noStrike">
                <a:solidFill>
                  <a:schemeClr val="dk2"/>
                </a:solidFill>
                <a:latin typeface="Arial"/>
                <a:ea typeface="Arial"/>
                <a:cs typeface="Arial"/>
                <a:sym typeface="Arial"/>
              </a:rPr>
            </a:br>
            <a:r>
              <a:rPr b="1" i="0" lang="en-US" sz="1800" u="none" cap="none" strike="noStrike">
                <a:solidFill>
                  <a:schemeClr val="dk2"/>
                </a:solidFill>
                <a:latin typeface="Arial"/>
                <a:ea typeface="Arial"/>
                <a:cs typeface="Arial"/>
                <a:sym typeface="Arial"/>
              </a:rPr>
              <a:t>Joachim.Spangenberg@seri.de, @ufz.de, @gmail.com</a:t>
            </a:r>
          </a:p>
        </p:txBody>
      </p:sp>
      <p:sp>
        <p:nvSpPr>
          <p:cNvPr id="429" name="Shape 429"/>
          <p:cNvSpPr txBox="1"/>
          <p:nvPr>
            <p:ph idx="1" type="body"/>
          </p:nvPr>
        </p:nvSpPr>
        <p:spPr>
          <a:xfrm>
            <a:off x="381000" y="1600200"/>
            <a:ext cx="8458200" cy="47244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1" i="0" sz="2400" u="none" cap="none" strike="noStrike">
              <a:solidFill>
                <a:schemeClr val="dk1"/>
              </a:solidFill>
              <a:latin typeface="Arimo"/>
              <a:ea typeface="Arimo"/>
              <a:cs typeface="Arimo"/>
              <a:sym typeface="Arimo"/>
            </a:endParaRPr>
          </a:p>
        </p:txBody>
      </p:sp>
      <p:pic>
        <p:nvPicPr>
          <p:cNvPr id="430" name="Shape 430"/>
          <p:cNvPicPr preferRelativeResize="0"/>
          <p:nvPr/>
        </p:nvPicPr>
        <p:blipFill rotWithShape="1">
          <a:blip r:embed="rId3">
            <a:alphaModFix/>
          </a:blip>
          <a:srcRect b="0" l="0" r="0" t="0"/>
          <a:stretch/>
        </p:blipFill>
        <p:spPr>
          <a:xfrm>
            <a:off x="76200" y="1143000"/>
            <a:ext cx="8991600" cy="5714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idx="4294967295" type="title"/>
          </p:nvPr>
        </p:nvSpPr>
        <p:spPr>
          <a:xfrm>
            <a:off x="-28575" y="76090"/>
            <a:ext cx="7772400" cy="64633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600" u="none" cap="none" strike="noStrike">
                <a:solidFill>
                  <a:schemeClr val="dk1"/>
                </a:solidFill>
                <a:latin typeface="Arial Black"/>
                <a:ea typeface="Arial Black"/>
                <a:cs typeface="Arial Black"/>
                <a:sym typeface="Arial Black"/>
              </a:rPr>
              <a:t>Defining Human Capital (HC)</a:t>
            </a:r>
          </a:p>
        </p:txBody>
      </p:sp>
      <p:sp>
        <p:nvSpPr>
          <p:cNvPr id="437" name="Shape 437"/>
          <p:cNvSpPr txBox="1"/>
          <p:nvPr>
            <p:ph idx="4294967295" type="body"/>
          </p:nvPr>
        </p:nvSpPr>
        <p:spPr>
          <a:xfrm>
            <a:off x="228600" y="1600200"/>
            <a:ext cx="8763000" cy="4668837"/>
          </a:xfrm>
          <a:prstGeom prst="rect">
            <a:avLst/>
          </a:prstGeom>
          <a:noFill/>
          <a:ln>
            <a:noFill/>
          </a:ln>
        </p:spPr>
        <p:txBody>
          <a:bodyPr anchorCtr="0" anchor="t" bIns="45700" lIns="91425" rIns="91425" tIns="45700">
            <a:noAutofit/>
          </a:bodyPr>
          <a:lstStyle/>
          <a:p>
            <a:pPr indent="0" lvl="2" marL="914400" marR="0" rtl="0" algn="l">
              <a:spcBef>
                <a:spcPts val="0"/>
              </a:spcBef>
              <a:spcAft>
                <a:spcPts val="0"/>
              </a:spcAft>
              <a:buClr>
                <a:srgbClr val="000000"/>
              </a:buClr>
              <a:buSzPct val="25000"/>
              <a:buFont typeface="Noto Sans Symbols"/>
              <a:buNone/>
            </a:pPr>
            <a:r>
              <a:rPr b="1" i="1" lang="en-US" sz="2960" u="none" cap="none" strike="noStrike">
                <a:solidFill>
                  <a:srgbClr val="000000"/>
                </a:solidFill>
                <a:latin typeface="Arial"/>
                <a:ea typeface="Arial"/>
                <a:cs typeface="Arial"/>
                <a:sym typeface="Arial"/>
              </a:rPr>
              <a:t>HC is the </a:t>
            </a:r>
            <a:r>
              <a:rPr b="1" i="1" lang="en-US" sz="2960" u="none" cap="none" strike="noStrike">
                <a:solidFill>
                  <a:srgbClr val="FF0000"/>
                </a:solidFill>
                <a:latin typeface="Arial"/>
                <a:ea typeface="Arial"/>
                <a:cs typeface="Arial"/>
                <a:sym typeface="Arial"/>
              </a:rPr>
              <a:t>unique form of capital </a:t>
            </a:r>
            <a:r>
              <a:rPr b="1" i="1" lang="en-US" sz="2960" u="none" cap="none" strike="noStrike">
                <a:solidFill>
                  <a:srgbClr val="000000"/>
                </a:solidFill>
                <a:latin typeface="Arial"/>
                <a:ea typeface="Arial"/>
                <a:cs typeface="Arial"/>
                <a:sym typeface="Arial"/>
              </a:rPr>
              <a:t>that has the </a:t>
            </a:r>
            <a:r>
              <a:rPr b="1" i="1" lang="en-US" sz="2960" u="none" cap="none" strike="noStrike">
                <a:solidFill>
                  <a:srgbClr val="FF0000"/>
                </a:solidFill>
                <a:latin typeface="Arial"/>
                <a:ea typeface="Arial"/>
                <a:cs typeface="Arial"/>
                <a:sym typeface="Arial"/>
              </a:rPr>
              <a:t>ability to put other forms of capital</a:t>
            </a:r>
            <a:r>
              <a:rPr b="1" i="1" lang="en-US" sz="2960" u="none" cap="none" strike="noStrike">
                <a:solidFill>
                  <a:srgbClr val="000000"/>
                </a:solidFill>
                <a:latin typeface="Arial"/>
                <a:ea typeface="Arial"/>
                <a:cs typeface="Arial"/>
                <a:sym typeface="Arial"/>
              </a:rPr>
              <a:t> – tools, infrastructure, land and financial assets - in motion to produce goods &amp; services and thus </a:t>
            </a:r>
            <a:r>
              <a:rPr b="1" i="1" lang="en-US" sz="2960" u="none" cap="none" strike="noStrike">
                <a:solidFill>
                  <a:srgbClr val="FF0000"/>
                </a:solidFill>
                <a:latin typeface="Arial"/>
                <a:ea typeface="Arial"/>
                <a:cs typeface="Arial"/>
                <a:sym typeface="Arial"/>
              </a:rPr>
              <a:t>to create new values</a:t>
            </a:r>
            <a:r>
              <a:rPr b="1" i="1" lang="en-US" sz="2960" u="none" cap="none" strike="noStrike">
                <a:solidFill>
                  <a:srgbClr val="000000"/>
                </a:solidFill>
                <a:latin typeface="Arial"/>
                <a:ea typeface="Arial"/>
                <a:cs typeface="Arial"/>
                <a:sym typeface="Arial"/>
              </a:rPr>
              <a:t>. </a:t>
            </a:r>
          </a:p>
          <a:p>
            <a:pPr indent="0" lvl="2" marL="914400" marR="0" rtl="0" algn="l">
              <a:spcBef>
                <a:spcPts val="0"/>
              </a:spcBef>
              <a:spcAft>
                <a:spcPts val="0"/>
              </a:spcAft>
              <a:buClr>
                <a:schemeClr val="dk1"/>
              </a:buClr>
              <a:buSzPct val="25000"/>
              <a:buFont typeface="Noto Sans Symbols"/>
              <a:buNone/>
            </a:pPr>
            <a:r>
              <a:t/>
            </a:r>
            <a:endParaRPr b="1" i="1" sz="2960" u="none" cap="none" strike="noStrike">
              <a:solidFill>
                <a:srgbClr val="000000"/>
              </a:solidFill>
              <a:latin typeface="Arial"/>
              <a:ea typeface="Arial"/>
              <a:cs typeface="Arial"/>
              <a:sym typeface="Arial"/>
            </a:endParaRPr>
          </a:p>
          <a:p>
            <a:pPr indent="0" lvl="2" marL="914400" marR="0" rtl="0" algn="l">
              <a:spcBef>
                <a:spcPts val="0"/>
              </a:spcBef>
              <a:spcAft>
                <a:spcPts val="0"/>
              </a:spcAft>
              <a:buClr>
                <a:srgbClr val="000000"/>
              </a:buClr>
              <a:buSzPct val="25000"/>
              <a:buFont typeface="Noto Sans Symbols"/>
              <a:buNone/>
            </a:pPr>
            <a:r>
              <a:rPr b="1" i="1" lang="en-US" sz="2960" u="none" cap="none" strike="noStrike">
                <a:solidFill>
                  <a:srgbClr val="000000"/>
                </a:solidFill>
                <a:latin typeface="Arial"/>
                <a:ea typeface="Arial"/>
                <a:cs typeface="Arial"/>
                <a:sym typeface="Arial"/>
              </a:rPr>
              <a:t>This is the </a:t>
            </a:r>
            <a:r>
              <a:rPr b="1" i="1" lang="en-US" sz="2960" u="none" cap="none" strike="noStrike">
                <a:solidFill>
                  <a:srgbClr val="FF0000"/>
                </a:solidFill>
                <a:latin typeface="Arial"/>
                <a:ea typeface="Arial"/>
                <a:cs typeface="Arial"/>
                <a:sym typeface="Arial"/>
              </a:rPr>
              <a:t>single creative form of capital</a:t>
            </a:r>
            <a:r>
              <a:rPr b="1" i="1" lang="en-US" sz="2960" u="none" cap="none" strike="noStrike">
                <a:solidFill>
                  <a:srgbClr val="000000"/>
                </a:solidFill>
                <a:latin typeface="Arial"/>
                <a:ea typeface="Arial"/>
                <a:cs typeface="Arial"/>
                <a:sym typeface="Arial"/>
              </a:rPr>
              <a:t>.</a:t>
            </a:r>
          </a:p>
          <a:p>
            <a:pPr indent="0" lvl="2" marL="914400" marR="0" rtl="0" algn="l">
              <a:spcBef>
                <a:spcPts val="0"/>
              </a:spcBef>
              <a:spcAft>
                <a:spcPts val="0"/>
              </a:spcAft>
              <a:buClr>
                <a:schemeClr val="dk1"/>
              </a:buClr>
              <a:buSzPct val="25000"/>
              <a:buFont typeface="Noto Sans Symbols"/>
              <a:buNone/>
            </a:pPr>
            <a:r>
              <a:t/>
            </a:r>
            <a:endParaRPr b="1" i="1" sz="2960" u="none" cap="none" strike="noStrike">
              <a:solidFill>
                <a:srgbClr val="000000"/>
              </a:solidFill>
              <a:latin typeface="Arial"/>
              <a:ea typeface="Arial"/>
              <a:cs typeface="Arial"/>
              <a:sym typeface="Arial"/>
            </a:endParaRPr>
          </a:p>
          <a:p>
            <a:pPr indent="0" lvl="2" marL="914400" marR="0" rtl="0" algn="l">
              <a:spcBef>
                <a:spcPts val="0"/>
              </a:spcBef>
              <a:spcAft>
                <a:spcPts val="0"/>
              </a:spcAft>
              <a:buClr>
                <a:srgbClr val="000000"/>
              </a:buClr>
              <a:buSzPct val="25000"/>
              <a:buFont typeface="Noto Sans Symbols"/>
              <a:buNone/>
            </a:pPr>
            <a:r>
              <a:rPr b="1" i="1" lang="en-US" sz="2960" u="none" cap="none" strike="noStrike">
                <a:solidFill>
                  <a:srgbClr val="000000"/>
                </a:solidFill>
                <a:latin typeface="Arial"/>
                <a:ea typeface="Arial"/>
                <a:cs typeface="Arial"/>
                <a:sym typeface="Arial"/>
              </a:rPr>
              <a:t>HC = Knowledge + Skills  + Attitude </a:t>
            </a:r>
          </a:p>
          <a:p>
            <a:pPr indent="0" lvl="2" marL="914400" marR="0" rtl="0" algn="l">
              <a:spcBef>
                <a:spcPts val="0"/>
              </a:spcBef>
              <a:spcAft>
                <a:spcPts val="0"/>
              </a:spcAft>
              <a:buClr>
                <a:schemeClr val="dk1"/>
              </a:buClr>
              <a:buSzPct val="25000"/>
              <a:buFont typeface="Noto Sans Symbols"/>
              <a:buNone/>
            </a:pPr>
            <a:r>
              <a:t/>
            </a:r>
            <a:endParaRPr b="1" i="1" sz="1850" u="none" cap="none" strike="noStrike">
              <a:solidFill>
                <a:srgbClr val="000000"/>
              </a:solidFill>
              <a:latin typeface="Arial"/>
              <a:ea typeface="Arial"/>
              <a:cs typeface="Arial"/>
              <a:sym typeface="Arial"/>
            </a:endParaRPr>
          </a:p>
          <a:p>
            <a:pPr indent="-263525" lvl="0" marL="365125" marR="0" rtl="0" algn="l">
              <a:spcBef>
                <a:spcPts val="555"/>
              </a:spcBef>
              <a:spcAft>
                <a:spcPts val="0"/>
              </a:spcAft>
              <a:buClr>
                <a:schemeClr val="dk1"/>
              </a:buClr>
              <a:buSzPct val="84241"/>
              <a:buFont typeface="Arial"/>
              <a:buNone/>
            </a:pPr>
            <a:r>
              <a:t/>
            </a:r>
            <a:endParaRPr b="0" i="0" sz="2775" u="none" cap="none" strike="noStrike">
              <a:solidFill>
                <a:schemeClr val="dk1"/>
              </a:solidFill>
              <a:latin typeface="Arial"/>
              <a:ea typeface="Arial"/>
              <a:cs typeface="Arial"/>
              <a:sym typeface="Arial"/>
            </a:endParaRPr>
          </a:p>
          <a:p>
            <a:pPr indent="-263525" lvl="0" marL="365125" marR="0" rtl="0" algn="l">
              <a:spcBef>
                <a:spcPts val="555"/>
              </a:spcBef>
              <a:spcAft>
                <a:spcPts val="0"/>
              </a:spcAft>
              <a:buClr>
                <a:schemeClr val="dk1"/>
              </a:buClr>
              <a:buSzPct val="25000"/>
              <a:buFont typeface="Arial"/>
              <a:buNone/>
            </a:pPr>
            <a:r>
              <a:t/>
            </a:r>
            <a:endParaRPr b="0" i="0" sz="2775"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p:nvPr/>
        </p:nvSpPr>
        <p:spPr>
          <a:xfrm>
            <a:off x="76200" y="0"/>
            <a:ext cx="9067799" cy="66171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3600" u="none" cap="none" strike="noStrike">
                <a:solidFill>
                  <a:srgbClr val="000000"/>
                </a:solidFill>
                <a:latin typeface="Arial Black"/>
                <a:ea typeface="Arial Black"/>
                <a:cs typeface="Arial Black"/>
                <a:sym typeface="Arial Black"/>
              </a:rPr>
              <a:t>Defining Social Capital (SC) </a:t>
            </a: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l">
              <a:spcBef>
                <a:spcPts val="0"/>
              </a:spcBef>
              <a:spcAft>
                <a:spcPts val="0"/>
              </a:spcAft>
              <a:buSzPct val="25000"/>
              <a:buNone/>
            </a:pPr>
            <a:r>
              <a:rPr b="1" i="1" lang="en-US" sz="3200" u="none" cap="none" strike="noStrike">
                <a:solidFill>
                  <a:srgbClr val="000000"/>
                </a:solidFill>
                <a:latin typeface="Arial"/>
                <a:ea typeface="Arial"/>
                <a:cs typeface="Arial"/>
                <a:sym typeface="Arial"/>
              </a:rPr>
              <a:t>SC is a special type of capital resulting from </a:t>
            </a:r>
            <a:r>
              <a:rPr b="1" i="1" lang="en-US" sz="3200" u="none" cap="none" strike="noStrike">
                <a:solidFill>
                  <a:srgbClr val="FF0000"/>
                </a:solidFill>
                <a:latin typeface="Arial"/>
                <a:ea typeface="Arial"/>
                <a:cs typeface="Arial"/>
                <a:sym typeface="Arial"/>
              </a:rPr>
              <a:t>investments in building relations, institutions and networks </a:t>
            </a:r>
            <a:r>
              <a:rPr b="1" i="1" lang="en-US" sz="3200" u="none" cap="none" strike="noStrike">
                <a:solidFill>
                  <a:schemeClr val="dk1"/>
                </a:solidFill>
                <a:latin typeface="Arial"/>
                <a:ea typeface="Arial"/>
                <a:cs typeface="Arial"/>
                <a:sym typeface="Arial"/>
              </a:rPr>
              <a:t>that </a:t>
            </a:r>
            <a:r>
              <a:rPr b="1" i="1" lang="en-US" sz="3200" u="none" cap="none" strike="noStrike">
                <a:solidFill>
                  <a:srgbClr val="FF0000"/>
                </a:solidFill>
                <a:latin typeface="Arial"/>
                <a:ea typeface="Arial"/>
                <a:cs typeface="Arial"/>
                <a:sym typeface="Arial"/>
              </a:rPr>
              <a:t>produce collaborative attitudes, shared norms and values, mutual understanding and trust </a:t>
            </a:r>
            <a:r>
              <a:rPr b="1" i="1" lang="en-US" sz="3200" u="none" cap="none" strike="noStrike">
                <a:solidFill>
                  <a:srgbClr val="000000"/>
                </a:solidFill>
                <a:latin typeface="Arial"/>
                <a:ea typeface="Arial"/>
                <a:cs typeface="Arial"/>
                <a:sym typeface="Arial"/>
              </a:rPr>
              <a:t>– critical factors for cooperation with other types of capital and thus contributing to sustainable development (SD)</a:t>
            </a:r>
            <a:r>
              <a:rPr b="1" i="0" lang="en-US" sz="3200" u="none" cap="none" strike="noStrike">
                <a:solidFill>
                  <a:srgbClr val="000000"/>
                </a:solidFill>
                <a:latin typeface="Arial"/>
                <a:ea typeface="Arial"/>
                <a:cs typeface="Arial"/>
                <a:sym typeface="Arial"/>
              </a:rPr>
              <a:t>.</a:t>
            </a: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l">
              <a:spcBef>
                <a:spcPts val="0"/>
              </a:spcBef>
              <a:spcAft>
                <a:spcPts val="0"/>
              </a:spcAft>
              <a:buSzPct val="25000"/>
              <a:buNone/>
            </a:pPr>
            <a:r>
              <a:rPr b="1" i="0" lang="en-US" sz="3200" u="none" cap="none" strike="noStrike">
                <a:solidFill>
                  <a:srgbClr val="000000"/>
                </a:solidFill>
                <a:latin typeface="Arial"/>
                <a:ea typeface="Arial"/>
                <a:cs typeface="Arial"/>
                <a:sym typeface="Arial"/>
              </a:rPr>
              <a:t>SC – </a:t>
            </a:r>
            <a:r>
              <a:rPr b="1" i="0" lang="en-US" sz="3200" u="none" cap="none" strike="noStrike">
                <a:solidFill>
                  <a:srgbClr val="FF0000"/>
                </a:solidFill>
                <a:latin typeface="Arial"/>
                <a:ea typeface="Arial"/>
                <a:cs typeface="Arial"/>
                <a:sym typeface="Arial"/>
              </a:rPr>
              <a:t>positive</a:t>
            </a:r>
            <a:r>
              <a:rPr b="1" i="0" lang="en-US" sz="3200" u="none" cap="none" strike="noStrike">
                <a:solidFill>
                  <a:srgbClr val="000000"/>
                </a:solidFill>
                <a:latin typeface="Arial"/>
                <a:ea typeface="Arial"/>
                <a:cs typeface="Arial"/>
                <a:sym typeface="Arial"/>
              </a:rPr>
              <a:t> or </a:t>
            </a:r>
            <a:r>
              <a:rPr b="1" i="0" lang="en-US" sz="3200" u="none" cap="none" strike="noStrike">
                <a:solidFill>
                  <a:srgbClr val="FF0000"/>
                </a:solidFill>
                <a:latin typeface="Arial"/>
                <a:ea typeface="Arial"/>
                <a:cs typeface="Arial"/>
                <a:sym typeface="Arial"/>
              </a:rPr>
              <a:t>negative</a:t>
            </a:r>
            <a:r>
              <a:rPr b="1" i="0" lang="en-US" sz="3200" u="none" cap="none" strike="noStrike">
                <a:solidFill>
                  <a:srgbClr val="000000"/>
                </a:solidFill>
                <a:latin typeface="Arial"/>
                <a:ea typeface="Arial"/>
                <a:cs typeface="Arial"/>
                <a:sym typeface="Arial"/>
              </a:rPr>
              <a:t> (non-ethical)</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457200" y="255657"/>
            <a:ext cx="8229600" cy="707886"/>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000" u="none" cap="none" strike="noStrike">
                <a:solidFill>
                  <a:schemeClr val="dk2"/>
                </a:solidFill>
                <a:latin typeface="Arial Black"/>
                <a:ea typeface="Arial Black"/>
                <a:cs typeface="Arial Black"/>
                <a:sym typeface="Arial Black"/>
              </a:rPr>
              <a:t>Measuring SC</a:t>
            </a:r>
          </a:p>
        </p:txBody>
      </p:sp>
      <p:sp>
        <p:nvSpPr>
          <p:cNvPr id="448" name="Shape 448"/>
          <p:cNvSpPr/>
          <p:nvPr/>
        </p:nvSpPr>
        <p:spPr>
          <a:xfrm>
            <a:off x="7696200" y="5334000"/>
            <a:ext cx="1371599" cy="1295400"/>
          </a:xfrm>
          <a:prstGeom prst="rect">
            <a:avLst/>
          </a:prstGeom>
          <a:solidFill>
            <a:schemeClr val="lt1"/>
          </a:solidFill>
          <a:ln>
            <a:noFill/>
          </a:ln>
        </p:spPr>
        <p:txBody>
          <a:bodyPr anchorCtr="0" anchor="ctr" bIns="45700" lIns="91425" rIns="91425" tIns="45700">
            <a:noAutofit/>
          </a:bodyPr>
          <a:lstStyle/>
          <a:p>
            <a:pPr indent="0" lvl="0" marL="0" marR="0" rtl="0" algn="l">
              <a:spcBef>
                <a:spcPts val="0"/>
              </a:spcBef>
              <a:spcAft>
                <a:spcPts val="0"/>
              </a:spcAft>
              <a:buClr>
                <a:schemeClr val="dk1"/>
              </a:buClr>
              <a:buFont typeface="Arial"/>
              <a:buNone/>
            </a:pPr>
            <a:r>
              <a:t/>
            </a:r>
            <a:endParaRPr b="0" i="0" sz="2000" u="none" cap="none" strike="noStrike">
              <a:solidFill>
                <a:srgbClr val="000000"/>
              </a:solidFill>
              <a:latin typeface="Verdana"/>
              <a:ea typeface="Verdana"/>
              <a:cs typeface="Verdana"/>
              <a:sym typeface="Verdana"/>
            </a:endParaRPr>
          </a:p>
        </p:txBody>
      </p:sp>
      <p:sp>
        <p:nvSpPr>
          <p:cNvPr id="449" name="Shape 449"/>
          <p:cNvSpPr txBox="1"/>
          <p:nvPr>
            <p:ph idx="1" type="body"/>
          </p:nvPr>
        </p:nvSpPr>
        <p:spPr>
          <a:xfrm>
            <a:off x="0" y="1295400"/>
            <a:ext cx="9102600" cy="5486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85000"/>
              <a:buFont typeface="Arial"/>
              <a:buChar char="•"/>
            </a:pPr>
            <a:r>
              <a:rPr b="1" lang="en-US" sz="2600"/>
              <a:t>The economic value of SC depends on time invested in developing institutions, networks, relations, attitudes and trust within a certain group of people (from family, through firms, cluster, region, nation to global community) [Bochniarz (2008)]</a:t>
            </a:r>
          </a:p>
          <a:p>
            <a:pPr indent="-342900" lvl="0" marL="342900" marR="0" rtl="0" algn="l">
              <a:lnSpc>
                <a:spcPct val="100000"/>
              </a:lnSpc>
              <a:spcBef>
                <a:spcPts val="0"/>
              </a:spcBef>
              <a:spcAft>
                <a:spcPts val="0"/>
              </a:spcAft>
              <a:buClr>
                <a:schemeClr val="dk1"/>
              </a:buClr>
              <a:buSzPct val="85000"/>
              <a:buFont typeface="Arial"/>
              <a:buChar char="•"/>
            </a:pPr>
            <a:r>
              <a:t/>
            </a:r>
            <a:endParaRPr b="1" sz="2600"/>
          </a:p>
          <a:p>
            <a:pPr indent="-342900" lvl="0" marL="342900" marR="0" rtl="0" algn="l">
              <a:lnSpc>
                <a:spcPct val="100000"/>
              </a:lnSpc>
              <a:spcBef>
                <a:spcPts val="0"/>
              </a:spcBef>
              <a:spcAft>
                <a:spcPts val="0"/>
              </a:spcAft>
              <a:buClr>
                <a:schemeClr val="dk1"/>
              </a:buClr>
              <a:buSzPct val="85000"/>
              <a:buFont typeface="Arial"/>
              <a:buChar char="•"/>
            </a:pPr>
            <a:r>
              <a:rPr b="1" lang="en-US" sz="2600"/>
              <a:t>Similar approach proposed by C. Roman (2009) with a set of complex indicators assessing its value mainly through surveys</a:t>
            </a:r>
          </a:p>
          <a:p>
            <a:pPr indent="-342900" lvl="0" marL="342900" marR="0" rtl="0" algn="l">
              <a:lnSpc>
                <a:spcPct val="100000"/>
              </a:lnSpc>
              <a:spcBef>
                <a:spcPts val="0"/>
              </a:spcBef>
              <a:spcAft>
                <a:spcPts val="0"/>
              </a:spcAft>
              <a:buClr>
                <a:schemeClr val="dk1"/>
              </a:buClr>
              <a:buSzPct val="85000"/>
              <a:buFont typeface="Arial"/>
              <a:buChar char="•"/>
            </a:pPr>
            <a:r>
              <a:t/>
            </a:r>
            <a:endParaRPr b="1" sz="2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type="title"/>
          </p:nvPr>
        </p:nvSpPr>
        <p:spPr>
          <a:xfrm>
            <a:off x="685800" y="860425"/>
            <a:ext cx="7772400" cy="64135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600" u="none" cap="none" strike="noStrike">
                <a:solidFill>
                  <a:schemeClr val="dk1"/>
                </a:solidFill>
                <a:latin typeface="Arial Black"/>
                <a:ea typeface="Arial Black"/>
                <a:cs typeface="Arial Black"/>
                <a:sym typeface="Arial Black"/>
              </a:rPr>
              <a:t>Main Stakeholders of HCSD</a:t>
            </a:r>
          </a:p>
        </p:txBody>
      </p:sp>
      <p:sp>
        <p:nvSpPr>
          <p:cNvPr id="456" name="Shape 456"/>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Governments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Companies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NGOs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Academia</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Media</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Citizens</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International Institutions</a:t>
            </a:r>
          </a:p>
          <a:p>
            <a:pPr indent="-342900" lvl="0" marL="34290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1" name="Shape 461"/>
        <p:cNvGrpSpPr/>
        <p:nvPr/>
      </p:nvGrpSpPr>
      <p:grpSpPr>
        <a:xfrm>
          <a:off x="0" y="0"/>
          <a:ext cx="0" cy="0"/>
          <a:chOff x="0" y="0"/>
          <a:chExt cx="0" cy="0"/>
        </a:xfrm>
      </p:grpSpPr>
      <p:sp>
        <p:nvSpPr>
          <p:cNvPr id="462" name="Shape 462"/>
          <p:cNvSpPr txBox="1"/>
          <p:nvPr>
            <p:ph type="title"/>
          </p:nvPr>
        </p:nvSpPr>
        <p:spPr>
          <a:xfrm>
            <a:off x="0" y="339179"/>
            <a:ext cx="9144000" cy="76944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2400" u="none" cap="none" strike="noStrike">
                <a:solidFill>
                  <a:schemeClr val="dk1"/>
                </a:solidFill>
                <a:latin typeface="Arial Black"/>
                <a:ea typeface="Arial Black"/>
                <a:cs typeface="Arial Black"/>
                <a:sym typeface="Arial Black"/>
              </a:rPr>
              <a:t>The Economic Power of Main Stakeholders in USA </a:t>
            </a:r>
            <a:r>
              <a:rPr b="0" i="0" lang="en-US" sz="2000" u="none" cap="none" strike="noStrike">
                <a:solidFill>
                  <a:schemeClr val="dk1"/>
                </a:solidFill>
                <a:latin typeface="Arial Black"/>
                <a:ea typeface="Arial Black"/>
                <a:cs typeface="Arial Black"/>
                <a:sym typeface="Arial Black"/>
              </a:rPr>
              <a:t>(Porter 2013)</a:t>
            </a:r>
          </a:p>
        </p:txBody>
      </p:sp>
      <p:sp>
        <p:nvSpPr>
          <p:cNvPr id="463" name="Shape 463"/>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Governments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Companies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NGOs</a:t>
            </a:r>
          </a:p>
          <a:p>
            <a:pPr indent="-342900" lvl="0" marL="342900" marR="0" rtl="0" algn="l">
              <a:spcBef>
                <a:spcPts val="640"/>
              </a:spcBef>
              <a:spcAft>
                <a:spcPts val="0"/>
              </a:spcAft>
              <a:buClr>
                <a:srgbClr val="FF0000"/>
              </a:buClr>
              <a:buSzPct val="85000"/>
              <a:buFont typeface="Arial"/>
              <a:buChar char="•"/>
            </a:pPr>
            <a:r>
              <a:rPr b="1" i="0" lang="en-US" sz="3200" u="none" cap="none" strike="noStrike">
                <a:solidFill>
                  <a:srgbClr val="FF0000"/>
                </a:solidFill>
                <a:latin typeface="Arial"/>
                <a:ea typeface="Arial"/>
                <a:cs typeface="Arial"/>
                <a:sym typeface="Arial"/>
              </a:rPr>
              <a:t>Academia</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Media</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Citizens</a:t>
            </a:r>
          </a:p>
          <a:p>
            <a:pPr indent="-342900" lvl="0" marL="342900" marR="0" rtl="0" algn="l">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International Institutions</a:t>
            </a:r>
          </a:p>
          <a:p>
            <a:pPr indent="-342900" lvl="0" marL="34290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p:txBody>
      </p:sp>
      <p:pic>
        <p:nvPicPr>
          <p:cNvPr id="464" name="Shape 464"/>
          <p:cNvPicPr preferRelativeResize="0"/>
          <p:nvPr/>
        </p:nvPicPr>
        <p:blipFill rotWithShape="1">
          <a:blip r:embed="rId3">
            <a:alphaModFix/>
          </a:blip>
          <a:srcRect b="0" l="0" r="0" t="0"/>
          <a:stretch/>
        </p:blipFill>
        <p:spPr>
          <a:xfrm>
            <a:off x="2911" y="1156945"/>
            <a:ext cx="9141089" cy="4999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sp>
        <p:nvSpPr>
          <p:cNvPr id="469" name="Shape 469"/>
          <p:cNvSpPr/>
          <p:nvPr/>
        </p:nvSpPr>
        <p:spPr>
          <a:xfrm>
            <a:off x="76200" y="0"/>
            <a:ext cx="9067799" cy="686341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1" i="0" sz="44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1" i="0" sz="4400" u="none" cap="none" strike="noStrike">
              <a:solidFill>
                <a:srgbClr val="0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4400" u="none" cap="none" strike="noStrike">
                <a:solidFill>
                  <a:srgbClr val="000000"/>
                </a:solidFill>
                <a:latin typeface="Arial Black"/>
                <a:ea typeface="Arial Black"/>
                <a:cs typeface="Arial Black"/>
                <a:sym typeface="Arial Black"/>
              </a:rPr>
              <a:t>Responsibilities Call for Action!</a:t>
            </a:r>
          </a:p>
          <a:p>
            <a:pPr indent="0" lvl="0" marL="0" marR="0" rtl="0" algn="ctr">
              <a:spcBef>
                <a:spcPts val="0"/>
              </a:spcBef>
              <a:spcAft>
                <a:spcPts val="0"/>
              </a:spcAft>
              <a:buNone/>
            </a:pPr>
            <a:r>
              <a:t/>
            </a:r>
            <a:endParaRPr b="1" i="0" sz="4400" u="none" cap="none" strike="noStrike">
              <a:solidFill>
                <a:srgbClr val="0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4400" u="none" cap="none" strike="noStrike">
                <a:solidFill>
                  <a:srgbClr val="C00000"/>
                </a:solidFill>
                <a:latin typeface="Arial Black"/>
                <a:ea typeface="Arial Black"/>
                <a:cs typeface="Arial Black"/>
                <a:sym typeface="Arial Black"/>
              </a:rPr>
              <a:t>Academia</a:t>
            </a:r>
          </a:p>
          <a:p>
            <a:pPr indent="0" lvl="0" marL="0" marR="0" rtl="0" algn="ctr">
              <a:spcBef>
                <a:spcPts val="0"/>
              </a:spcBef>
              <a:spcAft>
                <a:spcPts val="0"/>
              </a:spcAft>
              <a:buNone/>
            </a:pPr>
            <a:r>
              <a:t/>
            </a:r>
            <a:endParaRPr b="1" i="0" sz="4400" u="none" cap="none" strike="noStrike">
              <a:solidFill>
                <a:srgbClr val="C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4400" u="none" cap="none" strike="noStrike">
                <a:solidFill>
                  <a:srgbClr val="C00000"/>
                </a:solidFill>
                <a:latin typeface="Arial Black"/>
                <a:ea typeface="Arial Black"/>
                <a:cs typeface="Arial Black"/>
                <a:sym typeface="Arial Black"/>
              </a:rPr>
              <a:t>Companies</a:t>
            </a:r>
          </a:p>
          <a:p>
            <a:pPr indent="0" lvl="0" marL="0" marR="0" rtl="0" algn="ctr">
              <a:spcBef>
                <a:spcPts val="0"/>
              </a:spcBef>
              <a:spcAft>
                <a:spcPts val="0"/>
              </a:spcAft>
              <a:buNone/>
            </a:pPr>
            <a:r>
              <a:t/>
            </a:r>
            <a:endParaRPr b="1" i="0" sz="4400" u="none" cap="none" strike="noStrike">
              <a:solidFill>
                <a:srgbClr val="C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4400" u="none" cap="none" strike="noStrike">
                <a:solidFill>
                  <a:srgbClr val="C00000"/>
                </a:solidFill>
                <a:latin typeface="Arial Black"/>
                <a:ea typeface="Arial Black"/>
                <a:cs typeface="Arial Black"/>
                <a:sym typeface="Arial Black"/>
              </a:rPr>
              <a:t>NGOs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0" y="-671506"/>
            <a:ext cx="8991600" cy="9224063"/>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br>
              <a:rPr b="0" i="0" lang="en-US" sz="3200" u="none" cap="none" strike="noStrike">
                <a:solidFill>
                  <a:schemeClr val="dk2"/>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Alfred Marshall - building foundation for economics – the “</a:t>
            </a:r>
            <a:r>
              <a:rPr b="0" i="0" lang="en-US" sz="3200" u="none" cap="none" strike="noStrike">
                <a:solidFill>
                  <a:srgbClr val="C00000"/>
                </a:solidFill>
                <a:latin typeface="Times"/>
                <a:ea typeface="Times"/>
                <a:cs typeface="Times"/>
                <a:sym typeface="Times"/>
              </a:rPr>
              <a:t>hardest</a:t>
            </a:r>
            <a:r>
              <a:rPr b="0" i="0" lang="en-US" sz="3200" u="none" cap="none" strike="noStrike">
                <a:solidFill>
                  <a:schemeClr val="dk2"/>
                </a:solidFill>
                <a:latin typeface="Times"/>
                <a:ea typeface="Times"/>
                <a:cs typeface="Times"/>
                <a:sym typeface="Times"/>
              </a:rPr>
              <a:t>” and “</a:t>
            </a:r>
            <a:r>
              <a:rPr b="0" i="0" lang="en-US" sz="3200" u="none" cap="none" strike="noStrike">
                <a:solidFill>
                  <a:srgbClr val="C00000"/>
                </a:solidFill>
                <a:latin typeface="Times"/>
                <a:ea typeface="Times"/>
                <a:cs typeface="Times"/>
                <a:sym typeface="Times"/>
              </a:rPr>
              <a:t>objective – free of politics</a:t>
            </a:r>
            <a:r>
              <a:rPr b="0" i="0" lang="en-US" sz="3200" u="none" cap="none" strike="noStrike">
                <a:solidFill>
                  <a:schemeClr val="dk2"/>
                </a:solidFill>
                <a:latin typeface="Times"/>
                <a:ea typeface="Times"/>
                <a:cs typeface="Times"/>
                <a:sym typeface="Times"/>
              </a:rPr>
              <a:t>” social science, separated from political economy and </a:t>
            </a:r>
            <a:r>
              <a:rPr b="0" i="0" lang="en-US" sz="3200" u="none" cap="none" strike="noStrike">
                <a:solidFill>
                  <a:srgbClr val="C00000"/>
                </a:solidFill>
                <a:latin typeface="Times"/>
                <a:ea typeface="Times"/>
                <a:cs typeface="Times"/>
                <a:sym typeface="Times"/>
              </a:rPr>
              <a:t>based on hard sciences -- “laws” and mathematics.</a:t>
            </a:r>
            <a:br>
              <a:rPr b="0" i="0" lang="en-US" sz="3200" u="none" cap="none" strike="noStrike">
                <a:solidFill>
                  <a:srgbClr val="C00000"/>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rgbClr val="C00000"/>
                </a:solidFill>
                <a:latin typeface="Times"/>
                <a:ea typeface="Times"/>
                <a:cs typeface="Times"/>
                <a:sym typeface="Times"/>
              </a:rPr>
              <a:t>Economics</a:t>
            </a:r>
            <a:r>
              <a:rPr b="0" i="0" lang="en-US" sz="3200" u="none" cap="none" strike="noStrike">
                <a:solidFill>
                  <a:schemeClr val="dk2"/>
                </a:solidFill>
                <a:latin typeface="Times"/>
                <a:ea typeface="Times"/>
                <a:cs typeface="Times"/>
                <a:sym typeface="Times"/>
              </a:rPr>
              <a:t> was about </a:t>
            </a:r>
            <a:r>
              <a:rPr b="0" i="0" lang="en-US" sz="3200" u="none" cap="none" strike="noStrike">
                <a:solidFill>
                  <a:srgbClr val="C00000"/>
                </a:solidFill>
                <a:latin typeface="Times"/>
                <a:ea typeface="Times"/>
                <a:cs typeface="Times"/>
                <a:sym typeface="Times"/>
              </a:rPr>
              <a:t>human behavior </a:t>
            </a:r>
            <a:r>
              <a:rPr b="0" i="0" lang="en-US" sz="3200" u="none" cap="none" strike="noStrike">
                <a:solidFill>
                  <a:schemeClr val="dk2"/>
                </a:solidFill>
                <a:latin typeface="Times"/>
                <a:ea typeface="Times"/>
                <a:cs typeface="Times"/>
                <a:sym typeface="Times"/>
              </a:rPr>
              <a:t>in getting </a:t>
            </a:r>
            <a:r>
              <a:rPr b="0" i="0" lang="en-US" sz="3200" u="none" cap="none" strike="noStrike">
                <a:solidFill>
                  <a:srgbClr val="C00000"/>
                </a:solidFill>
                <a:latin typeface="Times"/>
                <a:ea typeface="Times"/>
                <a:cs typeface="Times"/>
                <a:sym typeface="Times"/>
              </a:rPr>
              <a:t>income and spending </a:t>
            </a:r>
            <a:r>
              <a:rPr b="0" i="0" lang="en-US" sz="3200" u="none" cap="none" strike="noStrike">
                <a:solidFill>
                  <a:schemeClr val="dk2"/>
                </a:solidFill>
                <a:latin typeface="Times"/>
                <a:ea typeface="Times"/>
                <a:cs typeface="Times"/>
                <a:sym typeface="Times"/>
              </a:rPr>
              <a:t>it, about </a:t>
            </a:r>
            <a:r>
              <a:rPr b="0" i="0" lang="en-US" sz="3200" u="none" cap="none" strike="noStrike">
                <a:solidFill>
                  <a:srgbClr val="C00000"/>
                </a:solidFill>
                <a:latin typeface="Times"/>
                <a:ea typeface="Times"/>
                <a:cs typeface="Times"/>
                <a:sym typeface="Times"/>
              </a:rPr>
              <a:t>production and exchange</a:t>
            </a:r>
            <a:r>
              <a:rPr b="0" i="0" lang="en-US" sz="3200" u="none" cap="none" strike="noStrike">
                <a:solidFill>
                  <a:schemeClr val="dk2"/>
                </a:solidFill>
                <a:latin typeface="Times"/>
                <a:ea typeface="Times"/>
                <a:cs typeface="Times"/>
                <a:sym typeface="Times"/>
              </a:rPr>
              <a:t>, </a:t>
            </a:r>
            <a:r>
              <a:rPr b="0" i="0" lang="en-US" sz="3200" u="none" cap="none" strike="noStrike">
                <a:solidFill>
                  <a:srgbClr val="C00000"/>
                </a:solidFill>
                <a:latin typeface="Times"/>
                <a:ea typeface="Times"/>
                <a:cs typeface="Times"/>
                <a:sym typeface="Times"/>
              </a:rPr>
              <a:t>less</a:t>
            </a:r>
            <a:r>
              <a:rPr b="0" i="0" lang="en-US" sz="3200" u="none" cap="none" strike="noStrike">
                <a:solidFill>
                  <a:schemeClr val="dk2"/>
                </a:solidFill>
                <a:latin typeface="Times"/>
                <a:ea typeface="Times"/>
                <a:cs typeface="Times"/>
                <a:sym typeface="Times"/>
              </a:rPr>
              <a:t> about </a:t>
            </a:r>
            <a:r>
              <a:rPr b="0" i="0" lang="en-US" sz="3200" u="none" cap="none" strike="noStrike">
                <a:solidFill>
                  <a:srgbClr val="C00000"/>
                </a:solidFill>
                <a:latin typeface="Times"/>
                <a:ea typeface="Times"/>
                <a:cs typeface="Times"/>
                <a:sym typeface="Times"/>
              </a:rPr>
              <a:t>distribution or consumption</a:t>
            </a:r>
            <a:r>
              <a:rPr b="0" i="0" lang="en-US" sz="3200" u="none" cap="none" strike="noStrike">
                <a:solidFill>
                  <a:schemeClr val="dk2"/>
                </a:solidFill>
                <a:latin typeface="Times"/>
                <a:ea typeface="Times"/>
                <a:cs typeface="Times"/>
                <a:sym typeface="Times"/>
              </a:rPr>
              <a:t>, and free of institutions and values (</a:t>
            </a:r>
            <a:r>
              <a:rPr b="0" i="1" lang="en-US" sz="3200" u="none" cap="none" strike="noStrike">
                <a:solidFill>
                  <a:schemeClr val="dk2"/>
                </a:solidFill>
                <a:latin typeface="Times"/>
                <a:ea typeface="Times"/>
                <a:cs typeface="Times"/>
                <a:sym typeface="Times"/>
              </a:rPr>
              <a:t>Principles of Economics</a:t>
            </a:r>
            <a:r>
              <a:rPr b="0" i="0" lang="en-US" sz="3200" u="none" cap="none" strike="noStrike">
                <a:solidFill>
                  <a:schemeClr val="dk2"/>
                </a:solidFill>
                <a:latin typeface="Times"/>
                <a:ea typeface="Times"/>
                <a:cs typeface="Times"/>
                <a:sym typeface="Times"/>
              </a:rPr>
              <a:t>, 1890).</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br>
              <a:rPr b="0" i="0" lang="en-US" sz="3200" u="none" cap="none" strike="noStrike">
                <a:solidFill>
                  <a:schemeClr val="dk1"/>
                </a:solidFill>
                <a:latin typeface="Arial Black"/>
                <a:ea typeface="Arial Black"/>
                <a:cs typeface="Arial Black"/>
                <a:sym typeface="Arial Black"/>
              </a:rPr>
            </a:br>
            <a:br>
              <a:rPr b="0" i="0" lang="en-US" sz="3200" u="none" cap="none" strike="noStrike">
                <a:solidFill>
                  <a:schemeClr val="dk1"/>
                </a:solidFill>
                <a:latin typeface="Arial Black"/>
                <a:ea typeface="Arial Black"/>
                <a:cs typeface="Arial Black"/>
                <a:sym typeface="Arial Black"/>
              </a:rPr>
            </a:br>
          </a:p>
        </p:txBody>
      </p:sp>
      <p:sp>
        <p:nvSpPr>
          <p:cNvPr id="286" name="Shape 286"/>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p:nvPr/>
        </p:nvSpPr>
        <p:spPr>
          <a:xfrm>
            <a:off x="76200" y="0"/>
            <a:ext cx="9067799" cy="643253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3600" u="none" cap="none" strike="noStrike">
                <a:solidFill>
                  <a:srgbClr val="000000"/>
                </a:solidFill>
                <a:latin typeface="Arial Black"/>
                <a:ea typeface="Arial Black"/>
                <a:cs typeface="Arial Black"/>
                <a:sym typeface="Arial Black"/>
              </a:rPr>
              <a:t>Responsibilities of Academia in paradigm shift toward HCSD (1)</a:t>
            </a: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l">
              <a:spcBef>
                <a:spcPts val="0"/>
              </a:spcBef>
              <a:spcAft>
                <a:spcPts val="0"/>
              </a:spcAft>
              <a:buSzPct val="25000"/>
              <a:buNone/>
            </a:pPr>
            <a:r>
              <a:rPr b="1" i="0" lang="en-US" sz="2800" u="none" cap="none" strike="noStrike">
                <a:solidFill>
                  <a:srgbClr val="000000"/>
                </a:solidFill>
                <a:latin typeface="Arial"/>
                <a:ea typeface="Arial"/>
                <a:cs typeface="Arial"/>
                <a:sym typeface="Arial"/>
              </a:rPr>
              <a:t>In </a:t>
            </a:r>
            <a:r>
              <a:rPr b="1" i="0" lang="en-US" sz="2800" u="sng" cap="none" strike="noStrike">
                <a:solidFill>
                  <a:srgbClr val="000000"/>
                </a:solidFill>
                <a:latin typeface="Arial"/>
                <a:ea typeface="Arial"/>
                <a:cs typeface="Arial"/>
                <a:sym typeface="Arial"/>
              </a:rPr>
              <a:t>education process</a:t>
            </a:r>
            <a:r>
              <a:rPr b="1" i="0" lang="en-US" sz="2800" u="none" cap="none" strike="noStrike">
                <a:solidFill>
                  <a:srgbClr val="000000"/>
                </a:solidFill>
                <a:latin typeface="Arial"/>
                <a:ea typeface="Arial"/>
                <a:cs typeface="Arial"/>
                <a:sym typeface="Arial"/>
              </a:rPr>
              <a:t>:</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Implement </a:t>
            </a:r>
            <a:r>
              <a:rPr b="1" i="0" lang="en-US" sz="2800" u="none" cap="none" strike="noStrike">
                <a:solidFill>
                  <a:srgbClr val="FF0000"/>
                </a:solidFill>
                <a:latin typeface="Arial"/>
                <a:ea typeface="Arial"/>
                <a:cs typeface="Arial"/>
                <a:sym typeface="Arial"/>
              </a:rPr>
              <a:t>student-centered approach </a:t>
            </a:r>
            <a:r>
              <a:rPr b="1" i="0" lang="en-US" sz="2800" u="none" cap="none" strike="noStrike">
                <a:solidFill>
                  <a:srgbClr val="000000"/>
                </a:solidFill>
                <a:latin typeface="Arial"/>
                <a:ea typeface="Arial"/>
                <a:cs typeface="Arial"/>
                <a:sym typeface="Arial"/>
              </a:rPr>
              <a:t>to identify </a:t>
            </a:r>
            <a:r>
              <a:rPr b="1" lang="en-US" sz="2800"/>
              <a:t>students’ </a:t>
            </a:r>
            <a:r>
              <a:rPr b="1" i="0" lang="en-US" sz="2800" u="none" cap="none" strike="noStrike">
                <a:solidFill>
                  <a:srgbClr val="FF0000"/>
                </a:solidFill>
                <a:latin typeface="Arial"/>
                <a:ea typeface="Arial"/>
                <a:cs typeface="Arial"/>
                <a:sym typeface="Arial"/>
              </a:rPr>
              <a:t>unique talents </a:t>
            </a:r>
            <a:r>
              <a:rPr b="1" i="0" lang="en-US" sz="2800" u="none" cap="none" strike="noStrike">
                <a:solidFill>
                  <a:srgbClr val="000000"/>
                </a:solidFill>
                <a:latin typeface="Arial"/>
                <a:ea typeface="Arial"/>
                <a:cs typeface="Arial"/>
                <a:sym typeface="Arial"/>
              </a:rPr>
              <a:t>=&gt; facilitate personal and professional development</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Keep balance between Knowledge (K), Skills (S) and Attitudes (A) building</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Help them to </a:t>
            </a:r>
            <a:r>
              <a:rPr b="1" i="0" lang="en-US" sz="2800" u="none" cap="none" strike="noStrike">
                <a:solidFill>
                  <a:srgbClr val="FF0000"/>
                </a:solidFill>
                <a:latin typeface="Arial"/>
                <a:ea typeface="Arial"/>
                <a:cs typeface="Arial"/>
                <a:sym typeface="Arial"/>
              </a:rPr>
              <a:t>discover</a:t>
            </a:r>
            <a:r>
              <a:rPr b="1" i="0" lang="en-US" sz="2800" u="none" cap="none" strike="noStrike">
                <a:solidFill>
                  <a:srgbClr val="000000"/>
                </a:solidFill>
                <a:latin typeface="Arial"/>
                <a:ea typeface="Arial"/>
                <a:cs typeface="Arial"/>
                <a:sym typeface="Arial"/>
              </a:rPr>
              <a:t> K rather then transfer</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Promote not only </a:t>
            </a:r>
            <a:r>
              <a:rPr b="1" i="0" lang="en-US" sz="2800" u="none" cap="none" strike="noStrike">
                <a:solidFill>
                  <a:srgbClr val="FF0000"/>
                </a:solidFill>
                <a:latin typeface="Arial"/>
                <a:ea typeface="Arial"/>
                <a:cs typeface="Arial"/>
                <a:sym typeface="Arial"/>
              </a:rPr>
              <a:t>hard</a:t>
            </a:r>
            <a:r>
              <a:rPr b="1" i="0" lang="en-US" sz="2800" u="none" cap="none" strike="noStrike">
                <a:solidFill>
                  <a:srgbClr val="000000"/>
                </a:solidFill>
                <a:latin typeface="Arial"/>
                <a:ea typeface="Arial"/>
                <a:cs typeface="Arial"/>
                <a:sym typeface="Arial"/>
              </a:rPr>
              <a:t> but particularly the </a:t>
            </a:r>
            <a:r>
              <a:rPr b="1" i="0" lang="en-US" sz="2800" u="none" cap="none" strike="noStrike">
                <a:solidFill>
                  <a:srgbClr val="FF0000"/>
                </a:solidFill>
                <a:latin typeface="Arial"/>
                <a:ea typeface="Arial"/>
                <a:cs typeface="Arial"/>
                <a:sym typeface="Arial"/>
              </a:rPr>
              <a:t>soft S</a:t>
            </a:r>
            <a:r>
              <a:rPr b="1" i="0" lang="en-US" sz="2800" u="none" cap="none" strike="noStrike">
                <a:solidFill>
                  <a:srgbClr val="000000"/>
                </a:solidFill>
                <a:latin typeface="Arial"/>
                <a:ea typeface="Arial"/>
                <a:cs typeface="Arial"/>
                <a:sym typeface="Arial"/>
              </a:rPr>
              <a:t> = </a:t>
            </a:r>
            <a:r>
              <a:rPr b="1" i="0" lang="en-US" sz="2800" u="none" cap="none" strike="noStrike">
                <a:solidFill>
                  <a:schemeClr val="dk1"/>
                </a:solidFill>
                <a:latin typeface="Arial"/>
                <a:ea typeface="Arial"/>
                <a:cs typeface="Arial"/>
                <a:sym typeface="Arial"/>
              </a:rPr>
              <a:t>critical factor for </a:t>
            </a:r>
            <a:r>
              <a:rPr b="1" i="0" lang="en-US" sz="2800" u="none" cap="none" strike="noStrike">
                <a:solidFill>
                  <a:srgbClr val="FF0000"/>
                </a:solidFill>
                <a:latin typeface="Arial"/>
                <a:ea typeface="Arial"/>
                <a:cs typeface="Arial"/>
                <a:sym typeface="Arial"/>
              </a:rPr>
              <a:t>building SC</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Include </a:t>
            </a:r>
            <a:r>
              <a:rPr b="1" i="0" lang="en-US" sz="2800" u="none" cap="none" strike="noStrike">
                <a:solidFill>
                  <a:srgbClr val="FF0000"/>
                </a:solidFill>
                <a:latin typeface="Arial"/>
                <a:ea typeface="Arial"/>
                <a:cs typeface="Arial"/>
                <a:sym typeface="Arial"/>
              </a:rPr>
              <a:t>ethical principles </a:t>
            </a:r>
            <a:r>
              <a:rPr b="1" i="0" lang="en-US" sz="2800" u="none" cap="none" strike="noStrike">
                <a:solidFill>
                  <a:srgbClr val="000000"/>
                </a:solidFill>
                <a:latin typeface="Arial"/>
                <a:ea typeface="Arial"/>
                <a:cs typeface="Arial"/>
                <a:sym typeface="Arial"/>
              </a:rPr>
              <a:t>in A building by individual and team practical projects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p:nvPr/>
        </p:nvSpPr>
        <p:spPr>
          <a:xfrm>
            <a:off x="76200" y="0"/>
            <a:ext cx="9067799" cy="686341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3600" u="none" cap="none" strike="noStrike">
                <a:solidFill>
                  <a:srgbClr val="000000"/>
                </a:solidFill>
                <a:latin typeface="Arial Black"/>
                <a:ea typeface="Arial Black"/>
                <a:cs typeface="Arial Black"/>
                <a:sym typeface="Arial Black"/>
              </a:rPr>
              <a:t>Responsibilities of Academia in paradigm shift toward HCSD (2)</a:t>
            </a: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a:p>
            <a:pPr indent="0" lvl="0" marL="0" marR="0" rtl="0" algn="l">
              <a:spcBef>
                <a:spcPts val="0"/>
              </a:spcBef>
              <a:spcAft>
                <a:spcPts val="0"/>
              </a:spcAft>
              <a:buSzPct val="25000"/>
              <a:buNone/>
            </a:pPr>
            <a:r>
              <a:rPr b="1" i="0" lang="en-US" sz="2800" u="none" cap="none" strike="noStrike">
                <a:solidFill>
                  <a:srgbClr val="000000"/>
                </a:solidFill>
                <a:latin typeface="Arial"/>
                <a:ea typeface="Arial"/>
                <a:cs typeface="Arial"/>
                <a:sym typeface="Arial"/>
              </a:rPr>
              <a:t>In </a:t>
            </a:r>
            <a:r>
              <a:rPr b="1" i="0" lang="en-US" sz="2800" u="sng" cap="none" strike="noStrike">
                <a:solidFill>
                  <a:srgbClr val="000000"/>
                </a:solidFill>
                <a:latin typeface="Arial"/>
                <a:ea typeface="Arial"/>
                <a:cs typeface="Arial"/>
                <a:sym typeface="Arial"/>
              </a:rPr>
              <a:t>research process</a:t>
            </a:r>
            <a:r>
              <a:rPr b="1" i="0" lang="en-US" sz="2800" u="none" cap="none" strike="noStrike">
                <a:solidFill>
                  <a:srgbClr val="000000"/>
                </a:solidFill>
                <a:latin typeface="Arial"/>
                <a:ea typeface="Arial"/>
                <a:cs typeface="Arial"/>
                <a:sym typeface="Arial"/>
              </a:rPr>
              <a:t>:</a:t>
            </a:r>
          </a:p>
          <a:p>
            <a:pPr indent="-457200" lvl="0" marL="457200" marR="0" rtl="0" algn="l">
              <a:spcBef>
                <a:spcPts val="0"/>
              </a:spcBef>
              <a:spcAft>
                <a:spcPts val="0"/>
              </a:spcAft>
              <a:buClr>
                <a:srgbClr val="FF0000"/>
              </a:buClr>
              <a:buSzPct val="100000"/>
              <a:buFont typeface="Arial"/>
              <a:buChar char="•"/>
            </a:pPr>
            <a:r>
              <a:rPr b="1" i="0" lang="en-US" sz="2800" u="none" cap="none" strike="noStrike">
                <a:solidFill>
                  <a:srgbClr val="FF0000"/>
                </a:solidFill>
                <a:latin typeface="Arial"/>
                <a:ea typeface="Arial"/>
                <a:cs typeface="Arial"/>
                <a:sym typeface="Arial"/>
              </a:rPr>
              <a:t>Popularize best practices </a:t>
            </a:r>
            <a:r>
              <a:rPr b="1" i="0" lang="en-US" sz="2800" u="none" cap="none" strike="noStrike">
                <a:solidFill>
                  <a:srgbClr val="000000"/>
                </a:solidFill>
                <a:latin typeface="Arial"/>
                <a:ea typeface="Arial"/>
                <a:cs typeface="Arial"/>
                <a:sym typeface="Arial"/>
              </a:rPr>
              <a:t>of government, business and NGOs leading toward HCSD</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Have </a:t>
            </a:r>
            <a:r>
              <a:rPr b="1" lang="en-US" sz="2800">
                <a:solidFill>
                  <a:srgbClr val="FF0000"/>
                </a:solidFill>
              </a:rPr>
              <a:t>the</a:t>
            </a:r>
            <a:r>
              <a:rPr b="1" i="0" lang="en-US" sz="2800" u="none" cap="none" strike="noStrike">
                <a:solidFill>
                  <a:srgbClr val="FF0000"/>
                </a:solidFill>
                <a:latin typeface="Arial"/>
                <a:ea typeface="Arial"/>
                <a:cs typeface="Arial"/>
                <a:sym typeface="Arial"/>
              </a:rPr>
              <a:t> courage to defend academic integrity </a:t>
            </a:r>
            <a:r>
              <a:rPr b="1" i="0" lang="en-US" sz="2800" u="none" cap="none" strike="noStrike">
                <a:solidFill>
                  <a:srgbClr val="000000"/>
                </a:solidFill>
                <a:latin typeface="Arial"/>
                <a:ea typeface="Arial"/>
                <a:cs typeface="Arial"/>
                <a:sym typeface="Arial"/>
              </a:rPr>
              <a:t>in identifying governmental policy and market (business) failures threatening HCSD </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Promote </a:t>
            </a:r>
            <a:r>
              <a:rPr b="1" i="0" lang="en-US" sz="2800" u="none" cap="none" strike="noStrike">
                <a:solidFill>
                  <a:srgbClr val="FF0000"/>
                </a:solidFill>
                <a:latin typeface="Arial"/>
                <a:ea typeface="Arial"/>
                <a:cs typeface="Arial"/>
                <a:sym typeface="Arial"/>
              </a:rPr>
              <a:t>action research </a:t>
            </a:r>
            <a:r>
              <a:rPr b="1" i="0" lang="en-US" sz="2800" u="none" cap="none" strike="noStrike">
                <a:solidFill>
                  <a:srgbClr val="000000"/>
                </a:solidFill>
                <a:latin typeface="Arial"/>
                <a:ea typeface="Arial"/>
                <a:cs typeface="Arial"/>
                <a:sym typeface="Arial"/>
              </a:rPr>
              <a:t>involving all major HCSD stakeholders and share results</a:t>
            </a:r>
          </a:p>
          <a:p>
            <a:pPr indent="-457200" lvl="0" marL="457200" marR="0" rtl="0" algn="l">
              <a:spcBef>
                <a:spcPts val="0"/>
              </a:spcBef>
              <a:spcAft>
                <a:spcPts val="0"/>
              </a:spcAft>
              <a:buClr>
                <a:srgbClr val="000000"/>
              </a:buClr>
              <a:buSzPct val="100000"/>
              <a:buFont typeface="Arial"/>
              <a:buChar char="•"/>
            </a:pPr>
            <a:r>
              <a:rPr b="1" i="0" lang="en-US" sz="2800" u="none" cap="none" strike="noStrike">
                <a:solidFill>
                  <a:srgbClr val="000000"/>
                </a:solidFill>
                <a:latin typeface="Arial"/>
                <a:ea typeface="Arial"/>
                <a:cs typeface="Arial"/>
                <a:sym typeface="Arial"/>
              </a:rPr>
              <a:t>Support </a:t>
            </a:r>
            <a:r>
              <a:rPr b="1" i="0" lang="en-US" sz="2800" u="none" cap="none" strike="noStrike">
                <a:solidFill>
                  <a:srgbClr val="FF0000"/>
                </a:solidFill>
                <a:latin typeface="Arial"/>
                <a:ea typeface="Arial"/>
                <a:cs typeface="Arial"/>
                <a:sym typeface="Arial"/>
              </a:rPr>
              <a:t>networking</a:t>
            </a:r>
            <a:r>
              <a:rPr b="1" i="0" lang="en-US" sz="2800" u="none" cap="none" strike="noStrike">
                <a:solidFill>
                  <a:srgbClr val="000000"/>
                </a:solidFill>
                <a:latin typeface="Arial"/>
                <a:ea typeface="Arial"/>
                <a:cs typeface="Arial"/>
                <a:sym typeface="Arial"/>
              </a:rPr>
              <a:t> as the third resource allocation mode based on </a:t>
            </a:r>
            <a:r>
              <a:rPr b="1" i="0" lang="en-US" sz="2800" u="none" cap="none" strike="noStrike">
                <a:solidFill>
                  <a:srgbClr val="FF0000"/>
                </a:solidFill>
                <a:latin typeface="Arial"/>
                <a:ea typeface="Arial"/>
                <a:cs typeface="Arial"/>
                <a:sym typeface="Arial"/>
              </a:rPr>
              <a:t>ethical principles </a:t>
            </a:r>
            <a:r>
              <a:rPr b="1" i="0" lang="en-US" sz="2800" u="none" cap="none" strike="noStrike">
                <a:solidFill>
                  <a:srgbClr val="000000"/>
                </a:solidFill>
                <a:latin typeface="Arial"/>
                <a:ea typeface="Arial"/>
                <a:cs typeface="Arial"/>
                <a:sym typeface="Arial"/>
              </a:rPr>
              <a:t>in correcting governmental and market failures and thus </a:t>
            </a:r>
            <a:r>
              <a:rPr b="1" i="0" lang="en-US" sz="2800" u="none" cap="none" strike="noStrike">
                <a:solidFill>
                  <a:srgbClr val="FF0000"/>
                </a:solidFill>
                <a:latin typeface="Arial"/>
                <a:ea typeface="Arial"/>
                <a:cs typeface="Arial"/>
                <a:sym typeface="Arial"/>
              </a:rPr>
              <a:t>enriching SC </a:t>
            </a:r>
            <a:r>
              <a:rPr b="1" i="0" lang="en-US" sz="2800" u="none" cap="none" strike="noStrike">
                <a:solidFill>
                  <a:schemeClr val="dk1"/>
                </a:solidFill>
                <a:latin typeface="Arial"/>
                <a:ea typeface="Arial"/>
                <a:cs typeface="Arial"/>
                <a:sym typeface="Arial"/>
              </a:rPr>
              <a:t>and</a:t>
            </a:r>
            <a:r>
              <a:rPr b="1" i="0" lang="en-US" sz="2800" u="none" cap="none" strike="noStrike">
                <a:solidFill>
                  <a:srgbClr val="FF0000"/>
                </a:solidFill>
                <a:latin typeface="Arial"/>
                <a:ea typeface="Arial"/>
                <a:cs typeface="Arial"/>
                <a:sym typeface="Arial"/>
              </a:rPr>
              <a:t> contributing </a:t>
            </a:r>
            <a:r>
              <a:rPr b="1" i="0" lang="en-US" sz="2800" u="none" cap="none" strike="noStrike">
                <a:solidFill>
                  <a:schemeClr val="dk1"/>
                </a:solidFill>
                <a:latin typeface="Arial"/>
                <a:ea typeface="Arial"/>
                <a:cs typeface="Arial"/>
                <a:sym typeface="Arial"/>
              </a:rPr>
              <a:t>to HCSD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0" y="238036"/>
            <a:ext cx="9144000" cy="120032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2400" u="none" cap="none" strike="noStrike">
                <a:solidFill>
                  <a:schemeClr val="dk1"/>
                </a:solidFill>
                <a:latin typeface="Arial Black"/>
                <a:ea typeface="Arial Black"/>
                <a:cs typeface="Arial Black"/>
                <a:sym typeface="Arial Black"/>
              </a:rPr>
              <a:t>Microeconomics of Competitiveness – the Global Knowledge Generation Network’s Approach to </a:t>
            </a:r>
            <a:br>
              <a:rPr b="0" i="0" lang="en-US" sz="2400" u="none" cap="none" strike="noStrike">
                <a:solidFill>
                  <a:schemeClr val="dk1"/>
                </a:solidFill>
                <a:latin typeface="Arial Black"/>
                <a:ea typeface="Arial Black"/>
                <a:cs typeface="Arial Black"/>
                <a:sym typeface="Arial Black"/>
              </a:rPr>
            </a:br>
            <a:r>
              <a:rPr b="0" i="0" lang="en-US" sz="2400" u="none" cap="none" strike="noStrike">
                <a:solidFill>
                  <a:schemeClr val="dk1"/>
                </a:solidFill>
                <a:latin typeface="Arial Black"/>
                <a:ea typeface="Arial Black"/>
                <a:cs typeface="Arial Black"/>
                <a:sym typeface="Arial Black"/>
              </a:rPr>
              <a:t>SB </a:t>
            </a:r>
          </a:p>
        </p:txBody>
      </p:sp>
      <p:sp>
        <p:nvSpPr>
          <p:cNvPr id="486" name="Shape 486"/>
          <p:cNvSpPr txBox="1"/>
          <p:nvPr>
            <p:ph idx="1" type="body"/>
          </p:nvPr>
        </p:nvSpPr>
        <p:spPr>
          <a:xfrm>
            <a:off x="152400" y="1752600"/>
            <a:ext cx="8839199" cy="4953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From economic point of view, the SB means an enterprise that </a:t>
            </a:r>
            <a:r>
              <a:rPr b="0" i="0" lang="en-US" sz="3200" u="none" cap="none" strike="noStrike">
                <a:solidFill>
                  <a:srgbClr val="FF0000"/>
                </a:solidFill>
                <a:latin typeface="Arial"/>
                <a:ea typeface="Arial"/>
                <a:cs typeface="Arial"/>
                <a:sym typeface="Arial"/>
              </a:rPr>
              <a:t>maintains its competitive advantage</a:t>
            </a:r>
            <a:r>
              <a:rPr b="0" i="0" lang="en-US" sz="3200" u="none" cap="none" strike="noStrike">
                <a:solidFill>
                  <a:schemeClr val="dk1"/>
                </a:solidFill>
                <a:latin typeface="Arial"/>
                <a:ea typeface="Arial"/>
                <a:cs typeface="Arial"/>
                <a:sym typeface="Arial"/>
              </a:rPr>
              <a:t> coming from its </a:t>
            </a:r>
            <a:r>
              <a:rPr b="0" i="0" lang="en-US" sz="3200" u="none" cap="none" strike="noStrike">
                <a:solidFill>
                  <a:srgbClr val="FF0000"/>
                </a:solidFill>
                <a:latin typeface="Arial"/>
                <a:ea typeface="Arial"/>
                <a:cs typeface="Arial"/>
                <a:sym typeface="Arial"/>
              </a:rPr>
              <a:t>unique value chain </a:t>
            </a:r>
            <a:r>
              <a:rPr b="0" i="0" lang="en-US" sz="3200" u="none" cap="none" strike="noStrike">
                <a:solidFill>
                  <a:schemeClr val="dk1"/>
                </a:solidFill>
                <a:latin typeface="Arial"/>
                <a:ea typeface="Arial"/>
                <a:cs typeface="Arial"/>
                <a:sym typeface="Arial"/>
              </a:rPr>
              <a:t>(Porter 2008) </a:t>
            </a:r>
          </a:p>
          <a:p>
            <a:pPr indent="-342900" lvl="0" marL="342900" marR="0" rtl="0" algn="l">
              <a:lnSpc>
                <a:spcPct val="90000"/>
              </a:lnSpc>
              <a:spcBef>
                <a:spcPts val="640"/>
              </a:spcBef>
              <a:spcAft>
                <a:spcPts val="0"/>
              </a:spcAft>
              <a:buClr>
                <a:schemeClr val="dk1"/>
              </a:buClr>
              <a:buSzPct val="85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90000"/>
              </a:lnSpc>
              <a:spcBef>
                <a:spcPts val="640"/>
              </a:spcBef>
              <a:spcAft>
                <a:spcPts val="0"/>
              </a:spcAft>
              <a:buClr>
                <a:schemeClr val="dk1"/>
              </a:buClr>
              <a:buSzPct val="85000"/>
              <a:buFont typeface="Arial"/>
              <a:buChar char="•"/>
            </a:pPr>
            <a:r>
              <a:rPr b="0" i="0" lang="en-US" sz="3200" u="none" cap="none" strike="noStrike">
                <a:solidFill>
                  <a:schemeClr val="dk1"/>
                </a:solidFill>
                <a:latin typeface="Arial"/>
                <a:ea typeface="Arial"/>
                <a:cs typeface="Arial"/>
                <a:sym typeface="Arial"/>
              </a:rPr>
              <a:t>It requires </a:t>
            </a:r>
            <a:r>
              <a:rPr b="0" i="0" lang="en-US" sz="3200" u="none" cap="none" strike="noStrike">
                <a:solidFill>
                  <a:srgbClr val="FF0000"/>
                </a:solidFill>
                <a:latin typeface="Arial"/>
                <a:ea typeface="Arial"/>
                <a:cs typeface="Arial"/>
                <a:sym typeface="Arial"/>
              </a:rPr>
              <a:t>strategic approach </a:t>
            </a:r>
            <a:r>
              <a:rPr b="0" i="0" lang="en-US" sz="3200" u="none" cap="none" strike="noStrike">
                <a:solidFill>
                  <a:schemeClr val="dk1"/>
                </a:solidFill>
                <a:latin typeface="Arial"/>
                <a:ea typeface="Arial"/>
                <a:cs typeface="Arial"/>
                <a:sym typeface="Arial"/>
              </a:rPr>
              <a:t>to SB including redesigning </a:t>
            </a:r>
            <a:r>
              <a:rPr b="0" i="0" lang="en-US" sz="3200" u="none" cap="none" strike="noStrike">
                <a:solidFill>
                  <a:srgbClr val="FF0000"/>
                </a:solidFill>
                <a:latin typeface="Arial"/>
                <a:ea typeface="Arial"/>
                <a:cs typeface="Arial"/>
                <a:sym typeface="Arial"/>
              </a:rPr>
              <a:t>value chain,</a:t>
            </a:r>
            <a:r>
              <a:rPr b="0" i="0" lang="en-US" sz="3200" u="none" cap="none" strike="noStrike">
                <a:solidFill>
                  <a:schemeClr val="dk1"/>
                </a:solidFill>
                <a:latin typeface="Arial"/>
                <a:ea typeface="Arial"/>
                <a:cs typeface="Arial"/>
                <a:sym typeface="Arial"/>
              </a:rPr>
              <a:t> </a:t>
            </a:r>
            <a:r>
              <a:rPr b="0" i="0" lang="en-US" sz="3200" u="none" cap="none" strike="noStrike">
                <a:solidFill>
                  <a:srgbClr val="FF0000"/>
                </a:solidFill>
                <a:latin typeface="Arial"/>
                <a:ea typeface="Arial"/>
                <a:cs typeface="Arial"/>
                <a:sym typeface="Arial"/>
              </a:rPr>
              <a:t>diamond of competition &amp; shared values</a:t>
            </a:r>
            <a:r>
              <a:rPr b="0" i="0" lang="en-US" sz="3200" u="none" cap="none" strike="noStrike">
                <a:solidFill>
                  <a:schemeClr val="dk1"/>
                </a:solidFill>
                <a:latin typeface="Arial"/>
                <a:ea typeface="Arial"/>
                <a:cs typeface="Arial"/>
                <a:sym typeface="Arial"/>
              </a:rPr>
              <a:t> (Porter &amp; Kramer 2011)</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sp>
        <p:nvSpPr>
          <p:cNvPr id="492" name="Shape 492"/>
          <p:cNvSpPr txBox="1"/>
          <p:nvPr>
            <p:ph type="title"/>
          </p:nvPr>
        </p:nvSpPr>
        <p:spPr>
          <a:xfrm>
            <a:off x="0" y="0"/>
            <a:ext cx="9144000" cy="110331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200" u="none" cap="none" strike="noStrike">
                <a:solidFill>
                  <a:schemeClr val="dk2"/>
                </a:solidFill>
                <a:latin typeface="Arial Black"/>
                <a:ea typeface="Arial Black"/>
                <a:cs typeface="Arial Black"/>
                <a:sym typeface="Arial Black"/>
              </a:rPr>
              <a:t>Two Types of Competitive Advantage (M. Porter)</a:t>
            </a:r>
          </a:p>
        </p:txBody>
      </p:sp>
      <p:pic>
        <p:nvPicPr>
          <p:cNvPr id="493" name="Shape 493"/>
          <p:cNvPicPr preferRelativeResize="0"/>
          <p:nvPr>
            <p:ph idx="1" type="body"/>
          </p:nvPr>
        </p:nvPicPr>
        <p:blipFill rotWithShape="1">
          <a:blip r:embed="rId3">
            <a:alphaModFix/>
          </a:blip>
          <a:srcRect b="0" l="0" r="0" t="0"/>
          <a:stretch/>
        </p:blipFill>
        <p:spPr>
          <a:xfrm>
            <a:off x="1255712" y="1677988"/>
            <a:ext cx="5307011" cy="45418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type="title"/>
          </p:nvPr>
        </p:nvSpPr>
        <p:spPr>
          <a:xfrm>
            <a:off x="0" y="190445"/>
            <a:ext cx="9144000" cy="52321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2800" u="none" cap="none" strike="noStrike">
                <a:solidFill>
                  <a:schemeClr val="dk2"/>
                </a:solidFill>
                <a:latin typeface="Arial Black"/>
                <a:ea typeface="Arial Black"/>
                <a:cs typeface="Arial Black"/>
                <a:sym typeface="Arial Black"/>
              </a:rPr>
              <a:t>Redesigning Value Chain for HCS (Porter )</a:t>
            </a:r>
          </a:p>
        </p:txBody>
      </p:sp>
      <p:sp>
        <p:nvSpPr>
          <p:cNvPr id="500" name="Shape 500"/>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Arial"/>
              <a:buNone/>
            </a:pPr>
            <a:r>
              <a:t/>
            </a:r>
            <a:endParaRPr b="0" i="0" sz="3200" u="none" cap="none" strike="noStrike">
              <a:solidFill>
                <a:schemeClr val="dk1"/>
              </a:solidFill>
              <a:latin typeface="Arial"/>
              <a:ea typeface="Arial"/>
              <a:cs typeface="Arial"/>
              <a:sym typeface="Arial"/>
            </a:endParaRPr>
          </a:p>
        </p:txBody>
      </p:sp>
      <p:pic>
        <p:nvPicPr>
          <p:cNvPr id="501" name="Shape 501"/>
          <p:cNvPicPr preferRelativeResize="0"/>
          <p:nvPr/>
        </p:nvPicPr>
        <p:blipFill rotWithShape="1">
          <a:blip r:embed="rId3">
            <a:alphaModFix/>
          </a:blip>
          <a:srcRect b="0" l="0" r="0" t="0"/>
          <a:stretch/>
        </p:blipFill>
        <p:spPr>
          <a:xfrm>
            <a:off x="0" y="1104004"/>
            <a:ext cx="9067799" cy="53642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0" y="136157"/>
            <a:ext cx="9144000" cy="830996"/>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2400" u="none" cap="none" strike="noStrike">
                <a:solidFill>
                  <a:schemeClr val="dk2"/>
                </a:solidFill>
                <a:latin typeface="Arial Black"/>
                <a:ea typeface="Arial Black"/>
                <a:cs typeface="Arial Black"/>
                <a:sym typeface="Arial Black"/>
              </a:rPr>
              <a:t>Adjusting Diamond of Competition to HCS Advantage (M. Porter)</a:t>
            </a:r>
          </a:p>
        </p:txBody>
      </p:sp>
      <p:sp>
        <p:nvSpPr>
          <p:cNvPr id="508" name="Shape 508"/>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Arial"/>
              <a:buNone/>
            </a:pPr>
            <a:r>
              <a:t/>
            </a:r>
            <a:endParaRPr b="0" i="0" sz="3200" u="none" cap="none" strike="noStrike">
              <a:solidFill>
                <a:schemeClr val="dk1"/>
              </a:solidFill>
              <a:latin typeface="Arial"/>
              <a:ea typeface="Arial"/>
              <a:cs typeface="Arial"/>
              <a:sym typeface="Arial"/>
            </a:endParaRPr>
          </a:p>
        </p:txBody>
      </p:sp>
      <p:pic>
        <p:nvPicPr>
          <p:cNvPr id="509" name="Shape 509"/>
          <p:cNvPicPr preferRelativeResize="0"/>
          <p:nvPr/>
        </p:nvPicPr>
        <p:blipFill rotWithShape="1">
          <a:blip r:embed="rId3">
            <a:alphaModFix/>
          </a:blip>
          <a:srcRect b="0" l="0" r="0" t="0"/>
          <a:stretch/>
        </p:blipFill>
        <p:spPr>
          <a:xfrm>
            <a:off x="-2270" y="847592"/>
            <a:ext cx="9146269" cy="60104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p:nvPr/>
        </p:nvSpPr>
        <p:spPr>
          <a:xfrm>
            <a:off x="0" y="0"/>
            <a:ext cx="9144000" cy="87716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3200" u="none" cap="none" strike="noStrike">
                <a:solidFill>
                  <a:srgbClr val="000000"/>
                </a:solidFill>
                <a:latin typeface="Arial Black"/>
                <a:ea typeface="Arial Black"/>
                <a:cs typeface="Arial Black"/>
                <a:sym typeface="Arial Black"/>
              </a:rPr>
              <a:t>Creating Shared Value </a:t>
            </a:r>
            <a:r>
              <a:rPr b="0" i="0" lang="en-US" sz="2000" u="none" cap="none" strike="noStrike">
                <a:solidFill>
                  <a:srgbClr val="000000"/>
                </a:solidFill>
                <a:latin typeface="Arial Black"/>
                <a:ea typeface="Arial Black"/>
                <a:cs typeface="Arial Black"/>
                <a:sym typeface="Arial Black"/>
              </a:rPr>
              <a:t>(Porter &amp; Kramer 2011)</a:t>
            </a: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32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0" i="0" sz="2000" u="none" cap="none" strike="noStrike">
              <a:solidFill>
                <a:srgbClr val="000000"/>
              </a:solidFill>
              <a:latin typeface="Times"/>
              <a:ea typeface="Times"/>
              <a:cs typeface="Times"/>
              <a:sym typeface="Times"/>
            </a:endParaRPr>
          </a:p>
        </p:txBody>
      </p:sp>
      <p:pic>
        <p:nvPicPr>
          <p:cNvPr id="515" name="Shape 515"/>
          <p:cNvPicPr preferRelativeResize="0"/>
          <p:nvPr/>
        </p:nvPicPr>
        <p:blipFill rotWithShape="1">
          <a:blip r:embed="rId3">
            <a:alphaModFix/>
          </a:blip>
          <a:srcRect b="0" l="0" r="0" t="0"/>
          <a:stretch/>
        </p:blipFill>
        <p:spPr>
          <a:xfrm>
            <a:off x="304800" y="483458"/>
            <a:ext cx="8359775" cy="637454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p:nvPr/>
        </p:nvSpPr>
        <p:spPr>
          <a:xfrm>
            <a:off x="76200" y="0"/>
            <a:ext cx="9067799" cy="10156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000" u="none" cap="none" strike="noStrike">
                <a:solidFill>
                  <a:srgbClr val="000000"/>
                </a:solidFill>
                <a:latin typeface="Arial Black"/>
                <a:ea typeface="Arial Black"/>
                <a:cs typeface="Arial Black"/>
                <a:sym typeface="Arial Black"/>
              </a:rPr>
              <a:t>Responsibilities of Companies – Business Sector in paradigm shift toward HCSD (1)</a:t>
            </a:r>
          </a:p>
          <a:p>
            <a:pPr indent="0" lvl="0" marL="0" marR="0" rtl="0" algn="l">
              <a:spcBef>
                <a:spcPts val="0"/>
              </a:spcBef>
              <a:spcAft>
                <a:spcPts val="0"/>
              </a:spcAft>
              <a:buNone/>
            </a:pPr>
            <a:r>
              <a:t/>
            </a:r>
            <a:endParaRPr b="1" i="0" sz="2000" u="none" cap="none" strike="noStrike">
              <a:solidFill>
                <a:srgbClr val="000000"/>
              </a:solidFill>
              <a:latin typeface="Arial Black"/>
              <a:ea typeface="Arial Black"/>
              <a:cs typeface="Arial Black"/>
              <a:sym typeface="Arial Black"/>
            </a:endParaRPr>
          </a:p>
        </p:txBody>
      </p:sp>
      <p:pic>
        <p:nvPicPr>
          <p:cNvPr id="521" name="Shape 521"/>
          <p:cNvPicPr preferRelativeResize="0"/>
          <p:nvPr/>
        </p:nvPicPr>
        <p:blipFill rotWithShape="1">
          <a:blip r:embed="rId3">
            <a:alphaModFix/>
          </a:blip>
          <a:srcRect b="0" l="0" r="0" t="0"/>
          <a:stretch/>
        </p:blipFill>
        <p:spPr>
          <a:xfrm>
            <a:off x="76200" y="762000"/>
            <a:ext cx="9067799" cy="59435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0" y="180072"/>
            <a:ext cx="9144000" cy="954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2800" u="none" cap="none" strike="noStrike">
                <a:solidFill>
                  <a:schemeClr val="dk2"/>
                </a:solidFill>
                <a:latin typeface="Arial Black"/>
                <a:ea typeface="Arial Black"/>
                <a:cs typeface="Arial Black"/>
                <a:sym typeface="Arial Black"/>
              </a:rPr>
              <a:t>Dynamics of the Global Environmental Market:</a:t>
            </a:r>
            <a:br>
              <a:rPr b="0" i="0" lang="en-US" sz="2800" u="none" cap="none" strike="noStrike">
                <a:solidFill>
                  <a:schemeClr val="dk2"/>
                </a:solidFill>
                <a:latin typeface="Arial Black"/>
                <a:ea typeface="Arial Black"/>
                <a:cs typeface="Arial Black"/>
                <a:sym typeface="Arial Black"/>
              </a:rPr>
            </a:br>
            <a:r>
              <a:rPr b="0" i="0" lang="en-US" sz="2800" u="none" cap="none" strike="noStrike">
                <a:solidFill>
                  <a:schemeClr val="dk2"/>
                </a:solidFill>
                <a:latin typeface="Arial Black"/>
                <a:ea typeface="Arial Black"/>
                <a:cs typeface="Arial Black"/>
                <a:sym typeface="Arial Black"/>
              </a:rPr>
              <a:t>1990-2010-2030 </a:t>
            </a:r>
            <a:r>
              <a:rPr b="0" i="0" lang="en-US" sz="1400" u="none" cap="none" strike="noStrike">
                <a:solidFill>
                  <a:schemeClr val="dk2"/>
                </a:solidFill>
                <a:latin typeface="Arial Black"/>
                <a:ea typeface="Arial Black"/>
                <a:cs typeface="Arial Black"/>
                <a:sym typeface="Arial Black"/>
              </a:rPr>
              <a:t>(WB, OECD, EBI)</a:t>
            </a:r>
          </a:p>
        </p:txBody>
      </p:sp>
      <p:sp>
        <p:nvSpPr>
          <p:cNvPr id="528" name="Shape 528"/>
          <p:cNvSpPr txBox="1"/>
          <p:nvPr>
            <p:ph idx="1" type="body"/>
          </p:nvPr>
        </p:nvSpPr>
        <p:spPr>
          <a:xfrm>
            <a:off x="228600" y="1219200"/>
            <a:ext cx="8915400" cy="5638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Arial"/>
              <a:buChar char="•"/>
            </a:pPr>
            <a:r>
              <a:rPr b="1" i="0" lang="en-US" sz="3200" u="none" cap="none" strike="noStrike">
                <a:solidFill>
                  <a:schemeClr val="dk1"/>
                </a:solidFill>
                <a:latin typeface="Arial"/>
                <a:ea typeface="Arial"/>
                <a:cs typeface="Arial"/>
                <a:sym typeface="Arial"/>
              </a:rPr>
              <a:t>1990			200 billion USD</a:t>
            </a:r>
          </a:p>
          <a:p>
            <a:pPr indent="-342900" lvl="0" marL="342900" marR="0" rtl="0" algn="l">
              <a:spcBef>
                <a:spcPts val="640"/>
              </a:spcBef>
              <a:spcAft>
                <a:spcPts val="0"/>
              </a:spcAft>
              <a:buClr>
                <a:schemeClr val="dk1"/>
              </a:buClr>
              <a:buSzPct val="85000"/>
              <a:buFont typeface="Arial"/>
              <a:buNone/>
            </a:pPr>
            <a:r>
              <a:t/>
            </a:r>
            <a:endParaRPr b="1"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85000"/>
              <a:buFont typeface="Arial"/>
              <a:buChar char="•"/>
            </a:pPr>
            <a:r>
              <a:rPr b="1" i="0" lang="en-US" sz="3200" u="none" cap="none" strike="noStrike">
                <a:solidFill>
                  <a:schemeClr val="dk1"/>
                </a:solidFill>
                <a:latin typeface="Arial"/>
                <a:ea typeface="Arial"/>
                <a:cs typeface="Arial"/>
                <a:sym typeface="Arial"/>
              </a:rPr>
              <a:t>1995			500 billion USD</a:t>
            </a:r>
          </a:p>
          <a:p>
            <a:pPr indent="-342900" lvl="0" marL="342900" marR="0" rtl="0" algn="l">
              <a:spcBef>
                <a:spcPts val="640"/>
              </a:spcBef>
              <a:spcAft>
                <a:spcPts val="0"/>
              </a:spcAft>
              <a:buClr>
                <a:schemeClr val="dk1"/>
              </a:buClr>
              <a:buSzPct val="85000"/>
              <a:buFont typeface="Arial"/>
              <a:buNone/>
            </a:pPr>
            <a:r>
              <a:t/>
            </a:r>
            <a:endParaRPr b="1"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85000"/>
              <a:buFont typeface="Arial"/>
              <a:buChar char="•"/>
            </a:pPr>
            <a:r>
              <a:rPr b="1" i="0" lang="en-US" sz="3200" u="none" cap="none" strike="noStrike">
                <a:solidFill>
                  <a:schemeClr val="dk1"/>
                </a:solidFill>
                <a:latin typeface="Arial"/>
                <a:ea typeface="Arial"/>
                <a:cs typeface="Arial"/>
                <a:sym typeface="Arial"/>
              </a:rPr>
              <a:t>2000		1000 billion = 1 trillion USD</a:t>
            </a:r>
          </a:p>
          <a:p>
            <a:pPr indent="-342900" lvl="0" marL="342900" marR="0" rtl="0" algn="l">
              <a:spcBef>
                <a:spcPts val="640"/>
              </a:spcBef>
              <a:spcAft>
                <a:spcPts val="0"/>
              </a:spcAft>
              <a:buClr>
                <a:schemeClr val="dk1"/>
              </a:buClr>
              <a:buSzPct val="85000"/>
              <a:buFont typeface="Arial"/>
              <a:buNone/>
            </a:pPr>
            <a:r>
              <a:t/>
            </a:r>
            <a:endParaRPr b="1"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85000"/>
              <a:buFont typeface="Arial"/>
              <a:buChar char="•"/>
            </a:pPr>
            <a:r>
              <a:rPr b="1" i="0" lang="en-US" sz="3200" u="none" cap="none" strike="noStrike">
                <a:solidFill>
                  <a:schemeClr val="dk1"/>
                </a:solidFill>
                <a:latin typeface="Arial"/>
                <a:ea typeface="Arial"/>
                <a:cs typeface="Arial"/>
                <a:sym typeface="Arial"/>
              </a:rPr>
              <a:t>2010			1.5-1.8 trillion USD</a:t>
            </a:r>
          </a:p>
          <a:p>
            <a:pPr indent="-342900" lvl="0" marL="342900" marR="0" rtl="0" algn="l">
              <a:spcBef>
                <a:spcPts val="640"/>
              </a:spcBef>
              <a:spcAft>
                <a:spcPts val="0"/>
              </a:spcAft>
              <a:buClr>
                <a:schemeClr val="dk1"/>
              </a:buClr>
              <a:buSzPct val="85000"/>
              <a:buFont typeface="Arial"/>
              <a:buNone/>
            </a:pPr>
            <a:r>
              <a:t/>
            </a:r>
            <a:endParaRPr b="1"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85000"/>
              <a:buFont typeface="Arial"/>
              <a:buChar char="•"/>
            </a:pPr>
            <a:r>
              <a:rPr b="1" i="0" lang="en-US" sz="3200" u="none" cap="none" strike="noStrike">
                <a:solidFill>
                  <a:schemeClr val="dk1"/>
                </a:solidFill>
                <a:latin typeface="Arial"/>
                <a:ea typeface="Arial"/>
                <a:cs typeface="Arial"/>
                <a:sym typeface="Arial"/>
              </a:rPr>
              <a:t>2030			7 trillion USD</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p:nvPr/>
        </p:nvSpPr>
        <p:spPr>
          <a:xfrm>
            <a:off x="76200" y="0"/>
            <a:ext cx="9067799" cy="10156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000" u="none" cap="none" strike="noStrike">
                <a:solidFill>
                  <a:srgbClr val="000000"/>
                </a:solidFill>
                <a:latin typeface="Arial Black"/>
                <a:ea typeface="Arial Black"/>
                <a:cs typeface="Arial Black"/>
                <a:sym typeface="Arial Black"/>
              </a:rPr>
              <a:t>Responsibilities of Companies –Business Sector in paradigm shift toward HCSD (2)</a:t>
            </a:r>
          </a:p>
          <a:p>
            <a:pPr indent="0" lvl="0" marL="0" marR="0" rtl="0" algn="l">
              <a:spcBef>
                <a:spcPts val="0"/>
              </a:spcBef>
              <a:spcAft>
                <a:spcPts val="0"/>
              </a:spcAft>
              <a:buNone/>
            </a:pPr>
            <a:r>
              <a:t/>
            </a:r>
            <a:endParaRPr b="1" i="0" sz="2000" u="none" cap="none" strike="noStrike">
              <a:solidFill>
                <a:srgbClr val="000000"/>
              </a:solidFill>
              <a:latin typeface="Arial Black"/>
              <a:ea typeface="Arial Black"/>
              <a:cs typeface="Arial Black"/>
              <a:sym typeface="Arial Black"/>
            </a:endParaRPr>
          </a:p>
        </p:txBody>
      </p:sp>
      <p:pic>
        <p:nvPicPr>
          <p:cNvPr id="534" name="Shape 534"/>
          <p:cNvPicPr preferRelativeResize="0"/>
          <p:nvPr/>
        </p:nvPicPr>
        <p:blipFill rotWithShape="1">
          <a:blip r:embed="rId3">
            <a:alphaModFix/>
          </a:blip>
          <a:srcRect b="0" l="0" r="0" t="0"/>
          <a:stretch/>
        </p:blipFill>
        <p:spPr>
          <a:xfrm>
            <a:off x="76200" y="819174"/>
            <a:ext cx="9067799" cy="619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0" y="20894"/>
            <a:ext cx="8991600" cy="8586966"/>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I define economics as a </a:t>
            </a:r>
            <a:r>
              <a:rPr b="0" i="0" lang="en-US" sz="3200" u="none" cap="none" strike="noStrike">
                <a:solidFill>
                  <a:srgbClr val="C00000"/>
                </a:solidFill>
                <a:latin typeface="Times"/>
                <a:ea typeface="Times"/>
                <a:cs typeface="Times"/>
                <a:sym typeface="Times"/>
              </a:rPr>
              <a:t>social science</a:t>
            </a:r>
            <a:r>
              <a:rPr b="0" i="0" lang="en-US" sz="3200" u="none" cap="none" strike="noStrike">
                <a:solidFill>
                  <a:schemeClr val="dk2"/>
                </a:solidFill>
                <a:latin typeface="Times"/>
                <a:ea typeface="Times"/>
                <a:cs typeface="Times"/>
                <a:sym typeface="Times"/>
              </a:rPr>
              <a:t> searching for an </a:t>
            </a:r>
            <a:r>
              <a:rPr b="0" i="0" lang="en-US" sz="3200" u="none" cap="none" strike="noStrike">
                <a:solidFill>
                  <a:srgbClr val="C00000"/>
                </a:solidFill>
                <a:latin typeface="Times"/>
                <a:ea typeface="Times"/>
                <a:cs typeface="Times"/>
                <a:sym typeface="Times"/>
              </a:rPr>
              <a:t>optimal allocation of resources </a:t>
            </a:r>
            <a:r>
              <a:rPr b="0" i="0" lang="en-US" sz="3200" u="none" cap="none" strike="noStrike">
                <a:solidFill>
                  <a:schemeClr val="dk2"/>
                </a:solidFill>
                <a:latin typeface="Times"/>
                <a:ea typeface="Times"/>
                <a:cs typeface="Times"/>
                <a:sym typeface="Times"/>
              </a:rPr>
              <a:t>– different forms of capital – to </a:t>
            </a:r>
            <a:r>
              <a:rPr b="0" i="0" lang="en-US" sz="3200" u="none" cap="none" strike="noStrike">
                <a:solidFill>
                  <a:srgbClr val="C00000"/>
                </a:solidFill>
                <a:latin typeface="Times"/>
                <a:ea typeface="Times"/>
                <a:cs typeface="Times"/>
                <a:sym typeface="Times"/>
              </a:rPr>
              <a:t>satisfy human needs </a:t>
            </a:r>
            <a:r>
              <a:rPr b="0" i="0" lang="en-US" sz="3200" u="none" cap="none" strike="noStrike">
                <a:solidFill>
                  <a:schemeClr val="dk2"/>
                </a:solidFill>
                <a:latin typeface="Times"/>
                <a:ea typeface="Times"/>
                <a:cs typeface="Times"/>
                <a:sym typeface="Times"/>
              </a:rPr>
              <a:t>and </a:t>
            </a:r>
            <a:r>
              <a:rPr b="0" i="0" lang="en-US" sz="3200" u="none" cap="none" strike="noStrike">
                <a:solidFill>
                  <a:srgbClr val="C00000"/>
                </a:solidFill>
                <a:latin typeface="Times"/>
                <a:ea typeface="Times"/>
                <a:cs typeface="Times"/>
                <a:sym typeface="Times"/>
              </a:rPr>
              <a:t>secure human centered sustainability</a:t>
            </a:r>
            <a:r>
              <a:rPr b="0" i="0" lang="en-US" sz="3200" u="none" cap="none" strike="noStrike">
                <a:solidFill>
                  <a:schemeClr val="dk2"/>
                </a:solidFill>
                <a:latin typeface="Times"/>
                <a:ea typeface="Times"/>
                <a:cs typeface="Times"/>
                <a:sym typeface="Times"/>
              </a:rPr>
              <a:t> (HCS).</a:t>
            </a:r>
            <a:br>
              <a:rPr b="0" i="0" lang="en-US" sz="3200" u="none" cap="none" strike="noStrike">
                <a:solidFill>
                  <a:schemeClr val="dk2"/>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 It takes into account </a:t>
            </a:r>
            <a:r>
              <a:rPr b="0" i="0" lang="en-US" sz="3200" u="none" cap="none" strike="noStrike">
                <a:solidFill>
                  <a:srgbClr val="C00000"/>
                </a:solidFill>
                <a:latin typeface="Times"/>
                <a:ea typeface="Times"/>
                <a:cs typeface="Times"/>
                <a:sym typeface="Times"/>
              </a:rPr>
              <a:t>all four stages </a:t>
            </a:r>
            <a:r>
              <a:rPr b="0" i="0" lang="en-US" sz="3200" u="none" cap="none" strike="noStrike">
                <a:solidFill>
                  <a:schemeClr val="dk2"/>
                </a:solidFill>
                <a:latin typeface="Times"/>
                <a:ea typeface="Times"/>
                <a:cs typeface="Times"/>
                <a:sym typeface="Times"/>
              </a:rPr>
              <a:t>of reproduction cycle: </a:t>
            </a:r>
            <a:r>
              <a:rPr b="0" i="0" lang="en-US" sz="3200" u="none" cap="none" strike="noStrike">
                <a:solidFill>
                  <a:srgbClr val="C00000"/>
                </a:solidFill>
                <a:latin typeface="Times"/>
                <a:ea typeface="Times"/>
                <a:cs typeface="Times"/>
                <a:sym typeface="Times"/>
              </a:rPr>
              <a:t>production </a:t>
            </a:r>
            <a:r>
              <a:rPr b="0" i="0" lang="en-US" sz="3200" u="none" cap="none" strike="noStrike">
                <a:solidFill>
                  <a:schemeClr val="dk2"/>
                </a:solidFill>
                <a:latin typeface="Times"/>
                <a:ea typeface="Times"/>
                <a:cs typeface="Times"/>
                <a:sym typeface="Times"/>
              </a:rPr>
              <a:t>(extraction and manufacturing), </a:t>
            </a:r>
            <a:r>
              <a:rPr b="0" i="0" lang="en-US" sz="3200" u="none" cap="none" strike="noStrike">
                <a:solidFill>
                  <a:srgbClr val="C00000"/>
                </a:solidFill>
                <a:latin typeface="Times"/>
                <a:ea typeface="Times"/>
                <a:cs typeface="Times"/>
                <a:sym typeface="Times"/>
              </a:rPr>
              <a:t>exchange, distribution and consumption</a:t>
            </a:r>
            <a:r>
              <a:rPr b="0" i="0" lang="en-US" sz="3200" u="none" cap="none" strike="noStrike">
                <a:solidFill>
                  <a:schemeClr val="dk2"/>
                </a:solidFill>
                <a:latin typeface="Times"/>
                <a:ea typeface="Times"/>
                <a:cs typeface="Times"/>
                <a:sym typeface="Times"/>
              </a:rPr>
              <a:t>, as </a:t>
            </a:r>
            <a:r>
              <a:rPr b="0" i="0" lang="en-US" sz="3200" u="none" cap="none" strike="noStrike">
                <a:solidFill>
                  <a:srgbClr val="C00000"/>
                </a:solidFill>
                <a:latin typeface="Times"/>
                <a:ea typeface="Times"/>
                <a:cs typeface="Times"/>
                <a:sym typeface="Times"/>
              </a:rPr>
              <a:t>equally important.</a:t>
            </a:r>
            <a:br>
              <a:rPr b="0" i="0" lang="en-US" sz="2800" u="none" cap="none" strike="noStrike">
                <a:solidFill>
                  <a:schemeClr val="dk2"/>
                </a:solidFill>
                <a:latin typeface="Calibri"/>
                <a:ea typeface="Calibri"/>
                <a:cs typeface="Calibri"/>
                <a:sym typeface="Calibri"/>
              </a:rPr>
            </a:b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br>
              <a:rPr b="0" i="0" lang="en-US" sz="3200" u="none" cap="none" strike="noStrike">
                <a:solidFill>
                  <a:schemeClr val="dk1"/>
                </a:solidFill>
                <a:latin typeface="Arial Black"/>
                <a:ea typeface="Arial Black"/>
                <a:cs typeface="Arial Black"/>
                <a:sym typeface="Arial Black"/>
              </a:rPr>
            </a:br>
            <a:br>
              <a:rPr b="0" i="0" lang="en-US" sz="3200" u="none" cap="none" strike="noStrike">
                <a:solidFill>
                  <a:schemeClr val="dk1"/>
                </a:solidFill>
                <a:latin typeface="Arial Black"/>
                <a:ea typeface="Arial Black"/>
                <a:cs typeface="Arial Black"/>
                <a:sym typeface="Arial Black"/>
              </a:rPr>
            </a:br>
          </a:p>
        </p:txBody>
      </p:sp>
      <p:sp>
        <p:nvSpPr>
          <p:cNvPr id="293" name="Shape 293"/>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p:nvPr/>
        </p:nvSpPr>
        <p:spPr>
          <a:xfrm>
            <a:off x="76200" y="0"/>
            <a:ext cx="9067799" cy="80945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1" i="0" sz="4000" u="none" cap="none" strike="noStrike">
              <a:solidFill>
                <a:srgbClr val="0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4000" u="none" cap="none" strike="noStrike">
                <a:solidFill>
                  <a:srgbClr val="000000"/>
                </a:solidFill>
                <a:latin typeface="Arial Black"/>
                <a:ea typeface="Arial Black"/>
                <a:cs typeface="Arial Black"/>
                <a:sym typeface="Arial Black"/>
              </a:rPr>
              <a:t>Responsibilities of NGO including WAAS, WUI and others in Paradigm Shift toward HCS</a:t>
            </a:r>
          </a:p>
          <a:p>
            <a:pPr indent="0" lvl="0" marL="0" marR="0" rtl="0" algn="l">
              <a:spcBef>
                <a:spcPts val="0"/>
              </a:spcBef>
              <a:spcAft>
                <a:spcPts val="0"/>
              </a:spcAft>
              <a:buNone/>
            </a:pPr>
            <a:r>
              <a:t/>
            </a:r>
            <a:endParaRPr b="1" i="0" sz="4000" u="none" cap="none" strike="noStrike">
              <a:solidFill>
                <a:srgbClr val="000000"/>
              </a:solidFill>
              <a:latin typeface="Arial Black"/>
              <a:ea typeface="Arial Black"/>
              <a:cs typeface="Arial Black"/>
              <a:sym typeface="Arial Black"/>
            </a:endParaRPr>
          </a:p>
          <a:p>
            <a:pPr indent="0" lvl="0" marL="0" marR="0" rtl="0" algn="l">
              <a:spcBef>
                <a:spcPts val="0"/>
              </a:spcBef>
              <a:spcAft>
                <a:spcPts val="0"/>
              </a:spcAft>
              <a:buNone/>
            </a:pPr>
            <a:r>
              <a:t/>
            </a:r>
            <a:endParaRPr b="1" i="0" sz="4000" u="none" cap="none" strike="noStrike">
              <a:solidFill>
                <a:srgbClr val="000000"/>
              </a:solidFill>
              <a:latin typeface="Arial Black"/>
              <a:ea typeface="Arial Black"/>
              <a:cs typeface="Arial Black"/>
              <a:sym typeface="Arial Black"/>
            </a:endParaRPr>
          </a:p>
          <a:p>
            <a:pPr indent="0" lvl="0" marL="0" marR="0" rtl="0" algn="ctr">
              <a:spcBef>
                <a:spcPts val="0"/>
              </a:spcBef>
              <a:spcAft>
                <a:spcPts val="0"/>
              </a:spcAft>
              <a:buSzPct val="25000"/>
              <a:buNone/>
            </a:pPr>
            <a:r>
              <a:rPr b="1" i="0" lang="en-US" sz="8000" u="none" cap="none" strike="noStrike">
                <a:solidFill>
                  <a:srgbClr val="000000"/>
                </a:solidFill>
                <a:latin typeface="Arial Black"/>
                <a:ea typeface="Arial Black"/>
                <a:cs typeface="Arial Black"/>
                <a:sym typeface="Arial Black"/>
              </a:rPr>
              <a:t>???</a:t>
            </a:r>
          </a:p>
          <a:p>
            <a:pPr indent="0" lvl="0" marL="0" marR="0" rtl="0" algn="ctr">
              <a:spcBef>
                <a:spcPts val="0"/>
              </a:spcBef>
              <a:spcAft>
                <a:spcPts val="0"/>
              </a:spcAft>
              <a:buNone/>
            </a:pPr>
            <a:r>
              <a:t/>
            </a:r>
            <a:endParaRPr b="1" i="0" sz="8000" u="none" cap="none" strike="noStrike">
              <a:solidFill>
                <a:srgbClr val="000000"/>
              </a:solidFill>
              <a:latin typeface="Arial Black"/>
              <a:ea typeface="Arial Black"/>
              <a:cs typeface="Arial Black"/>
              <a:sym typeface="Arial Black"/>
            </a:endParaRPr>
          </a:p>
          <a:p>
            <a:pPr indent="0" lvl="0" marL="0" marR="0" rtl="0" algn="ctr">
              <a:spcBef>
                <a:spcPts val="0"/>
              </a:spcBef>
              <a:spcAft>
                <a:spcPts val="0"/>
              </a:spcAft>
              <a:buNone/>
            </a:pPr>
            <a:r>
              <a:t/>
            </a:r>
            <a:endParaRPr b="1" i="0" sz="80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sp>
        <p:nvSpPr>
          <p:cNvPr id="544" name="Shape 544"/>
          <p:cNvSpPr txBox="1"/>
          <p:nvPr>
            <p:ph type="title"/>
          </p:nvPr>
        </p:nvSpPr>
        <p:spPr>
          <a:xfrm>
            <a:off x="685800" y="796925"/>
            <a:ext cx="7772400" cy="76834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Arial Black"/>
                <a:ea typeface="Arial Black"/>
                <a:cs typeface="Arial Black"/>
                <a:sym typeface="Arial Black"/>
              </a:rPr>
              <a:t>Thank You!</a:t>
            </a:r>
          </a:p>
        </p:txBody>
      </p:sp>
      <p:sp>
        <p:nvSpPr>
          <p:cNvPr id="545" name="Shape 545"/>
          <p:cNvSpPr txBox="1"/>
          <p:nvPr>
            <p:ph idx="1" type="body"/>
          </p:nvPr>
        </p:nvSpPr>
        <p:spPr>
          <a:xfrm>
            <a:off x="228600" y="1905000"/>
            <a:ext cx="7772400"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Arial"/>
              <a:ea typeface="Arial"/>
              <a:cs typeface="Arial"/>
              <a:sym typeface="Arial"/>
            </a:endParaRPr>
          </a:p>
          <a:p>
            <a:pPr indent="0" lvl="0" marL="0" marR="0" rtl="0" algn="l">
              <a:spcBef>
                <a:spcPts val="880"/>
              </a:spcBef>
              <a:spcAft>
                <a:spcPts val="0"/>
              </a:spcAft>
              <a:buClr>
                <a:schemeClr val="dk1"/>
              </a:buClr>
              <a:buSzPct val="250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0" y="-14497"/>
            <a:ext cx="8991600" cy="8657755"/>
          </a:xfrm>
          <a:prstGeom prst="rect">
            <a:avLst/>
          </a:prstGeom>
          <a:noFill/>
          <a:ln>
            <a:noFill/>
          </a:ln>
        </p:spPr>
        <p:txBody>
          <a:bodyPr anchorCtr="0" anchor="ctr" bIns="45700" lIns="91425" rIns="91425" tIns="45700">
            <a:noAutofit/>
          </a:bodyPr>
          <a:lstStyle/>
          <a:p>
            <a:pPr indent="0" lvl="0" marL="0" marR="0" rtl="0" algn="l">
              <a:lnSpc>
                <a:spcPct val="115000"/>
              </a:lnSpc>
              <a:spcBef>
                <a:spcPts val="0"/>
              </a:spcBef>
              <a:spcAft>
                <a:spcPts val="0"/>
              </a:spcAft>
              <a:buSzPct val="25000"/>
              <a:buNone/>
            </a:pP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There are two sides of economics – </a:t>
            </a:r>
            <a:r>
              <a:rPr b="1" i="0" lang="en-US" sz="3200" u="none" cap="none" strike="noStrike">
                <a:solidFill>
                  <a:srgbClr val="C00000"/>
                </a:solidFill>
                <a:latin typeface="Times"/>
                <a:ea typeface="Times"/>
                <a:cs typeface="Times"/>
                <a:sym typeface="Times"/>
              </a:rPr>
              <a:t>positiv</a:t>
            </a:r>
            <a:r>
              <a:rPr b="0" i="0" lang="en-US" sz="3200" u="none" cap="none" strike="noStrike">
                <a:solidFill>
                  <a:srgbClr val="C00000"/>
                </a:solidFill>
                <a:latin typeface="Times"/>
                <a:ea typeface="Times"/>
                <a:cs typeface="Times"/>
                <a:sym typeface="Times"/>
              </a:rPr>
              <a:t>e (</a:t>
            </a:r>
            <a:r>
              <a:rPr b="1" i="0" lang="en-US" sz="3200" u="none" cap="none" strike="noStrike">
                <a:solidFill>
                  <a:srgbClr val="C00000"/>
                </a:solidFill>
                <a:latin typeface="Times"/>
                <a:ea typeface="Times"/>
                <a:cs typeface="Times"/>
                <a:sym typeface="Times"/>
              </a:rPr>
              <a:t>what</a:t>
            </a:r>
            <a:r>
              <a:rPr b="0" i="0" lang="en-US" sz="3200" u="none" cap="none" strike="noStrike">
                <a:solidFill>
                  <a:srgbClr val="C00000"/>
                </a:solidFill>
                <a:latin typeface="Times"/>
                <a:ea typeface="Times"/>
                <a:cs typeface="Times"/>
                <a:sym typeface="Times"/>
              </a:rPr>
              <a:t> </a:t>
            </a:r>
            <a:r>
              <a:rPr b="0" i="0" lang="en-US" sz="3200" u="none" cap="none" strike="noStrike">
                <a:solidFill>
                  <a:schemeClr val="dk2"/>
                </a:solidFill>
                <a:latin typeface="Times"/>
                <a:ea typeface="Times"/>
                <a:cs typeface="Times"/>
                <a:sym typeface="Times"/>
              </a:rPr>
              <a:t>is?) and </a:t>
            </a:r>
            <a:r>
              <a:rPr b="0" i="0" lang="en-US" sz="3200" u="none" cap="none" strike="noStrike">
                <a:solidFill>
                  <a:srgbClr val="C00000"/>
                </a:solidFill>
                <a:latin typeface="Times"/>
                <a:ea typeface="Times"/>
                <a:cs typeface="Times"/>
                <a:sym typeface="Times"/>
              </a:rPr>
              <a:t>normative</a:t>
            </a:r>
            <a:r>
              <a:rPr b="0" i="0" lang="en-US" sz="3200" u="none" cap="none" strike="noStrike">
                <a:solidFill>
                  <a:schemeClr val="dk2"/>
                </a:solidFill>
                <a:latin typeface="Times"/>
                <a:ea typeface="Times"/>
                <a:cs typeface="Times"/>
                <a:sym typeface="Times"/>
              </a:rPr>
              <a:t> (</a:t>
            </a:r>
            <a:r>
              <a:rPr b="0" i="0" lang="en-US" sz="3200" u="none" cap="none" strike="noStrike">
                <a:solidFill>
                  <a:srgbClr val="C00000"/>
                </a:solidFill>
                <a:latin typeface="Times"/>
                <a:ea typeface="Times"/>
                <a:cs typeface="Times"/>
                <a:sym typeface="Times"/>
              </a:rPr>
              <a:t>what ought </a:t>
            </a:r>
            <a:r>
              <a:rPr b="0" i="0" lang="en-US" sz="3200" u="none" cap="none" strike="noStrike">
                <a:solidFill>
                  <a:schemeClr val="dk2"/>
                </a:solidFill>
                <a:latin typeface="Times"/>
                <a:ea typeface="Times"/>
                <a:cs typeface="Times"/>
                <a:sym typeface="Times"/>
              </a:rPr>
              <a:t>to be?).</a:t>
            </a: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 </a:t>
            </a: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The first one is closely related to neoclassical economics, mainly </a:t>
            </a:r>
            <a:r>
              <a:rPr b="0" i="0" lang="en-US" sz="3200" u="none" cap="none" strike="noStrike">
                <a:solidFill>
                  <a:srgbClr val="C00000"/>
                </a:solidFill>
                <a:latin typeface="Times"/>
                <a:ea typeface="Times"/>
                <a:cs typeface="Times"/>
                <a:sym typeface="Times"/>
              </a:rPr>
              <a:t>microeconomics</a:t>
            </a:r>
            <a:r>
              <a:rPr b="0" i="0" lang="en-US" sz="3200" u="none" cap="none" strike="noStrike">
                <a:solidFill>
                  <a:schemeClr val="dk2"/>
                </a:solidFill>
                <a:latin typeface="Times"/>
                <a:ea typeface="Times"/>
                <a:cs typeface="Times"/>
                <a:sym typeface="Times"/>
              </a:rPr>
              <a:t>, why the </a:t>
            </a:r>
            <a:r>
              <a:rPr b="1" i="0" lang="en-US" sz="3200" u="none" cap="none" strike="noStrike">
                <a:solidFill>
                  <a:schemeClr val="dk2"/>
                </a:solidFill>
                <a:latin typeface="Times"/>
                <a:ea typeface="Times"/>
                <a:cs typeface="Times"/>
                <a:sym typeface="Times"/>
              </a:rPr>
              <a:t>normative</a:t>
            </a:r>
            <a:r>
              <a:rPr b="0" i="0" lang="en-US" sz="3200" u="none" cap="none" strike="noStrike">
                <a:solidFill>
                  <a:schemeClr val="dk2"/>
                </a:solidFill>
                <a:latin typeface="Times"/>
                <a:ea typeface="Times"/>
                <a:cs typeface="Times"/>
                <a:sym typeface="Times"/>
              </a:rPr>
              <a:t> is the subject of </a:t>
            </a:r>
            <a:r>
              <a:rPr b="0" i="0" lang="en-US" sz="3200" u="none" cap="none" strike="noStrike">
                <a:solidFill>
                  <a:srgbClr val="C00000"/>
                </a:solidFill>
                <a:latin typeface="Times"/>
                <a:ea typeface="Times"/>
                <a:cs typeface="Times"/>
                <a:sym typeface="Times"/>
              </a:rPr>
              <a:t>applied economics and policy design. </a:t>
            </a:r>
            <a:br>
              <a:rPr b="0" i="0" lang="en-US" sz="3200" u="none" cap="none" strike="noStrike">
                <a:solidFill>
                  <a:schemeClr val="dk2"/>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All of them, however are dealing with a “</a:t>
            </a:r>
            <a:r>
              <a:rPr b="1" i="0" lang="en-US" sz="3200" u="none" cap="none" strike="noStrike">
                <a:solidFill>
                  <a:srgbClr val="C00000"/>
                </a:solidFill>
                <a:latin typeface="Times"/>
                <a:ea typeface="Times"/>
                <a:cs typeface="Times"/>
                <a:sym typeface="Times"/>
              </a:rPr>
              <a:t>substance</a:t>
            </a:r>
            <a:r>
              <a:rPr b="0" i="0" lang="en-US" sz="3200" u="none" cap="none" strike="noStrike">
                <a:solidFill>
                  <a:schemeClr val="dk2"/>
                </a:solidFill>
                <a:latin typeface="Times"/>
                <a:ea typeface="Times"/>
                <a:cs typeface="Times"/>
                <a:sym typeface="Times"/>
              </a:rPr>
              <a:t>” and </a:t>
            </a:r>
            <a:r>
              <a:rPr b="0" i="0" lang="en-US" sz="3200" u="none" cap="none" strike="noStrike">
                <a:solidFill>
                  <a:srgbClr val="C00000"/>
                </a:solidFill>
                <a:latin typeface="Times"/>
                <a:ea typeface="Times"/>
                <a:cs typeface="Times"/>
                <a:sym typeface="Times"/>
              </a:rPr>
              <a:t>do not describe </a:t>
            </a:r>
            <a:r>
              <a:rPr b="1" i="0" lang="en-US" sz="3200" u="none" cap="none" strike="noStrike">
                <a:solidFill>
                  <a:srgbClr val="C00000"/>
                </a:solidFill>
                <a:latin typeface="Times"/>
                <a:ea typeface="Times"/>
                <a:cs typeface="Times"/>
                <a:sym typeface="Times"/>
              </a:rPr>
              <a:t>how to reach the goal</a:t>
            </a:r>
            <a:r>
              <a:rPr lang="en-US" sz="3200">
                <a:latin typeface="Times"/>
                <a:ea typeface="Times"/>
                <a:cs typeface="Times"/>
                <a:sym typeface="Times"/>
              </a:rPr>
              <a:t> -- </a:t>
            </a:r>
            <a:r>
              <a:rPr b="0" i="0" lang="en-US" sz="3200" u="none" cap="none" strike="noStrike">
                <a:solidFill>
                  <a:schemeClr val="dk2"/>
                </a:solidFill>
                <a:latin typeface="Times"/>
                <a:ea typeface="Times"/>
                <a:cs typeface="Times"/>
                <a:sym typeface="Times"/>
              </a:rPr>
              <a:t>HCS.</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br>
              <a:rPr b="0" i="0" lang="en-US" sz="3200" u="none" cap="none" strike="noStrike">
                <a:solidFill>
                  <a:schemeClr val="dk1"/>
                </a:solidFill>
                <a:latin typeface="Arial Black"/>
                <a:ea typeface="Arial Black"/>
                <a:cs typeface="Arial Black"/>
                <a:sym typeface="Arial Black"/>
              </a:rPr>
            </a:br>
            <a:br>
              <a:rPr b="0" i="0" lang="en-US" sz="3200" u="none" cap="none" strike="noStrike">
                <a:solidFill>
                  <a:schemeClr val="dk1"/>
                </a:solidFill>
                <a:latin typeface="Arial Black"/>
                <a:ea typeface="Arial Black"/>
                <a:cs typeface="Arial Black"/>
                <a:sym typeface="Arial Black"/>
              </a:rPr>
            </a:br>
          </a:p>
        </p:txBody>
      </p:sp>
      <p:sp>
        <p:nvSpPr>
          <p:cNvPr id="300" name="Shape 300"/>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0" y="68951"/>
            <a:ext cx="8991600" cy="7525136"/>
          </a:xfrm>
          <a:prstGeom prst="rect">
            <a:avLst/>
          </a:prstGeom>
          <a:noFill/>
          <a:ln>
            <a:noFill/>
          </a:ln>
        </p:spPr>
        <p:txBody>
          <a:bodyPr anchorCtr="0" anchor="ctr" bIns="45700" lIns="91425" rIns="91425" tIns="45700">
            <a:noAutofit/>
          </a:bodyPr>
          <a:lstStyle/>
          <a:p>
            <a:pPr indent="0" lvl="0" marL="0" marR="0" rtl="0" algn="l">
              <a:lnSpc>
                <a:spcPct val="115000"/>
              </a:lnSpc>
              <a:spcBef>
                <a:spcPts val="0"/>
              </a:spcBef>
              <a:spcAft>
                <a:spcPts val="0"/>
              </a:spcAft>
              <a:buSzPct val="25000"/>
              <a:buNone/>
            </a:pPr>
            <a:r>
              <a:rPr b="0" i="0" lang="en-US" sz="3200" u="none" cap="none" strike="noStrike">
                <a:solidFill>
                  <a:schemeClr val="dk2"/>
                </a:solidFill>
                <a:latin typeface="Times"/>
                <a:ea typeface="Times"/>
                <a:cs typeface="Times"/>
                <a:sym typeface="Times"/>
              </a:rPr>
              <a:t>	This is why Economics needs Management (Mgmt) to find </a:t>
            </a:r>
            <a:r>
              <a:rPr b="1" i="0" lang="en-US" sz="3200" u="none" cap="none" strike="noStrike">
                <a:solidFill>
                  <a:srgbClr val="C00000"/>
                </a:solidFill>
                <a:latin typeface="Times"/>
                <a:ea typeface="Times"/>
                <a:cs typeface="Times"/>
                <a:sym typeface="Times"/>
              </a:rPr>
              <a:t>how</a:t>
            </a:r>
            <a:r>
              <a:rPr b="0" i="0" lang="en-US" sz="3200" u="none" cap="none" strike="noStrike">
                <a:solidFill>
                  <a:srgbClr val="C00000"/>
                </a:solidFill>
                <a:latin typeface="Times"/>
                <a:ea typeface="Times"/>
                <a:cs typeface="Times"/>
                <a:sym typeface="Times"/>
              </a:rPr>
              <a:t> to </a:t>
            </a:r>
            <a:r>
              <a:rPr lang="en-US" sz="3200">
                <a:solidFill>
                  <a:srgbClr val="C00000"/>
                </a:solidFill>
                <a:latin typeface="Times"/>
                <a:ea typeface="Times"/>
                <a:cs typeface="Times"/>
                <a:sym typeface="Times"/>
              </a:rPr>
              <a:t>attain</a:t>
            </a:r>
            <a:r>
              <a:rPr b="0" i="0" lang="en-US" sz="3200" u="none" cap="none" strike="noStrike">
                <a:solidFill>
                  <a:srgbClr val="C00000"/>
                </a:solidFill>
                <a:latin typeface="Times"/>
                <a:ea typeface="Times"/>
                <a:cs typeface="Times"/>
                <a:sym typeface="Times"/>
              </a:rPr>
              <a:t> HCS</a:t>
            </a:r>
            <a:r>
              <a:rPr b="0" i="0" lang="en-US" sz="3200" u="none" cap="none" strike="noStrike">
                <a:solidFill>
                  <a:schemeClr val="dk2"/>
                </a:solidFill>
                <a:latin typeface="Times"/>
                <a:ea typeface="Times"/>
                <a:cs typeface="Times"/>
                <a:sym typeface="Times"/>
              </a:rPr>
              <a:t>, what process to follow. </a:t>
            </a:r>
            <a:br>
              <a:rPr b="0" i="0" lang="en-US" sz="3200" u="none" cap="none" strike="noStrike">
                <a:solidFill>
                  <a:schemeClr val="dk2"/>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 	Mgmt is about </a:t>
            </a:r>
            <a:r>
              <a:rPr b="0" i="0" lang="en-US" sz="3200" u="none" cap="none" strike="noStrike">
                <a:solidFill>
                  <a:srgbClr val="C00000"/>
                </a:solidFill>
                <a:latin typeface="Times"/>
                <a:ea typeface="Times"/>
                <a:cs typeface="Times"/>
                <a:sym typeface="Times"/>
              </a:rPr>
              <a:t>the </a:t>
            </a:r>
            <a:r>
              <a:rPr b="1" i="0" lang="en-US" sz="3200" u="none" cap="none" strike="noStrike">
                <a:solidFill>
                  <a:srgbClr val="C00000"/>
                </a:solidFill>
                <a:latin typeface="Times"/>
                <a:ea typeface="Times"/>
                <a:cs typeface="Times"/>
                <a:sym typeface="Times"/>
              </a:rPr>
              <a:t>process</a:t>
            </a:r>
            <a:r>
              <a:rPr b="0" i="0" lang="en-US" sz="3200" u="none" cap="none" strike="noStrike">
                <a:solidFill>
                  <a:srgbClr val="C00000"/>
                </a:solidFill>
                <a:latin typeface="Times"/>
                <a:ea typeface="Times"/>
                <a:cs typeface="Times"/>
                <a:sym typeface="Times"/>
              </a:rPr>
              <a:t> undertaken by one or more individuals </a:t>
            </a:r>
            <a:r>
              <a:rPr b="0" i="0" lang="en-US" sz="3200" u="none" cap="none" strike="noStrike">
                <a:solidFill>
                  <a:schemeClr val="dk2"/>
                </a:solidFill>
                <a:latin typeface="Times"/>
                <a:ea typeface="Times"/>
                <a:cs typeface="Times"/>
                <a:sym typeface="Times"/>
              </a:rPr>
              <a:t>to coordinate other activities – people or organizations - </a:t>
            </a:r>
            <a:r>
              <a:rPr b="0" i="0" lang="en-US" sz="3200" u="none" cap="none" strike="noStrike">
                <a:solidFill>
                  <a:srgbClr val="C00000"/>
                </a:solidFill>
                <a:latin typeface="Times"/>
                <a:ea typeface="Times"/>
                <a:cs typeface="Times"/>
                <a:sym typeface="Times"/>
              </a:rPr>
              <a:t>to achieve results</a:t>
            </a:r>
            <a:r>
              <a:rPr b="0" i="0" lang="en-US" sz="3200" u="none" cap="none" strike="noStrike">
                <a:solidFill>
                  <a:schemeClr val="dk2"/>
                </a:solidFill>
                <a:latin typeface="Times"/>
                <a:ea typeface="Times"/>
                <a:cs typeface="Times"/>
                <a:sym typeface="Times"/>
              </a:rPr>
              <a:t>, which c</a:t>
            </a:r>
            <a:r>
              <a:rPr lang="en-US" sz="3200">
                <a:latin typeface="Times"/>
                <a:ea typeface="Times"/>
                <a:cs typeface="Times"/>
                <a:sym typeface="Times"/>
              </a:rPr>
              <a:t>annot</a:t>
            </a:r>
            <a:r>
              <a:rPr b="0" i="0" lang="en-US" sz="3200" u="none" cap="none" strike="noStrike">
                <a:solidFill>
                  <a:schemeClr val="dk2"/>
                </a:solidFill>
                <a:latin typeface="Times"/>
                <a:ea typeface="Times"/>
                <a:cs typeface="Times"/>
                <a:sym typeface="Times"/>
              </a:rPr>
              <a:t> be </a:t>
            </a:r>
            <a:r>
              <a:rPr b="0" i="0" lang="en-US" sz="3200" u="none" cap="none" strike="noStrike">
                <a:solidFill>
                  <a:srgbClr val="C00000"/>
                </a:solidFill>
                <a:latin typeface="Times"/>
                <a:ea typeface="Times"/>
                <a:cs typeface="Times"/>
                <a:sym typeface="Times"/>
              </a:rPr>
              <a:t>not achieved by acting alone </a:t>
            </a:r>
            <a:r>
              <a:rPr b="0" i="0" lang="en-US" sz="3200" u="none" cap="none" strike="noStrike">
                <a:solidFill>
                  <a:schemeClr val="dk2"/>
                </a:solidFill>
                <a:latin typeface="Times"/>
                <a:ea typeface="Times"/>
                <a:cs typeface="Times"/>
                <a:sym typeface="Times"/>
              </a:rPr>
              <a:t>(Donnelly, et al, 1995)..</a:t>
            </a:r>
            <a:br>
              <a:rPr b="0" i="0" lang="en-US" sz="2800" u="none" cap="none" strike="noStrike">
                <a:solidFill>
                  <a:schemeClr val="dk2"/>
                </a:solidFill>
                <a:latin typeface="Calibri"/>
                <a:ea typeface="Calibri"/>
                <a:cs typeface="Calibri"/>
                <a:sym typeface="Calibri"/>
              </a:rPr>
            </a:br>
            <a:r>
              <a:rPr b="0" i="0" lang="en-US" sz="3200" u="none" cap="none" strike="noStrike">
                <a:solidFill>
                  <a:schemeClr val="dk2"/>
                </a:solidFill>
                <a:latin typeface="Times"/>
                <a:ea typeface="Times"/>
                <a:cs typeface="Times"/>
                <a:sym typeface="Times"/>
              </a:rPr>
              <a:t>  </a:t>
            </a:r>
            <a:br>
              <a:rPr b="0" i="0" lang="en-US" sz="2800" u="none" cap="none" strike="noStrike">
                <a:solidFill>
                  <a:schemeClr val="dk2"/>
                </a:solidFill>
                <a:latin typeface="Calibri"/>
                <a:ea typeface="Calibri"/>
                <a:cs typeface="Calibri"/>
                <a:sym typeface="Calibri"/>
              </a:rPr>
            </a:br>
            <a:br>
              <a:rPr b="0" i="0" lang="en-US" sz="3200" u="none" cap="none" strike="noStrike">
                <a:solidFill>
                  <a:schemeClr val="dk1"/>
                </a:solidFill>
                <a:latin typeface="Arial Black"/>
                <a:ea typeface="Arial Black"/>
                <a:cs typeface="Arial Black"/>
                <a:sym typeface="Arial Black"/>
              </a:rPr>
            </a:br>
            <a:br>
              <a:rPr b="0" i="0" lang="en-US" sz="3200" u="none" cap="none" strike="noStrike">
                <a:solidFill>
                  <a:schemeClr val="dk1"/>
                </a:solidFill>
                <a:latin typeface="Arial Black"/>
                <a:ea typeface="Arial Black"/>
                <a:cs typeface="Arial Black"/>
                <a:sym typeface="Arial Black"/>
              </a:rPr>
            </a:br>
          </a:p>
        </p:txBody>
      </p:sp>
      <p:sp>
        <p:nvSpPr>
          <p:cNvPr id="307" name="Shape 307"/>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0" y="693099"/>
            <a:ext cx="8991600" cy="4443588"/>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200" u="none" cap="none" strike="noStrike">
                <a:solidFill>
                  <a:schemeClr val="dk2"/>
                </a:solidFill>
                <a:latin typeface="Times"/>
                <a:ea typeface="Times"/>
                <a:cs typeface="Times"/>
                <a:sym typeface="Times"/>
              </a:rPr>
              <a:t>	</a:t>
            </a:r>
            <a:br>
              <a:rPr b="0" i="0" lang="en-US" sz="3200" u="none" cap="none" strike="noStrike">
                <a:solidFill>
                  <a:schemeClr val="dk1"/>
                </a:solidFill>
                <a:latin typeface="Arial Black"/>
                <a:ea typeface="Arial Black"/>
                <a:cs typeface="Arial Black"/>
                <a:sym typeface="Arial Black"/>
              </a:rPr>
            </a:br>
            <a:r>
              <a:rPr b="0" i="0" lang="en-US" sz="3600" u="none" cap="none" strike="noStrike">
                <a:solidFill>
                  <a:schemeClr val="dk2"/>
                </a:solidFill>
                <a:latin typeface="Times"/>
                <a:ea typeface="Times"/>
                <a:cs typeface="Times"/>
                <a:sym typeface="Times"/>
              </a:rPr>
              <a:t>The </a:t>
            </a:r>
            <a:r>
              <a:rPr b="0" i="1" lang="en-US" sz="3600" u="none" cap="none" strike="noStrike">
                <a:solidFill>
                  <a:srgbClr val="C00000"/>
                </a:solidFill>
                <a:latin typeface="Times"/>
                <a:ea typeface="Times"/>
                <a:cs typeface="Times"/>
                <a:sym typeface="Times"/>
              </a:rPr>
              <a:t>scientific management</a:t>
            </a:r>
            <a:r>
              <a:rPr b="0" i="0" lang="en-US" sz="3600" u="none" cap="none" strike="noStrike">
                <a:solidFill>
                  <a:srgbClr val="C00000"/>
                </a:solidFill>
                <a:latin typeface="Times"/>
                <a:ea typeface="Times"/>
                <a:cs typeface="Times"/>
                <a:sym typeface="Times"/>
              </a:rPr>
              <a:t> </a:t>
            </a:r>
            <a:r>
              <a:rPr b="0" i="0" lang="en-US" sz="3600" u="none" cap="none" strike="noStrike">
                <a:solidFill>
                  <a:schemeClr val="dk2"/>
                </a:solidFill>
                <a:latin typeface="Times"/>
                <a:ea typeface="Times"/>
                <a:cs typeface="Times"/>
                <a:sym typeface="Times"/>
              </a:rPr>
              <a:t>or </a:t>
            </a:r>
            <a:r>
              <a:rPr b="0" i="0" lang="en-US" sz="3600" u="none" cap="none" strike="noStrike">
                <a:solidFill>
                  <a:srgbClr val="FF0000"/>
                </a:solidFill>
                <a:latin typeface="Times"/>
                <a:ea typeface="Times"/>
                <a:cs typeface="Times"/>
                <a:sym typeface="Times"/>
              </a:rPr>
              <a:t>Mgmt as a social science </a:t>
            </a:r>
            <a:r>
              <a:rPr b="0" i="0" lang="en-US" sz="3600" u="none" cap="none" strike="noStrike">
                <a:solidFill>
                  <a:schemeClr val="dk2"/>
                </a:solidFill>
                <a:latin typeface="Times"/>
                <a:ea typeface="Times"/>
                <a:cs typeface="Times"/>
                <a:sym typeface="Times"/>
              </a:rPr>
              <a:t>started appearing among practitioners – managers and engineers – who at the beginning of the XX Century began applying </a:t>
            </a:r>
            <a:r>
              <a:rPr b="0" i="0" lang="en-US" sz="3600" u="none" cap="none" strike="noStrike">
                <a:solidFill>
                  <a:srgbClr val="FF0000"/>
                </a:solidFill>
                <a:latin typeface="Times"/>
                <a:ea typeface="Times"/>
                <a:cs typeface="Times"/>
                <a:sym typeface="Times"/>
              </a:rPr>
              <a:t>scientific rigors</a:t>
            </a:r>
            <a:r>
              <a:rPr b="0" i="0" lang="en-US" sz="3600" u="none" cap="none" strike="noStrike">
                <a:solidFill>
                  <a:schemeClr val="dk2"/>
                </a:solidFill>
                <a:latin typeface="Times"/>
                <a:ea typeface="Times"/>
                <a:cs typeface="Times"/>
                <a:sym typeface="Times"/>
              </a:rPr>
              <a:t> to data related to productivity.</a:t>
            </a:r>
            <a:br>
              <a:rPr b="0" i="0" lang="en-US" sz="3600" u="none" cap="none" strike="noStrike">
                <a:solidFill>
                  <a:schemeClr val="dk2"/>
                </a:solidFill>
                <a:latin typeface="Times"/>
                <a:ea typeface="Times"/>
                <a:cs typeface="Times"/>
                <a:sym typeface="Times"/>
              </a:rPr>
            </a:br>
          </a:p>
        </p:txBody>
      </p:sp>
      <p:sp>
        <p:nvSpPr>
          <p:cNvPr id="314" name="Shape 314"/>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0" y="-1123434"/>
            <a:ext cx="8991600" cy="9648794"/>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One of the founding fathers of Mgmt science was the French manager of a large coal company </a:t>
            </a:r>
            <a:r>
              <a:rPr b="1" i="0" lang="en-US" sz="3600" u="none" cap="none" strike="noStrike">
                <a:solidFill>
                  <a:schemeClr val="dk2"/>
                </a:solidFill>
                <a:latin typeface="Times"/>
                <a:ea typeface="Times"/>
                <a:cs typeface="Times"/>
                <a:sym typeface="Times"/>
              </a:rPr>
              <a:t>Henri Fayol</a:t>
            </a:r>
            <a:r>
              <a:rPr b="0" i="0" lang="en-US" sz="3600" u="none" cap="none" strike="noStrike">
                <a:solidFill>
                  <a:schemeClr val="dk2"/>
                </a:solidFill>
                <a:latin typeface="Times"/>
                <a:ea typeface="Times"/>
                <a:cs typeface="Times"/>
                <a:sym typeface="Times"/>
              </a:rPr>
              <a:t> who formulated </a:t>
            </a:r>
            <a:r>
              <a:rPr b="1" i="0" lang="en-US" sz="3600" u="none" cap="none" strike="noStrike">
                <a:solidFill>
                  <a:schemeClr val="dk2"/>
                </a:solidFill>
                <a:latin typeface="Times"/>
                <a:ea typeface="Times"/>
                <a:cs typeface="Times"/>
                <a:sym typeface="Times"/>
              </a:rPr>
              <a:t>Principles of Management  </a:t>
            </a:r>
            <a:r>
              <a:rPr b="0" i="0" lang="en-US" sz="3600" u="none" cap="none" strike="noStrike">
                <a:solidFill>
                  <a:schemeClr val="dk2"/>
                </a:solidFill>
                <a:latin typeface="Times"/>
                <a:ea typeface="Times"/>
                <a:cs typeface="Times"/>
                <a:sym typeface="Times"/>
              </a:rPr>
              <a:t>around 1929 (</a:t>
            </a:r>
            <a:r>
              <a:rPr b="0" i="1" lang="en-US" sz="3600" u="none" cap="none" strike="noStrike">
                <a:solidFill>
                  <a:schemeClr val="dk2"/>
                </a:solidFill>
                <a:latin typeface="Times"/>
                <a:ea typeface="Times"/>
                <a:cs typeface="Times"/>
                <a:sym typeface="Times"/>
              </a:rPr>
              <a:t>General and Industrial Management</a:t>
            </a:r>
            <a:r>
              <a:rPr b="0" i="0" lang="en-US" sz="3600" u="none" cap="none" strike="noStrike">
                <a:solidFill>
                  <a:schemeClr val="dk2"/>
                </a:solidFill>
                <a:latin typeface="Times"/>
                <a:ea typeface="Times"/>
                <a:cs typeface="Times"/>
                <a:sym typeface="Times"/>
              </a:rPr>
              <a:t>, 1929). </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0" i="0" lang="en-US" sz="3600" u="none" cap="none" strike="noStrike">
                <a:solidFill>
                  <a:schemeClr val="dk2"/>
                </a:solidFill>
                <a:latin typeface="Times"/>
                <a:ea typeface="Times"/>
                <a:cs typeface="Times"/>
                <a:sym typeface="Times"/>
              </a:rPr>
              <a:t>The contemporary guru of management science </a:t>
            </a:r>
            <a:r>
              <a:rPr b="0" i="0" lang="en-US" sz="3600" u="none" cap="none" strike="noStrike">
                <a:solidFill>
                  <a:schemeClr val="dk1"/>
                </a:solidFill>
                <a:latin typeface="Times"/>
                <a:ea typeface="Times"/>
                <a:cs typeface="Times"/>
                <a:sym typeface="Times"/>
              </a:rPr>
              <a:t>Peter Drucker described</a:t>
            </a:r>
            <a:r>
              <a:rPr b="0" i="0" lang="en-US" sz="3600" u="none" cap="none" strike="noStrike">
                <a:solidFill>
                  <a:srgbClr val="C00000"/>
                </a:solidFill>
                <a:latin typeface="Times"/>
                <a:ea typeface="Times"/>
                <a:cs typeface="Times"/>
                <a:sym typeface="Times"/>
              </a:rPr>
              <a:t> Mgmt as making people productive, competent, integrated and performing </a:t>
            </a:r>
            <a:r>
              <a:rPr b="0" i="0" lang="en-US" sz="3600" u="none" cap="none" strike="noStrike">
                <a:solidFill>
                  <a:schemeClr val="dk2"/>
                </a:solidFill>
                <a:latin typeface="Times"/>
                <a:ea typeface="Times"/>
                <a:cs typeface="Times"/>
                <a:sym typeface="Times"/>
              </a:rPr>
              <a:t>(1980).</a:t>
            </a:r>
            <a:r>
              <a:rPr b="1" i="0" lang="en-US" sz="3600" u="none" cap="none" strike="noStrike">
                <a:solidFill>
                  <a:schemeClr val="dk2"/>
                </a:solidFill>
                <a:latin typeface="Times"/>
                <a:ea typeface="Times"/>
                <a:cs typeface="Times"/>
                <a:sym typeface="Times"/>
              </a:rPr>
              <a:t> </a:t>
            </a:r>
            <a:br>
              <a:rPr b="0" i="0" lang="en-US" sz="3200" u="none" cap="none" strike="noStrike">
                <a:solidFill>
                  <a:schemeClr val="dk2"/>
                </a:solidFill>
                <a:latin typeface="Calibri"/>
                <a:ea typeface="Calibri"/>
                <a:cs typeface="Calibri"/>
                <a:sym typeface="Calibri"/>
              </a:rPr>
            </a:b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p>
        </p:txBody>
      </p:sp>
      <p:sp>
        <p:nvSpPr>
          <p:cNvPr id="321" name="Shape 321"/>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0" y="358941"/>
            <a:ext cx="9144000" cy="6534095"/>
          </a:xfrm>
          <a:prstGeom prst="rect">
            <a:avLst/>
          </a:prstGeom>
          <a:noFill/>
          <a:ln>
            <a:noFill/>
          </a:ln>
        </p:spPr>
        <p:txBody>
          <a:bodyPr anchorCtr="0" anchor="ctr" bIns="45700" lIns="91425" rIns="91425" tIns="45700">
            <a:noAutofit/>
          </a:bodyPr>
          <a:lstStyle/>
          <a:p>
            <a:pPr indent="0" lvl="0" marL="0" marR="0" rtl="0" algn="ctr">
              <a:lnSpc>
                <a:spcPct val="115000"/>
              </a:lnSpc>
              <a:spcBef>
                <a:spcPts val="0"/>
              </a:spcBef>
              <a:spcAft>
                <a:spcPts val="0"/>
              </a:spcAft>
              <a:buSzPct val="25000"/>
              <a:buNone/>
            </a:pPr>
            <a:r>
              <a:rPr b="0" i="0" lang="en-US" sz="3600" u="none" cap="none" strike="noStrike">
                <a:solidFill>
                  <a:schemeClr val="dk2"/>
                </a:solidFill>
                <a:latin typeface="Times"/>
                <a:ea typeface="Times"/>
                <a:cs typeface="Times"/>
                <a:sym typeface="Times"/>
              </a:rPr>
              <a:t>What Management is about?</a:t>
            </a:r>
            <a:br>
              <a:rPr b="0" i="0" lang="en-US" sz="3600" u="none" cap="none" strike="noStrike">
                <a:solidFill>
                  <a:schemeClr val="dk2"/>
                </a:solidFill>
                <a:latin typeface="Times"/>
                <a:ea typeface="Times"/>
                <a:cs typeface="Times"/>
                <a:sym typeface="Times"/>
              </a:rPr>
            </a:br>
            <a:br>
              <a:rPr b="0" i="0" lang="en-US" sz="3600" u="none" cap="none" strike="noStrike">
                <a:solidFill>
                  <a:schemeClr val="dk2"/>
                </a:solidFill>
                <a:latin typeface="Times"/>
                <a:ea typeface="Times"/>
                <a:cs typeface="Times"/>
                <a:sym typeface="Times"/>
              </a:rPr>
            </a:br>
            <a:r>
              <a:rPr b="1" i="0" lang="en-US" sz="3600" u="none" cap="none" strike="noStrike">
                <a:solidFill>
                  <a:schemeClr val="dk2"/>
                </a:solidFill>
                <a:latin typeface="Times"/>
                <a:ea typeface="Times"/>
                <a:cs typeface="Times"/>
                <a:sym typeface="Times"/>
              </a:rPr>
              <a:t> </a:t>
            </a:r>
            <a:r>
              <a:rPr b="0" i="0" lang="en-US" sz="3200" u="none" cap="none" strike="noStrike">
                <a:solidFill>
                  <a:schemeClr val="dk2"/>
                </a:solidFill>
                <a:latin typeface="Times"/>
                <a:ea typeface="Times"/>
                <a:cs typeface="Times"/>
                <a:sym typeface="Times"/>
              </a:rPr>
              <a:t>Mgmt </a:t>
            </a:r>
            <a:r>
              <a:rPr b="0" i="0" lang="en-US" sz="3200" u="none" cap="none" strike="noStrike">
                <a:solidFill>
                  <a:srgbClr val="FF0000"/>
                </a:solidFill>
                <a:latin typeface="Times"/>
                <a:ea typeface="Times"/>
                <a:cs typeface="Times"/>
                <a:sym typeface="Times"/>
              </a:rPr>
              <a:t>utilizes knowledge of many disciplines</a:t>
            </a:r>
            <a:r>
              <a:rPr b="0" i="0" lang="en-US" sz="3200" u="none" cap="none" strike="noStrike">
                <a:solidFill>
                  <a:schemeClr val="dk2"/>
                </a:solidFill>
                <a:latin typeface="Times"/>
                <a:ea typeface="Times"/>
                <a:cs typeface="Times"/>
                <a:sym typeface="Times"/>
              </a:rPr>
              <a:t>, including psychology, sociology, statistics and social anthropology, as well as economics. </a:t>
            </a:r>
            <a:br>
              <a:rPr b="0" i="0" lang="en-US" sz="3200" u="none" cap="none" strike="noStrike">
                <a:solidFill>
                  <a:schemeClr val="dk2"/>
                </a:solidFill>
                <a:latin typeface="Times"/>
                <a:ea typeface="Times"/>
                <a:cs typeface="Times"/>
                <a:sym typeface="Times"/>
              </a:rPr>
            </a:br>
            <a:br>
              <a:rPr b="0" i="0" lang="en-US" sz="3200" u="none" cap="none" strike="noStrike">
                <a:solidFill>
                  <a:schemeClr val="dk2"/>
                </a:solidFill>
                <a:latin typeface="Times"/>
                <a:ea typeface="Times"/>
                <a:cs typeface="Times"/>
                <a:sym typeface="Times"/>
              </a:rPr>
            </a:br>
            <a:r>
              <a:rPr b="0" i="0" lang="en-US" sz="3200" u="none" cap="none" strike="noStrike">
                <a:solidFill>
                  <a:schemeClr val="dk2"/>
                </a:solidFill>
                <a:latin typeface="Times"/>
                <a:ea typeface="Times"/>
                <a:cs typeface="Times"/>
                <a:sym typeface="Times"/>
              </a:rPr>
              <a:t>There are </a:t>
            </a:r>
            <a:r>
              <a:rPr b="0" i="0" lang="en-US" sz="3200" u="none" cap="none" strike="noStrike">
                <a:solidFill>
                  <a:srgbClr val="FF0000"/>
                </a:solidFill>
                <a:latin typeface="Times"/>
                <a:ea typeface="Times"/>
                <a:cs typeface="Times"/>
                <a:sym typeface="Times"/>
              </a:rPr>
              <a:t>many branches </a:t>
            </a:r>
            <a:r>
              <a:rPr b="0" i="0" lang="en-US" sz="3200" u="none" cap="none" strike="noStrike">
                <a:solidFill>
                  <a:schemeClr val="dk2"/>
                </a:solidFill>
                <a:latin typeface="Times"/>
                <a:ea typeface="Times"/>
                <a:cs typeface="Times"/>
                <a:sym typeface="Times"/>
              </a:rPr>
              <a:t>of management, starting with human resources management, organizational management, financial management, technology management, operational management and several others. </a:t>
            </a:r>
          </a:p>
        </p:txBody>
      </p:sp>
      <p:sp>
        <p:nvSpPr>
          <p:cNvPr id="328" name="Shape 328"/>
          <p:cNvSpPr txBox="1"/>
          <p:nvPr>
            <p:ph idx="1" type="body"/>
          </p:nvPr>
        </p:nvSpPr>
        <p:spPr>
          <a:xfrm flipH="1" rot="10800000">
            <a:off x="457200" y="6705598"/>
            <a:ext cx="8686800" cy="457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a:t>
            </a:r>
          </a:p>
        </p:txBody>
      </p:sp>
    </p:spTree>
  </p:cSld>
  <p:clrMapOvr>
    <a:masterClrMapping/>
  </p:clrMapOvr>
</p:sld>
</file>

<file path=ppt/theme/theme1.xml><?xml version="1.0" encoding="utf-8"?>
<a:theme xmlns:a="http://schemas.openxmlformats.org/drawingml/2006/main" xmlns:r="http://schemas.openxmlformats.org/officeDocument/2006/relationships" name="15_Network Blitz">
  <a:themeElements>
    <a:clrScheme name="Network Blitz 1">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twork Blitz">
  <a:themeElements>
    <a:clrScheme name="Network Blitz 1">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Network Blitz">
  <a:themeElements>
    <a:clrScheme name="Network Blitz 1">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