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90" r:id="rId31"/>
    <p:sldId id="291" r:id="rId32"/>
    <p:sldId id="292" r:id="rId33"/>
    <p:sldId id="293" r:id="rId34"/>
    <p:sldId id="294" r:id="rId35"/>
    <p:sldId id="295" r:id="rId36"/>
    <p:sldId id="296" r:id="rId37"/>
    <p:sldId id="297" r:id="rId38"/>
    <p:sldId id="298" r:id="rId39"/>
    <p:sldId id="267" r:id="rId40"/>
    <p:sldId id="299" r:id="rId41"/>
    <p:sldId id="301" r:id="rId42"/>
    <p:sldId id="302" r:id="rId43"/>
    <p:sldId id="303" r:id="rId44"/>
    <p:sldId id="304" r:id="rId45"/>
    <p:sldId id="305" r:id="rId46"/>
    <p:sldId id="306" r:id="rId47"/>
    <p:sldId id="307" r:id="rId48"/>
    <p:sldId id="308" r:id="rId49"/>
    <p:sldId id="309" r:id="rId50"/>
  </p:sldIdLst>
  <p:sldSz cx="9144000" cy="5143500" type="screen16x9"/>
  <p:notesSz cx="6858000" cy="9144000"/>
  <p:embeddedFontLst>
    <p:embeddedFont>
      <p:font typeface="Gruppo" panose="020B0604020202020204" charset="0"/>
      <p:regular r:id="rId52"/>
    </p:embeddedFont>
  </p:embeddedFontLst>
  <p:defaultTextStyle>
    <a:defPPr>
      <a:defRPr lang="it-IT"/>
    </a:defPPr>
    <a:lvl1pPr algn="l" rtl="0" fontAlgn="base">
      <a:spcBef>
        <a:spcPct val="0"/>
      </a:spcBef>
      <a:spcAft>
        <a:spcPct val="0"/>
      </a:spcAft>
      <a:defRPr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kern="1200">
        <a:solidFill>
          <a:srgbClr val="000000"/>
        </a:solidFill>
        <a:latin typeface="Arial" charset="0"/>
        <a:ea typeface="+mn-ea"/>
        <a:cs typeface="Arial" charset="0"/>
        <a:sym typeface="Arial" charset="0"/>
      </a:defRPr>
    </a:lvl5pPr>
    <a:lvl6pPr marL="2286000" algn="l" defTabSz="914400" rtl="0" eaLnBrk="1" latinLnBrk="0" hangingPunct="1">
      <a:defRPr kern="1200">
        <a:solidFill>
          <a:srgbClr val="000000"/>
        </a:solidFill>
        <a:latin typeface="Arial" charset="0"/>
        <a:ea typeface="+mn-ea"/>
        <a:cs typeface="Arial" charset="0"/>
        <a:sym typeface="Arial" charset="0"/>
      </a:defRPr>
    </a:lvl6pPr>
    <a:lvl7pPr marL="2743200" algn="l" defTabSz="914400" rtl="0" eaLnBrk="1" latinLnBrk="0" hangingPunct="1">
      <a:defRPr kern="1200">
        <a:solidFill>
          <a:srgbClr val="000000"/>
        </a:solidFill>
        <a:latin typeface="Arial" charset="0"/>
        <a:ea typeface="+mn-ea"/>
        <a:cs typeface="Arial" charset="0"/>
        <a:sym typeface="Arial" charset="0"/>
      </a:defRPr>
    </a:lvl7pPr>
    <a:lvl8pPr marL="3200400" algn="l" defTabSz="914400" rtl="0" eaLnBrk="1" latinLnBrk="0" hangingPunct="1">
      <a:defRPr kern="1200">
        <a:solidFill>
          <a:srgbClr val="000000"/>
        </a:solidFill>
        <a:latin typeface="Arial" charset="0"/>
        <a:ea typeface="+mn-ea"/>
        <a:cs typeface="Arial" charset="0"/>
        <a:sym typeface="Arial" charset="0"/>
      </a:defRPr>
    </a:lvl8pPr>
    <a:lvl9pPr marL="3657600" algn="l" defTabSz="914400" rtl="0" eaLnBrk="1" latinLnBrk="0" hangingPunct="1">
      <a:defRPr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FF"/>
    <a:srgbClr val="DF290B"/>
    <a:srgbClr val="50B6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2" d="100"/>
          <a:sy n="152" d="100"/>
        </p:scale>
        <p:origin x="-360"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hape 3"/>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4126494527"/>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51"/>
          <p:cNvSpPr>
            <a:spLocks noGrp="1" noRot="1" noChangeAspect="1"/>
          </p:cNvSpPr>
          <p:nvPr>
            <p:ph type="sldImg" idx="2"/>
          </p:nvPr>
        </p:nvSpPr>
        <p:spPr>
          <a:ln>
            <a:headEnd/>
            <a:tailEnd/>
          </a:ln>
        </p:spPr>
      </p:sp>
      <p:sp>
        <p:nvSpPr>
          <p:cNvPr id="15362" name="Shape 5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07"/>
          <p:cNvSpPr>
            <a:spLocks noGrp="1" noRot="1" noChangeAspect="1"/>
          </p:cNvSpPr>
          <p:nvPr>
            <p:ph type="sldImg" idx="2"/>
          </p:nvPr>
        </p:nvSpPr>
        <p:spPr>
          <a:ln>
            <a:headEnd/>
            <a:tailEnd/>
          </a:ln>
        </p:spPr>
      </p:sp>
      <p:sp>
        <p:nvSpPr>
          <p:cNvPr id="33794" name="Shape 10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14"/>
          <p:cNvSpPr>
            <a:spLocks noGrp="1" noRot="1" noChangeAspect="1"/>
          </p:cNvSpPr>
          <p:nvPr>
            <p:ph type="sldImg" idx="2"/>
          </p:nvPr>
        </p:nvSpPr>
        <p:spPr>
          <a:ln>
            <a:headEnd/>
            <a:tailEnd/>
          </a:ln>
        </p:spPr>
      </p:sp>
      <p:sp>
        <p:nvSpPr>
          <p:cNvPr id="35842" name="Shape 11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34"/>
          <p:cNvSpPr>
            <a:spLocks noGrp="1" noRot="1" noChangeAspect="1"/>
          </p:cNvSpPr>
          <p:nvPr>
            <p:ph type="sldImg" idx="2"/>
          </p:nvPr>
        </p:nvSpPr>
        <p:spPr>
          <a:ln>
            <a:headEnd/>
            <a:tailEnd/>
          </a:ln>
        </p:spPr>
      </p:sp>
      <p:sp>
        <p:nvSpPr>
          <p:cNvPr id="37890" name="Shape 13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42"/>
          <p:cNvSpPr>
            <a:spLocks noGrp="1" noRot="1" noChangeAspect="1"/>
          </p:cNvSpPr>
          <p:nvPr>
            <p:ph type="sldImg" idx="2"/>
          </p:nvPr>
        </p:nvSpPr>
        <p:spPr>
          <a:ln>
            <a:headEnd/>
            <a:tailEnd/>
          </a:ln>
        </p:spPr>
      </p:sp>
      <p:sp>
        <p:nvSpPr>
          <p:cNvPr id="39938" name="Shape 1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49"/>
          <p:cNvSpPr>
            <a:spLocks noGrp="1" noRot="1" noChangeAspect="1"/>
          </p:cNvSpPr>
          <p:nvPr>
            <p:ph type="sldImg" idx="2"/>
          </p:nvPr>
        </p:nvSpPr>
        <p:spPr>
          <a:ln>
            <a:headEnd/>
            <a:tailEnd/>
          </a:ln>
        </p:spPr>
      </p:sp>
      <p:sp>
        <p:nvSpPr>
          <p:cNvPr id="41986" name="Shape 15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57"/>
          <p:cNvSpPr>
            <a:spLocks noGrp="1" noRot="1" noChangeAspect="1"/>
          </p:cNvSpPr>
          <p:nvPr>
            <p:ph type="sldImg" idx="2"/>
          </p:nvPr>
        </p:nvSpPr>
        <p:spPr>
          <a:ln>
            <a:headEnd/>
            <a:tailEnd/>
          </a:ln>
        </p:spPr>
      </p:sp>
      <p:sp>
        <p:nvSpPr>
          <p:cNvPr id="44034" name="Shape 15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66"/>
          <p:cNvSpPr>
            <a:spLocks noGrp="1" noRot="1" noChangeAspect="1"/>
          </p:cNvSpPr>
          <p:nvPr>
            <p:ph type="sldImg" idx="2"/>
          </p:nvPr>
        </p:nvSpPr>
        <p:spPr>
          <a:ln>
            <a:headEnd/>
            <a:tailEnd/>
          </a:ln>
        </p:spPr>
      </p:sp>
      <p:sp>
        <p:nvSpPr>
          <p:cNvPr id="46082" name="Shape 16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175"/>
          <p:cNvSpPr>
            <a:spLocks noGrp="1" noRot="1" noChangeAspect="1"/>
          </p:cNvSpPr>
          <p:nvPr>
            <p:ph type="sldImg" idx="2"/>
          </p:nvPr>
        </p:nvSpPr>
        <p:spPr>
          <a:ln>
            <a:headEnd/>
            <a:tailEnd/>
          </a:ln>
        </p:spPr>
      </p:sp>
      <p:sp>
        <p:nvSpPr>
          <p:cNvPr id="48130" name="Shape 17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84"/>
          <p:cNvSpPr>
            <a:spLocks noGrp="1" noRot="1" noChangeAspect="1"/>
          </p:cNvSpPr>
          <p:nvPr>
            <p:ph type="sldImg" idx="2"/>
          </p:nvPr>
        </p:nvSpPr>
        <p:spPr>
          <a:ln>
            <a:headEnd/>
            <a:tailEnd/>
          </a:ln>
        </p:spPr>
      </p:sp>
      <p:sp>
        <p:nvSpPr>
          <p:cNvPr id="50178" name="Shape 18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192"/>
          <p:cNvSpPr>
            <a:spLocks noGrp="1" noRot="1" noChangeAspect="1"/>
          </p:cNvSpPr>
          <p:nvPr>
            <p:ph type="sldImg" idx="2"/>
          </p:nvPr>
        </p:nvSpPr>
        <p:spPr>
          <a:ln>
            <a:headEnd/>
            <a:tailEnd/>
          </a:ln>
        </p:spPr>
      </p:sp>
      <p:sp>
        <p:nvSpPr>
          <p:cNvPr id="52226" name="Shape 19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59"/>
          <p:cNvSpPr>
            <a:spLocks noGrp="1" noRot="1" noChangeAspect="1"/>
          </p:cNvSpPr>
          <p:nvPr>
            <p:ph type="sldImg" idx="2"/>
          </p:nvPr>
        </p:nvSpPr>
        <p:spPr>
          <a:ln>
            <a:headEnd/>
            <a:tailEnd/>
          </a:ln>
        </p:spPr>
      </p:sp>
      <p:sp>
        <p:nvSpPr>
          <p:cNvPr id="17410" name="Shape 6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200"/>
          <p:cNvSpPr>
            <a:spLocks noGrp="1" noRot="1" noChangeAspect="1"/>
          </p:cNvSpPr>
          <p:nvPr>
            <p:ph type="sldImg" idx="2"/>
          </p:nvPr>
        </p:nvSpPr>
        <p:spPr>
          <a:ln>
            <a:headEnd/>
            <a:tailEnd/>
          </a:ln>
        </p:spPr>
      </p:sp>
      <p:sp>
        <p:nvSpPr>
          <p:cNvPr id="54274" name="Shape 20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209"/>
          <p:cNvSpPr>
            <a:spLocks noGrp="1" noRot="1" noChangeAspect="1"/>
          </p:cNvSpPr>
          <p:nvPr>
            <p:ph type="sldImg" idx="2"/>
          </p:nvPr>
        </p:nvSpPr>
        <p:spPr>
          <a:ln>
            <a:headEnd/>
            <a:tailEnd/>
          </a:ln>
        </p:spPr>
      </p:sp>
      <p:sp>
        <p:nvSpPr>
          <p:cNvPr id="56322" name="Shape 21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226"/>
          <p:cNvSpPr>
            <a:spLocks noGrp="1" noRot="1" noChangeAspect="1"/>
          </p:cNvSpPr>
          <p:nvPr>
            <p:ph type="sldImg" idx="2"/>
          </p:nvPr>
        </p:nvSpPr>
        <p:spPr>
          <a:ln>
            <a:headEnd/>
            <a:tailEnd/>
          </a:ln>
        </p:spPr>
      </p:sp>
      <p:sp>
        <p:nvSpPr>
          <p:cNvPr id="58370" name="Shape 22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235"/>
          <p:cNvSpPr>
            <a:spLocks noGrp="1" noRot="1" noChangeAspect="1"/>
          </p:cNvSpPr>
          <p:nvPr>
            <p:ph type="sldImg" idx="2"/>
          </p:nvPr>
        </p:nvSpPr>
        <p:spPr>
          <a:ln>
            <a:headEnd/>
            <a:tailEnd/>
          </a:ln>
        </p:spPr>
      </p:sp>
      <p:sp>
        <p:nvSpPr>
          <p:cNvPr id="60418" name="Shape 23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245"/>
          <p:cNvSpPr>
            <a:spLocks noGrp="1" noRot="1" noChangeAspect="1"/>
          </p:cNvSpPr>
          <p:nvPr>
            <p:ph type="sldImg" idx="2"/>
          </p:nvPr>
        </p:nvSpPr>
        <p:spPr>
          <a:ln>
            <a:headEnd/>
            <a:tailEnd/>
          </a:ln>
        </p:spPr>
      </p:sp>
      <p:sp>
        <p:nvSpPr>
          <p:cNvPr id="62466" name="Shape 24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254"/>
          <p:cNvSpPr>
            <a:spLocks noGrp="1" noRot="1" noChangeAspect="1"/>
          </p:cNvSpPr>
          <p:nvPr>
            <p:ph type="sldImg" idx="2"/>
          </p:nvPr>
        </p:nvSpPr>
        <p:spPr>
          <a:ln>
            <a:headEnd/>
            <a:tailEnd/>
          </a:ln>
        </p:spPr>
      </p:sp>
      <p:sp>
        <p:nvSpPr>
          <p:cNvPr id="64514" name="Shape 25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263"/>
          <p:cNvSpPr>
            <a:spLocks noGrp="1" noRot="1" noChangeAspect="1"/>
          </p:cNvSpPr>
          <p:nvPr>
            <p:ph type="sldImg" idx="2"/>
          </p:nvPr>
        </p:nvSpPr>
        <p:spPr>
          <a:ln>
            <a:headEnd/>
            <a:tailEnd/>
          </a:ln>
        </p:spPr>
      </p:sp>
      <p:sp>
        <p:nvSpPr>
          <p:cNvPr id="66562" name="Shape 2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270"/>
          <p:cNvSpPr>
            <a:spLocks noGrp="1" noRot="1" noChangeAspect="1"/>
          </p:cNvSpPr>
          <p:nvPr>
            <p:ph type="sldImg" idx="2"/>
          </p:nvPr>
        </p:nvSpPr>
        <p:spPr>
          <a:ln>
            <a:headEnd/>
            <a:tailEnd/>
          </a:ln>
        </p:spPr>
      </p:sp>
      <p:sp>
        <p:nvSpPr>
          <p:cNvPr id="68610" name="Shape 2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277"/>
          <p:cNvSpPr>
            <a:spLocks noGrp="1" noRot="1" noChangeAspect="1"/>
          </p:cNvSpPr>
          <p:nvPr>
            <p:ph type="sldImg" idx="2"/>
          </p:nvPr>
        </p:nvSpPr>
        <p:spPr>
          <a:ln>
            <a:headEnd/>
            <a:tailEnd/>
          </a:ln>
        </p:spPr>
      </p:sp>
      <p:sp>
        <p:nvSpPr>
          <p:cNvPr id="70658" name="Shape 2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284"/>
          <p:cNvSpPr>
            <a:spLocks noGrp="1" noRot="1" noChangeAspect="1"/>
          </p:cNvSpPr>
          <p:nvPr>
            <p:ph type="sldImg" idx="2"/>
          </p:nvPr>
        </p:nvSpPr>
        <p:spPr>
          <a:ln>
            <a:headEnd/>
            <a:tailEnd/>
          </a:ln>
        </p:spPr>
      </p:sp>
      <p:sp>
        <p:nvSpPr>
          <p:cNvPr id="72706" name="Shape 28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64"/>
          <p:cNvSpPr>
            <a:spLocks noGrp="1" noRot="1" noChangeAspect="1"/>
          </p:cNvSpPr>
          <p:nvPr>
            <p:ph type="sldImg" idx="2"/>
          </p:nvPr>
        </p:nvSpPr>
        <p:spPr>
          <a:ln>
            <a:headEnd/>
            <a:tailEnd/>
          </a:ln>
        </p:spPr>
      </p:sp>
      <p:sp>
        <p:nvSpPr>
          <p:cNvPr id="19458" name="Shape 6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312"/>
          <p:cNvSpPr>
            <a:spLocks noGrp="1" noRot="1" noChangeAspect="1"/>
          </p:cNvSpPr>
          <p:nvPr>
            <p:ph type="sldImg" idx="2"/>
          </p:nvPr>
        </p:nvSpPr>
        <p:spPr>
          <a:ln>
            <a:headEnd/>
            <a:tailEnd/>
          </a:ln>
        </p:spPr>
      </p:sp>
      <p:sp>
        <p:nvSpPr>
          <p:cNvPr id="74754" name="Shape 31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319"/>
          <p:cNvSpPr>
            <a:spLocks noGrp="1" noRot="1" noChangeAspect="1"/>
          </p:cNvSpPr>
          <p:nvPr>
            <p:ph type="sldImg" idx="2"/>
          </p:nvPr>
        </p:nvSpPr>
        <p:spPr>
          <a:ln>
            <a:headEnd/>
            <a:tailEnd/>
          </a:ln>
        </p:spPr>
      </p:sp>
      <p:sp>
        <p:nvSpPr>
          <p:cNvPr id="76802" name="Shape 32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326"/>
          <p:cNvSpPr>
            <a:spLocks noGrp="1" noRot="1" noChangeAspect="1"/>
          </p:cNvSpPr>
          <p:nvPr>
            <p:ph type="sldImg" idx="2"/>
          </p:nvPr>
        </p:nvSpPr>
        <p:spPr>
          <a:ln>
            <a:headEnd/>
            <a:tailEnd/>
          </a:ln>
        </p:spPr>
      </p:sp>
      <p:sp>
        <p:nvSpPr>
          <p:cNvPr id="78850" name="Shape 32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333"/>
          <p:cNvSpPr>
            <a:spLocks noGrp="1" noRot="1" noChangeAspect="1"/>
          </p:cNvSpPr>
          <p:nvPr>
            <p:ph type="sldImg" idx="2"/>
          </p:nvPr>
        </p:nvSpPr>
        <p:spPr>
          <a:ln>
            <a:headEnd/>
            <a:tailEnd/>
          </a:ln>
        </p:spPr>
      </p:sp>
      <p:sp>
        <p:nvSpPr>
          <p:cNvPr id="80898" name="Shape 33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341"/>
          <p:cNvSpPr>
            <a:spLocks noGrp="1" noRot="1" noChangeAspect="1"/>
          </p:cNvSpPr>
          <p:nvPr>
            <p:ph type="sldImg" idx="2"/>
          </p:nvPr>
        </p:nvSpPr>
        <p:spPr>
          <a:ln>
            <a:headEnd/>
            <a:tailEnd/>
          </a:ln>
        </p:spPr>
      </p:sp>
      <p:sp>
        <p:nvSpPr>
          <p:cNvPr id="82946" name="Shape 34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348"/>
          <p:cNvSpPr>
            <a:spLocks noGrp="1" noRot="1" noChangeAspect="1"/>
          </p:cNvSpPr>
          <p:nvPr>
            <p:ph type="sldImg" idx="2"/>
          </p:nvPr>
        </p:nvSpPr>
        <p:spPr>
          <a:ln>
            <a:headEnd/>
            <a:tailEnd/>
          </a:ln>
        </p:spPr>
      </p:sp>
      <p:sp>
        <p:nvSpPr>
          <p:cNvPr id="84994" name="Shape 34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356"/>
          <p:cNvSpPr>
            <a:spLocks noGrp="1" noRot="1" noChangeAspect="1"/>
          </p:cNvSpPr>
          <p:nvPr>
            <p:ph type="sldImg" idx="2"/>
          </p:nvPr>
        </p:nvSpPr>
        <p:spPr>
          <a:ln>
            <a:headEnd/>
            <a:tailEnd/>
          </a:ln>
        </p:spPr>
      </p:sp>
      <p:sp>
        <p:nvSpPr>
          <p:cNvPr id="87042" name="Shape 3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363"/>
          <p:cNvSpPr>
            <a:spLocks noGrp="1" noRot="1" noChangeAspect="1"/>
          </p:cNvSpPr>
          <p:nvPr>
            <p:ph type="sldImg" idx="2"/>
          </p:nvPr>
        </p:nvSpPr>
        <p:spPr>
          <a:ln>
            <a:headEnd/>
            <a:tailEnd/>
          </a:ln>
        </p:spPr>
      </p:sp>
      <p:sp>
        <p:nvSpPr>
          <p:cNvPr id="89090" name="Shape 3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Shape 370"/>
          <p:cNvSpPr>
            <a:spLocks noGrp="1" noRot="1" noChangeAspect="1"/>
          </p:cNvSpPr>
          <p:nvPr>
            <p:ph type="sldImg" idx="2"/>
          </p:nvPr>
        </p:nvSpPr>
        <p:spPr>
          <a:ln>
            <a:headEnd/>
            <a:tailEnd/>
          </a:ln>
        </p:spPr>
      </p:sp>
      <p:sp>
        <p:nvSpPr>
          <p:cNvPr id="91138" name="Shape 3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Shape 119"/>
          <p:cNvSpPr>
            <a:spLocks noGrp="1" noRot="1" noChangeAspect="1"/>
          </p:cNvSpPr>
          <p:nvPr>
            <p:ph type="sldImg" idx="2"/>
          </p:nvPr>
        </p:nvSpPr>
        <p:spPr>
          <a:ln>
            <a:headEnd/>
            <a:tailEnd/>
          </a:ln>
        </p:spPr>
      </p:sp>
      <p:sp>
        <p:nvSpPr>
          <p:cNvPr id="93186" name="Shape 12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71"/>
          <p:cNvSpPr>
            <a:spLocks noGrp="1" noRot="1" noChangeAspect="1"/>
          </p:cNvSpPr>
          <p:nvPr>
            <p:ph type="sldImg" idx="2"/>
          </p:nvPr>
        </p:nvSpPr>
        <p:spPr>
          <a:ln>
            <a:headEnd/>
            <a:tailEnd/>
          </a:ln>
        </p:spPr>
      </p:sp>
      <p:sp>
        <p:nvSpPr>
          <p:cNvPr id="21506" name="Shape 7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Shape 377"/>
          <p:cNvSpPr>
            <a:spLocks noGrp="1" noRot="1" noChangeAspect="1"/>
          </p:cNvSpPr>
          <p:nvPr>
            <p:ph type="sldImg" idx="2"/>
          </p:nvPr>
        </p:nvSpPr>
        <p:spPr>
          <a:ln>
            <a:headEnd/>
            <a:tailEnd/>
          </a:ln>
        </p:spPr>
      </p:sp>
      <p:sp>
        <p:nvSpPr>
          <p:cNvPr id="95234" name="Shape 3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Shape 391"/>
          <p:cNvSpPr>
            <a:spLocks noGrp="1" noRot="1" noChangeAspect="1"/>
          </p:cNvSpPr>
          <p:nvPr>
            <p:ph type="sldImg" idx="2"/>
          </p:nvPr>
        </p:nvSpPr>
        <p:spPr>
          <a:ln>
            <a:headEnd/>
            <a:tailEnd/>
          </a:ln>
        </p:spPr>
      </p:sp>
      <p:sp>
        <p:nvSpPr>
          <p:cNvPr id="97282" name="Shape 39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Shape 398"/>
          <p:cNvSpPr>
            <a:spLocks noGrp="1" noRot="1" noChangeAspect="1"/>
          </p:cNvSpPr>
          <p:nvPr>
            <p:ph type="sldImg" idx="2"/>
          </p:nvPr>
        </p:nvSpPr>
        <p:spPr>
          <a:ln>
            <a:headEnd/>
            <a:tailEnd/>
          </a:ln>
        </p:spPr>
      </p:sp>
      <p:sp>
        <p:nvSpPr>
          <p:cNvPr id="99330" name="Shape 3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Shape 405"/>
          <p:cNvSpPr>
            <a:spLocks noGrp="1" noRot="1" noChangeAspect="1"/>
          </p:cNvSpPr>
          <p:nvPr>
            <p:ph type="sldImg" idx="2"/>
          </p:nvPr>
        </p:nvSpPr>
        <p:spPr>
          <a:ln>
            <a:headEnd/>
            <a:tailEnd/>
          </a:ln>
        </p:spPr>
      </p:sp>
      <p:sp>
        <p:nvSpPr>
          <p:cNvPr id="101378" name="Shape 40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Shape 413"/>
          <p:cNvSpPr>
            <a:spLocks noGrp="1" noRot="1" noChangeAspect="1"/>
          </p:cNvSpPr>
          <p:nvPr>
            <p:ph type="sldImg" idx="2"/>
          </p:nvPr>
        </p:nvSpPr>
        <p:spPr>
          <a:ln>
            <a:headEnd/>
            <a:tailEnd/>
          </a:ln>
        </p:spPr>
      </p:sp>
      <p:sp>
        <p:nvSpPr>
          <p:cNvPr id="103426" name="Shape 41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Shape 422"/>
          <p:cNvSpPr>
            <a:spLocks noGrp="1" noRot="1" noChangeAspect="1"/>
          </p:cNvSpPr>
          <p:nvPr>
            <p:ph type="sldImg" idx="2"/>
          </p:nvPr>
        </p:nvSpPr>
        <p:spPr>
          <a:ln>
            <a:headEnd/>
            <a:tailEnd/>
          </a:ln>
        </p:spPr>
      </p:sp>
      <p:sp>
        <p:nvSpPr>
          <p:cNvPr id="105474" name="Shape 42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1" name="Shape 430"/>
          <p:cNvSpPr>
            <a:spLocks noGrp="1" noRot="1" noChangeAspect="1"/>
          </p:cNvSpPr>
          <p:nvPr>
            <p:ph type="sldImg" idx="2"/>
          </p:nvPr>
        </p:nvSpPr>
        <p:spPr>
          <a:ln>
            <a:headEnd/>
            <a:tailEnd/>
          </a:ln>
        </p:spPr>
      </p:sp>
      <p:sp>
        <p:nvSpPr>
          <p:cNvPr id="107522" name="Shape 43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69" name="Shape 438"/>
          <p:cNvSpPr>
            <a:spLocks noGrp="1" noRot="1" noChangeAspect="1"/>
          </p:cNvSpPr>
          <p:nvPr>
            <p:ph type="sldImg" idx="2"/>
          </p:nvPr>
        </p:nvSpPr>
        <p:spPr>
          <a:ln>
            <a:headEnd/>
            <a:tailEnd/>
          </a:ln>
        </p:spPr>
      </p:sp>
      <p:sp>
        <p:nvSpPr>
          <p:cNvPr id="109570" name="Shape 43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Shape 446"/>
          <p:cNvSpPr>
            <a:spLocks noGrp="1" noRot="1" noChangeAspect="1"/>
          </p:cNvSpPr>
          <p:nvPr>
            <p:ph type="sldImg" idx="2"/>
          </p:nvPr>
        </p:nvSpPr>
        <p:spPr>
          <a:ln>
            <a:headEnd/>
            <a:tailEnd/>
          </a:ln>
        </p:spPr>
      </p:sp>
      <p:sp>
        <p:nvSpPr>
          <p:cNvPr id="111618" name="Shape 44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Shape 454"/>
          <p:cNvSpPr>
            <a:spLocks noGrp="1" noRot="1" noChangeAspect="1"/>
          </p:cNvSpPr>
          <p:nvPr>
            <p:ph type="sldImg" idx="2"/>
          </p:nvPr>
        </p:nvSpPr>
        <p:spPr>
          <a:ln>
            <a:headEnd/>
            <a:tailEnd/>
          </a:ln>
        </p:spPr>
      </p:sp>
      <p:sp>
        <p:nvSpPr>
          <p:cNvPr id="113666" name="Shape 45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76"/>
          <p:cNvSpPr>
            <a:spLocks noGrp="1" noRot="1" noChangeAspect="1"/>
          </p:cNvSpPr>
          <p:nvPr>
            <p:ph type="sldImg" idx="2"/>
          </p:nvPr>
        </p:nvSpPr>
        <p:spPr>
          <a:ln>
            <a:headEnd/>
            <a:tailEnd/>
          </a:ln>
        </p:spPr>
      </p:sp>
      <p:sp>
        <p:nvSpPr>
          <p:cNvPr id="23554" name="Shape 7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83"/>
          <p:cNvSpPr>
            <a:spLocks noGrp="1" noRot="1" noChangeAspect="1"/>
          </p:cNvSpPr>
          <p:nvPr>
            <p:ph type="sldImg" idx="2"/>
          </p:nvPr>
        </p:nvSpPr>
        <p:spPr>
          <a:ln>
            <a:headEnd/>
            <a:tailEnd/>
          </a:ln>
        </p:spPr>
      </p:sp>
      <p:sp>
        <p:nvSpPr>
          <p:cNvPr id="25602" name="Shape 8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90"/>
          <p:cNvSpPr>
            <a:spLocks noGrp="1" noRot="1" noChangeAspect="1"/>
          </p:cNvSpPr>
          <p:nvPr>
            <p:ph type="sldImg" idx="2"/>
          </p:nvPr>
        </p:nvSpPr>
        <p:spPr>
          <a:ln>
            <a:headEnd/>
            <a:tailEnd/>
          </a:ln>
        </p:spPr>
      </p:sp>
      <p:sp>
        <p:nvSpPr>
          <p:cNvPr id="27650" name="Shape 9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95"/>
          <p:cNvSpPr>
            <a:spLocks noGrp="1" noRot="1" noChangeAspect="1"/>
          </p:cNvSpPr>
          <p:nvPr>
            <p:ph type="sldImg" idx="2"/>
          </p:nvPr>
        </p:nvSpPr>
        <p:spPr>
          <a:ln>
            <a:headEnd/>
            <a:tailEnd/>
          </a:ln>
        </p:spPr>
      </p:sp>
      <p:sp>
        <p:nvSpPr>
          <p:cNvPr id="29698" name="Shape 9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00"/>
          <p:cNvSpPr>
            <a:spLocks noGrp="1" noRot="1" noChangeAspect="1"/>
          </p:cNvSpPr>
          <p:nvPr>
            <p:ph type="sldImg" idx="2"/>
          </p:nvPr>
        </p:nvSpPr>
        <p:spPr>
          <a:ln>
            <a:headEnd/>
            <a:tailEnd/>
          </a:ln>
        </p:spPr>
      </p:sp>
      <p:sp>
        <p:nvSpPr>
          <p:cNvPr id="31746" name="Shape 10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215D8863-800B-47A2-A3BB-BF093B0FD7B6}"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4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A783F8A3-DFAB-47F8-8B2D-4614790A7E9A}"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FC7A13D6-68C7-4F4F-933D-FE0D1D710597}"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5"/>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A0A84D8C-92A3-4988-9DA4-5B03DEFD6F31}"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FE90339A-22E8-4C59-8F86-80147FD4FEC5}"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86E30978-9F16-4948-BB60-F64A6A9B1470}"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2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60D6EAEF-A943-4947-AC4C-73958D235CA0}"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1"/>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FE223646-28FD-41F7-9C9F-CAC778298BFE}"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 name="Shape 3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A94DC17E-90C5-4701-A988-5CDD0080DB13}"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defRPr/>
            </a:pPr>
            <a:endParaRPr lang="it-IT" sz="1400"/>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anchor="ct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40"/>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CE3B40DB-E272-4625-8BE3-46C03FB37DA0}"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anchor="ctr"/>
          <a:lstStyle>
            <a:lvl1pPr lv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sz="1400"/>
            </a:lvl1pPr>
          </a:lstStyle>
          <a:p>
            <a:pPr>
              <a:defRPr/>
            </a:pPr>
            <a:fld id="{3704AAA6-1DB1-4FBB-B8F7-CC9BBE84AAE6}"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it-IT" smtClean="0">
              <a:sym typeface="Arial" charset="0"/>
            </a:endParaRPr>
          </a:p>
        </p:txBody>
      </p:sp>
      <p:sp>
        <p:nvSpPr>
          <p:cNvPr id="1027" name="Shape 7"/>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it-IT"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defRPr/>
            </a:pPr>
            <a:fld id="{64271D32-8319-44A4-9B18-11D3ECE019D8}" type="slidenum">
              <a:rPr lang="it-IT" sz="1000">
                <a:solidFill>
                  <a:srgbClr val="595959"/>
                </a:solidFill>
              </a:rPr>
              <a:pPr algn="r">
                <a:defRPr/>
              </a:pPr>
              <a:t>‹#›</a:t>
            </a:fld>
            <a:endParaRPr lang="it-IT"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zucconi@worldacademy.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hyperlink" Target="http://www.iacp.it/"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www.wunicon.org/" TargetMode="External"/><Relationship Id="rId4" Type="http://schemas.openxmlformats.org/officeDocument/2006/relationships/hyperlink" Target="http://www.worldacadem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Shape 54"/>
          <p:cNvSpPr txBox="1">
            <a:spLocks noGrp="1"/>
          </p:cNvSpPr>
          <p:nvPr>
            <p:ph type="ctrTitle"/>
          </p:nvPr>
        </p:nvSpPr>
        <p:spPr>
          <a:xfrm>
            <a:off x="311150" y="649288"/>
            <a:ext cx="8521700" cy="1357312"/>
          </a:xfrm>
          <a:ln cap="flat">
            <a:solidFill>
              <a:srgbClr val="666666"/>
            </a:solidFill>
            <a:round/>
            <a:headEnd type="none" w="med" len="med"/>
            <a:tailEnd type="none" w="med" len="med"/>
          </a:ln>
        </p:spPr>
        <p:txBody>
          <a:bodyPr/>
          <a:lstStyle/>
          <a:p>
            <a:pPr eaLnBrk="1" hangingPunct="1">
              <a:spcBef>
                <a:spcPct val="0"/>
              </a:spcBef>
              <a:buClr>
                <a:srgbClr val="000000"/>
              </a:buClr>
              <a:buSzTx/>
            </a:pPr>
            <a:r>
              <a:rPr lang="it-IT" sz="3600" b="1" smtClean="0">
                <a:solidFill>
                  <a:srgbClr val="0000FF"/>
                </a:solidFill>
                <a:latin typeface="Gruppo" pitchFamily="2" charset="0"/>
                <a:cs typeface="Arial" charset="0"/>
                <a:sym typeface="Gruppo" pitchFamily="2" charset="0"/>
              </a:rPr>
              <a:t/>
            </a:r>
            <a:br>
              <a:rPr lang="it-IT" sz="3600" b="1" smtClean="0">
                <a:solidFill>
                  <a:srgbClr val="0000FF"/>
                </a:solidFill>
                <a:latin typeface="Gruppo" pitchFamily="2" charset="0"/>
                <a:cs typeface="Arial" charset="0"/>
                <a:sym typeface="Gruppo" pitchFamily="2" charset="0"/>
              </a:rPr>
            </a:br>
            <a:r>
              <a:rPr lang="it-IT" sz="3600" b="1" smtClean="0">
                <a:solidFill>
                  <a:srgbClr val="0000FF"/>
                </a:solidFill>
                <a:latin typeface="Gruppo" pitchFamily="2" charset="0"/>
                <a:cs typeface="Arial" charset="0"/>
                <a:sym typeface="Gruppo" pitchFamily="2" charset="0"/>
              </a:rPr>
              <a:t/>
            </a:r>
            <a:br>
              <a:rPr lang="it-IT" sz="3600" b="1" smtClean="0">
                <a:solidFill>
                  <a:srgbClr val="0000FF"/>
                </a:solidFill>
                <a:latin typeface="Gruppo" pitchFamily="2" charset="0"/>
                <a:cs typeface="Arial" charset="0"/>
                <a:sym typeface="Gruppo" pitchFamily="2" charset="0"/>
              </a:rPr>
            </a:br>
            <a:r>
              <a:rPr lang="it-IT" sz="3600" b="1" smtClean="0">
                <a:solidFill>
                  <a:srgbClr val="0000FF"/>
                </a:solidFill>
                <a:latin typeface="Gruppo" pitchFamily="2" charset="0"/>
                <a:cs typeface="Arial" charset="0"/>
                <a:sym typeface="Gruppo" pitchFamily="2" charset="0"/>
              </a:rPr>
              <a:t/>
            </a:r>
            <a:br>
              <a:rPr lang="it-IT" sz="3600" b="1" smtClean="0">
                <a:solidFill>
                  <a:srgbClr val="0000FF"/>
                </a:solidFill>
                <a:latin typeface="Gruppo" pitchFamily="2" charset="0"/>
                <a:cs typeface="Arial" charset="0"/>
                <a:sym typeface="Gruppo" pitchFamily="2" charset="0"/>
              </a:rPr>
            </a:br>
            <a:r>
              <a:rPr lang="it-IT" sz="3600" b="1" smtClean="0">
                <a:solidFill>
                  <a:srgbClr val="0000FF"/>
                </a:solidFill>
                <a:latin typeface="Gruppo" pitchFamily="2" charset="0"/>
                <a:cs typeface="Arial" charset="0"/>
                <a:sym typeface="Gruppo" pitchFamily="2" charset="0"/>
              </a:rPr>
              <a:t/>
            </a:r>
            <a:br>
              <a:rPr lang="it-IT" sz="3600" b="1" smtClean="0">
                <a:solidFill>
                  <a:srgbClr val="0000FF"/>
                </a:solidFill>
                <a:latin typeface="Gruppo" pitchFamily="2" charset="0"/>
                <a:cs typeface="Arial" charset="0"/>
                <a:sym typeface="Gruppo" pitchFamily="2" charset="0"/>
              </a:rPr>
            </a:br>
            <a:r>
              <a:rPr lang="it-IT" sz="3800" b="1" smtClean="0">
                <a:solidFill>
                  <a:srgbClr val="0000FF"/>
                </a:solidFill>
                <a:latin typeface="Gruppo" pitchFamily="2" charset="0"/>
                <a:cs typeface="Arial" charset="0"/>
                <a:sym typeface="Gruppo" pitchFamily="2" charset="0"/>
              </a:rPr>
              <a:t>Toward a Human Centered Theory  of Economy &amp; Society</a:t>
            </a:r>
          </a:p>
        </p:txBody>
      </p:sp>
      <p:sp>
        <p:nvSpPr>
          <p:cNvPr id="14339" name="Shape 55"/>
          <p:cNvSpPr txBox="1">
            <a:spLocks noGrp="1"/>
          </p:cNvSpPr>
          <p:nvPr>
            <p:ph type="subTitle" idx="1"/>
          </p:nvPr>
        </p:nvSpPr>
        <p:spPr>
          <a:xfrm>
            <a:off x="311150" y="2117725"/>
            <a:ext cx="8521700" cy="2217738"/>
          </a:xfrm>
        </p:spPr>
        <p:txBody>
          <a:bodyPr/>
          <a:lstStyle/>
          <a:p>
            <a:pPr marL="0" indent="0" eaLnBrk="1" hangingPunct="1">
              <a:spcBef>
                <a:spcPct val="0"/>
              </a:spcBef>
              <a:spcAft>
                <a:spcPct val="0"/>
              </a:spcAft>
              <a:buClr>
                <a:srgbClr val="000000"/>
              </a:buClr>
              <a:buSzPct val="58000"/>
            </a:pPr>
            <a:r>
              <a:rPr lang="it-IT" sz="1900" b="1" smtClean="0">
                <a:latin typeface="Gruppo" pitchFamily="2" charset="0"/>
                <a:cs typeface="Arial" charset="0"/>
                <a:sym typeface="Gruppo" pitchFamily="2" charset="0"/>
              </a:rPr>
              <a:t>Alberto Zucconi </a:t>
            </a:r>
          </a:p>
          <a:p>
            <a:pPr marL="0" indent="0" eaLnBrk="1" hangingPunct="1">
              <a:spcBef>
                <a:spcPct val="0"/>
              </a:spcBef>
              <a:spcAft>
                <a:spcPct val="0"/>
              </a:spcAft>
              <a:buClr>
                <a:srgbClr val="000000"/>
              </a:buClr>
              <a:buSzPct val="58000"/>
            </a:pPr>
            <a:r>
              <a:rPr lang="it-IT" sz="1900" b="1" smtClean="0">
                <a:latin typeface="Gruppo" pitchFamily="2" charset="0"/>
                <a:cs typeface="Arial" charset="0"/>
                <a:sym typeface="Gruppo" pitchFamily="2" charset="0"/>
              </a:rPr>
              <a:t>World Academy of Art and Science (WAAS)</a:t>
            </a:r>
          </a:p>
          <a:p>
            <a:pPr marL="0" indent="0" eaLnBrk="1" hangingPunct="1">
              <a:spcBef>
                <a:spcPct val="0"/>
              </a:spcBef>
              <a:spcAft>
                <a:spcPct val="0"/>
              </a:spcAft>
              <a:buClr>
                <a:srgbClr val="000000"/>
              </a:buClr>
              <a:buSzPct val="58000"/>
            </a:pPr>
            <a:r>
              <a:rPr lang="it-IT" sz="1900" b="1" smtClean="0">
                <a:latin typeface="Gruppo" pitchFamily="2" charset="0"/>
                <a:cs typeface="Arial" charset="0"/>
                <a:sym typeface="Gruppo" pitchFamily="2" charset="0"/>
              </a:rPr>
              <a:t>World University Consortium (WUC)</a:t>
            </a:r>
          </a:p>
          <a:p>
            <a:pPr marL="0" indent="0" eaLnBrk="1" hangingPunct="1">
              <a:spcBef>
                <a:spcPct val="0"/>
              </a:spcBef>
              <a:spcAft>
                <a:spcPct val="0"/>
              </a:spcAft>
              <a:buClr>
                <a:srgbClr val="000000"/>
              </a:buClr>
              <a:buSzPct val="58000"/>
            </a:pPr>
            <a:r>
              <a:rPr lang="it-IT" sz="1900" b="1" smtClean="0">
                <a:latin typeface="Gruppo" pitchFamily="2" charset="0"/>
                <a:cs typeface="Arial" charset="0"/>
                <a:sym typeface="Gruppo" pitchFamily="2" charset="0"/>
              </a:rPr>
              <a:t>Person Centered Approach Institute (IACP) </a:t>
            </a:r>
          </a:p>
          <a:p>
            <a:pPr marL="0" indent="0" eaLnBrk="1" hangingPunct="1">
              <a:spcBef>
                <a:spcPct val="0"/>
              </a:spcBef>
              <a:spcAft>
                <a:spcPct val="0"/>
              </a:spcAft>
              <a:buClr>
                <a:srgbClr val="595959"/>
              </a:buClr>
              <a:buSzTx/>
            </a:pPr>
            <a:r>
              <a:rPr lang="it-IT" sz="1800" b="1" u="sng" smtClean="0">
                <a:solidFill>
                  <a:srgbClr val="0000FF"/>
                </a:solidFill>
                <a:latin typeface="Gruppo" pitchFamily="2" charset="0"/>
                <a:cs typeface="Arial" charset="0"/>
                <a:sym typeface="Gruppo" pitchFamily="2" charset="0"/>
                <a:hlinkClick r:id="rId3"/>
              </a:rPr>
              <a:t>azucconi@worldacademy.org</a:t>
            </a:r>
          </a:p>
          <a:p>
            <a:pPr marL="0" indent="0" eaLnBrk="1" hangingPunct="1">
              <a:spcBef>
                <a:spcPct val="0"/>
              </a:spcBef>
              <a:spcAft>
                <a:spcPct val="0"/>
              </a:spcAft>
              <a:buClr>
                <a:srgbClr val="595959"/>
              </a:buClr>
              <a:buSzTx/>
            </a:pPr>
            <a:endParaRPr lang="it-IT" sz="1800" b="1" smtClean="0">
              <a:latin typeface="Gruppo" pitchFamily="2" charset="0"/>
              <a:cs typeface="Arial" charset="0"/>
              <a:sym typeface="Gruppo" pitchFamily="2" charset="0"/>
            </a:endParaRPr>
          </a:p>
          <a:p>
            <a:pPr marL="0" indent="0" eaLnBrk="1" hangingPunct="1">
              <a:spcBef>
                <a:spcPct val="0"/>
              </a:spcBef>
              <a:spcAft>
                <a:spcPct val="0"/>
              </a:spcAft>
              <a:buClr>
                <a:srgbClr val="595959"/>
              </a:buClr>
              <a:buSzTx/>
            </a:pPr>
            <a:r>
              <a:rPr lang="it-IT" sz="2100" b="1" smtClean="0">
                <a:solidFill>
                  <a:srgbClr val="38761D"/>
                </a:solidFill>
                <a:latin typeface="Gruppo" pitchFamily="2" charset="0"/>
                <a:cs typeface="Arial" charset="0"/>
                <a:sym typeface="Gruppo" pitchFamily="2" charset="0"/>
              </a:rPr>
              <a:t>IUC, Dubrovnick,  February 1- 3, 2017</a:t>
            </a:r>
          </a:p>
          <a:p>
            <a:pPr marL="0" indent="0" eaLnBrk="1" hangingPunct="1">
              <a:spcBef>
                <a:spcPct val="0"/>
              </a:spcBef>
              <a:spcAft>
                <a:spcPct val="0"/>
              </a:spcAft>
              <a:buClr>
                <a:srgbClr val="000000"/>
              </a:buClr>
              <a:buSzPct val="55000"/>
            </a:pPr>
            <a:endParaRPr lang="it-IT" sz="2000" b="1" smtClean="0">
              <a:latin typeface="Gruppo" pitchFamily="2" charset="0"/>
              <a:cs typeface="Arial" charset="0"/>
              <a:sym typeface="Gruppo" pitchFamily="2" charset="0"/>
            </a:endParaRPr>
          </a:p>
        </p:txBody>
      </p:sp>
      <p:sp>
        <p:nvSpPr>
          <p:cNvPr id="14340" name="Shape 5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4341" name="Shape 57"/>
          <p:cNvPicPr preferRelativeResize="0">
            <a:picLocks noChangeAspect="1" noChangeArrowheads="1"/>
          </p:cNvPicPr>
          <p:nvPr/>
        </p:nvPicPr>
        <p:blipFill>
          <a:blip r:embed="rId4"/>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Shape 110"/>
          <p:cNvSpPr txBox="1">
            <a:spLocks noGrp="1"/>
          </p:cNvSpPr>
          <p:nvPr>
            <p:ph type="body" idx="1"/>
          </p:nvPr>
        </p:nvSpPr>
        <p:spPr>
          <a:xfrm>
            <a:off x="311150" y="195263"/>
            <a:ext cx="8437563" cy="4052887"/>
          </a:xfrm>
        </p:spPr>
        <p:txBody>
          <a:bodyPr/>
          <a:lstStyle/>
          <a:p>
            <a:pPr marL="0" indent="0" eaLnBrk="1" hangingPunct="1">
              <a:lnSpc>
                <a:spcPct val="85000"/>
              </a:lnSpc>
              <a:spcBef>
                <a:spcPct val="0"/>
              </a:spcBef>
              <a:spcAft>
                <a:spcPts val="1600"/>
              </a:spcAft>
              <a:buClr>
                <a:srgbClr val="000000"/>
              </a:buClr>
              <a:buSzPct val="42000"/>
            </a:pPr>
            <a:r>
              <a:rPr lang="it-IT" sz="2900" b="1" smtClean="0">
                <a:latin typeface="Gruppo" pitchFamily="2" charset="0"/>
                <a:cs typeface="Arial" charset="0"/>
                <a:sym typeface="Gruppo" pitchFamily="2" charset="0"/>
              </a:rPr>
              <a:t>The tools we currently  use to see and solve the mounting problems are </a:t>
            </a:r>
            <a:r>
              <a:rPr lang="it-IT" sz="2900" b="1" smtClean="0">
                <a:solidFill>
                  <a:srgbClr val="FF0000"/>
                </a:solidFill>
                <a:latin typeface="Gruppo" pitchFamily="2" charset="0"/>
                <a:cs typeface="Arial" charset="0"/>
                <a:sym typeface="Gruppo" pitchFamily="2" charset="0"/>
              </a:rPr>
              <a:t>inadequate</a:t>
            </a:r>
            <a:r>
              <a:rPr lang="it-IT" sz="2900" b="1" smtClean="0">
                <a:latin typeface="Gruppo" pitchFamily="2" charset="0"/>
                <a:cs typeface="Arial" charset="0"/>
                <a:sym typeface="Gruppo" pitchFamily="2" charset="0"/>
              </a:rPr>
              <a:t>,</a:t>
            </a:r>
            <a:r>
              <a:rPr lang="it-IT" sz="1500" b="1" smtClean="0">
                <a:latin typeface="Gruppo" pitchFamily="2" charset="0"/>
                <a:cs typeface="Arial" charset="0"/>
                <a:sym typeface="Gruppo" pitchFamily="2" charset="0"/>
              </a:rPr>
              <a:t> </a:t>
            </a:r>
          </a:p>
          <a:p>
            <a:pPr marL="0" indent="0" eaLnBrk="1" hangingPunct="1">
              <a:lnSpc>
                <a:spcPct val="85000"/>
              </a:lnSpc>
              <a:spcBef>
                <a:spcPct val="0"/>
              </a:spcBef>
              <a:spcAft>
                <a:spcPts val="1600"/>
              </a:spcAft>
              <a:buClr>
                <a:srgbClr val="000000"/>
              </a:buClr>
              <a:buSzPct val="42000"/>
            </a:pPr>
            <a:r>
              <a:rPr lang="it-IT" sz="1500" b="1" smtClean="0">
                <a:latin typeface="Gruppo" pitchFamily="2" charset="0"/>
                <a:cs typeface="Arial" charset="0"/>
                <a:sym typeface="Gruppo" pitchFamily="2" charset="0"/>
              </a:rPr>
              <a:t> </a:t>
            </a:r>
          </a:p>
          <a:p>
            <a:pPr marL="0" indent="0" eaLnBrk="1" hangingPunct="1">
              <a:lnSpc>
                <a:spcPct val="115000"/>
              </a:lnSpc>
              <a:spcBef>
                <a:spcPct val="0"/>
              </a:spcBef>
              <a:spcAft>
                <a:spcPts val="1600"/>
              </a:spcAft>
              <a:buClr>
                <a:srgbClr val="000000"/>
              </a:buClr>
              <a:buSzPct val="42000"/>
            </a:pPr>
            <a:r>
              <a:rPr lang="it-IT" sz="2800" b="1" smtClean="0">
                <a:solidFill>
                  <a:srgbClr val="FF0000"/>
                </a:solidFill>
                <a:latin typeface="Gruppo" pitchFamily="2" charset="0"/>
                <a:cs typeface="Arial" charset="0"/>
                <a:sym typeface="Gruppo" pitchFamily="2" charset="0"/>
              </a:rPr>
              <a:t>They are part </a:t>
            </a:r>
            <a:r>
              <a:rPr lang="it-IT" sz="3200" b="1" smtClean="0">
                <a:solidFill>
                  <a:srgbClr val="FF0000"/>
                </a:solidFill>
                <a:latin typeface="Gruppo" pitchFamily="2" charset="0"/>
                <a:cs typeface="Arial" charset="0"/>
                <a:sym typeface="Gruppo" pitchFamily="2" charset="0"/>
              </a:rPr>
              <a:t>of</a:t>
            </a:r>
            <a:r>
              <a:rPr lang="it-IT" sz="2800" b="1" smtClean="0">
                <a:solidFill>
                  <a:srgbClr val="FF0000"/>
                </a:solidFill>
                <a:latin typeface="Gruppo" pitchFamily="2" charset="0"/>
                <a:cs typeface="Arial" charset="0"/>
                <a:sym typeface="Gruppo" pitchFamily="2" charset="0"/>
              </a:rPr>
              <a:t> the problem not of the solution</a:t>
            </a:r>
            <a:r>
              <a:rPr lang="it-IT" sz="1900" b="1" smtClean="0">
                <a:solidFill>
                  <a:srgbClr val="FF0000"/>
                </a:solidFill>
                <a:latin typeface="Gruppo" pitchFamily="2" charset="0"/>
                <a:cs typeface="Arial" charset="0"/>
                <a:sym typeface="Gruppo" pitchFamily="2" charset="0"/>
              </a:rPr>
              <a:t>.</a:t>
            </a:r>
          </a:p>
          <a:p>
            <a:pPr marL="0" indent="0" eaLnBrk="1" hangingPunct="1">
              <a:lnSpc>
                <a:spcPct val="115000"/>
              </a:lnSpc>
              <a:spcBef>
                <a:spcPct val="0"/>
              </a:spcBef>
              <a:spcAft>
                <a:spcPts val="1600"/>
              </a:spcAft>
              <a:buClr>
                <a:srgbClr val="000000"/>
              </a:buClr>
              <a:buSzPct val="42000"/>
            </a:pPr>
            <a:r>
              <a:rPr lang="it-IT" sz="2800" b="1" smtClean="0">
                <a:latin typeface="Gruppo" pitchFamily="2" charset="0"/>
                <a:cs typeface="Arial" charset="0"/>
                <a:sym typeface="Gruppo" pitchFamily="2" charset="0"/>
              </a:rPr>
              <a:t>The  need for </a:t>
            </a:r>
            <a:r>
              <a:rPr lang="it-IT" sz="2800" b="1" smtClean="0">
                <a:solidFill>
                  <a:srgbClr val="0000FF"/>
                </a:solidFill>
                <a:latin typeface="Gruppo" pitchFamily="2" charset="0"/>
                <a:cs typeface="Arial" charset="0"/>
                <a:sym typeface="Gruppo" pitchFamily="2" charset="0"/>
              </a:rPr>
              <a:t>a paradigm change</a:t>
            </a:r>
            <a:r>
              <a:rPr lang="it-IT" sz="2800" b="1" smtClean="0">
                <a:latin typeface="Gruppo" pitchFamily="2" charset="0"/>
                <a:cs typeface="Arial" charset="0"/>
                <a:sym typeface="Gruppo" pitchFamily="2" charset="0"/>
              </a:rPr>
              <a:t>,  to enable humanity to deal effectively with the mounting challenges facing us, has become </a:t>
            </a:r>
            <a:r>
              <a:rPr lang="it-IT" sz="2800" b="1" smtClean="0">
                <a:solidFill>
                  <a:srgbClr val="FF0000"/>
                </a:solidFill>
                <a:latin typeface="Gruppo" pitchFamily="2" charset="0"/>
                <a:cs typeface="Arial" charset="0"/>
                <a:sym typeface="Gruppo" pitchFamily="2" charset="0"/>
              </a:rPr>
              <a:t>dramatically evident</a:t>
            </a:r>
            <a:r>
              <a:rPr lang="it-IT" sz="1900" b="1" smtClean="0">
                <a:latin typeface="Gruppo" pitchFamily="2" charset="0"/>
                <a:cs typeface="Arial" charset="0"/>
                <a:sym typeface="Gruppo" pitchFamily="2" charset="0"/>
              </a:rPr>
              <a:t>. &amp; </a:t>
            </a:r>
            <a:r>
              <a:rPr lang="it-IT" sz="2500" b="1" smtClean="0">
                <a:solidFill>
                  <a:srgbClr val="FF0000"/>
                </a:solidFill>
                <a:latin typeface="Gruppo" pitchFamily="2" charset="0"/>
                <a:cs typeface="Arial" charset="0"/>
                <a:sym typeface="Gruppo" pitchFamily="2" charset="0"/>
              </a:rPr>
              <a:t>urgent</a:t>
            </a:r>
          </a:p>
          <a:p>
            <a:pPr marL="0" indent="0" eaLnBrk="1" hangingPunct="1">
              <a:lnSpc>
                <a:spcPct val="115000"/>
              </a:lnSpc>
              <a:spcBef>
                <a:spcPct val="0"/>
              </a:spcBef>
              <a:spcAft>
                <a:spcPts val="1600"/>
              </a:spcAft>
              <a:buClr>
                <a:srgbClr val="595959"/>
              </a:buClr>
            </a:pPr>
            <a:endParaRPr lang="it-IT" sz="2500" b="1" smtClean="0">
              <a:solidFill>
                <a:srgbClr val="FF0000"/>
              </a:solidFill>
              <a:latin typeface="Gruppo" pitchFamily="2" charset="0"/>
              <a:cs typeface="Arial" charset="0"/>
              <a:sym typeface="Gruppo" pitchFamily="2" charset="0"/>
            </a:endParaRPr>
          </a:p>
        </p:txBody>
      </p:sp>
      <p:sp>
        <p:nvSpPr>
          <p:cNvPr id="32771" name="Shape 11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32772" name="Shape 112"/>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8" name="Shape 117" descr="images-3.jpg"/>
          <p:cNvPicPr preferRelativeResize="0">
            <a:picLocks noChangeAspect="1" noChangeArrowheads="1"/>
          </p:cNvPicPr>
          <p:nvPr/>
        </p:nvPicPr>
        <p:blipFill>
          <a:blip r:embed="rId3"/>
          <a:srcRect/>
          <a:stretch>
            <a:fillRect/>
          </a:stretch>
        </p:blipFill>
        <p:spPr bwMode="auto">
          <a:xfrm>
            <a:off x="1817688" y="739775"/>
            <a:ext cx="5508625" cy="366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Shape 137"/>
          <p:cNvSpPr txBox="1">
            <a:spLocks noGrp="1"/>
          </p:cNvSpPr>
          <p:nvPr>
            <p:ph type="body" idx="1"/>
          </p:nvPr>
        </p:nvSpPr>
        <p:spPr>
          <a:xfrm>
            <a:off x="311150" y="438150"/>
            <a:ext cx="4000500" cy="3554413"/>
          </a:xfrm>
        </p:spPr>
        <p:txBody>
          <a:bodyPr/>
          <a:lstStyle/>
          <a:p>
            <a:pPr marL="0" indent="0" algn="ctr" eaLnBrk="1" hangingPunct="1">
              <a:lnSpc>
                <a:spcPct val="115000"/>
              </a:lnSpc>
              <a:spcBef>
                <a:spcPct val="0"/>
              </a:spcBef>
              <a:spcAft>
                <a:spcPts val="1600"/>
              </a:spcAft>
              <a:buClr>
                <a:srgbClr val="000000"/>
              </a:buClr>
              <a:buSzPct val="37000"/>
            </a:pPr>
            <a:r>
              <a:rPr lang="it-IT" sz="3000" b="1" smtClean="0">
                <a:solidFill>
                  <a:srgbClr val="A61C00"/>
                </a:solidFill>
                <a:latin typeface="Gruppo" pitchFamily="2" charset="0"/>
                <a:cs typeface="Arial" charset="0"/>
                <a:sym typeface="Gruppo" pitchFamily="2" charset="0"/>
              </a:rPr>
              <a:t>That we need a new paradigm in </a:t>
            </a:r>
            <a:r>
              <a:rPr lang="it-IT" sz="3000" b="1" smtClean="0">
                <a:solidFill>
                  <a:srgbClr val="DF290B"/>
                </a:solidFill>
                <a:latin typeface="Gruppo" pitchFamily="2" charset="0"/>
                <a:cs typeface="Arial" charset="0"/>
                <a:sym typeface="Gruppo" pitchFamily="2" charset="0"/>
              </a:rPr>
              <a:t>economy</a:t>
            </a:r>
            <a:r>
              <a:rPr lang="it-IT" sz="3000" b="1" smtClean="0">
                <a:solidFill>
                  <a:srgbClr val="A61C00"/>
                </a:solidFill>
                <a:latin typeface="Gruppo" pitchFamily="2" charset="0"/>
                <a:cs typeface="Arial" charset="0"/>
                <a:sym typeface="Gruppo" pitchFamily="2" charset="0"/>
              </a:rPr>
              <a:t>  is evident,  the </a:t>
            </a:r>
            <a:r>
              <a:rPr lang="it-IT" sz="3000" b="1" smtClean="0">
                <a:solidFill>
                  <a:srgbClr val="DF290B"/>
                </a:solidFill>
                <a:latin typeface="Gruppo" pitchFamily="2" charset="0"/>
                <a:cs typeface="Arial" charset="0"/>
                <a:sym typeface="Gruppo" pitchFamily="2" charset="0"/>
              </a:rPr>
              <a:t>traditional metrics do not measure reality</a:t>
            </a:r>
            <a:r>
              <a:rPr lang="it-IT" sz="3000" smtClean="0">
                <a:solidFill>
                  <a:srgbClr val="DF290B"/>
                </a:solidFill>
                <a:latin typeface="Gruppo" pitchFamily="2" charset="0"/>
                <a:cs typeface="Arial" charset="0"/>
                <a:sym typeface="Gruppo" pitchFamily="2" charset="0"/>
              </a:rPr>
              <a:t>!</a:t>
            </a:r>
          </a:p>
          <a:p>
            <a:pPr marL="0" indent="0" algn="ctr" eaLnBrk="1" hangingPunct="1">
              <a:lnSpc>
                <a:spcPct val="115000"/>
              </a:lnSpc>
              <a:spcBef>
                <a:spcPct val="0"/>
              </a:spcBef>
              <a:spcAft>
                <a:spcPts val="1600"/>
              </a:spcAft>
              <a:buClr>
                <a:srgbClr val="595959"/>
              </a:buClr>
              <a:buSzTx/>
            </a:pPr>
            <a:endParaRPr lang="it-IT" sz="3000" smtClean="0">
              <a:solidFill>
                <a:srgbClr val="A61C00"/>
              </a:solidFill>
              <a:latin typeface="Gruppo" pitchFamily="2" charset="0"/>
              <a:cs typeface="Arial" charset="0"/>
              <a:sym typeface="Gruppo" pitchFamily="2" charset="0"/>
            </a:endParaRPr>
          </a:p>
        </p:txBody>
      </p:sp>
      <p:sp>
        <p:nvSpPr>
          <p:cNvPr id="36867" name="Shape 138"/>
          <p:cNvSpPr txBox="1">
            <a:spLocks noGrp="1"/>
          </p:cNvSpPr>
          <p:nvPr>
            <p:ph type="body" idx="2"/>
          </p:nvPr>
        </p:nvSpPr>
        <p:spPr>
          <a:xfrm>
            <a:off x="4832350" y="180975"/>
            <a:ext cx="4000500" cy="4086225"/>
          </a:xfrm>
        </p:spPr>
        <p:txBody>
          <a:bodyPr/>
          <a:lstStyle/>
          <a:p>
            <a:pPr marL="0" indent="0" eaLnBrk="1" hangingPunct="1">
              <a:spcBef>
                <a:spcPct val="0"/>
              </a:spcBef>
              <a:buClr>
                <a:srgbClr val="000000"/>
              </a:buClr>
              <a:buSzPct val="55000"/>
            </a:pPr>
            <a:r>
              <a:rPr lang="it-IT" sz="2000" b="1" smtClean="0">
                <a:latin typeface="Gruppo" pitchFamily="2" charset="0"/>
                <a:cs typeface="Arial" charset="0"/>
                <a:sym typeface="Gruppo" pitchFamily="2" charset="0"/>
              </a:rPr>
              <a:t>The present  </a:t>
            </a:r>
            <a:r>
              <a:rPr lang="it-IT" sz="2000" b="1" smtClean="0">
                <a:solidFill>
                  <a:srgbClr val="0000FF"/>
                </a:solidFill>
                <a:latin typeface="Gruppo" pitchFamily="2" charset="0"/>
                <a:cs typeface="Arial" charset="0"/>
                <a:sym typeface="Gruppo" pitchFamily="2" charset="0"/>
              </a:rPr>
              <a:t>ROI</a:t>
            </a:r>
            <a:r>
              <a:rPr lang="it-IT" sz="2000" b="1" smtClean="0">
                <a:latin typeface="Gruppo" pitchFamily="2" charset="0"/>
                <a:cs typeface="Arial" charset="0"/>
                <a:sym typeface="Gruppo" pitchFamily="2" charset="0"/>
              </a:rPr>
              <a:t>  shows a positive gain even when, in order to earn money, a project destroys human and natural capital.  </a:t>
            </a:r>
          </a:p>
          <a:p>
            <a:pPr marL="0" indent="0" eaLnBrk="1" hangingPunct="1">
              <a:spcBef>
                <a:spcPct val="0"/>
              </a:spcBef>
              <a:buClr>
                <a:srgbClr val="000000"/>
              </a:buClr>
              <a:buSzPct val="55000"/>
            </a:pPr>
            <a:r>
              <a:rPr lang="it-IT" sz="2000" b="1" smtClean="0">
                <a:latin typeface="Gruppo" pitchFamily="2" charset="0"/>
                <a:cs typeface="Arial" charset="0"/>
                <a:sym typeface="Gruppo" pitchFamily="2" charset="0"/>
              </a:rPr>
              <a:t>We are still measuring the wealth of nations with the outdated </a:t>
            </a:r>
            <a:r>
              <a:rPr lang="it-IT" sz="2000" b="1" smtClean="0">
                <a:solidFill>
                  <a:srgbClr val="0000FF"/>
                </a:solidFill>
                <a:latin typeface="Gruppo" pitchFamily="2" charset="0"/>
                <a:cs typeface="Arial" charset="0"/>
                <a:sym typeface="Gruppo" pitchFamily="2" charset="0"/>
              </a:rPr>
              <a:t>GNP</a:t>
            </a:r>
            <a:r>
              <a:rPr lang="it-IT" sz="2000" b="1" smtClean="0">
                <a:latin typeface="Gruppo" pitchFamily="2" charset="0"/>
                <a:cs typeface="Arial" charset="0"/>
                <a:sym typeface="Gruppo" pitchFamily="2" charset="0"/>
              </a:rPr>
              <a:t>, failing to understand that </a:t>
            </a:r>
            <a:r>
              <a:rPr lang="it-IT" sz="2000" b="1" smtClean="0">
                <a:solidFill>
                  <a:srgbClr val="980000"/>
                </a:solidFill>
                <a:latin typeface="Gruppo" pitchFamily="2" charset="0"/>
                <a:cs typeface="Arial" charset="0"/>
                <a:sym typeface="Gruppo" pitchFamily="2" charset="0"/>
              </a:rPr>
              <a:t>people and the natural environment </a:t>
            </a:r>
            <a:r>
              <a:rPr lang="it-IT" sz="2000" b="1" smtClean="0">
                <a:latin typeface="Gruppo" pitchFamily="2" charset="0"/>
                <a:cs typeface="Arial" charset="0"/>
                <a:sym typeface="Gruppo" pitchFamily="2" charset="0"/>
              </a:rPr>
              <a:t>are the most </a:t>
            </a:r>
            <a:r>
              <a:rPr lang="it-IT" sz="2000" b="1" smtClean="0">
                <a:solidFill>
                  <a:srgbClr val="0000FF"/>
                </a:solidFill>
                <a:latin typeface="Gruppo" pitchFamily="2" charset="0"/>
                <a:cs typeface="Arial" charset="0"/>
                <a:sym typeface="Gruppo" pitchFamily="2" charset="0"/>
              </a:rPr>
              <a:t>valuable resources of a country and their resilience the best asset</a:t>
            </a:r>
            <a:r>
              <a:rPr lang="it-IT" sz="2000" b="1" smtClean="0">
                <a:latin typeface="Gruppo" pitchFamily="2" charset="0"/>
                <a:cs typeface="Arial" charset="0"/>
                <a:sym typeface="Gruppo" pitchFamily="2" charset="0"/>
              </a:rPr>
              <a:t>.</a:t>
            </a:r>
          </a:p>
          <a:p>
            <a:pPr marL="0" indent="0" eaLnBrk="1" hangingPunct="1">
              <a:spcBef>
                <a:spcPct val="0"/>
              </a:spcBef>
              <a:buClr>
                <a:srgbClr val="595959"/>
              </a:buClr>
              <a:buSzTx/>
            </a:pPr>
            <a:endParaRPr lang="it-IT" sz="2000" b="1" smtClean="0">
              <a:latin typeface="Gruppo" pitchFamily="2" charset="0"/>
              <a:cs typeface="Arial" charset="0"/>
              <a:sym typeface="Gruppo" pitchFamily="2" charset="0"/>
            </a:endParaRPr>
          </a:p>
        </p:txBody>
      </p:sp>
      <p:sp>
        <p:nvSpPr>
          <p:cNvPr id="36868" name="Shape 139"/>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36869" name="Shape 140"/>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Shape 145"/>
          <p:cNvSpPr txBox="1">
            <a:spLocks noGrp="1"/>
          </p:cNvSpPr>
          <p:nvPr>
            <p:ph type="body" idx="1"/>
          </p:nvPr>
        </p:nvSpPr>
        <p:spPr>
          <a:xfrm>
            <a:off x="311150" y="466725"/>
            <a:ext cx="8521700" cy="3687763"/>
          </a:xfrm>
        </p:spPr>
        <p:txBody>
          <a:bodyPr/>
          <a:lstStyle/>
          <a:p>
            <a:pPr marL="0" indent="0" eaLnBrk="1" hangingPunct="1">
              <a:lnSpc>
                <a:spcPct val="115000"/>
              </a:lnSpc>
              <a:spcBef>
                <a:spcPct val="0"/>
              </a:spcBef>
              <a:spcAft>
                <a:spcPts val="1600"/>
              </a:spcAft>
              <a:buClr>
                <a:srgbClr val="000000"/>
              </a:buClr>
              <a:buSzPct val="46000"/>
            </a:pPr>
            <a:r>
              <a:rPr lang="it-IT" sz="2400" b="1" smtClean="0">
                <a:solidFill>
                  <a:srgbClr val="0000FF"/>
                </a:solidFill>
                <a:latin typeface="Gruppo" pitchFamily="2" charset="0"/>
                <a:cs typeface="Arial" charset="0"/>
                <a:sym typeface="Gruppo" pitchFamily="2" charset="0"/>
              </a:rPr>
              <a:t>Another example of blindness</a:t>
            </a:r>
            <a:r>
              <a:rPr lang="it-IT" sz="2400" b="1" smtClean="0">
                <a:latin typeface="Gruppo" pitchFamily="2" charset="0"/>
                <a:cs typeface="Arial" charset="0"/>
                <a:sym typeface="Gruppo" pitchFamily="2" charset="0"/>
              </a:rPr>
              <a:t> produced by  </a:t>
            </a:r>
            <a:r>
              <a:rPr lang="it-IT" sz="2400" b="1" smtClean="0">
                <a:solidFill>
                  <a:srgbClr val="DF290B"/>
                </a:solidFill>
                <a:latin typeface="Gruppo" pitchFamily="2" charset="0"/>
                <a:cs typeface="Arial" charset="0"/>
                <a:sym typeface="Gruppo" pitchFamily="2" charset="0"/>
              </a:rPr>
              <a:t>mechanistic reductionist viewpoints</a:t>
            </a:r>
            <a:r>
              <a:rPr lang="it-IT" sz="2400" b="1" smtClean="0">
                <a:latin typeface="Gruppo" pitchFamily="2" charset="0"/>
                <a:cs typeface="Arial" charset="0"/>
                <a:sym typeface="Gruppo" pitchFamily="2" charset="0"/>
              </a:rPr>
              <a:t> and by the </a:t>
            </a:r>
            <a:r>
              <a:rPr lang="it-IT" sz="2400" b="1" smtClean="0">
                <a:solidFill>
                  <a:srgbClr val="DF290B"/>
                </a:solidFill>
                <a:latin typeface="Gruppo" pitchFamily="2" charset="0"/>
                <a:cs typeface="Arial" charset="0"/>
                <a:sym typeface="Gruppo" pitchFamily="2" charset="0"/>
              </a:rPr>
              <a:t>denial of reality</a:t>
            </a:r>
            <a:r>
              <a:rPr lang="it-IT" sz="2400" b="1" smtClean="0">
                <a:latin typeface="Gruppo" pitchFamily="2" charset="0"/>
                <a:cs typeface="Arial" charset="0"/>
                <a:sym typeface="Gruppo" pitchFamily="2" charset="0"/>
              </a:rPr>
              <a:t> is the concept of the </a:t>
            </a:r>
            <a:r>
              <a:rPr lang="it-IT" sz="2400" b="1" smtClean="0">
                <a:solidFill>
                  <a:srgbClr val="DF290B"/>
                </a:solidFill>
                <a:latin typeface="Gruppo" pitchFamily="2" charset="0"/>
                <a:cs typeface="Arial" charset="0"/>
                <a:sym typeface="Gruppo" pitchFamily="2" charset="0"/>
              </a:rPr>
              <a:t>traditional bottom line</a:t>
            </a:r>
            <a:r>
              <a:rPr lang="it-IT" sz="2400" b="1" smtClean="0">
                <a:latin typeface="Gruppo" pitchFamily="2" charset="0"/>
                <a:cs typeface="Arial" charset="0"/>
                <a:sym typeface="Gruppo" pitchFamily="2" charset="0"/>
              </a:rPr>
              <a:t>: </a:t>
            </a:r>
          </a:p>
          <a:p>
            <a:pPr marL="0" indent="0" algn="ctr" eaLnBrk="1" hangingPunct="1">
              <a:lnSpc>
                <a:spcPct val="115000"/>
              </a:lnSpc>
              <a:spcBef>
                <a:spcPct val="0"/>
              </a:spcBef>
              <a:spcAft>
                <a:spcPts val="1600"/>
              </a:spcAft>
              <a:buClr>
                <a:srgbClr val="000000"/>
              </a:buClr>
              <a:buSzPct val="37000"/>
            </a:pPr>
            <a:r>
              <a:rPr lang="it-IT" sz="3000" b="1" smtClean="0">
                <a:latin typeface="Gruppo" pitchFamily="2" charset="0"/>
                <a:cs typeface="Arial" charset="0"/>
                <a:sym typeface="Gruppo" pitchFamily="2" charset="0"/>
              </a:rPr>
              <a:t>How much money one makes from manufacturing and selling a product</a:t>
            </a:r>
          </a:p>
          <a:p>
            <a:pPr marL="0" indent="0" eaLnBrk="1" hangingPunct="1">
              <a:lnSpc>
                <a:spcPct val="115000"/>
              </a:lnSpc>
              <a:spcBef>
                <a:spcPct val="0"/>
              </a:spcBef>
              <a:spcAft>
                <a:spcPts val="1600"/>
              </a:spcAft>
              <a:buClr>
                <a:srgbClr val="000000"/>
              </a:buClr>
              <a:buSzPct val="46000"/>
            </a:pPr>
            <a:r>
              <a:rPr lang="it-IT" sz="2400" b="1" smtClean="0">
                <a:latin typeface="Gruppo" pitchFamily="2" charset="0"/>
                <a:cs typeface="Arial" charset="0"/>
                <a:sym typeface="Gruppo" pitchFamily="2" charset="0"/>
              </a:rPr>
              <a:t>a very superficial measurement of reality, </a:t>
            </a:r>
            <a:r>
              <a:rPr lang="it-IT" sz="2400" b="1" smtClean="0">
                <a:solidFill>
                  <a:srgbClr val="DF290B"/>
                </a:solidFill>
                <a:latin typeface="Gruppo" pitchFamily="2" charset="0"/>
                <a:cs typeface="Arial" charset="0"/>
                <a:sym typeface="Gruppo" pitchFamily="2" charset="0"/>
              </a:rPr>
              <a:t>producing harm with its shortsightedness.</a:t>
            </a:r>
          </a:p>
          <a:p>
            <a:pPr marL="0" indent="0" eaLnBrk="1" hangingPunct="1">
              <a:lnSpc>
                <a:spcPct val="115000"/>
              </a:lnSpc>
              <a:spcBef>
                <a:spcPct val="0"/>
              </a:spcBef>
              <a:spcAft>
                <a:spcPts val="1600"/>
              </a:spcAft>
              <a:buClr>
                <a:srgbClr val="595959"/>
              </a:buClr>
            </a:pPr>
            <a:endParaRPr lang="it-IT" sz="3000" b="1" smtClean="0">
              <a:solidFill>
                <a:srgbClr val="DF290B"/>
              </a:solidFill>
              <a:latin typeface="Gruppo" pitchFamily="2" charset="0"/>
              <a:cs typeface="Arial" charset="0"/>
              <a:sym typeface="Gruppo" pitchFamily="2" charset="0"/>
            </a:endParaRPr>
          </a:p>
        </p:txBody>
      </p:sp>
      <p:sp>
        <p:nvSpPr>
          <p:cNvPr id="38915" name="Shape 14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38916" name="Shape 147"/>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Shape 152"/>
          <p:cNvSpPr txBox="1">
            <a:spLocks noGrp="1"/>
          </p:cNvSpPr>
          <p:nvPr>
            <p:ph type="body" idx="1"/>
          </p:nvPr>
        </p:nvSpPr>
        <p:spPr>
          <a:xfrm>
            <a:off x="311150" y="555625"/>
            <a:ext cx="8832850" cy="3887788"/>
          </a:xfrm>
        </p:spPr>
        <p:txBody>
          <a:bodyPr/>
          <a:lstStyle/>
          <a:p>
            <a:pPr marL="0" indent="0" eaLnBrk="1" hangingPunct="1">
              <a:lnSpc>
                <a:spcPct val="95000"/>
              </a:lnSpc>
              <a:spcBef>
                <a:spcPct val="0"/>
              </a:spcBef>
              <a:spcAft>
                <a:spcPts val="1600"/>
              </a:spcAft>
              <a:buClr>
                <a:srgbClr val="000000"/>
              </a:buClr>
              <a:buSzPct val="50000"/>
            </a:pPr>
            <a:r>
              <a:rPr lang="it-IT" sz="2400" b="1" smtClean="0">
                <a:latin typeface="Gruppo" pitchFamily="2" charset="0"/>
                <a:cs typeface="Arial" charset="0"/>
                <a:sym typeface="Gruppo" pitchFamily="2" charset="0"/>
              </a:rPr>
              <a:t> New visions of economy and society should  </a:t>
            </a:r>
            <a:r>
              <a:rPr lang="it-IT" sz="2400" b="1" smtClean="0">
                <a:solidFill>
                  <a:srgbClr val="50B62C"/>
                </a:solidFill>
                <a:latin typeface="Gruppo" pitchFamily="2" charset="0"/>
                <a:cs typeface="Arial" charset="0"/>
                <a:sym typeface="Gruppo" pitchFamily="2" charset="0"/>
              </a:rPr>
              <a:t>help us see and cope better.</a:t>
            </a:r>
            <a:r>
              <a:rPr lang="it-IT" sz="2400" b="1" smtClean="0">
                <a:latin typeface="Gruppo" pitchFamily="2" charset="0"/>
                <a:cs typeface="Arial" charset="0"/>
                <a:sym typeface="Gruppo" pitchFamily="2" charset="0"/>
              </a:rPr>
              <a:t> We need  visions that facilitate all the stakeholders to see clearly the so called </a:t>
            </a:r>
            <a:r>
              <a:rPr lang="it-IT" sz="2400" b="1" smtClean="0">
                <a:solidFill>
                  <a:srgbClr val="50B62C"/>
                </a:solidFill>
                <a:latin typeface="Gruppo" pitchFamily="2" charset="0"/>
                <a:cs typeface="Arial" charset="0"/>
                <a:sym typeface="Gruppo" pitchFamily="2" charset="0"/>
              </a:rPr>
              <a:t>ecology of contexts</a:t>
            </a:r>
            <a:r>
              <a:rPr lang="it-IT" sz="2400" b="1" smtClean="0">
                <a:latin typeface="Gruppo" pitchFamily="2" charset="0"/>
                <a:cs typeface="Arial" charset="0"/>
                <a:sym typeface="Gruppo" pitchFamily="2" charset="0"/>
              </a:rPr>
              <a:t>.</a:t>
            </a:r>
          </a:p>
          <a:p>
            <a:pPr marL="0" indent="0" eaLnBrk="1" hangingPunct="1">
              <a:lnSpc>
                <a:spcPct val="95000"/>
              </a:lnSpc>
              <a:spcBef>
                <a:spcPct val="0"/>
              </a:spcBef>
              <a:spcAft>
                <a:spcPts val="1600"/>
              </a:spcAft>
              <a:buClr>
                <a:srgbClr val="000000"/>
              </a:buClr>
              <a:buSzPct val="50000"/>
            </a:pPr>
            <a:r>
              <a:rPr lang="it-IT" sz="2400" b="1" smtClean="0">
                <a:solidFill>
                  <a:srgbClr val="0000FF"/>
                </a:solidFill>
                <a:latin typeface="Gruppo" pitchFamily="2" charset="0"/>
                <a:cs typeface="Arial" charset="0"/>
                <a:sym typeface="Gruppo" pitchFamily="2" charset="0"/>
              </a:rPr>
              <a:t>The ecology of context</a:t>
            </a:r>
            <a:r>
              <a:rPr lang="it-IT" sz="2400" b="1" smtClean="0">
                <a:latin typeface="Gruppo" pitchFamily="2" charset="0"/>
                <a:cs typeface="Arial" charset="0"/>
                <a:sym typeface="Gruppo" pitchFamily="2" charset="0"/>
              </a:rPr>
              <a:t>  is the dynamic interplay of contexts and demands that constrain and define an entity.</a:t>
            </a:r>
          </a:p>
          <a:p>
            <a:pPr marL="0" indent="0" eaLnBrk="1" hangingPunct="1">
              <a:lnSpc>
                <a:spcPct val="80000"/>
              </a:lnSpc>
              <a:spcBef>
                <a:spcPct val="0"/>
              </a:spcBef>
              <a:spcAft>
                <a:spcPts val="1600"/>
              </a:spcAft>
              <a:buClr>
                <a:srgbClr val="000000"/>
              </a:buClr>
              <a:buSzPct val="50000"/>
            </a:pPr>
            <a:r>
              <a:rPr lang="it-IT" sz="2400" b="1" smtClean="0">
                <a:solidFill>
                  <a:srgbClr val="50B62C"/>
                </a:solidFill>
                <a:latin typeface="Gruppo" pitchFamily="2" charset="0"/>
                <a:cs typeface="Arial" charset="0"/>
                <a:sym typeface="Gruppo" pitchFamily="2" charset="0"/>
              </a:rPr>
              <a:t>It is helpful for all stakeholders</a:t>
            </a:r>
            <a:r>
              <a:rPr lang="it-IT" sz="2400" b="1" smtClean="0">
                <a:solidFill>
                  <a:schemeClr val="tx1"/>
                </a:solidFill>
                <a:latin typeface="Gruppo" pitchFamily="2" charset="0"/>
                <a:cs typeface="Arial" charset="0"/>
                <a:sym typeface="Gruppo" pitchFamily="2" charset="0"/>
              </a:rPr>
              <a:t>, offering an insight into the complexity of the responses that can result from any perturbation of the system and providing an useful epistemological device for understanding complex dynamics.</a:t>
            </a:r>
          </a:p>
          <a:p>
            <a:pPr marL="0" indent="0" eaLnBrk="1" hangingPunct="1">
              <a:lnSpc>
                <a:spcPct val="115000"/>
              </a:lnSpc>
              <a:spcBef>
                <a:spcPct val="0"/>
              </a:spcBef>
              <a:spcAft>
                <a:spcPts val="1600"/>
              </a:spcAft>
              <a:buClr>
                <a:srgbClr val="595959"/>
              </a:buClr>
            </a:pPr>
            <a:endParaRPr lang="it-IT" sz="2400" b="1" smtClean="0">
              <a:solidFill>
                <a:srgbClr val="595959"/>
              </a:solidFill>
              <a:latin typeface="Gruppo" pitchFamily="2" charset="0"/>
              <a:cs typeface="Arial" charset="0"/>
              <a:sym typeface="Gruppo" pitchFamily="2" charset="0"/>
            </a:endParaRPr>
          </a:p>
        </p:txBody>
      </p:sp>
      <p:sp>
        <p:nvSpPr>
          <p:cNvPr id="40963" name="Shape 153"/>
          <p:cNvSpPr txBox="1">
            <a:spLocks noGrp="1"/>
          </p:cNvSpPr>
          <p:nvPr>
            <p:ph type="title"/>
          </p:nvPr>
        </p:nvSpPr>
        <p:spPr>
          <a:xfrm>
            <a:off x="311150" y="-165100"/>
            <a:ext cx="8521700" cy="698500"/>
          </a:xfrm>
        </p:spPr>
        <p:txBody>
          <a:bodyPr/>
          <a:lstStyle/>
          <a:p>
            <a:pPr algn="ctr" eaLnBrk="1" hangingPunct="1">
              <a:spcBef>
                <a:spcPct val="0"/>
              </a:spcBef>
              <a:buClr>
                <a:srgbClr val="000000"/>
              </a:buClr>
            </a:pPr>
            <a:r>
              <a:rPr lang="it-IT" sz="3600" b="1" smtClean="0">
                <a:latin typeface="Gruppo" pitchFamily="2" charset="0"/>
                <a:cs typeface="Arial" charset="0"/>
                <a:sym typeface="Gruppo" pitchFamily="2" charset="0"/>
              </a:rPr>
              <a:t>The ecology of context </a:t>
            </a:r>
            <a:br>
              <a:rPr lang="it-IT" sz="3600" b="1" smtClean="0">
                <a:latin typeface="Gruppo" pitchFamily="2" charset="0"/>
                <a:cs typeface="Arial" charset="0"/>
                <a:sym typeface="Gruppo" pitchFamily="2" charset="0"/>
              </a:rPr>
            </a:br>
            <a:endParaRPr lang="it-IT" sz="3600" smtClean="0">
              <a:latin typeface="Gruppo" pitchFamily="2" charset="0"/>
              <a:cs typeface="Arial" charset="0"/>
              <a:sym typeface="Gruppo" pitchFamily="2" charset="0"/>
            </a:endParaRPr>
          </a:p>
        </p:txBody>
      </p:sp>
      <p:sp>
        <p:nvSpPr>
          <p:cNvPr id="40964" name="Shape 15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40965" name="Shape 155"/>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Shape 160"/>
          <p:cNvSpPr txBox="1">
            <a:spLocks noGrp="1"/>
          </p:cNvSpPr>
          <p:nvPr>
            <p:ph type="body" idx="1"/>
          </p:nvPr>
        </p:nvSpPr>
        <p:spPr>
          <a:xfrm>
            <a:off x="311150" y="695325"/>
            <a:ext cx="8509000" cy="3465513"/>
          </a:xfrm>
        </p:spPr>
        <p:txBody>
          <a:bodyPr/>
          <a:lstStyle/>
          <a:p>
            <a:pPr marL="0" indent="0" eaLnBrk="1" hangingPunct="1">
              <a:spcBef>
                <a:spcPct val="0"/>
              </a:spcBef>
              <a:buClr>
                <a:srgbClr val="000000"/>
              </a:buClr>
              <a:buSzPct val="61000"/>
            </a:pPr>
            <a:r>
              <a:rPr lang="it-IT" sz="2400" b="1" smtClean="0">
                <a:latin typeface="Gruppo" pitchFamily="2" charset="0"/>
                <a:cs typeface="Arial" charset="0"/>
                <a:sym typeface="Gruppo" pitchFamily="2" charset="0"/>
              </a:rPr>
              <a:t>Example: </a:t>
            </a:r>
          </a:p>
          <a:p>
            <a:pPr marL="0" indent="0" eaLnBrk="1" hangingPunct="1">
              <a:spcBef>
                <a:spcPct val="0"/>
              </a:spcBef>
              <a:buClr>
                <a:srgbClr val="000000"/>
              </a:buClr>
              <a:buSzPct val="61000"/>
            </a:pPr>
            <a:r>
              <a:rPr lang="it-IT" sz="2400" b="1" smtClean="0">
                <a:solidFill>
                  <a:srgbClr val="50B62C"/>
                </a:solidFill>
                <a:latin typeface="Gruppo" pitchFamily="2" charset="0"/>
                <a:cs typeface="Arial" charset="0"/>
                <a:sym typeface="Gruppo" pitchFamily="2" charset="0"/>
              </a:rPr>
              <a:t>Environmental Ecology</a:t>
            </a:r>
          </a:p>
          <a:p>
            <a:pPr marL="0" indent="0" eaLnBrk="1" hangingPunct="1">
              <a:spcBef>
                <a:spcPct val="0"/>
              </a:spcBef>
              <a:buClr>
                <a:srgbClr val="000000"/>
              </a:buClr>
              <a:buSzPct val="61000"/>
            </a:pPr>
            <a:r>
              <a:rPr lang="it-IT" sz="2400" b="1" smtClean="0">
                <a:latin typeface="Gruppo" pitchFamily="2" charset="0"/>
                <a:cs typeface="Arial" charset="0"/>
                <a:sym typeface="Gruppo" pitchFamily="2" charset="0"/>
              </a:rPr>
              <a:t>An agro ecosystem exists in contexts that include climate, soil, plant genetics, government policies, social and cultural constructs, the personal beliefs of the farmers and many other variables too numerous to mention. </a:t>
            </a:r>
          </a:p>
          <a:p>
            <a:pPr marL="0" indent="0" eaLnBrk="1" hangingPunct="1">
              <a:spcBef>
                <a:spcPct val="0"/>
              </a:spcBef>
              <a:buClr>
                <a:srgbClr val="000000"/>
              </a:buClr>
              <a:buSzPct val="61000"/>
            </a:pPr>
            <a:endParaRPr lang="it-IT" sz="1000" b="1" smtClean="0">
              <a:latin typeface="Gruppo" pitchFamily="2" charset="0"/>
              <a:cs typeface="Arial" charset="0"/>
              <a:sym typeface="Gruppo" pitchFamily="2" charset="0"/>
            </a:endParaRPr>
          </a:p>
          <a:p>
            <a:pPr marL="0" indent="0" eaLnBrk="1" hangingPunct="1">
              <a:spcBef>
                <a:spcPct val="0"/>
              </a:spcBef>
              <a:buClr>
                <a:srgbClr val="000000"/>
              </a:buClr>
              <a:buSzPct val="61000"/>
            </a:pPr>
            <a:r>
              <a:rPr lang="it-IT" sz="2400" b="1" smtClean="0">
                <a:latin typeface="Gruppo" pitchFamily="2" charset="0"/>
                <a:cs typeface="Arial" charset="0"/>
                <a:sym typeface="Gruppo" pitchFamily="2" charset="0"/>
              </a:rPr>
              <a:t>All of these contexts are dynamic at the same time, at  diverging time scales, so </a:t>
            </a:r>
            <a:r>
              <a:rPr lang="it-IT" sz="2400" b="1" smtClean="0">
                <a:solidFill>
                  <a:srgbClr val="0000FF"/>
                </a:solidFill>
                <a:latin typeface="Gruppo" pitchFamily="2" charset="0"/>
                <a:cs typeface="Arial" charset="0"/>
                <a:sym typeface="Gruppo" pitchFamily="2" charset="0"/>
              </a:rPr>
              <a:t>the ecology of contexts is a compless process of multiple dynamic relationships</a:t>
            </a:r>
            <a:r>
              <a:rPr lang="it-IT" sz="2400" b="1" smtClean="0">
                <a:latin typeface="Gruppo" pitchFamily="2" charset="0"/>
                <a:cs typeface="Arial" charset="0"/>
                <a:sym typeface="Gruppo" pitchFamily="2" charset="0"/>
              </a:rPr>
              <a:t>. </a:t>
            </a:r>
          </a:p>
          <a:p>
            <a:pPr marL="0" indent="0" eaLnBrk="1" hangingPunct="1">
              <a:spcBef>
                <a:spcPct val="0"/>
              </a:spcBef>
              <a:buClr>
                <a:srgbClr val="595959"/>
              </a:buClr>
              <a:buSzTx/>
            </a:pPr>
            <a:endParaRPr lang="it-IT" sz="2400" b="1" smtClean="0">
              <a:solidFill>
                <a:srgbClr val="595959"/>
              </a:solidFill>
              <a:latin typeface="Gruppo" pitchFamily="2" charset="0"/>
              <a:cs typeface="Arial" charset="0"/>
              <a:sym typeface="Gruppo" pitchFamily="2" charset="0"/>
            </a:endParaRPr>
          </a:p>
        </p:txBody>
      </p:sp>
      <p:sp>
        <p:nvSpPr>
          <p:cNvPr id="43011" name="Shape 161"/>
          <p:cNvSpPr txBox="1">
            <a:spLocks noGrp="1"/>
          </p:cNvSpPr>
          <p:nvPr>
            <p:ph type="title"/>
          </p:nvPr>
        </p:nvSpPr>
        <p:spPr>
          <a:xfrm>
            <a:off x="311150" y="63500"/>
            <a:ext cx="8521700" cy="573088"/>
          </a:xfrm>
        </p:spPr>
        <p:txBody>
          <a:bodyPr/>
          <a:lstStyle/>
          <a:p>
            <a:pPr algn="ctr" eaLnBrk="1" hangingPunct="1">
              <a:spcBef>
                <a:spcPct val="0"/>
              </a:spcBef>
              <a:buClr>
                <a:srgbClr val="000000"/>
              </a:buClr>
            </a:pPr>
            <a:r>
              <a:rPr lang="it-IT" sz="3600" b="1" smtClean="0">
                <a:latin typeface="Gruppo" pitchFamily="2" charset="0"/>
                <a:cs typeface="Arial" charset="0"/>
                <a:sym typeface="Gruppo" pitchFamily="2" charset="0"/>
              </a:rPr>
              <a:t> Ecology of context </a:t>
            </a:r>
            <a:br>
              <a:rPr lang="it-IT" sz="3600" b="1" smtClean="0">
                <a:latin typeface="Gruppo" pitchFamily="2" charset="0"/>
                <a:cs typeface="Arial" charset="0"/>
                <a:sym typeface="Gruppo" pitchFamily="2" charset="0"/>
              </a:rPr>
            </a:br>
            <a:endParaRPr lang="it-IT" sz="3600" smtClean="0">
              <a:latin typeface="Gruppo" pitchFamily="2" charset="0"/>
              <a:cs typeface="Arial" charset="0"/>
              <a:sym typeface="Gruppo" pitchFamily="2" charset="0"/>
            </a:endParaRPr>
          </a:p>
        </p:txBody>
      </p:sp>
      <p:sp>
        <p:nvSpPr>
          <p:cNvPr id="43012" name="Shape 163"/>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43013" name="Shape 164"/>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Shape 169"/>
          <p:cNvSpPr txBox="1">
            <a:spLocks noGrp="1"/>
          </p:cNvSpPr>
          <p:nvPr>
            <p:ph type="body" idx="1"/>
          </p:nvPr>
        </p:nvSpPr>
        <p:spPr>
          <a:xfrm>
            <a:off x="369888" y="941388"/>
            <a:ext cx="5641975" cy="3429000"/>
          </a:xfrm>
        </p:spPr>
        <p:txBody>
          <a:bodyPr/>
          <a:lstStyle/>
          <a:p>
            <a:pPr marL="0" indent="0" eaLnBrk="1" hangingPunct="1">
              <a:spcBef>
                <a:spcPct val="0"/>
              </a:spcBef>
              <a:buClr>
                <a:srgbClr val="000000"/>
              </a:buClr>
              <a:buSzPct val="46000"/>
            </a:pPr>
            <a:r>
              <a:rPr lang="it-IT" sz="2400" b="1" smtClean="0">
                <a:latin typeface="Gruppo" pitchFamily="2" charset="0"/>
                <a:cs typeface="Arial" charset="0"/>
                <a:sym typeface="Gruppo" pitchFamily="2" charset="0"/>
              </a:rPr>
              <a:t>also known as life-cycle analysis, </a:t>
            </a:r>
            <a:r>
              <a:rPr lang="it-IT" sz="2400" b="1" smtClean="0">
                <a:solidFill>
                  <a:srgbClr val="0000FF"/>
                </a:solidFill>
                <a:latin typeface="Gruppo" pitchFamily="2" charset="0"/>
                <a:cs typeface="Arial" charset="0"/>
                <a:sym typeface="Gruppo" pitchFamily="2" charset="0"/>
              </a:rPr>
              <a:t>Eco balance</a:t>
            </a:r>
            <a:r>
              <a:rPr lang="it-IT" sz="2400" b="1" smtClean="0">
                <a:latin typeface="Gruppo" pitchFamily="2" charset="0"/>
                <a:cs typeface="Arial" charset="0"/>
                <a:sym typeface="Gruppo" pitchFamily="2" charset="0"/>
              </a:rPr>
              <a:t>, and </a:t>
            </a:r>
            <a:r>
              <a:rPr lang="it-IT" sz="2400" b="1" smtClean="0">
                <a:solidFill>
                  <a:srgbClr val="0000FF"/>
                </a:solidFill>
                <a:latin typeface="Gruppo" pitchFamily="2" charset="0"/>
                <a:cs typeface="Arial" charset="0"/>
                <a:sym typeface="Gruppo" pitchFamily="2" charset="0"/>
              </a:rPr>
              <a:t>cradle-to-grave analysis</a:t>
            </a:r>
            <a:r>
              <a:rPr lang="it-IT" sz="2400" b="1" smtClean="0">
                <a:latin typeface="Gruppo" pitchFamily="2" charset="0"/>
                <a:cs typeface="Arial" charset="0"/>
                <a:sym typeface="Gruppo" pitchFamily="2" charset="0"/>
              </a:rPr>
              <a:t>, is a technique to assess </a:t>
            </a:r>
            <a:r>
              <a:rPr lang="it-IT" sz="2400" b="1" smtClean="0">
                <a:solidFill>
                  <a:srgbClr val="0000FF"/>
                </a:solidFill>
                <a:latin typeface="Gruppo" pitchFamily="2" charset="0"/>
                <a:cs typeface="Arial" charset="0"/>
                <a:sym typeface="Gruppo" pitchFamily="2" charset="0"/>
              </a:rPr>
              <a:t>environmental impacts</a:t>
            </a:r>
            <a:r>
              <a:rPr lang="it-IT" sz="2400" b="1" smtClean="0">
                <a:latin typeface="Gruppo" pitchFamily="2" charset="0"/>
                <a:cs typeface="Arial" charset="0"/>
                <a:sym typeface="Gruppo" pitchFamily="2" charset="0"/>
              </a:rPr>
              <a:t> associated with all </a:t>
            </a:r>
            <a:r>
              <a:rPr lang="it-IT" sz="2400" b="1" smtClean="0">
                <a:solidFill>
                  <a:srgbClr val="0000FF"/>
                </a:solidFill>
                <a:latin typeface="Gruppo" pitchFamily="2" charset="0"/>
                <a:cs typeface="Arial" charset="0"/>
                <a:sym typeface="Gruppo" pitchFamily="2" charset="0"/>
              </a:rPr>
              <a:t>the stages of a product's life</a:t>
            </a:r>
            <a:r>
              <a:rPr lang="it-IT" sz="2400" b="1" smtClean="0">
                <a:latin typeface="Gruppo" pitchFamily="2" charset="0"/>
                <a:cs typeface="Arial" charset="0"/>
                <a:sym typeface="Gruppo" pitchFamily="2" charset="0"/>
              </a:rPr>
              <a:t> from raw material extraction through materials processing, manufacture, distribution, use, repair and maintenance, and disposal or recycling. </a:t>
            </a:r>
          </a:p>
          <a:p>
            <a:pPr marL="0" indent="0" eaLnBrk="1" hangingPunct="1">
              <a:spcBef>
                <a:spcPct val="0"/>
              </a:spcBef>
              <a:buClr>
                <a:srgbClr val="000000"/>
              </a:buClr>
              <a:buSzPct val="46000"/>
            </a:pPr>
            <a:endParaRPr lang="it-IT" sz="2400" smtClean="0">
              <a:latin typeface="Gruppo" pitchFamily="2" charset="0"/>
              <a:cs typeface="Arial" charset="0"/>
              <a:sym typeface="Gruppo" pitchFamily="2" charset="0"/>
            </a:endParaRPr>
          </a:p>
          <a:p>
            <a:pPr marL="0" indent="0" eaLnBrk="1" hangingPunct="1">
              <a:spcBef>
                <a:spcPct val="0"/>
              </a:spcBef>
              <a:buClr>
                <a:srgbClr val="595959"/>
              </a:buClr>
            </a:pPr>
            <a:endParaRPr lang="it-IT" sz="2400" smtClean="0">
              <a:solidFill>
                <a:srgbClr val="595959"/>
              </a:solidFill>
              <a:latin typeface="Gruppo" pitchFamily="2" charset="0"/>
              <a:cs typeface="Arial" charset="0"/>
              <a:sym typeface="Gruppo" pitchFamily="2" charset="0"/>
            </a:endParaRPr>
          </a:p>
        </p:txBody>
      </p:sp>
      <p:sp>
        <p:nvSpPr>
          <p:cNvPr id="45059" name="Shape 170"/>
          <p:cNvSpPr txBox="1">
            <a:spLocks noGrp="1"/>
          </p:cNvSpPr>
          <p:nvPr>
            <p:ph type="title"/>
          </p:nvPr>
        </p:nvSpPr>
        <p:spPr>
          <a:xfrm>
            <a:off x="311150" y="215900"/>
            <a:ext cx="8521700" cy="573088"/>
          </a:xfrm>
        </p:spPr>
        <p:txBody>
          <a:bodyPr/>
          <a:lstStyle/>
          <a:p>
            <a:pPr eaLnBrk="1" hangingPunct="1">
              <a:lnSpc>
                <a:spcPct val="115000"/>
              </a:lnSpc>
              <a:spcBef>
                <a:spcPct val="0"/>
              </a:spcBef>
              <a:spcAft>
                <a:spcPts val="1600"/>
              </a:spcAft>
              <a:buClr>
                <a:srgbClr val="000000"/>
              </a:buClr>
              <a:buSzPct val="37000"/>
            </a:pPr>
            <a:r>
              <a:rPr lang="it-IT" sz="3000" b="1" smtClean="0">
                <a:latin typeface="Gruppo" pitchFamily="2" charset="0"/>
                <a:cs typeface="Arial" charset="0"/>
                <a:sym typeface="Gruppo" pitchFamily="2" charset="0"/>
              </a:rPr>
              <a:t>Life-cycle assessment (LCA)  </a:t>
            </a:r>
          </a:p>
        </p:txBody>
      </p:sp>
      <p:sp>
        <p:nvSpPr>
          <p:cNvPr id="45060" name="Shape 17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45061" name="Shape 172"/>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pic>
        <p:nvPicPr>
          <p:cNvPr id="45062" name="Shape 173" descr="images-16.jpg"/>
          <p:cNvPicPr preferRelativeResize="0">
            <a:picLocks noChangeAspect="1" noChangeArrowheads="1"/>
          </p:cNvPicPr>
          <p:nvPr/>
        </p:nvPicPr>
        <p:blipFill>
          <a:blip r:embed="rId4"/>
          <a:srcRect/>
          <a:stretch>
            <a:fillRect/>
          </a:stretch>
        </p:blipFill>
        <p:spPr bwMode="auto">
          <a:xfrm>
            <a:off x="6094413" y="1371600"/>
            <a:ext cx="3076575"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Shape 178"/>
          <p:cNvSpPr txBox="1">
            <a:spLocks noGrp="1"/>
          </p:cNvSpPr>
          <p:nvPr>
            <p:ph type="body" idx="1"/>
          </p:nvPr>
        </p:nvSpPr>
        <p:spPr>
          <a:xfrm>
            <a:off x="3792538" y="268288"/>
            <a:ext cx="5243512" cy="3527425"/>
          </a:xfrm>
        </p:spPr>
        <p:txBody>
          <a:bodyPr/>
          <a:lstStyle/>
          <a:p>
            <a:pPr marL="0" indent="0" eaLnBrk="1" hangingPunct="1">
              <a:lnSpc>
                <a:spcPct val="90000"/>
              </a:lnSpc>
              <a:spcBef>
                <a:spcPct val="0"/>
              </a:spcBef>
              <a:buClr>
                <a:srgbClr val="000000"/>
              </a:buClr>
              <a:buSzPct val="61000"/>
            </a:pPr>
            <a:r>
              <a:rPr lang="it-IT" sz="2400" b="1" smtClean="0">
                <a:latin typeface="Gruppo" pitchFamily="2" charset="0"/>
                <a:cs typeface="Arial" charset="0"/>
                <a:sym typeface="Gruppo" pitchFamily="2" charset="0"/>
              </a:rPr>
              <a:t>Designers use this process to help critique their products. LCAs can help </a:t>
            </a:r>
            <a:r>
              <a:rPr lang="it-IT" sz="2400" b="1" smtClean="0">
                <a:solidFill>
                  <a:srgbClr val="0000FF"/>
                </a:solidFill>
                <a:latin typeface="Gruppo" pitchFamily="2" charset="0"/>
                <a:cs typeface="Arial" charset="0"/>
                <a:sym typeface="Gruppo" pitchFamily="2" charset="0"/>
              </a:rPr>
              <a:t>avoid a narrow outlook on environmental concerns</a:t>
            </a:r>
            <a:r>
              <a:rPr lang="it-IT" sz="2400" b="1" smtClean="0">
                <a:latin typeface="Gruppo" pitchFamily="2" charset="0"/>
                <a:cs typeface="Arial" charset="0"/>
                <a:sym typeface="Gruppo" pitchFamily="2" charset="0"/>
              </a:rPr>
              <a:t> by:</a:t>
            </a:r>
          </a:p>
          <a:p>
            <a:pPr marL="0" indent="0" eaLnBrk="1" hangingPunct="1">
              <a:lnSpc>
                <a:spcPct val="90000"/>
              </a:lnSpc>
              <a:spcBef>
                <a:spcPct val="0"/>
              </a:spcBef>
              <a:buClr>
                <a:srgbClr val="000000"/>
              </a:buClr>
              <a:buFont typeface="Gruppo" pitchFamily="2" charset="0"/>
              <a:buNone/>
            </a:pPr>
            <a:r>
              <a:rPr lang="it-IT" sz="2400" b="1" smtClean="0">
                <a:latin typeface="Gruppo" pitchFamily="2" charset="0"/>
                <a:cs typeface="Arial" charset="0"/>
                <a:sym typeface="Gruppo" pitchFamily="2" charset="0"/>
              </a:rPr>
              <a:t>Compiling an inventory of relevant energy and material inputs and environmental releases;</a:t>
            </a:r>
          </a:p>
          <a:p>
            <a:pPr marL="0" indent="0" eaLnBrk="1" hangingPunct="1">
              <a:lnSpc>
                <a:spcPct val="90000"/>
              </a:lnSpc>
              <a:spcBef>
                <a:spcPct val="0"/>
              </a:spcBef>
              <a:buClr>
                <a:srgbClr val="000000"/>
              </a:buClr>
              <a:buFont typeface="Gruppo" pitchFamily="2" charset="0"/>
              <a:buNone/>
            </a:pPr>
            <a:r>
              <a:rPr lang="it-IT" sz="2400" b="1" smtClean="0">
                <a:latin typeface="Gruppo" pitchFamily="2" charset="0"/>
                <a:cs typeface="Arial" charset="0"/>
                <a:sym typeface="Gruppo" pitchFamily="2" charset="0"/>
              </a:rPr>
              <a:t>Evaluating the potential impacts associated with identified inputs and releases;</a:t>
            </a:r>
          </a:p>
          <a:p>
            <a:pPr marL="0" indent="0" eaLnBrk="1" hangingPunct="1">
              <a:lnSpc>
                <a:spcPct val="90000"/>
              </a:lnSpc>
              <a:spcBef>
                <a:spcPct val="0"/>
              </a:spcBef>
              <a:buClr>
                <a:srgbClr val="000000"/>
              </a:buClr>
              <a:buFont typeface="Gruppo" pitchFamily="2" charset="0"/>
              <a:buNone/>
            </a:pPr>
            <a:r>
              <a:rPr lang="it-IT" sz="2400" b="1" smtClean="0">
                <a:latin typeface="Gruppo" pitchFamily="2" charset="0"/>
                <a:cs typeface="Arial" charset="0"/>
                <a:sym typeface="Gruppo" pitchFamily="2" charset="0"/>
              </a:rPr>
              <a:t>Interpreting the results to help make a more informed decision</a:t>
            </a:r>
          </a:p>
          <a:p>
            <a:pPr marL="0" indent="0" eaLnBrk="1" hangingPunct="1">
              <a:lnSpc>
                <a:spcPct val="90000"/>
              </a:lnSpc>
              <a:spcBef>
                <a:spcPct val="0"/>
              </a:spcBef>
              <a:buClr>
                <a:srgbClr val="000000"/>
              </a:buClr>
              <a:buSzPct val="61000"/>
            </a:pPr>
            <a:r>
              <a:rPr lang="it-IT" sz="2400" smtClean="0">
                <a:latin typeface="Gruppo" pitchFamily="2" charset="0"/>
                <a:cs typeface="Arial" charset="0"/>
                <a:sym typeface="Gruppo" pitchFamily="2" charset="0"/>
              </a:rPr>
              <a:t>. </a:t>
            </a:r>
          </a:p>
          <a:p>
            <a:pPr marL="0" indent="0" eaLnBrk="1" hangingPunct="1">
              <a:lnSpc>
                <a:spcPct val="90000"/>
              </a:lnSpc>
              <a:spcBef>
                <a:spcPct val="0"/>
              </a:spcBef>
              <a:buClr>
                <a:srgbClr val="595959"/>
              </a:buClr>
            </a:pPr>
            <a:endParaRPr lang="it-IT" sz="2400" smtClean="0">
              <a:solidFill>
                <a:srgbClr val="595959"/>
              </a:solidFill>
              <a:latin typeface="Gruppo" pitchFamily="2" charset="0"/>
              <a:cs typeface="Arial" charset="0"/>
              <a:sym typeface="Gruppo" pitchFamily="2" charset="0"/>
            </a:endParaRPr>
          </a:p>
        </p:txBody>
      </p:sp>
      <p:sp>
        <p:nvSpPr>
          <p:cNvPr id="47107" name="Shape 179"/>
          <p:cNvSpPr txBox="1">
            <a:spLocks noGrp="1"/>
          </p:cNvSpPr>
          <p:nvPr>
            <p:ph type="title"/>
          </p:nvPr>
        </p:nvSpPr>
        <p:spPr>
          <a:xfrm>
            <a:off x="107950" y="-20638"/>
            <a:ext cx="3743325" cy="573088"/>
          </a:xfrm>
        </p:spPr>
        <p:txBody>
          <a:bodyPr/>
          <a:lstStyle/>
          <a:p>
            <a:pPr eaLnBrk="1" hangingPunct="1">
              <a:lnSpc>
                <a:spcPct val="115000"/>
              </a:lnSpc>
              <a:spcBef>
                <a:spcPct val="0"/>
              </a:spcBef>
              <a:spcAft>
                <a:spcPts val="1600"/>
              </a:spcAft>
              <a:buClr>
                <a:srgbClr val="000000"/>
              </a:buClr>
            </a:pPr>
            <a:r>
              <a:rPr lang="it-IT" sz="2200" b="1" smtClean="0">
                <a:latin typeface="Gruppo" pitchFamily="2" charset="0"/>
                <a:cs typeface="Arial" charset="0"/>
                <a:sym typeface="Gruppo" pitchFamily="2" charset="0"/>
              </a:rPr>
              <a:t>Life-cycle assessment (LCA)</a:t>
            </a:r>
            <a:r>
              <a:rPr lang="it-IT" sz="3000" b="1" smtClean="0">
                <a:latin typeface="Gruppo" pitchFamily="2" charset="0"/>
                <a:cs typeface="Arial" charset="0"/>
                <a:sym typeface="Gruppo" pitchFamily="2" charset="0"/>
              </a:rPr>
              <a:t>  </a:t>
            </a:r>
          </a:p>
        </p:txBody>
      </p:sp>
      <p:pic>
        <p:nvPicPr>
          <p:cNvPr id="47108" name="Shape 180" descr="images-16.jpg"/>
          <p:cNvPicPr preferRelativeResize="0">
            <a:picLocks noChangeAspect="1" noChangeArrowheads="1"/>
          </p:cNvPicPr>
          <p:nvPr/>
        </p:nvPicPr>
        <p:blipFill>
          <a:blip r:embed="rId3"/>
          <a:srcRect/>
          <a:stretch>
            <a:fillRect/>
          </a:stretch>
        </p:blipFill>
        <p:spPr bwMode="auto">
          <a:xfrm>
            <a:off x="174625" y="1308100"/>
            <a:ext cx="3608388" cy="2401888"/>
          </a:xfrm>
          <a:prstGeom prst="rect">
            <a:avLst/>
          </a:prstGeom>
          <a:noFill/>
          <a:ln w="9525">
            <a:noFill/>
            <a:miter lim="800000"/>
            <a:headEnd/>
            <a:tailEnd/>
          </a:ln>
        </p:spPr>
      </p:pic>
      <p:sp>
        <p:nvSpPr>
          <p:cNvPr id="47109" name="Shape 18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47110" name="Shape 182"/>
          <p:cNvPicPr preferRelativeResize="0">
            <a:picLocks noChangeAspect="1" noChangeArrowheads="1"/>
          </p:cNvPicPr>
          <p:nvPr/>
        </p:nvPicPr>
        <p:blipFill>
          <a:blip r:embed="rId4"/>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Shape 187"/>
          <p:cNvSpPr txBox="1">
            <a:spLocks noGrp="1"/>
          </p:cNvSpPr>
          <p:nvPr>
            <p:ph type="body" idx="1"/>
          </p:nvPr>
        </p:nvSpPr>
        <p:spPr>
          <a:xfrm>
            <a:off x="311150" y="825500"/>
            <a:ext cx="8521700" cy="3617913"/>
          </a:xfrm>
        </p:spPr>
        <p:txBody>
          <a:bodyPr/>
          <a:lstStyle/>
          <a:p>
            <a:pPr marL="0" indent="0" eaLnBrk="1" hangingPunct="1">
              <a:lnSpc>
                <a:spcPct val="90000"/>
              </a:lnSpc>
              <a:spcBef>
                <a:spcPct val="0"/>
              </a:spcBef>
              <a:spcAft>
                <a:spcPts val="1600"/>
              </a:spcAft>
              <a:buClr>
                <a:srgbClr val="000000"/>
              </a:buClr>
              <a:buSzPct val="61000"/>
            </a:pPr>
            <a:r>
              <a:rPr lang="it-IT" sz="2000" b="1" smtClean="0">
                <a:latin typeface="Gruppo" pitchFamily="2" charset="0"/>
                <a:cs typeface="Arial" charset="0"/>
                <a:sym typeface="Gruppo" pitchFamily="2" charset="0"/>
              </a:rPr>
              <a:t>To be able to effectively promote a change in thinking, planning and behaviors  that: </a:t>
            </a:r>
            <a:endParaRPr lang="it-IT" sz="1000" b="1" smtClean="0">
              <a:latin typeface="Gruppo" pitchFamily="2" charset="0"/>
              <a:cs typeface="Arial" charset="0"/>
              <a:sym typeface="Gruppo" pitchFamily="2" charset="0"/>
            </a:endParaRPr>
          </a:p>
          <a:p>
            <a:pPr marL="0" indent="0" eaLnBrk="1" hangingPunct="1">
              <a:lnSpc>
                <a:spcPct val="70000"/>
              </a:lnSpc>
              <a:spcBef>
                <a:spcPct val="0"/>
              </a:spcBef>
              <a:spcAft>
                <a:spcPts val="1600"/>
              </a:spcAft>
              <a:buClr>
                <a:srgbClr val="000000"/>
              </a:buClr>
              <a:buSzPct val="61000"/>
            </a:pPr>
            <a:r>
              <a:rPr lang="it-IT" sz="2000" b="1" smtClean="0">
                <a:latin typeface="Gruppo" pitchFamily="2" charset="0"/>
                <a:cs typeface="Arial" charset="0"/>
                <a:sym typeface="Gruppo" pitchFamily="2" charset="0"/>
              </a:rPr>
              <a:t>See people as the most precious resource and most important form of productive capital;</a:t>
            </a:r>
          </a:p>
          <a:p>
            <a:pPr marL="0" indent="0" eaLnBrk="1" hangingPunct="1">
              <a:lnSpc>
                <a:spcPct val="70000"/>
              </a:lnSpc>
              <a:spcBef>
                <a:spcPct val="0"/>
              </a:spcBef>
              <a:buClr>
                <a:srgbClr val="000000"/>
              </a:buClr>
              <a:buFont typeface="Gruppo" pitchFamily="2" charset="0"/>
              <a:buNone/>
            </a:pPr>
            <a:r>
              <a:rPr lang="it-IT" sz="2000" b="1" smtClean="0">
                <a:latin typeface="Gruppo" pitchFamily="2" charset="0"/>
                <a:cs typeface="Arial" charset="0"/>
                <a:sym typeface="Gruppo" pitchFamily="2" charset="0"/>
              </a:rPr>
              <a:t>Protects and promote human security, welfare and wellbeing instead of the present </a:t>
            </a:r>
            <a:r>
              <a:rPr lang="it-IT" sz="2000" b="1" i="1" smtClean="0">
                <a:solidFill>
                  <a:srgbClr val="FF0000"/>
                </a:solidFill>
                <a:latin typeface="Gruppo" pitchFamily="2" charset="0"/>
                <a:cs typeface="Arial" charset="0"/>
                <a:sym typeface="Gruppo" pitchFamily="2" charset="0"/>
              </a:rPr>
              <a:t>consumption</a:t>
            </a:r>
            <a:r>
              <a:rPr lang="it-IT" sz="2000" b="1" smtClean="0">
                <a:solidFill>
                  <a:srgbClr val="FF0000"/>
                </a:solidFill>
                <a:latin typeface="Gruppo" pitchFamily="2" charset="0"/>
                <a:cs typeface="Arial" charset="0"/>
                <a:sym typeface="Gruppo" pitchFamily="2" charset="0"/>
              </a:rPr>
              <a:t> </a:t>
            </a:r>
            <a:r>
              <a:rPr lang="it-IT" sz="2000" b="1" i="1" smtClean="0">
                <a:solidFill>
                  <a:srgbClr val="FF0000"/>
                </a:solidFill>
                <a:latin typeface="Gruppo" pitchFamily="2" charset="0"/>
                <a:cs typeface="Arial" charset="0"/>
                <a:sym typeface="Gruppo" pitchFamily="2" charset="0"/>
              </a:rPr>
              <a:t>binge</a:t>
            </a:r>
            <a:r>
              <a:rPr lang="it-IT" sz="2000" b="1" smtClean="0">
                <a:solidFill>
                  <a:srgbClr val="0000FF"/>
                </a:solidFill>
                <a:latin typeface="Gruppo" pitchFamily="2" charset="0"/>
                <a:cs typeface="Arial" charset="0"/>
                <a:sym typeface="Gruppo" pitchFamily="2" charset="0"/>
              </a:rPr>
              <a:t> </a:t>
            </a:r>
            <a:r>
              <a:rPr lang="it-IT" sz="2000" b="1" smtClean="0">
                <a:latin typeface="Gruppo" pitchFamily="2" charset="0"/>
                <a:cs typeface="Arial" charset="0"/>
                <a:sym typeface="Gruppo" pitchFamily="2" charset="0"/>
              </a:rPr>
              <a:t>and unregulated economic growth; </a:t>
            </a:r>
          </a:p>
          <a:p>
            <a:pPr marL="0" indent="0" eaLnBrk="1" hangingPunct="1">
              <a:lnSpc>
                <a:spcPct val="70000"/>
              </a:lnSpc>
              <a:spcBef>
                <a:spcPct val="0"/>
              </a:spcBef>
              <a:buClr>
                <a:srgbClr val="000000"/>
              </a:buClr>
              <a:buFont typeface="Gruppo" pitchFamily="2" charset="0"/>
              <a:buNone/>
            </a:pPr>
            <a:r>
              <a:rPr lang="it-IT" sz="2000" b="1" smtClean="0">
                <a:latin typeface="Gruppo" pitchFamily="2" charset="0"/>
                <a:cs typeface="Arial" charset="0"/>
                <a:sym typeface="Gruppo" pitchFamily="2" charset="0"/>
              </a:rPr>
              <a:t>Protects and promotes employment opportunities and meaningful occupation for all;</a:t>
            </a:r>
          </a:p>
          <a:p>
            <a:pPr marL="0" indent="0" eaLnBrk="1" hangingPunct="1">
              <a:spcBef>
                <a:spcPct val="0"/>
              </a:spcBef>
              <a:buClr>
                <a:srgbClr val="000000"/>
              </a:buClr>
              <a:buFont typeface="Gruppo" pitchFamily="2" charset="0"/>
              <a:buNone/>
            </a:pPr>
            <a:r>
              <a:rPr lang="it-IT" sz="2000" b="1" smtClean="0">
                <a:latin typeface="Gruppo" pitchFamily="2" charset="0"/>
                <a:cs typeface="Arial" charset="0"/>
                <a:sym typeface="Gruppo" pitchFamily="2" charset="0"/>
              </a:rPr>
              <a:t>Regulates, </a:t>
            </a:r>
            <a:r>
              <a:rPr lang="it-IT" sz="2000" b="1" i="1" smtClean="0">
                <a:solidFill>
                  <a:srgbClr val="FF0000"/>
                </a:solidFill>
                <a:latin typeface="Gruppo" pitchFamily="2" charset="0"/>
                <a:cs typeface="Arial" charset="0"/>
                <a:sym typeface="Gruppo" pitchFamily="2" charset="0"/>
              </a:rPr>
              <a:t>blunting the fangs</a:t>
            </a:r>
            <a:r>
              <a:rPr lang="it-IT" sz="2000" b="1" smtClean="0">
                <a:latin typeface="Gruppo" pitchFamily="2" charset="0"/>
                <a:cs typeface="Arial" charset="0"/>
                <a:sym typeface="Gruppo" pitchFamily="2" charset="0"/>
              </a:rPr>
              <a:t> of the  </a:t>
            </a:r>
            <a:r>
              <a:rPr lang="it-IT" sz="2000" b="1" i="1" smtClean="0">
                <a:solidFill>
                  <a:srgbClr val="FF0000"/>
                </a:solidFill>
                <a:latin typeface="Gruppo" pitchFamily="2" charset="0"/>
                <a:cs typeface="Arial" charset="0"/>
                <a:sym typeface="Gruppo" pitchFamily="2" charset="0"/>
              </a:rPr>
              <a:t>speculation  frenzy </a:t>
            </a:r>
            <a:r>
              <a:rPr lang="it-IT" sz="2000" b="1" smtClean="0">
                <a:latin typeface="Gruppo" pitchFamily="2" charset="0"/>
                <a:cs typeface="Arial" charset="0"/>
                <a:sym typeface="Gruppo" pitchFamily="2" charset="0"/>
              </a:rPr>
              <a:t> that allows for a minority of people to become very, very rich as it destroys natural, social and human capital and destabilizes entire economies and nations ;</a:t>
            </a:r>
          </a:p>
          <a:p>
            <a:pPr marL="0" indent="0" eaLnBrk="1" hangingPunct="1">
              <a:spcBef>
                <a:spcPct val="0"/>
              </a:spcBef>
              <a:spcAft>
                <a:spcPts val="1600"/>
              </a:spcAft>
              <a:buClr>
                <a:srgbClr val="595959"/>
              </a:buClr>
            </a:pPr>
            <a:endParaRPr lang="it-IT" sz="2000" b="1" smtClean="0">
              <a:solidFill>
                <a:srgbClr val="595959"/>
              </a:solidFill>
              <a:latin typeface="Gruppo" pitchFamily="2" charset="0"/>
              <a:cs typeface="Arial" charset="0"/>
              <a:sym typeface="Gruppo" pitchFamily="2" charset="0"/>
            </a:endParaRPr>
          </a:p>
        </p:txBody>
      </p:sp>
      <p:sp>
        <p:nvSpPr>
          <p:cNvPr id="49155" name="Shape 188"/>
          <p:cNvSpPr txBox="1">
            <a:spLocks noGrp="1"/>
          </p:cNvSpPr>
          <p:nvPr>
            <p:ph type="title"/>
          </p:nvPr>
        </p:nvSpPr>
        <p:spPr>
          <a:xfrm>
            <a:off x="311150" y="123825"/>
            <a:ext cx="8521700" cy="573088"/>
          </a:xfrm>
        </p:spPr>
        <p:txBody>
          <a:bodyPr/>
          <a:lstStyle/>
          <a:p>
            <a:pPr eaLnBrk="1" hangingPunct="1">
              <a:spcBef>
                <a:spcPct val="0"/>
              </a:spcBef>
              <a:spcAft>
                <a:spcPts val="1600"/>
              </a:spcAft>
              <a:buClr>
                <a:srgbClr val="000000"/>
              </a:buClr>
              <a:buSzPct val="37000"/>
            </a:pPr>
            <a:r>
              <a:rPr lang="it-IT" sz="3000" b="1" smtClean="0">
                <a:latin typeface="Gruppo" pitchFamily="2" charset="0"/>
                <a:cs typeface="Arial" charset="0"/>
                <a:sym typeface="Gruppo" pitchFamily="2" charset="0"/>
              </a:rPr>
              <a:t>We need to see  economy with different eyes</a:t>
            </a:r>
          </a:p>
        </p:txBody>
      </p:sp>
      <p:sp>
        <p:nvSpPr>
          <p:cNvPr id="49156" name="Shape 189"/>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49157" name="Shape 190"/>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Shape 195"/>
          <p:cNvSpPr txBox="1">
            <a:spLocks noGrp="1"/>
          </p:cNvSpPr>
          <p:nvPr>
            <p:ph type="body" idx="1"/>
          </p:nvPr>
        </p:nvSpPr>
        <p:spPr>
          <a:xfrm>
            <a:off x="106363" y="847725"/>
            <a:ext cx="9037637" cy="3522663"/>
          </a:xfrm>
        </p:spPr>
        <p:txBody>
          <a:bodyPr/>
          <a:lstStyle/>
          <a:p>
            <a:pPr marL="457200" eaLnBrk="1" hangingPunct="1">
              <a:lnSpc>
                <a:spcPct val="90000"/>
              </a:lnSpc>
              <a:spcBef>
                <a:spcPct val="0"/>
              </a:spcBef>
              <a:buClr>
                <a:srgbClr val="000000"/>
              </a:buClr>
              <a:buFont typeface="Gruppo" pitchFamily="2" charset="0"/>
              <a:buNone/>
            </a:pPr>
            <a:r>
              <a:rPr lang="it-IT" sz="1800" b="1" smtClean="0">
                <a:latin typeface="Gruppo" pitchFamily="2" charset="0"/>
                <a:cs typeface="Arial" charset="0"/>
                <a:sym typeface="Gruppo" pitchFamily="2" charset="0"/>
              </a:rPr>
              <a:t>To manage the world’s resources in a sustainable manner for both present and future generations;</a:t>
            </a:r>
          </a:p>
          <a:p>
            <a:pPr marL="457200" eaLnBrk="1" hangingPunct="1">
              <a:lnSpc>
                <a:spcPct val="90000"/>
              </a:lnSpc>
              <a:spcBef>
                <a:spcPct val="0"/>
              </a:spcBef>
              <a:buClr>
                <a:srgbClr val="000000"/>
              </a:buClr>
              <a:buFont typeface="Gruppo" pitchFamily="2" charset="0"/>
              <a:buNone/>
            </a:pPr>
            <a:endParaRPr lang="it-IT" sz="1800" b="1" smtClean="0">
              <a:latin typeface="Gruppo" pitchFamily="2" charset="0"/>
              <a:cs typeface="Arial" charset="0"/>
              <a:sym typeface="Gruppo" pitchFamily="2" charset="0"/>
            </a:endParaRPr>
          </a:p>
          <a:p>
            <a:pPr marL="457200" eaLnBrk="1" hangingPunct="1">
              <a:lnSpc>
                <a:spcPct val="90000"/>
              </a:lnSpc>
              <a:spcBef>
                <a:spcPct val="0"/>
              </a:spcBef>
              <a:buClr>
                <a:srgbClr val="000000"/>
              </a:buClr>
              <a:buFont typeface="Gruppo" pitchFamily="2" charset="0"/>
              <a:buNone/>
            </a:pPr>
            <a:r>
              <a:rPr lang="it-IT" sz="1800" b="1" smtClean="0">
                <a:latin typeface="Gruppo" pitchFamily="2" charset="0"/>
                <a:cs typeface="Arial" charset="0"/>
                <a:sym typeface="Gruppo" pitchFamily="2" charset="0"/>
              </a:rPr>
              <a:t>To promote a more equitable distribution of income within the constraints imposed by the planet’s resources;</a:t>
            </a:r>
          </a:p>
          <a:p>
            <a:pPr marL="457200" eaLnBrk="1" hangingPunct="1">
              <a:lnSpc>
                <a:spcPct val="90000"/>
              </a:lnSpc>
              <a:spcBef>
                <a:spcPct val="0"/>
              </a:spcBef>
              <a:buClr>
                <a:srgbClr val="000000"/>
              </a:buClr>
              <a:buFont typeface="Gruppo" pitchFamily="2" charset="0"/>
              <a:buNone/>
            </a:pPr>
            <a:endParaRPr lang="it-IT" sz="1800" b="1" smtClean="0">
              <a:latin typeface="Gruppo" pitchFamily="2" charset="0"/>
              <a:cs typeface="Arial" charset="0"/>
              <a:sym typeface="Gruppo" pitchFamily="2" charset="0"/>
            </a:endParaRPr>
          </a:p>
          <a:p>
            <a:pPr marL="457200" eaLnBrk="1" hangingPunct="1">
              <a:lnSpc>
                <a:spcPct val="90000"/>
              </a:lnSpc>
              <a:spcBef>
                <a:spcPct val="0"/>
              </a:spcBef>
              <a:buClr>
                <a:srgbClr val="000000"/>
              </a:buClr>
              <a:buFont typeface="Gruppo" pitchFamily="2" charset="0"/>
              <a:buNone/>
            </a:pPr>
            <a:r>
              <a:rPr lang="it-IT" sz="1800" b="1" smtClean="0">
                <a:latin typeface="Gruppo" pitchFamily="2" charset="0"/>
                <a:cs typeface="Arial" charset="0"/>
                <a:sym typeface="Gruppo" pitchFamily="2" charset="0"/>
              </a:rPr>
              <a:t>To shift to sustainable technology and sustainable production cycles, educating and promoting  forms of sustainable production and consumption fostering  maximum security, welfare, wellbeing and developmental opportunities for people. </a:t>
            </a:r>
          </a:p>
          <a:p>
            <a:pPr marL="457200" eaLnBrk="1" hangingPunct="1">
              <a:lnSpc>
                <a:spcPct val="90000"/>
              </a:lnSpc>
              <a:spcBef>
                <a:spcPct val="0"/>
              </a:spcBef>
              <a:spcAft>
                <a:spcPts val="1600"/>
              </a:spcAft>
              <a:buClr>
                <a:srgbClr val="595959"/>
              </a:buClr>
            </a:pPr>
            <a:endParaRPr lang="it-IT" sz="1800" b="1" smtClean="0">
              <a:latin typeface="Gruppo" pitchFamily="2" charset="0"/>
              <a:cs typeface="Arial" charset="0"/>
              <a:sym typeface="Gruppo" pitchFamily="2" charset="0"/>
            </a:endParaRPr>
          </a:p>
          <a:p>
            <a:pPr marL="457200" algn="ctr" eaLnBrk="1" hangingPunct="1">
              <a:lnSpc>
                <a:spcPct val="90000"/>
              </a:lnSpc>
              <a:spcBef>
                <a:spcPct val="0"/>
              </a:spcBef>
              <a:spcAft>
                <a:spcPts val="1600"/>
              </a:spcAft>
              <a:buClr>
                <a:srgbClr val="595959"/>
              </a:buClr>
            </a:pPr>
            <a:r>
              <a:rPr lang="it-IT" sz="2400" b="1" smtClean="0">
                <a:latin typeface="Gruppo" pitchFamily="2" charset="0"/>
                <a:cs typeface="Arial" charset="0"/>
                <a:sym typeface="Gruppo" pitchFamily="2" charset="0"/>
              </a:rPr>
              <a:t>The so called </a:t>
            </a:r>
            <a:r>
              <a:rPr lang="it-IT" sz="2400" b="1" smtClean="0">
                <a:solidFill>
                  <a:srgbClr val="50B62C"/>
                </a:solidFill>
                <a:latin typeface="Gruppo" pitchFamily="2" charset="0"/>
                <a:cs typeface="Arial" charset="0"/>
                <a:sym typeface="Gruppo" pitchFamily="2" charset="0"/>
              </a:rPr>
              <a:t>Green</a:t>
            </a:r>
            <a:r>
              <a:rPr lang="it-IT" sz="2400" b="1" smtClean="0">
                <a:latin typeface="Gruppo" pitchFamily="2" charset="0"/>
                <a:cs typeface="Arial" charset="0"/>
                <a:sym typeface="Gruppo" pitchFamily="2" charset="0"/>
              </a:rPr>
              <a:t> and </a:t>
            </a:r>
            <a:r>
              <a:rPr lang="it-IT" sz="2400" b="1" smtClean="0">
                <a:solidFill>
                  <a:srgbClr val="0000FF"/>
                </a:solidFill>
                <a:latin typeface="Gruppo" pitchFamily="2" charset="0"/>
                <a:cs typeface="Arial" charset="0"/>
                <a:sym typeface="Gruppo" pitchFamily="2" charset="0"/>
              </a:rPr>
              <a:t>Blue</a:t>
            </a:r>
            <a:r>
              <a:rPr lang="it-IT" sz="2400" b="1" smtClean="0">
                <a:latin typeface="Gruppo" pitchFamily="2" charset="0"/>
                <a:cs typeface="Arial" charset="0"/>
                <a:sym typeface="Gruppo" pitchFamily="2" charset="0"/>
              </a:rPr>
              <a:t> economies are good examples. </a:t>
            </a:r>
          </a:p>
          <a:p>
            <a:pPr marL="457200" eaLnBrk="1" hangingPunct="1">
              <a:lnSpc>
                <a:spcPct val="90000"/>
              </a:lnSpc>
              <a:spcBef>
                <a:spcPct val="0"/>
              </a:spcBef>
              <a:spcAft>
                <a:spcPts val="1600"/>
              </a:spcAft>
              <a:buClr>
                <a:srgbClr val="595959"/>
              </a:buClr>
            </a:pPr>
            <a:endParaRPr lang="it-IT" sz="1800" b="1" smtClean="0">
              <a:solidFill>
                <a:srgbClr val="595959"/>
              </a:solidFill>
              <a:latin typeface="Gruppo" pitchFamily="2" charset="0"/>
              <a:cs typeface="Arial" charset="0"/>
              <a:sym typeface="Gruppo" pitchFamily="2" charset="0"/>
            </a:endParaRPr>
          </a:p>
        </p:txBody>
      </p:sp>
      <p:sp>
        <p:nvSpPr>
          <p:cNvPr id="51203" name="Shape 196"/>
          <p:cNvSpPr txBox="1">
            <a:spLocks noGrp="1"/>
          </p:cNvSpPr>
          <p:nvPr>
            <p:ph type="title"/>
          </p:nvPr>
        </p:nvSpPr>
        <p:spPr>
          <a:xfrm>
            <a:off x="311150" y="215900"/>
            <a:ext cx="8521700" cy="573088"/>
          </a:xfrm>
        </p:spPr>
        <p:txBody>
          <a:bodyPr/>
          <a:lstStyle/>
          <a:p>
            <a:pPr eaLnBrk="1" hangingPunct="1">
              <a:lnSpc>
                <a:spcPct val="115000"/>
              </a:lnSpc>
              <a:spcBef>
                <a:spcPct val="0"/>
              </a:spcBef>
              <a:spcAft>
                <a:spcPts val="1600"/>
              </a:spcAft>
              <a:buClr>
                <a:srgbClr val="000000"/>
              </a:buClr>
            </a:pPr>
            <a:r>
              <a:rPr lang="it-IT" sz="3000" b="1" smtClean="0">
                <a:latin typeface="Gruppo" pitchFamily="2" charset="0"/>
                <a:cs typeface="Arial" charset="0"/>
                <a:sym typeface="Gruppo" pitchFamily="2" charset="0"/>
              </a:rPr>
              <a:t>A new paradigm in economy</a:t>
            </a:r>
          </a:p>
        </p:txBody>
      </p:sp>
      <p:sp>
        <p:nvSpPr>
          <p:cNvPr id="51204" name="Shape 197"/>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51205" name="Shape 198"/>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6" name="Shape 62"/>
          <p:cNvPicPr preferRelativeResize="0">
            <a:picLocks noChangeAspect="1" noChangeArrowheads="1"/>
          </p:cNvPicPr>
          <p:nvPr/>
        </p:nvPicPr>
        <p:blipFill>
          <a:blip r:embed="rId3"/>
          <a:srcRect/>
          <a:stretch>
            <a:fillRect/>
          </a:stretch>
        </p:blipFill>
        <p:spPr bwMode="auto">
          <a:xfrm>
            <a:off x="0" y="0"/>
            <a:ext cx="9144000" cy="523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Shape 203"/>
          <p:cNvSpPr txBox="1">
            <a:spLocks noGrp="1"/>
          </p:cNvSpPr>
          <p:nvPr>
            <p:ph type="body" idx="1"/>
          </p:nvPr>
        </p:nvSpPr>
        <p:spPr>
          <a:xfrm>
            <a:off x="234950" y="911225"/>
            <a:ext cx="5364163" cy="3605213"/>
          </a:xfrm>
        </p:spPr>
        <p:txBody>
          <a:bodyPr/>
          <a:lstStyle/>
          <a:p>
            <a:pPr marL="457200" indent="-355600" eaLnBrk="1" hangingPunct="1">
              <a:spcBef>
                <a:spcPct val="0"/>
              </a:spcBef>
              <a:buClr>
                <a:srgbClr val="000000"/>
              </a:buClr>
              <a:buFont typeface="Gruppo" pitchFamily="2" charset="0"/>
              <a:buChar char="➢"/>
            </a:pPr>
            <a:r>
              <a:rPr lang="it-IT" sz="2000" b="1" smtClean="0">
                <a:latin typeface="Gruppo" pitchFamily="2" charset="0"/>
                <a:cs typeface="Arial" charset="0"/>
                <a:sym typeface="Gruppo" pitchFamily="2" charset="0"/>
              </a:rPr>
              <a:t>The Green economy  is defined as the </a:t>
            </a:r>
            <a:r>
              <a:rPr lang="it-IT" sz="2000" b="1" smtClean="0">
                <a:solidFill>
                  <a:srgbClr val="38761D"/>
                </a:solidFill>
                <a:latin typeface="Gruppo" pitchFamily="2" charset="0"/>
                <a:cs typeface="Arial" charset="0"/>
                <a:sym typeface="Gruppo" pitchFamily="2" charset="0"/>
              </a:rPr>
              <a:t>sustainability management science</a:t>
            </a:r>
            <a:r>
              <a:rPr lang="it-IT" sz="2000" b="1" smtClean="0">
                <a:latin typeface="Gruppo" pitchFamily="2" charset="0"/>
                <a:cs typeface="Arial" charset="0"/>
                <a:sym typeface="Gruppo" pitchFamily="2" charset="0"/>
              </a:rPr>
              <a:t>.</a:t>
            </a:r>
          </a:p>
          <a:p>
            <a:pPr marL="457200" indent="-355600" eaLnBrk="1" hangingPunct="1">
              <a:spcBef>
                <a:spcPct val="0"/>
              </a:spcBef>
              <a:buClr>
                <a:srgbClr val="000000"/>
              </a:buClr>
              <a:buFont typeface="Gruppo" pitchFamily="2" charset="0"/>
              <a:buChar char="➢"/>
            </a:pPr>
            <a:r>
              <a:rPr lang="it-IT" sz="2000" b="1" smtClean="0">
                <a:latin typeface="Gruppo" pitchFamily="2" charset="0"/>
                <a:cs typeface="Arial" charset="0"/>
                <a:sym typeface="Gruppo" pitchFamily="2" charset="0"/>
              </a:rPr>
              <a:t>Is an economy focused at reducing environmental risks and ecological scarcities, that aims for sustainable development without degrading the environment. </a:t>
            </a:r>
          </a:p>
          <a:p>
            <a:pPr marL="457200" indent="-355600" eaLnBrk="1" hangingPunct="1">
              <a:spcBef>
                <a:spcPct val="0"/>
              </a:spcBef>
              <a:buClr>
                <a:srgbClr val="000000"/>
              </a:buClr>
              <a:buFont typeface="Gruppo" pitchFamily="2" charset="0"/>
              <a:buChar char="➢"/>
            </a:pPr>
            <a:r>
              <a:rPr lang="it-IT" sz="2000" b="1" smtClean="0">
                <a:latin typeface="Gruppo" pitchFamily="2" charset="0"/>
                <a:cs typeface="Arial" charset="0"/>
                <a:sym typeface="Gruppo" pitchFamily="2" charset="0"/>
              </a:rPr>
              <a:t>It is closely related with ecological economics, but has a more politically and people centered focus.</a:t>
            </a:r>
          </a:p>
          <a:p>
            <a:pPr marL="457200" indent="-355600" eaLnBrk="1" hangingPunct="1">
              <a:spcBef>
                <a:spcPct val="0"/>
              </a:spcBef>
              <a:buClr>
                <a:srgbClr val="595959"/>
              </a:buClr>
            </a:pPr>
            <a:endParaRPr lang="it-IT" sz="2000" b="1" smtClean="0">
              <a:latin typeface="Gruppo" pitchFamily="2" charset="0"/>
              <a:cs typeface="Arial" charset="0"/>
              <a:sym typeface="Gruppo" pitchFamily="2" charset="0"/>
            </a:endParaRPr>
          </a:p>
        </p:txBody>
      </p:sp>
      <p:pic>
        <p:nvPicPr>
          <p:cNvPr id="53251" name="Shape 204"/>
          <p:cNvPicPr preferRelativeResize="0">
            <a:picLocks noChangeAspect="1" noChangeArrowheads="1"/>
          </p:cNvPicPr>
          <p:nvPr/>
        </p:nvPicPr>
        <p:blipFill>
          <a:blip r:embed="rId3"/>
          <a:srcRect/>
          <a:stretch>
            <a:fillRect/>
          </a:stretch>
        </p:blipFill>
        <p:spPr bwMode="auto">
          <a:xfrm>
            <a:off x="5414963" y="958850"/>
            <a:ext cx="4225925" cy="2382838"/>
          </a:xfrm>
          <a:prstGeom prst="rect">
            <a:avLst/>
          </a:prstGeom>
          <a:noFill/>
          <a:ln w="9525">
            <a:noFill/>
            <a:miter lim="800000"/>
            <a:headEnd/>
            <a:tailEnd/>
          </a:ln>
        </p:spPr>
      </p:pic>
      <p:sp>
        <p:nvSpPr>
          <p:cNvPr id="53252" name="Shape 205"/>
          <p:cNvSpPr txBox="1">
            <a:spLocks noGrp="1"/>
          </p:cNvSpPr>
          <p:nvPr>
            <p:ph type="title"/>
          </p:nvPr>
        </p:nvSpPr>
        <p:spPr>
          <a:xfrm>
            <a:off x="311150" y="139700"/>
            <a:ext cx="8521700" cy="573088"/>
          </a:xfrm>
        </p:spPr>
        <p:txBody>
          <a:bodyPr/>
          <a:lstStyle/>
          <a:p>
            <a:pPr eaLnBrk="1" hangingPunct="1">
              <a:lnSpc>
                <a:spcPct val="115000"/>
              </a:lnSpc>
              <a:spcBef>
                <a:spcPct val="0"/>
              </a:spcBef>
              <a:spcAft>
                <a:spcPts val="1600"/>
              </a:spcAft>
              <a:buClr>
                <a:srgbClr val="000000"/>
              </a:buClr>
              <a:buSzPct val="37000"/>
            </a:pPr>
            <a:r>
              <a:rPr lang="it-IT" sz="3000" b="1" smtClean="0">
                <a:solidFill>
                  <a:srgbClr val="38761D"/>
                </a:solidFill>
                <a:latin typeface="Gruppo" pitchFamily="2" charset="0"/>
                <a:cs typeface="Arial" charset="0"/>
                <a:sym typeface="Gruppo" pitchFamily="2" charset="0"/>
              </a:rPr>
              <a:t>The Green economy</a:t>
            </a:r>
          </a:p>
        </p:txBody>
      </p:sp>
      <p:sp>
        <p:nvSpPr>
          <p:cNvPr id="53253" name="Shape 20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53254" name="Shape 207"/>
          <p:cNvPicPr preferRelativeResize="0">
            <a:picLocks noChangeAspect="1" noChangeArrowheads="1"/>
          </p:cNvPicPr>
          <p:nvPr/>
        </p:nvPicPr>
        <p:blipFill>
          <a:blip r:embed="rId4"/>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Shape 212"/>
          <p:cNvSpPr txBox="1">
            <a:spLocks noGrp="1"/>
          </p:cNvSpPr>
          <p:nvPr>
            <p:ph type="body" idx="1"/>
          </p:nvPr>
        </p:nvSpPr>
        <p:spPr>
          <a:xfrm>
            <a:off x="2835275" y="771525"/>
            <a:ext cx="5937250" cy="3481388"/>
          </a:xfrm>
        </p:spPr>
        <p:txBody>
          <a:bodyPr/>
          <a:lstStyle/>
          <a:p>
            <a:pPr marL="0" indent="0" eaLnBrk="1" hangingPunct="1">
              <a:spcBef>
                <a:spcPct val="0"/>
              </a:spcBef>
              <a:buClr>
                <a:srgbClr val="595959"/>
              </a:buClr>
            </a:pPr>
            <a:r>
              <a:rPr lang="it-IT" sz="2400" b="1" smtClean="0">
                <a:latin typeface="Gruppo" pitchFamily="2" charset="0"/>
                <a:cs typeface="Arial" charset="0"/>
                <a:sym typeface="Gruppo" pitchFamily="2" charset="0"/>
              </a:rPr>
              <a:t>The 2011 UNEP Green Economy Report states: </a:t>
            </a:r>
          </a:p>
          <a:p>
            <a:pPr marL="0" indent="0" eaLnBrk="1" hangingPunct="1">
              <a:spcBef>
                <a:spcPct val="0"/>
              </a:spcBef>
              <a:buClr>
                <a:srgbClr val="000000"/>
              </a:buClr>
              <a:buSzPct val="46000"/>
            </a:pPr>
            <a:r>
              <a:rPr lang="it-IT" sz="2400" b="1" smtClean="0">
                <a:latin typeface="Gruppo" pitchFamily="2" charset="0"/>
                <a:cs typeface="Arial" charset="0"/>
                <a:sym typeface="Gruppo" pitchFamily="2" charset="0"/>
              </a:rPr>
              <a:t>to be </a:t>
            </a:r>
            <a:r>
              <a:rPr lang="it-IT" sz="2400" b="1" smtClean="0">
                <a:solidFill>
                  <a:srgbClr val="38761D"/>
                </a:solidFill>
                <a:latin typeface="Gruppo" pitchFamily="2" charset="0"/>
                <a:cs typeface="Arial" charset="0"/>
                <a:sym typeface="Gruppo" pitchFamily="2" charset="0"/>
              </a:rPr>
              <a:t>green</a:t>
            </a:r>
            <a:r>
              <a:rPr lang="it-IT" sz="2400" b="1" smtClean="0">
                <a:latin typeface="Gruppo" pitchFamily="2" charset="0"/>
                <a:cs typeface="Arial" charset="0"/>
                <a:sym typeface="Gruppo" pitchFamily="2" charset="0"/>
              </a:rPr>
              <a:t>, an economy must not only be </a:t>
            </a:r>
            <a:r>
              <a:rPr lang="it-IT" sz="2400" b="1" smtClean="0">
                <a:solidFill>
                  <a:srgbClr val="0000FF"/>
                </a:solidFill>
                <a:latin typeface="Gruppo" pitchFamily="2" charset="0"/>
                <a:cs typeface="Arial" charset="0"/>
                <a:sym typeface="Gruppo" pitchFamily="2" charset="0"/>
              </a:rPr>
              <a:t>efficient</a:t>
            </a:r>
            <a:r>
              <a:rPr lang="it-IT" sz="2400" b="1" smtClean="0">
                <a:latin typeface="Gruppo" pitchFamily="2" charset="0"/>
                <a:cs typeface="Arial" charset="0"/>
                <a:sym typeface="Gruppo" pitchFamily="2" charset="0"/>
              </a:rPr>
              <a:t>, but also </a:t>
            </a:r>
            <a:r>
              <a:rPr lang="it-IT" sz="2400" b="1" smtClean="0">
                <a:solidFill>
                  <a:srgbClr val="0000FF"/>
                </a:solidFill>
                <a:latin typeface="Gruppo" pitchFamily="2" charset="0"/>
                <a:cs typeface="Arial" charset="0"/>
                <a:sym typeface="Gruppo" pitchFamily="2" charset="0"/>
              </a:rPr>
              <a:t>fair</a:t>
            </a:r>
            <a:r>
              <a:rPr lang="it-IT" sz="2400" b="1" smtClean="0">
                <a:latin typeface="Gruppo" pitchFamily="2" charset="0"/>
                <a:cs typeface="Arial" charset="0"/>
                <a:sym typeface="Gruppo" pitchFamily="2" charset="0"/>
              </a:rPr>
              <a:t>. </a:t>
            </a:r>
          </a:p>
          <a:p>
            <a:pPr marL="0" indent="0" eaLnBrk="1" hangingPunct="1">
              <a:spcBef>
                <a:spcPct val="0"/>
              </a:spcBef>
              <a:buClr>
                <a:srgbClr val="000000"/>
              </a:buClr>
              <a:buSzPct val="46000"/>
            </a:pPr>
            <a:r>
              <a:rPr lang="it-IT" sz="2400" b="1" smtClean="0">
                <a:latin typeface="Gruppo" pitchFamily="2" charset="0"/>
                <a:cs typeface="Arial" charset="0"/>
                <a:sym typeface="Gruppo" pitchFamily="2" charset="0"/>
              </a:rPr>
              <a:t>Fairness implies recognizing global and country level equity dimensions,  assuring a just transition to an economy that is </a:t>
            </a:r>
            <a:r>
              <a:rPr lang="it-IT" sz="2400" b="1" smtClean="0">
                <a:solidFill>
                  <a:srgbClr val="38761D"/>
                </a:solidFill>
                <a:latin typeface="Gruppo" pitchFamily="2" charset="0"/>
                <a:cs typeface="Arial" charset="0"/>
                <a:sym typeface="Gruppo" pitchFamily="2" charset="0"/>
              </a:rPr>
              <a:t>low-carbon, resource efficient, and socially inclusive</a:t>
            </a:r>
            <a:r>
              <a:rPr lang="it-IT" sz="2400" b="1" smtClean="0">
                <a:latin typeface="Gruppo" pitchFamily="2" charset="0"/>
                <a:cs typeface="Arial" charset="0"/>
                <a:sym typeface="Gruppo" pitchFamily="2" charset="0"/>
              </a:rPr>
              <a:t>.</a:t>
            </a:r>
          </a:p>
          <a:p>
            <a:pPr marL="0" indent="0" eaLnBrk="1" hangingPunct="1">
              <a:spcBef>
                <a:spcPct val="0"/>
              </a:spcBef>
              <a:buClr>
                <a:srgbClr val="595959"/>
              </a:buClr>
            </a:pPr>
            <a:endParaRPr lang="it-IT" sz="2400" b="1" smtClean="0">
              <a:latin typeface="Gruppo" pitchFamily="2" charset="0"/>
              <a:cs typeface="Arial" charset="0"/>
              <a:sym typeface="Gruppo" pitchFamily="2" charset="0"/>
            </a:endParaRPr>
          </a:p>
        </p:txBody>
      </p:sp>
      <p:sp>
        <p:nvSpPr>
          <p:cNvPr id="55299" name="Shape 213"/>
          <p:cNvSpPr txBox="1">
            <a:spLocks noGrp="1"/>
          </p:cNvSpPr>
          <p:nvPr>
            <p:ph type="title"/>
          </p:nvPr>
        </p:nvSpPr>
        <p:spPr>
          <a:xfrm>
            <a:off x="311150" y="104775"/>
            <a:ext cx="8521700" cy="571500"/>
          </a:xfrm>
        </p:spPr>
        <p:txBody>
          <a:bodyPr/>
          <a:lstStyle/>
          <a:p>
            <a:pPr eaLnBrk="1" hangingPunct="1">
              <a:lnSpc>
                <a:spcPct val="115000"/>
              </a:lnSpc>
              <a:spcBef>
                <a:spcPct val="0"/>
              </a:spcBef>
              <a:spcAft>
                <a:spcPts val="1600"/>
              </a:spcAft>
              <a:buClr>
                <a:srgbClr val="000000"/>
              </a:buClr>
            </a:pPr>
            <a:r>
              <a:rPr lang="it-IT" sz="3000" b="1" smtClean="0">
                <a:solidFill>
                  <a:srgbClr val="38761D"/>
                </a:solidFill>
                <a:latin typeface="Gruppo" pitchFamily="2" charset="0"/>
                <a:cs typeface="Arial" charset="0"/>
                <a:sym typeface="Gruppo" pitchFamily="2" charset="0"/>
              </a:rPr>
              <a:t>The Green economy</a:t>
            </a:r>
          </a:p>
        </p:txBody>
      </p:sp>
      <p:sp>
        <p:nvSpPr>
          <p:cNvPr id="55300" name="Shape 21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55301" name="Shape 215"/>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pic>
        <p:nvPicPr>
          <p:cNvPr id="55302" name="Shape 216" descr="images-22.jpg"/>
          <p:cNvPicPr preferRelativeResize="0">
            <a:picLocks noChangeAspect="1" noChangeArrowheads="1"/>
          </p:cNvPicPr>
          <p:nvPr/>
        </p:nvPicPr>
        <p:blipFill>
          <a:blip r:embed="rId4"/>
          <a:srcRect/>
          <a:stretch>
            <a:fillRect/>
          </a:stretch>
        </p:blipFill>
        <p:spPr bwMode="auto">
          <a:xfrm>
            <a:off x="69850" y="1244600"/>
            <a:ext cx="2682875"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Shape 229"/>
          <p:cNvSpPr txBox="1">
            <a:spLocks noGrp="1"/>
          </p:cNvSpPr>
          <p:nvPr>
            <p:ph type="body" idx="1"/>
          </p:nvPr>
        </p:nvSpPr>
        <p:spPr>
          <a:xfrm>
            <a:off x="334963" y="981075"/>
            <a:ext cx="5154612" cy="3538538"/>
          </a:xfrm>
        </p:spPr>
        <p:txBody>
          <a:bodyPr/>
          <a:lstStyle/>
          <a:p>
            <a:pPr marL="0" indent="0" eaLnBrk="1" hangingPunct="1">
              <a:spcBef>
                <a:spcPct val="0"/>
              </a:spcBef>
              <a:buClr>
                <a:srgbClr val="595959"/>
              </a:buClr>
            </a:pPr>
            <a:r>
              <a:rPr lang="it-IT" sz="2400" b="1" smtClean="0">
                <a:latin typeface="Gruppo" pitchFamily="2" charset="0"/>
                <a:cs typeface="Arial" charset="0"/>
                <a:sym typeface="Gruppo" pitchFamily="2" charset="0"/>
              </a:rPr>
              <a:t>The </a:t>
            </a:r>
            <a:r>
              <a:rPr lang="it-IT" sz="2400" b="1" smtClean="0">
                <a:solidFill>
                  <a:srgbClr val="3D85C6"/>
                </a:solidFill>
                <a:latin typeface="Gruppo" pitchFamily="2" charset="0"/>
                <a:cs typeface="Arial" charset="0"/>
                <a:sym typeface="Gruppo" pitchFamily="2" charset="0"/>
              </a:rPr>
              <a:t>Blue Economy</a:t>
            </a:r>
            <a:r>
              <a:rPr lang="it-IT" sz="2400" b="1" smtClean="0">
                <a:latin typeface="Gruppo" pitchFamily="2" charset="0"/>
                <a:cs typeface="Arial" charset="0"/>
                <a:sym typeface="Gruppo" pitchFamily="2" charset="0"/>
              </a:rPr>
              <a:t> changes the way in which we run our industrial processes and resolve the man made environmental problems, refocusing from the use of high-energy cost resources to </a:t>
            </a:r>
            <a:r>
              <a:rPr lang="it-IT" sz="2400" b="1" smtClean="0">
                <a:solidFill>
                  <a:schemeClr val="folHlink"/>
                </a:solidFill>
                <a:latin typeface="Gruppo" pitchFamily="2" charset="0"/>
                <a:cs typeface="Arial" charset="0"/>
                <a:sym typeface="Gruppo" pitchFamily="2" charset="0"/>
              </a:rPr>
              <a:t>solutions based on simpler and cleaner technologies. </a:t>
            </a:r>
          </a:p>
          <a:p>
            <a:pPr marL="0" indent="0" eaLnBrk="1" hangingPunct="1">
              <a:spcBef>
                <a:spcPct val="0"/>
              </a:spcBef>
              <a:buClr>
                <a:srgbClr val="595959"/>
              </a:buClr>
            </a:pPr>
            <a:endParaRPr lang="it-IT" sz="2400" b="1" smtClean="0">
              <a:solidFill>
                <a:schemeClr val="folHlink"/>
              </a:solidFill>
              <a:latin typeface="Gruppo" pitchFamily="2" charset="0"/>
              <a:cs typeface="Arial" charset="0"/>
              <a:sym typeface="Gruppo" pitchFamily="2" charset="0"/>
            </a:endParaRPr>
          </a:p>
        </p:txBody>
      </p:sp>
      <p:sp>
        <p:nvSpPr>
          <p:cNvPr id="57347" name="Shape 230"/>
          <p:cNvSpPr txBox="1">
            <a:spLocks noGrp="1"/>
          </p:cNvSpPr>
          <p:nvPr>
            <p:ph type="title"/>
          </p:nvPr>
        </p:nvSpPr>
        <p:spPr>
          <a:xfrm>
            <a:off x="311150" y="104775"/>
            <a:ext cx="8521700" cy="571500"/>
          </a:xfrm>
        </p:spPr>
        <p:txBody>
          <a:bodyPr/>
          <a:lstStyle/>
          <a:p>
            <a:pPr eaLnBrk="1" hangingPunct="1">
              <a:lnSpc>
                <a:spcPct val="115000"/>
              </a:lnSpc>
              <a:spcBef>
                <a:spcPct val="0"/>
              </a:spcBef>
              <a:spcAft>
                <a:spcPts val="1600"/>
              </a:spcAft>
              <a:buClr>
                <a:srgbClr val="000000"/>
              </a:buClr>
            </a:pPr>
            <a:r>
              <a:rPr lang="it-IT" sz="3000" b="1" smtClean="0">
                <a:solidFill>
                  <a:srgbClr val="0000FF"/>
                </a:solidFill>
                <a:latin typeface="Gruppo" pitchFamily="2" charset="0"/>
                <a:cs typeface="Arial" charset="0"/>
                <a:sym typeface="Gruppo" pitchFamily="2" charset="0"/>
              </a:rPr>
              <a:t>The Blue economy</a:t>
            </a:r>
          </a:p>
        </p:txBody>
      </p:sp>
      <p:sp>
        <p:nvSpPr>
          <p:cNvPr id="57348" name="Shape 23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57349" name="Shape 232"/>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pic>
        <p:nvPicPr>
          <p:cNvPr id="57350" name="Shape 233" descr="images-26.jpg"/>
          <p:cNvPicPr preferRelativeResize="0">
            <a:picLocks noChangeAspect="1" noChangeArrowheads="1"/>
          </p:cNvPicPr>
          <p:nvPr/>
        </p:nvPicPr>
        <p:blipFill>
          <a:blip r:embed="rId4"/>
          <a:srcRect/>
          <a:stretch>
            <a:fillRect/>
          </a:stretch>
        </p:blipFill>
        <p:spPr bwMode="auto">
          <a:xfrm>
            <a:off x="5489575" y="849313"/>
            <a:ext cx="334327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Shape 238"/>
          <p:cNvSpPr txBox="1">
            <a:spLocks noGrp="1"/>
          </p:cNvSpPr>
          <p:nvPr>
            <p:ph type="body" idx="1"/>
          </p:nvPr>
        </p:nvSpPr>
        <p:spPr>
          <a:xfrm>
            <a:off x="234950" y="911225"/>
            <a:ext cx="5437188" cy="3605213"/>
          </a:xfrm>
        </p:spPr>
        <p:txBody>
          <a:bodyPr/>
          <a:lstStyle/>
          <a:p>
            <a:pPr marL="0" indent="0" eaLnBrk="1" hangingPunct="1">
              <a:spcBef>
                <a:spcPct val="0"/>
              </a:spcBef>
              <a:buClr>
                <a:srgbClr val="000000"/>
              </a:buClr>
              <a:buSzPct val="55000"/>
            </a:pPr>
            <a:r>
              <a:rPr lang="it-IT" sz="2000" b="1" smtClean="0">
                <a:solidFill>
                  <a:srgbClr val="0000FF"/>
                </a:solidFill>
                <a:latin typeface="Gruppo" pitchFamily="2" charset="0"/>
                <a:cs typeface="Arial" charset="0"/>
                <a:sym typeface="Gruppo" pitchFamily="2" charset="0"/>
              </a:rPr>
              <a:t>Gunter Pauli</a:t>
            </a:r>
            <a:r>
              <a:rPr lang="it-IT" sz="2000" b="1" smtClean="0">
                <a:latin typeface="Gruppo" pitchFamily="2" charset="0"/>
                <a:cs typeface="Arial" charset="0"/>
                <a:sym typeface="Gruppo" pitchFamily="2" charset="0"/>
              </a:rPr>
              <a:t>,  a WAAS Fellow, is the  formulator of the </a:t>
            </a:r>
            <a:r>
              <a:rPr lang="it-IT" sz="2000" b="1" smtClean="0">
                <a:solidFill>
                  <a:srgbClr val="0000FF"/>
                </a:solidFill>
                <a:latin typeface="Gruppo" pitchFamily="2" charset="0"/>
                <a:cs typeface="Arial" charset="0"/>
                <a:sym typeface="Gruppo" pitchFamily="2" charset="0"/>
              </a:rPr>
              <a:t>Blue Economy</a:t>
            </a:r>
            <a:r>
              <a:rPr lang="it-IT" sz="2000" b="1" smtClean="0">
                <a:latin typeface="Gruppo" pitchFamily="2" charset="0"/>
                <a:cs typeface="Arial" charset="0"/>
                <a:sym typeface="Gruppo" pitchFamily="2" charset="0"/>
              </a:rPr>
              <a:t>, in his book  </a:t>
            </a:r>
            <a:r>
              <a:rPr lang="it-IT" sz="2000" b="1" i="1" smtClean="0">
                <a:solidFill>
                  <a:srgbClr val="0000FF"/>
                </a:solidFill>
                <a:latin typeface="Gruppo" pitchFamily="2" charset="0"/>
                <a:cs typeface="Arial" charset="0"/>
                <a:sym typeface="Gruppo" pitchFamily="2" charset="0"/>
              </a:rPr>
              <a:t>Blue Economy</a:t>
            </a:r>
            <a:r>
              <a:rPr lang="it-IT" sz="2000" b="1" i="1" smtClean="0">
                <a:latin typeface="Gruppo" pitchFamily="2" charset="0"/>
                <a:cs typeface="Arial" charset="0"/>
                <a:sym typeface="Gruppo" pitchFamily="2" charset="0"/>
              </a:rPr>
              <a:t>, </a:t>
            </a:r>
            <a:r>
              <a:rPr lang="it-IT" sz="2000" b="1" smtClean="0">
                <a:latin typeface="Gruppo" pitchFamily="2" charset="0"/>
                <a:cs typeface="Arial" charset="0"/>
                <a:sym typeface="Gruppo" pitchFamily="2" charset="0"/>
              </a:rPr>
              <a:t>he illustrate hundreds of examples of good practices producing measurable benefits achieved by tackling te environmental problems with open-source scientific solutions based on physical processes common in the natural world, to </a:t>
            </a:r>
            <a:r>
              <a:rPr lang="it-IT" sz="2000" b="1" smtClean="0">
                <a:solidFill>
                  <a:srgbClr val="3333FF"/>
                </a:solidFill>
                <a:latin typeface="Gruppo" pitchFamily="2" charset="0"/>
                <a:cs typeface="Arial" charset="0"/>
                <a:sym typeface="Gruppo" pitchFamily="2" charset="0"/>
              </a:rPr>
              <a:t>create solutions that are both environmentally beneficial and produce sustainable economic and social benefits</a:t>
            </a:r>
            <a:r>
              <a:rPr lang="it-IT" sz="2000" b="1" smtClean="0">
                <a:solidFill>
                  <a:schemeClr val="hlink"/>
                </a:solidFill>
                <a:latin typeface="Gruppo" pitchFamily="2" charset="0"/>
                <a:cs typeface="Arial" charset="0"/>
                <a:sym typeface="Gruppo" pitchFamily="2" charset="0"/>
              </a:rPr>
              <a:t>. </a:t>
            </a:r>
          </a:p>
          <a:p>
            <a:pPr marL="0" indent="0" eaLnBrk="1" hangingPunct="1">
              <a:spcBef>
                <a:spcPct val="0"/>
              </a:spcBef>
              <a:buClr>
                <a:srgbClr val="595959"/>
              </a:buClr>
            </a:pPr>
            <a:endParaRPr lang="it-IT" sz="2000" b="1" smtClean="0">
              <a:solidFill>
                <a:schemeClr val="hlink"/>
              </a:solidFill>
              <a:latin typeface="Gruppo" pitchFamily="2" charset="0"/>
              <a:cs typeface="Arial" charset="0"/>
              <a:sym typeface="Gruppo" pitchFamily="2" charset="0"/>
            </a:endParaRPr>
          </a:p>
        </p:txBody>
      </p:sp>
      <p:sp>
        <p:nvSpPr>
          <p:cNvPr id="59395" name="Shape 239"/>
          <p:cNvSpPr txBox="1">
            <a:spLocks noGrp="1"/>
          </p:cNvSpPr>
          <p:nvPr>
            <p:ph type="title"/>
          </p:nvPr>
        </p:nvSpPr>
        <p:spPr>
          <a:xfrm>
            <a:off x="311150" y="123825"/>
            <a:ext cx="8521700" cy="573088"/>
          </a:xfrm>
        </p:spPr>
        <p:txBody>
          <a:bodyPr/>
          <a:lstStyle/>
          <a:p>
            <a:pPr eaLnBrk="1" hangingPunct="1">
              <a:lnSpc>
                <a:spcPct val="115000"/>
              </a:lnSpc>
              <a:spcBef>
                <a:spcPct val="0"/>
              </a:spcBef>
              <a:spcAft>
                <a:spcPts val="1600"/>
              </a:spcAft>
              <a:buClr>
                <a:srgbClr val="000000"/>
              </a:buClr>
            </a:pPr>
            <a:r>
              <a:rPr lang="it-IT" sz="3000" b="1" smtClean="0">
                <a:solidFill>
                  <a:srgbClr val="3333FF"/>
                </a:solidFill>
                <a:latin typeface="Gruppo" pitchFamily="2" charset="0"/>
                <a:cs typeface="Arial" charset="0"/>
                <a:sym typeface="Gruppo" pitchFamily="2" charset="0"/>
              </a:rPr>
              <a:t>The Blue economy</a:t>
            </a:r>
          </a:p>
        </p:txBody>
      </p:sp>
      <p:sp>
        <p:nvSpPr>
          <p:cNvPr id="59396" name="Shape 240"/>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59397" name="Shape 241"/>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pic>
        <p:nvPicPr>
          <p:cNvPr id="59398" name="Shape 242" descr="imgres-1.jpg"/>
          <p:cNvPicPr preferRelativeResize="0">
            <a:picLocks noChangeAspect="1" noChangeArrowheads="1"/>
          </p:cNvPicPr>
          <p:nvPr/>
        </p:nvPicPr>
        <p:blipFill>
          <a:blip r:embed="rId4"/>
          <a:srcRect/>
          <a:stretch>
            <a:fillRect/>
          </a:stretch>
        </p:blipFill>
        <p:spPr bwMode="auto">
          <a:xfrm>
            <a:off x="5570538" y="1736725"/>
            <a:ext cx="3573462" cy="2198688"/>
          </a:xfrm>
          <a:prstGeom prst="rect">
            <a:avLst/>
          </a:prstGeom>
          <a:noFill/>
          <a:ln w="9525">
            <a:noFill/>
            <a:miter lim="800000"/>
            <a:headEnd/>
            <a:tailEnd/>
          </a:ln>
        </p:spPr>
      </p:pic>
      <p:sp>
        <p:nvSpPr>
          <p:cNvPr id="59399" name="Shape 243"/>
          <p:cNvSpPr txBox="1">
            <a:spLocks noChangeArrowheads="1"/>
          </p:cNvSpPr>
          <p:nvPr/>
        </p:nvSpPr>
        <p:spPr bwMode="auto">
          <a:xfrm>
            <a:off x="5715000" y="3871913"/>
            <a:ext cx="3514725" cy="523875"/>
          </a:xfrm>
          <a:prstGeom prst="rect">
            <a:avLst/>
          </a:prstGeom>
          <a:noFill/>
          <a:ln w="9525">
            <a:noFill/>
            <a:miter lim="800000"/>
            <a:headEnd/>
            <a:tailEnd/>
          </a:ln>
        </p:spPr>
        <p:txBody>
          <a:bodyPr lIns="91425" tIns="91425" rIns="91425" bIns="91425" anchor="ctr"/>
          <a:lstStyle/>
          <a:p>
            <a:pPr algn="ctr">
              <a:lnSpc>
                <a:spcPct val="115000"/>
              </a:lnSpc>
              <a:spcBef>
                <a:spcPts val="400"/>
              </a:spcBef>
            </a:pPr>
            <a:r>
              <a:rPr lang="it-IT" sz="1100" b="1">
                <a:latin typeface="Gruppo" pitchFamily="2" charset="0"/>
                <a:sym typeface="Gruppo" pitchFamily="2" charset="0"/>
              </a:rPr>
              <a:t> </a:t>
            </a:r>
            <a:r>
              <a:rPr lang="it-IT" sz="1100" b="1">
                <a:solidFill>
                  <a:srgbClr val="0000FF"/>
                </a:solidFill>
                <a:latin typeface="Gruppo" pitchFamily="2" charset="0"/>
                <a:sym typeface="Gruppo" pitchFamily="2" charset="0"/>
              </a:rPr>
              <a:t>http://www.theblueeconomy.org/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Shape 248"/>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61443" name="Shape 249"/>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250" name="Shape 250"/>
          <p:cNvSpPr txBox="1">
            <a:spLocks noGrp="1"/>
          </p:cNvSpPr>
          <p:nvPr>
            <p:ph type="body" idx="1"/>
          </p:nvPr>
        </p:nvSpPr>
        <p:spPr>
          <a:xfrm>
            <a:off x="311150" y="1381125"/>
            <a:ext cx="4000500" cy="3014663"/>
          </a:xfrm>
        </p:spPr>
        <p:txBody>
          <a:bodyPr>
            <a:noAutofit/>
          </a:bodyPr>
          <a:lstStyle/>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Social Intelligence </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Psychological resilience</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Creativity</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Health and wellbeing</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Empatic understanding</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Respect for human differences and other life forms</a:t>
            </a:r>
          </a:p>
          <a:p>
            <a:pPr marL="457200" eaLnBrk="1" fontAlgn="auto" hangingPunct="1">
              <a:spcAft>
                <a:spcPts val="0"/>
              </a:spcAft>
              <a:buClr>
                <a:schemeClr val="dk1"/>
              </a:buClr>
              <a:buFont typeface="Gruppo"/>
              <a:buChar char="➢"/>
              <a:defRPr/>
            </a:pPr>
            <a:r>
              <a:rPr lang="it" sz="1800" b="1" i="1">
                <a:solidFill>
                  <a:schemeClr val="dk1"/>
                </a:solidFill>
                <a:latin typeface="Gruppo"/>
                <a:ea typeface="Gruppo"/>
                <a:cs typeface="Gruppo"/>
                <a:sym typeface="Gruppo"/>
              </a:rPr>
              <a:t>Effective interdisciplinary and intersectorial people centered education</a:t>
            </a:r>
          </a:p>
          <a:p>
            <a:pPr marL="0" indent="0" eaLnBrk="1" fontAlgn="auto" hangingPunct="1">
              <a:spcAft>
                <a:spcPts val="1600"/>
              </a:spcAft>
              <a:buClr>
                <a:schemeClr val="dk2"/>
              </a:buClr>
              <a:defRPr/>
            </a:pPr>
            <a:endParaRPr sz="1800" b="1" i="1">
              <a:solidFill>
                <a:schemeClr val="dk2"/>
              </a:solidFill>
              <a:latin typeface="Gruppo"/>
              <a:ea typeface="Gruppo"/>
              <a:cs typeface="Gruppo"/>
              <a:sym typeface="Gruppo"/>
            </a:endParaRPr>
          </a:p>
        </p:txBody>
      </p:sp>
      <p:sp>
        <p:nvSpPr>
          <p:cNvPr id="61445" name="Shape 251"/>
          <p:cNvSpPr txBox="1">
            <a:spLocks noGrp="1"/>
          </p:cNvSpPr>
          <p:nvPr>
            <p:ph type="title"/>
          </p:nvPr>
        </p:nvSpPr>
        <p:spPr>
          <a:xfrm>
            <a:off x="311150" y="215900"/>
            <a:ext cx="8521700" cy="1317625"/>
          </a:xfrm>
        </p:spPr>
        <p:txBody>
          <a:bodyPr/>
          <a:lstStyle/>
          <a:p>
            <a:pPr eaLnBrk="1" hangingPunct="1">
              <a:spcBef>
                <a:spcPct val="0"/>
              </a:spcBef>
              <a:buClr>
                <a:srgbClr val="000000"/>
              </a:buClr>
            </a:pPr>
            <a:r>
              <a:rPr lang="it-IT" sz="2100" b="1" smtClean="0">
                <a:latin typeface="Gruppo" pitchFamily="2" charset="0"/>
                <a:cs typeface="Arial" charset="0"/>
                <a:sym typeface="Gruppo" pitchFamily="2" charset="0"/>
              </a:rPr>
              <a:t>A society that is effectively </a:t>
            </a:r>
            <a:r>
              <a:rPr lang="it-IT" sz="2100" b="1" smtClean="0">
                <a:solidFill>
                  <a:srgbClr val="0000FF"/>
                </a:solidFill>
                <a:latin typeface="Gruppo" pitchFamily="2" charset="0"/>
                <a:cs typeface="Arial" charset="0"/>
                <a:sym typeface="Gruppo" pitchFamily="2" charset="0"/>
              </a:rPr>
              <a:t>protecting</a:t>
            </a:r>
            <a:r>
              <a:rPr lang="it-IT" sz="2100" b="1" smtClean="0">
                <a:latin typeface="Gruppo" pitchFamily="2" charset="0"/>
                <a:cs typeface="Arial" charset="0"/>
                <a:sym typeface="Gruppo" pitchFamily="2" charset="0"/>
              </a:rPr>
              <a:t> and </a:t>
            </a:r>
            <a:r>
              <a:rPr lang="it-IT" sz="2100" b="1" smtClean="0">
                <a:solidFill>
                  <a:srgbClr val="0000FF"/>
                </a:solidFill>
                <a:latin typeface="Gruppo" pitchFamily="2" charset="0"/>
                <a:cs typeface="Arial" charset="0"/>
                <a:sym typeface="Gruppo" pitchFamily="2" charset="0"/>
              </a:rPr>
              <a:t>promoting prosperity</a:t>
            </a:r>
            <a:r>
              <a:rPr lang="it-IT" sz="2100" b="1" smtClean="0">
                <a:latin typeface="Gruppo" pitchFamily="2" charset="0"/>
                <a:cs typeface="Arial" charset="0"/>
                <a:sym typeface="Gruppo" pitchFamily="2" charset="0"/>
              </a:rPr>
              <a:t> is</a:t>
            </a:r>
            <a:br>
              <a:rPr lang="it-IT" sz="2100" b="1" smtClean="0">
                <a:latin typeface="Gruppo" pitchFamily="2" charset="0"/>
                <a:cs typeface="Arial" charset="0"/>
                <a:sym typeface="Gruppo" pitchFamily="2" charset="0"/>
              </a:rPr>
            </a:br>
            <a:r>
              <a:rPr lang="it-IT" sz="2100" b="1" smtClean="0">
                <a:latin typeface="Gruppo" pitchFamily="2" charset="0"/>
                <a:cs typeface="Arial" charset="0"/>
                <a:sym typeface="Gruppo" pitchFamily="2" charset="0"/>
              </a:rPr>
              <a:t>a society focused on effectively </a:t>
            </a:r>
            <a:r>
              <a:rPr lang="it-IT" sz="2100" b="1" smtClean="0">
                <a:solidFill>
                  <a:srgbClr val="0000FF"/>
                </a:solidFill>
                <a:latin typeface="Gruppo" pitchFamily="2" charset="0"/>
                <a:cs typeface="Arial" charset="0"/>
                <a:sym typeface="Gruppo" pitchFamily="2" charset="0"/>
              </a:rPr>
              <a:t>protecting and promoting  what really makes a difference  ( various forms of capital?)</a:t>
            </a:r>
            <a:r>
              <a:rPr lang="it-IT" sz="2100" b="1" smtClean="0">
                <a:latin typeface="Gruppo" pitchFamily="2" charset="0"/>
                <a:cs typeface="Arial" charset="0"/>
                <a:sym typeface="Gruppo" pitchFamily="2" charset="0"/>
              </a:rPr>
              <a:t>:</a:t>
            </a:r>
            <a:br>
              <a:rPr lang="it-IT" sz="2100" b="1" smtClean="0">
                <a:latin typeface="Gruppo" pitchFamily="2" charset="0"/>
                <a:cs typeface="Arial" charset="0"/>
                <a:sym typeface="Gruppo" pitchFamily="2" charset="0"/>
              </a:rPr>
            </a:br>
            <a:endParaRPr lang="it-IT" sz="2100" b="1" smtClean="0">
              <a:latin typeface="Gruppo" pitchFamily="2" charset="0"/>
              <a:cs typeface="Arial" charset="0"/>
              <a:sym typeface="Gruppo" pitchFamily="2" charset="0"/>
            </a:endParaRPr>
          </a:p>
        </p:txBody>
      </p:sp>
      <p:sp>
        <p:nvSpPr>
          <p:cNvPr id="61446" name="Shape 252"/>
          <p:cNvSpPr txBox="1">
            <a:spLocks noGrp="1"/>
          </p:cNvSpPr>
          <p:nvPr>
            <p:ph type="body" idx="2"/>
          </p:nvPr>
        </p:nvSpPr>
        <p:spPr>
          <a:xfrm>
            <a:off x="4832350" y="1381125"/>
            <a:ext cx="4000500" cy="3014663"/>
          </a:xfrm>
        </p:spPr>
        <p:txBody>
          <a:bodyPr/>
          <a:lstStyle/>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Spirituality</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Protection and promotion of Human rights </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Equal access to sustainable opportunities </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Peace</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Sustainable governance </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Sustainable entrepreneurship</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Learning to learn</a:t>
            </a:r>
          </a:p>
          <a:p>
            <a:pPr marL="457200" eaLnBrk="1" hangingPunct="1">
              <a:spcBef>
                <a:spcPct val="0"/>
              </a:spcBef>
              <a:buClr>
                <a:srgbClr val="000000"/>
              </a:buClr>
              <a:buSzTx/>
              <a:buFont typeface="Gruppo" pitchFamily="2" charset="0"/>
              <a:buChar char="➢"/>
            </a:pPr>
            <a:r>
              <a:rPr lang="it-IT" sz="1800" b="1" i="1" smtClean="0">
                <a:latin typeface="Gruppo" pitchFamily="2" charset="0"/>
                <a:cs typeface="Arial" charset="0"/>
                <a:sym typeface="Gruppo" pitchFamily="2" charset="0"/>
              </a:rPr>
              <a:t>Existential grounding </a:t>
            </a:r>
          </a:p>
          <a:p>
            <a:pPr marL="457200" eaLnBrk="1" hangingPunct="1">
              <a:spcBef>
                <a:spcPct val="0"/>
              </a:spcBef>
              <a:spcAft>
                <a:spcPts val="1600"/>
              </a:spcAft>
              <a:buClr>
                <a:srgbClr val="595959"/>
              </a:buClr>
              <a:buSzTx/>
            </a:pPr>
            <a:endParaRPr lang="it-IT" sz="1800" b="1" i="1" smtClean="0">
              <a:latin typeface="Gruppo" pitchFamily="2" charset="0"/>
              <a:cs typeface="Arial" charset="0"/>
              <a:sym typeface="Gruppo"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Shape 257"/>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63491" name="Shape 258"/>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63492" name="Shape 259"/>
          <p:cNvSpPr txBox="1">
            <a:spLocks noGrp="1"/>
          </p:cNvSpPr>
          <p:nvPr>
            <p:ph type="body" idx="1"/>
          </p:nvPr>
        </p:nvSpPr>
        <p:spPr>
          <a:xfrm>
            <a:off x="311150" y="269875"/>
            <a:ext cx="8472488" cy="1447800"/>
          </a:xfrm>
        </p:spPr>
        <p:txBody>
          <a:bodyPr/>
          <a:lstStyle/>
          <a:p>
            <a:pPr marL="0" indent="0" eaLnBrk="1" hangingPunct="1">
              <a:lnSpc>
                <a:spcPct val="95000"/>
              </a:lnSpc>
              <a:spcBef>
                <a:spcPct val="0"/>
              </a:spcBef>
              <a:spcAft>
                <a:spcPts val="1600"/>
              </a:spcAft>
              <a:buClr>
                <a:srgbClr val="595959"/>
              </a:buClr>
            </a:pPr>
            <a:r>
              <a:rPr lang="it-IT" sz="2000" b="1" smtClean="0">
                <a:latin typeface="Gruppo" pitchFamily="2" charset="0"/>
                <a:cs typeface="Arial" charset="0"/>
                <a:sym typeface="Gruppo" pitchFamily="2" charset="0"/>
              </a:rPr>
              <a:t>The world badly needs a coherent </a:t>
            </a:r>
            <a:r>
              <a:rPr lang="it-IT" sz="2000" b="1" smtClean="0">
                <a:solidFill>
                  <a:srgbClr val="0000FF"/>
                </a:solidFill>
                <a:latin typeface="Gruppo" pitchFamily="2" charset="0"/>
                <a:cs typeface="Arial" charset="0"/>
                <a:sym typeface="Gruppo" pitchFamily="2" charset="0"/>
              </a:rPr>
              <a:t>human-centered, ecologically sustainable theory and practice of economy</a:t>
            </a:r>
            <a:r>
              <a:rPr lang="it-IT" sz="2000" b="1" smtClean="0">
                <a:latin typeface="Gruppo" pitchFamily="2" charset="0"/>
                <a:cs typeface="Arial" charset="0"/>
                <a:sym typeface="Gruppo" pitchFamily="2" charset="0"/>
              </a:rPr>
              <a:t> that will enable us to see clearly the difference between </a:t>
            </a:r>
            <a:r>
              <a:rPr lang="it-IT" sz="2000" b="1" smtClean="0">
                <a:solidFill>
                  <a:srgbClr val="0000FF"/>
                </a:solidFill>
                <a:latin typeface="Gruppo" pitchFamily="2" charset="0"/>
                <a:cs typeface="Arial" charset="0"/>
                <a:sym typeface="Gruppo" pitchFamily="2" charset="0"/>
              </a:rPr>
              <a:t>making more money and protecting and creating sustainable prosperity</a:t>
            </a:r>
            <a:r>
              <a:rPr lang="it-IT" sz="2000" b="1" smtClean="0">
                <a:latin typeface="Gruppo" pitchFamily="2" charset="0"/>
                <a:cs typeface="Arial" charset="0"/>
                <a:sym typeface="Gruppo" pitchFamily="2" charset="0"/>
              </a:rPr>
              <a:t>.</a:t>
            </a:r>
          </a:p>
          <a:p>
            <a:pPr marL="0" indent="0" eaLnBrk="1" hangingPunct="1">
              <a:lnSpc>
                <a:spcPct val="115000"/>
              </a:lnSpc>
              <a:spcBef>
                <a:spcPct val="0"/>
              </a:spcBef>
              <a:spcAft>
                <a:spcPts val="1600"/>
              </a:spcAft>
              <a:buClr>
                <a:srgbClr val="000000"/>
              </a:buClr>
              <a:buSzPct val="138000"/>
            </a:pPr>
            <a:endParaRPr lang="it-IT" sz="900" b="1" smtClean="0">
              <a:latin typeface="Gruppo" pitchFamily="2" charset="0"/>
              <a:cs typeface="Arial" charset="0"/>
              <a:sym typeface="Gruppo" pitchFamily="2" charset="0"/>
            </a:endParaRPr>
          </a:p>
          <a:p>
            <a:pPr marL="0" indent="0" eaLnBrk="1" hangingPunct="1">
              <a:lnSpc>
                <a:spcPct val="115000"/>
              </a:lnSpc>
              <a:spcBef>
                <a:spcPct val="0"/>
              </a:spcBef>
              <a:spcAft>
                <a:spcPts val="1600"/>
              </a:spcAft>
              <a:buClr>
                <a:srgbClr val="595959"/>
              </a:buClr>
            </a:pPr>
            <a:endParaRPr lang="it-IT" sz="1800" b="1" smtClean="0">
              <a:latin typeface="Gruppo" pitchFamily="2" charset="0"/>
              <a:cs typeface="Arial" charset="0"/>
              <a:sym typeface="Gruppo" pitchFamily="2" charset="0"/>
            </a:endParaRPr>
          </a:p>
        </p:txBody>
      </p:sp>
      <p:sp>
        <p:nvSpPr>
          <p:cNvPr id="63493" name="Shape 260"/>
          <p:cNvSpPr txBox="1">
            <a:spLocks noGrp="1"/>
          </p:cNvSpPr>
          <p:nvPr>
            <p:ph type="body" idx="1"/>
          </p:nvPr>
        </p:nvSpPr>
        <p:spPr>
          <a:xfrm>
            <a:off x="3381375" y="1492250"/>
            <a:ext cx="5584825" cy="2951163"/>
          </a:xfrm>
        </p:spPr>
        <p:txBody>
          <a:bodyPr/>
          <a:lstStyle/>
          <a:p>
            <a:pPr marL="0" indent="0" eaLnBrk="1" hangingPunct="1">
              <a:lnSpc>
                <a:spcPct val="115000"/>
              </a:lnSpc>
              <a:spcBef>
                <a:spcPct val="0"/>
              </a:spcBef>
              <a:spcAft>
                <a:spcPts val="1600"/>
              </a:spcAft>
              <a:buClr>
                <a:srgbClr val="595959"/>
              </a:buClr>
            </a:pPr>
            <a:r>
              <a:rPr lang="it-IT" sz="2000" b="1" smtClean="0">
                <a:latin typeface="Gruppo" pitchFamily="2" charset="0"/>
                <a:cs typeface="Arial" charset="0"/>
                <a:sym typeface="Gruppo" pitchFamily="2" charset="0"/>
              </a:rPr>
              <a:t>A theory drawing on the best ideas emerging around the world as a powerful tool for </a:t>
            </a:r>
            <a:r>
              <a:rPr lang="it-IT" sz="2000" b="1" smtClean="0">
                <a:solidFill>
                  <a:srgbClr val="0000FF"/>
                </a:solidFill>
                <a:latin typeface="Gruppo" pitchFamily="2" charset="0"/>
                <a:cs typeface="Arial" charset="0"/>
                <a:sym typeface="Gruppo" pitchFamily="2" charset="0"/>
              </a:rPr>
              <a:t>educating students, informing the general public and influencing decision and policymakers, and international institutions    </a:t>
            </a:r>
            <a:r>
              <a:rPr lang="it-IT" sz="2000" b="1" smtClean="0">
                <a:latin typeface="Gruppo" pitchFamily="2" charset="0"/>
                <a:cs typeface="Arial" charset="0"/>
                <a:sym typeface="Gruppo" pitchFamily="2" charset="0"/>
              </a:rPr>
              <a:t> to act to promote the security, welfare and wellbeing of all human beings and </a:t>
            </a:r>
            <a:r>
              <a:rPr lang="it-IT" sz="2000" b="1" smtClean="0">
                <a:solidFill>
                  <a:srgbClr val="0000FF"/>
                </a:solidFill>
                <a:latin typeface="Gruppo" pitchFamily="2" charset="0"/>
                <a:cs typeface="Arial" charset="0"/>
                <a:sym typeface="Gruppo" pitchFamily="2" charset="0"/>
              </a:rPr>
              <a:t> the biodiversity of the  planet</a:t>
            </a:r>
            <a:r>
              <a:rPr lang="it-IT" sz="2000" b="1" smtClean="0">
                <a:latin typeface="Gruppo" pitchFamily="2" charset="0"/>
                <a:cs typeface="Arial" charset="0"/>
                <a:sym typeface="Gruppo" pitchFamily="2" charset="0"/>
              </a:rPr>
              <a:t>.</a:t>
            </a:r>
          </a:p>
          <a:p>
            <a:pPr marL="0" indent="0" eaLnBrk="1" hangingPunct="1">
              <a:lnSpc>
                <a:spcPct val="115000"/>
              </a:lnSpc>
              <a:spcBef>
                <a:spcPct val="0"/>
              </a:spcBef>
              <a:spcAft>
                <a:spcPts val="1600"/>
              </a:spcAft>
              <a:buClr>
                <a:srgbClr val="595959"/>
              </a:buClr>
            </a:pPr>
            <a:endParaRPr lang="it-IT" sz="2000" b="1" smtClean="0">
              <a:latin typeface="Gruppo" pitchFamily="2" charset="0"/>
              <a:cs typeface="Arial" charset="0"/>
              <a:sym typeface="Gruppo" pitchFamily="2" charset="0"/>
            </a:endParaRPr>
          </a:p>
        </p:txBody>
      </p:sp>
      <p:pic>
        <p:nvPicPr>
          <p:cNvPr id="63494" name="Shape 261" descr="images-23.jpg"/>
          <p:cNvPicPr preferRelativeResize="0">
            <a:picLocks noChangeAspect="1" noChangeArrowheads="1"/>
          </p:cNvPicPr>
          <p:nvPr/>
        </p:nvPicPr>
        <p:blipFill>
          <a:blip r:embed="rId4"/>
          <a:srcRect/>
          <a:stretch>
            <a:fillRect/>
          </a:stretch>
        </p:blipFill>
        <p:spPr bwMode="auto">
          <a:xfrm>
            <a:off x="0" y="1830388"/>
            <a:ext cx="3241675"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Shape 26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65539" name="Shape 267"/>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65540" name="Shape 268"/>
          <p:cNvSpPr txBox="1">
            <a:spLocks noGrp="1"/>
          </p:cNvSpPr>
          <p:nvPr>
            <p:ph type="body" idx="1"/>
          </p:nvPr>
        </p:nvSpPr>
        <p:spPr>
          <a:xfrm>
            <a:off x="311150" y="542925"/>
            <a:ext cx="8521700" cy="3729038"/>
          </a:xfrm>
        </p:spPr>
        <p:txBody>
          <a:bodyPr/>
          <a:lstStyle/>
          <a:p>
            <a:pPr marL="0" indent="0" eaLnBrk="1" hangingPunct="1">
              <a:spcBef>
                <a:spcPct val="0"/>
              </a:spcBef>
              <a:buClr>
                <a:srgbClr val="595959"/>
              </a:buClr>
            </a:pPr>
            <a:r>
              <a:rPr lang="it-IT" sz="2400" b="1" smtClean="0">
                <a:latin typeface="Gruppo" pitchFamily="2" charset="0"/>
                <a:cs typeface="Arial" charset="0"/>
                <a:sym typeface="Gruppo" pitchFamily="2" charset="0"/>
              </a:rPr>
              <a:t>A </a:t>
            </a:r>
            <a:r>
              <a:rPr lang="it-IT" sz="2400" b="1" smtClean="0">
                <a:solidFill>
                  <a:srgbClr val="0000FF"/>
                </a:solidFill>
                <a:latin typeface="Gruppo" pitchFamily="2" charset="0"/>
                <a:cs typeface="Arial" charset="0"/>
                <a:sym typeface="Gruppo" pitchFamily="2" charset="0"/>
              </a:rPr>
              <a:t>New Paradigm</a:t>
            </a:r>
            <a:r>
              <a:rPr lang="it-IT" sz="2400" b="1" smtClean="0">
                <a:latin typeface="Gruppo" pitchFamily="2" charset="0"/>
                <a:cs typeface="Arial" charset="0"/>
                <a:sym typeface="Gruppo" pitchFamily="2" charset="0"/>
              </a:rPr>
              <a:t>, has to create, verify, offer &amp; employ effective measurement tools. Some already exists:</a:t>
            </a:r>
          </a:p>
          <a:p>
            <a:pPr marL="0" indent="0" eaLnBrk="1" hangingPunct="1">
              <a:spcBef>
                <a:spcPct val="0"/>
              </a:spcBef>
              <a:buClr>
                <a:srgbClr val="595959"/>
              </a:buClr>
            </a:pPr>
            <a:endParaRPr lang="it-IT" sz="2400" b="1" smtClean="0">
              <a:solidFill>
                <a:srgbClr val="0000FF"/>
              </a:solidFill>
              <a:latin typeface="Gruppo" pitchFamily="2" charset="0"/>
              <a:cs typeface="Arial" charset="0"/>
              <a:sym typeface="Gruppo" pitchFamily="2" charset="0"/>
            </a:endParaRP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Environmental Economic Accounting (SEEA) </a:t>
            </a: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Total Economic Value (TEV) </a:t>
            </a: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Triple Bottom Line</a:t>
            </a: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Quadruple Bottom Line</a:t>
            </a: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World Happiness Report </a:t>
            </a:r>
          </a:p>
          <a:p>
            <a:pPr marL="0" indent="0" eaLnBrk="1" hangingPunct="1">
              <a:spcBef>
                <a:spcPct val="0"/>
              </a:spcBef>
              <a:buClr>
                <a:srgbClr val="0000FF"/>
              </a:buClr>
              <a:buFont typeface="Gruppo" pitchFamily="2" charset="0"/>
              <a:buChar char="➢"/>
            </a:pPr>
            <a:r>
              <a:rPr lang="it-IT" sz="2400" b="1" smtClean="0">
                <a:solidFill>
                  <a:srgbClr val="0000FF"/>
                </a:solidFill>
                <a:latin typeface="Gruppo" pitchFamily="2" charset="0"/>
                <a:cs typeface="Arial" charset="0"/>
                <a:sym typeface="Gruppo" pitchFamily="2" charset="0"/>
              </a:rPr>
              <a:t>Human Development Index etc, etc,</a:t>
            </a:r>
          </a:p>
          <a:p>
            <a:pPr marL="0" indent="0" eaLnBrk="1" hangingPunct="1">
              <a:spcBef>
                <a:spcPct val="0"/>
              </a:spcBef>
              <a:buClr>
                <a:srgbClr val="595959"/>
              </a:buClr>
            </a:pPr>
            <a:endParaRPr lang="it-IT" sz="2400" b="1" smtClean="0">
              <a:latin typeface="Gruppo" pitchFamily="2" charset="0"/>
              <a:cs typeface="Arial" charset="0"/>
              <a:sym typeface="Gruppo"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Shape 273"/>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67587" name="Shape 274"/>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67588" name="Shape 275"/>
          <p:cNvSpPr txBox="1">
            <a:spLocks noGrp="1"/>
          </p:cNvSpPr>
          <p:nvPr>
            <p:ph type="body" idx="1"/>
          </p:nvPr>
        </p:nvSpPr>
        <p:spPr>
          <a:xfrm>
            <a:off x="311150" y="290513"/>
            <a:ext cx="8521700" cy="3962400"/>
          </a:xfrm>
        </p:spPr>
        <p:txBody>
          <a:bodyPr/>
          <a:lstStyle/>
          <a:p>
            <a:pPr marL="0" indent="0" eaLnBrk="1" hangingPunct="1">
              <a:spcBef>
                <a:spcPct val="0"/>
              </a:spcBef>
              <a:spcAft>
                <a:spcPts val="1600"/>
              </a:spcAft>
              <a:buClr>
                <a:srgbClr val="595959"/>
              </a:buClr>
            </a:pPr>
            <a:r>
              <a:rPr lang="it-IT" sz="3000" b="1" smtClean="0">
                <a:solidFill>
                  <a:srgbClr val="50B62C"/>
                </a:solidFill>
                <a:latin typeface="Gruppo" pitchFamily="2" charset="0"/>
                <a:cs typeface="Arial" charset="0"/>
                <a:sym typeface="Gruppo" pitchFamily="2" charset="0"/>
              </a:rPr>
              <a:t>Green accounting</a:t>
            </a:r>
            <a:r>
              <a:rPr lang="it-IT" sz="3000" b="1" smtClean="0">
                <a:latin typeface="Gruppo" pitchFamily="2" charset="0"/>
                <a:cs typeface="Arial" charset="0"/>
                <a:sym typeface="Gruppo" pitchFamily="2" charset="0"/>
              </a:rPr>
              <a:t> helps promote a sustainable future for businesses as it brings green public procurement and green research and development into the big picture. </a:t>
            </a:r>
          </a:p>
          <a:p>
            <a:pPr marL="0" indent="0" eaLnBrk="1" hangingPunct="1">
              <a:spcBef>
                <a:spcPct val="0"/>
              </a:spcBef>
              <a:spcAft>
                <a:spcPts val="1600"/>
              </a:spcAft>
              <a:buClr>
                <a:srgbClr val="595959"/>
              </a:buClr>
            </a:pPr>
            <a:r>
              <a:rPr lang="it-IT" sz="3000" b="1" smtClean="0">
                <a:latin typeface="Gruppo" pitchFamily="2" charset="0"/>
                <a:cs typeface="Arial" charset="0"/>
                <a:sym typeface="Gruppo" pitchFamily="2" charset="0"/>
              </a:rPr>
              <a:t>Penalties for polluters and incentives (such as tax breaks, polluting permits, etc.) are also a crucial part of this type of accounting.</a:t>
            </a:r>
          </a:p>
          <a:p>
            <a:pPr marL="0" indent="0" eaLnBrk="1" hangingPunct="1">
              <a:spcBef>
                <a:spcPct val="0"/>
              </a:spcBef>
              <a:spcAft>
                <a:spcPts val="1600"/>
              </a:spcAft>
              <a:buClr>
                <a:srgbClr val="595959"/>
              </a:buClr>
            </a:pPr>
            <a:endParaRPr lang="it-IT" sz="3000" b="1" smtClean="0">
              <a:solidFill>
                <a:srgbClr val="595959"/>
              </a:solidFill>
              <a:latin typeface="Gruppo" pitchFamily="2" charset="0"/>
              <a:cs typeface="Arial" charset="0"/>
              <a:sym typeface="Gruppo"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Shape 280"/>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69635" name="Shape 281"/>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69636" name="Shape 282"/>
          <p:cNvSpPr txBox="1">
            <a:spLocks noGrp="1"/>
          </p:cNvSpPr>
          <p:nvPr>
            <p:ph type="body" idx="1"/>
          </p:nvPr>
        </p:nvSpPr>
        <p:spPr>
          <a:xfrm>
            <a:off x="311150" y="314325"/>
            <a:ext cx="8521700" cy="4081463"/>
          </a:xfrm>
        </p:spPr>
        <p:txBody>
          <a:bodyPr/>
          <a:lstStyle/>
          <a:p>
            <a:pPr marL="0" indent="0" eaLnBrk="1" hangingPunct="1">
              <a:spcBef>
                <a:spcPct val="0"/>
              </a:spcBef>
              <a:spcAft>
                <a:spcPts val="1600"/>
              </a:spcAft>
              <a:buClr>
                <a:srgbClr val="595959"/>
              </a:buClr>
            </a:pPr>
            <a:r>
              <a:rPr lang="it-IT" sz="2400" b="1" smtClean="0">
                <a:solidFill>
                  <a:srgbClr val="50B62C"/>
                </a:solidFill>
                <a:latin typeface="Gruppo" pitchFamily="2" charset="0"/>
                <a:cs typeface="Arial" charset="0"/>
                <a:sym typeface="Gruppo" pitchFamily="2" charset="0"/>
              </a:rPr>
              <a:t>Green Accounting measurement tools: </a:t>
            </a:r>
          </a:p>
          <a:p>
            <a:pPr marL="0" indent="0" eaLnBrk="1" hangingPunct="1">
              <a:spcBef>
                <a:spcPct val="0"/>
              </a:spcBef>
              <a:spcAft>
                <a:spcPts val="1600"/>
              </a:spcAft>
              <a:buClr>
                <a:srgbClr val="595959"/>
              </a:buClr>
              <a:buFont typeface="Gruppo" pitchFamily="2" charset="0"/>
              <a:buChar char="➢"/>
            </a:pPr>
            <a:r>
              <a:rPr lang="it-IT" sz="2400" b="1" smtClean="0">
                <a:solidFill>
                  <a:srgbClr val="0000FF"/>
                </a:solidFill>
                <a:latin typeface="Gruppo" pitchFamily="2" charset="0"/>
                <a:cs typeface="Arial" charset="0"/>
                <a:sym typeface="Gruppo" pitchFamily="2" charset="0"/>
              </a:rPr>
              <a:t>System of Environmental Economic Accounting (SEEA)</a:t>
            </a:r>
            <a:r>
              <a:rPr lang="it-IT" sz="2400" b="1" smtClean="0">
                <a:latin typeface="Gruppo" pitchFamily="2" charset="0"/>
                <a:cs typeface="Arial" charset="0"/>
                <a:sym typeface="Gruppo" pitchFamily="2" charset="0"/>
              </a:rPr>
              <a:t>, which focuses on the depletion of scarce natural resources and measures the costs of environmental degradation along with its prevention.</a:t>
            </a:r>
          </a:p>
          <a:p>
            <a:pPr marL="0" indent="0" eaLnBrk="1" hangingPunct="1">
              <a:lnSpc>
                <a:spcPct val="115000"/>
              </a:lnSpc>
              <a:spcBef>
                <a:spcPct val="0"/>
              </a:spcBef>
              <a:spcAft>
                <a:spcPts val="1600"/>
              </a:spcAft>
              <a:buClr>
                <a:srgbClr val="595959"/>
              </a:buClr>
              <a:buFont typeface="Gruppo" pitchFamily="2" charset="0"/>
              <a:buChar char="➢"/>
            </a:pPr>
            <a:r>
              <a:rPr lang="it-IT" sz="2400" b="1" smtClean="0">
                <a:solidFill>
                  <a:srgbClr val="0000FF"/>
                </a:solidFill>
                <a:latin typeface="Gruppo" pitchFamily="2" charset="0"/>
                <a:cs typeface="Arial" charset="0"/>
                <a:sym typeface="Gruppo" pitchFamily="2" charset="0"/>
              </a:rPr>
              <a:t>Total economic value (TEV)</a:t>
            </a:r>
            <a:r>
              <a:rPr lang="it-IT" sz="2400" b="1" smtClean="0">
                <a:latin typeface="Gruppo" pitchFamily="2" charset="0"/>
                <a:cs typeface="Arial" charset="0"/>
                <a:sym typeface="Gruppo" pitchFamily="2" charset="0"/>
              </a:rPr>
              <a:t> is a cost–benefit analysis that refers to the value derived by people from a natural resource, a man-made heritage resource or an infrastructure system, compared to not having it. </a:t>
            </a:r>
          </a:p>
          <a:p>
            <a:pPr marL="0" indent="0" eaLnBrk="1" hangingPunct="1">
              <a:lnSpc>
                <a:spcPct val="115000"/>
              </a:lnSpc>
              <a:spcBef>
                <a:spcPct val="0"/>
              </a:spcBef>
              <a:spcAft>
                <a:spcPts val="1600"/>
              </a:spcAft>
              <a:buClr>
                <a:srgbClr val="595959"/>
              </a:buClr>
            </a:pPr>
            <a:endParaRPr lang="it-IT" sz="2400" b="1" smtClean="0">
              <a:solidFill>
                <a:srgbClr val="595959"/>
              </a:solidFill>
              <a:latin typeface="Gruppo" pitchFamily="2" charset="0"/>
              <a:cs typeface="Arial" charset="0"/>
              <a:sym typeface="Gruppo"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Shape 287"/>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71683" name="Shape 288"/>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289" name="Shape 289"/>
          <p:cNvSpPr txBox="1">
            <a:spLocks noGrp="1"/>
          </p:cNvSpPr>
          <p:nvPr>
            <p:ph type="body" idx="1"/>
          </p:nvPr>
        </p:nvSpPr>
        <p:spPr>
          <a:xfrm>
            <a:off x="311150" y="542925"/>
            <a:ext cx="8521700" cy="3416300"/>
          </a:xfrm>
        </p:spPr>
        <p:txBody>
          <a:bodyPr>
            <a:noAutofit/>
          </a:bodyPr>
          <a:lstStyle/>
          <a:p>
            <a:pPr marL="457200" indent="-381000" eaLnBrk="1" fontAlgn="auto" hangingPunct="1">
              <a:spcAft>
                <a:spcPts val="1600"/>
              </a:spcAft>
              <a:buClr>
                <a:srgbClr val="000000"/>
              </a:buClr>
              <a:buSzPct val="100000"/>
              <a:buFont typeface="Gruppo"/>
              <a:buChar char="➢"/>
              <a:defRPr/>
            </a:pPr>
            <a:r>
              <a:rPr lang="it" sz="2400" b="1">
                <a:latin typeface="Gruppo"/>
                <a:ea typeface="Gruppo"/>
                <a:cs typeface="Gruppo"/>
                <a:sym typeface="Gruppo"/>
              </a:rPr>
              <a:t> The </a:t>
            </a:r>
            <a:r>
              <a:rPr lang="it" sz="2400" b="1">
                <a:solidFill>
                  <a:srgbClr val="0000FF"/>
                </a:solidFill>
                <a:latin typeface="Gruppo"/>
                <a:ea typeface="Gruppo"/>
                <a:cs typeface="Gruppo"/>
                <a:sym typeface="Gruppo"/>
              </a:rPr>
              <a:t>Triple Bottom Line (TBL) </a:t>
            </a:r>
            <a:r>
              <a:rPr lang="it" sz="2400" b="1">
                <a:latin typeface="Gruppo"/>
                <a:ea typeface="Gruppo"/>
                <a:cs typeface="Gruppo"/>
                <a:sym typeface="Gruppo"/>
              </a:rPr>
              <a:t>measures Economic, Ecological and Social results, .</a:t>
            </a:r>
          </a:p>
          <a:p>
            <a:pPr marL="457200" indent="-381000" eaLnBrk="1" fontAlgn="auto" hangingPunct="1">
              <a:spcAft>
                <a:spcPts val="1600"/>
              </a:spcAft>
              <a:buClr>
                <a:srgbClr val="000000"/>
              </a:buClr>
              <a:buSzPct val="100000"/>
              <a:buFont typeface="Gruppo"/>
              <a:buChar char="➢"/>
              <a:defRPr/>
            </a:pPr>
            <a:r>
              <a:rPr lang="it" sz="2400" b="1">
                <a:latin typeface="Gruppo"/>
                <a:ea typeface="Gruppo"/>
                <a:cs typeface="Gruppo"/>
                <a:sym typeface="Gruppo"/>
              </a:rPr>
              <a:t>the </a:t>
            </a:r>
            <a:r>
              <a:rPr lang="it" sz="2400" b="1">
                <a:solidFill>
                  <a:srgbClr val="0000FF"/>
                </a:solidFill>
                <a:latin typeface="Gruppo"/>
                <a:ea typeface="Gruppo"/>
                <a:cs typeface="Gruppo"/>
                <a:sym typeface="Gruppo"/>
              </a:rPr>
              <a:t>Quadruple Bottom Line (QBL) </a:t>
            </a:r>
            <a:r>
              <a:rPr lang="it" sz="2400" b="1">
                <a:latin typeface="Gruppo"/>
                <a:ea typeface="Gruppo"/>
                <a:cs typeface="Gruppo"/>
                <a:sym typeface="Gruppo"/>
              </a:rPr>
              <a:t>that takes into account  the Environmental,  Social, Cultural (including governance) and Economic results.</a:t>
            </a:r>
          </a:p>
          <a:p>
            <a:pPr marL="0" indent="0" eaLnBrk="1" fontAlgn="auto" hangingPunct="1">
              <a:spcAft>
                <a:spcPts val="1600"/>
              </a:spcAft>
              <a:buClr>
                <a:schemeClr val="dk2"/>
              </a:buClr>
              <a:buSzPct val="100000"/>
              <a:defRPr/>
            </a:pPr>
            <a:r>
              <a:rPr lang="it" sz="2400" b="1">
                <a:solidFill>
                  <a:schemeClr val="dk1"/>
                </a:solidFill>
                <a:latin typeface="Gruppo"/>
                <a:ea typeface="Gruppo"/>
                <a:cs typeface="Gruppo"/>
                <a:sym typeface="Gruppo"/>
              </a:rPr>
              <a:t>These methods of measurement allow for a more realistic, effective and systemic assesment.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Shape 67"/>
          <p:cNvSpPr txBox="1">
            <a:spLocks noGrp="1"/>
          </p:cNvSpPr>
          <p:nvPr>
            <p:ph type="body" idx="1"/>
          </p:nvPr>
        </p:nvSpPr>
        <p:spPr>
          <a:xfrm>
            <a:off x="311150" y="542925"/>
            <a:ext cx="8521700" cy="3416300"/>
          </a:xfrm>
        </p:spPr>
        <p:txBody>
          <a:bodyPr/>
          <a:lstStyle/>
          <a:p>
            <a:pPr marL="0" indent="0" eaLnBrk="1" hangingPunct="1">
              <a:lnSpc>
                <a:spcPct val="115000"/>
              </a:lnSpc>
              <a:spcBef>
                <a:spcPct val="0"/>
              </a:spcBef>
              <a:spcAft>
                <a:spcPts val="1600"/>
              </a:spcAft>
              <a:buClr>
                <a:srgbClr val="595959"/>
              </a:buClr>
            </a:pPr>
            <a:r>
              <a:rPr lang="it-IT" sz="3000" b="1" smtClean="0">
                <a:latin typeface="Gruppo" pitchFamily="2" charset="0"/>
                <a:cs typeface="Arial" charset="0"/>
                <a:sym typeface="Gruppo" pitchFamily="2" charset="0"/>
              </a:rPr>
              <a:t>We live in a period of globalization and of growing complexity. </a:t>
            </a:r>
          </a:p>
          <a:p>
            <a:pPr marL="0" indent="0" eaLnBrk="1" hangingPunct="1">
              <a:lnSpc>
                <a:spcPct val="115000"/>
              </a:lnSpc>
              <a:spcBef>
                <a:spcPct val="0"/>
              </a:spcBef>
              <a:spcAft>
                <a:spcPts val="1600"/>
              </a:spcAft>
              <a:buClr>
                <a:srgbClr val="000000"/>
              </a:buClr>
              <a:buSzPct val="61000"/>
            </a:pPr>
            <a:endParaRPr lang="it-IT" sz="1800" b="1" smtClean="0">
              <a:latin typeface="Gruppo" pitchFamily="2" charset="0"/>
              <a:cs typeface="Arial" charset="0"/>
              <a:sym typeface="Gruppo" pitchFamily="2" charset="0"/>
            </a:endParaRPr>
          </a:p>
          <a:p>
            <a:pPr marL="0" indent="0" eaLnBrk="1" hangingPunct="1">
              <a:lnSpc>
                <a:spcPct val="115000"/>
              </a:lnSpc>
              <a:spcBef>
                <a:spcPct val="0"/>
              </a:spcBef>
              <a:spcAft>
                <a:spcPts val="1600"/>
              </a:spcAft>
              <a:buClr>
                <a:srgbClr val="000000"/>
              </a:buClr>
              <a:buSzPct val="37000"/>
            </a:pPr>
            <a:r>
              <a:rPr lang="it-IT" sz="3000" b="1" smtClean="0">
                <a:latin typeface="Gruppo" pitchFamily="2" charset="0"/>
                <a:cs typeface="Arial" charset="0"/>
                <a:sym typeface="Gruppo" pitchFamily="2" charset="0"/>
              </a:rPr>
              <a:t>We need new and effective ways of coping to meet our present and future challenges.</a:t>
            </a:r>
          </a:p>
          <a:p>
            <a:pPr marL="0" indent="0" eaLnBrk="1" hangingPunct="1">
              <a:lnSpc>
                <a:spcPct val="115000"/>
              </a:lnSpc>
              <a:spcBef>
                <a:spcPct val="0"/>
              </a:spcBef>
              <a:spcAft>
                <a:spcPts val="1600"/>
              </a:spcAft>
              <a:buClr>
                <a:srgbClr val="595959"/>
              </a:buClr>
            </a:pPr>
            <a:endParaRPr lang="it-IT" sz="3000" smtClean="0">
              <a:solidFill>
                <a:srgbClr val="595959"/>
              </a:solidFill>
              <a:latin typeface="Gruppo" pitchFamily="2" charset="0"/>
              <a:cs typeface="Arial" charset="0"/>
              <a:sym typeface="Gruppo" pitchFamily="2" charset="0"/>
            </a:endParaRPr>
          </a:p>
        </p:txBody>
      </p:sp>
      <p:sp>
        <p:nvSpPr>
          <p:cNvPr id="18435" name="Shape 68"/>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8436" name="Shape 69"/>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Shape 315"/>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73731" name="Shape 316"/>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73732" name="Shape 317"/>
          <p:cNvSpPr txBox="1">
            <a:spLocks noGrp="1"/>
          </p:cNvSpPr>
          <p:nvPr>
            <p:ph type="body" idx="1"/>
          </p:nvPr>
        </p:nvSpPr>
        <p:spPr>
          <a:xfrm>
            <a:off x="311150" y="339725"/>
            <a:ext cx="8521700" cy="3756025"/>
          </a:xfrm>
        </p:spPr>
        <p:txBody>
          <a:bodyPr/>
          <a:lstStyle/>
          <a:p>
            <a:pPr marL="0" indent="0" eaLnBrk="1" hangingPunct="1">
              <a:lnSpc>
                <a:spcPct val="90000"/>
              </a:lnSpc>
              <a:spcBef>
                <a:spcPct val="0"/>
              </a:spcBef>
              <a:buClr>
                <a:srgbClr val="595959"/>
              </a:buClr>
            </a:pPr>
            <a:r>
              <a:rPr lang="it-IT" sz="2500" b="1" smtClean="0">
                <a:latin typeface="Gruppo" pitchFamily="2" charset="0"/>
                <a:cs typeface="Arial" charset="0"/>
                <a:sym typeface="Gruppo" pitchFamily="2" charset="0"/>
              </a:rPr>
              <a:t>We need to understand the crucial role played by the ways in which we </a:t>
            </a:r>
            <a:r>
              <a:rPr lang="it-IT" sz="2800" b="1" smtClean="0">
                <a:solidFill>
                  <a:srgbClr val="0000FF"/>
                </a:solidFill>
                <a:latin typeface="Gruppo" pitchFamily="2" charset="0"/>
                <a:cs typeface="Arial" charset="0"/>
                <a:sym typeface="Gruppo" pitchFamily="2" charset="0"/>
              </a:rPr>
              <a:t>socially construed reality</a:t>
            </a:r>
            <a:r>
              <a:rPr lang="it-IT" sz="2500" b="1" smtClean="0">
                <a:latin typeface="Gruppo" pitchFamily="2" charset="0"/>
                <a:cs typeface="Arial" charset="0"/>
                <a:sym typeface="Gruppo" pitchFamily="2" charset="0"/>
              </a:rPr>
              <a:t> and in order to operate in science and conscience </a:t>
            </a:r>
            <a:r>
              <a:rPr lang="it-IT" sz="3200" b="1" smtClean="0">
                <a:solidFill>
                  <a:srgbClr val="50B62C"/>
                </a:solidFill>
                <a:latin typeface="Gruppo" pitchFamily="2" charset="0"/>
                <a:cs typeface="Arial" charset="0"/>
                <a:sym typeface="Gruppo" pitchFamily="2" charset="0"/>
              </a:rPr>
              <a:t>we need to make explicit the  implicit</a:t>
            </a:r>
            <a:r>
              <a:rPr lang="it-IT" sz="2800" b="1" smtClean="0">
                <a:solidFill>
                  <a:srgbClr val="50B62C"/>
                </a:solidFill>
                <a:latin typeface="Gruppo" pitchFamily="2" charset="0"/>
                <a:cs typeface="Arial" charset="0"/>
                <a:sym typeface="Gruppo" pitchFamily="2" charset="0"/>
              </a:rPr>
              <a:t>  </a:t>
            </a:r>
            <a:r>
              <a:rPr lang="it-IT" sz="2800" b="1" smtClean="0">
                <a:solidFill>
                  <a:schemeClr val="tx1"/>
                </a:solidFill>
                <a:latin typeface="Gruppo" pitchFamily="2" charset="0"/>
                <a:cs typeface="Arial" charset="0"/>
                <a:sym typeface="Gruppo" pitchFamily="2" charset="0"/>
              </a:rPr>
              <a:t>epistemologies,  hermeneutics, values,,  power distribution, purposes, metrics, short, medium and long term impacts, sustainability gradients, stakeholders biases as well the kind of metrics we use to measure what we call profit, productivity and progress. </a:t>
            </a:r>
          </a:p>
          <a:p>
            <a:pPr marL="0" indent="0" eaLnBrk="1" hangingPunct="1">
              <a:lnSpc>
                <a:spcPct val="90000"/>
              </a:lnSpc>
              <a:spcBef>
                <a:spcPct val="0"/>
              </a:spcBef>
              <a:buClr>
                <a:srgbClr val="595959"/>
              </a:buClr>
            </a:pPr>
            <a:endParaRPr lang="it-IT" sz="2800" b="1" smtClean="0">
              <a:solidFill>
                <a:schemeClr val="tx1"/>
              </a:solidFill>
              <a:latin typeface="Gruppo" pitchFamily="2" charset="0"/>
              <a:cs typeface="Arial" charset="0"/>
              <a:sym typeface="Gruppo"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Shape 322"/>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75779" name="Shape 323"/>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75780" name="Shape 324"/>
          <p:cNvSpPr txBox="1">
            <a:spLocks noGrp="1"/>
          </p:cNvSpPr>
          <p:nvPr>
            <p:ph type="body" idx="1"/>
          </p:nvPr>
        </p:nvSpPr>
        <p:spPr>
          <a:xfrm>
            <a:off x="311150" y="695325"/>
            <a:ext cx="8521700" cy="2859088"/>
          </a:xfrm>
        </p:spPr>
        <p:txBody>
          <a:bodyPr/>
          <a:lstStyle/>
          <a:p>
            <a:pPr marL="0" indent="0" eaLnBrk="1" hangingPunct="1">
              <a:lnSpc>
                <a:spcPct val="115000"/>
              </a:lnSpc>
              <a:spcBef>
                <a:spcPct val="0"/>
              </a:spcBef>
              <a:spcAft>
                <a:spcPts val="1600"/>
              </a:spcAft>
              <a:buClr>
                <a:srgbClr val="000000"/>
              </a:buClr>
              <a:buSzPct val="37000"/>
            </a:pPr>
            <a:r>
              <a:rPr lang="it-IT" sz="3000" b="1" smtClean="0">
                <a:latin typeface="Gruppo" pitchFamily="2" charset="0"/>
                <a:cs typeface="Arial" charset="0"/>
                <a:sym typeface="Gruppo" pitchFamily="2" charset="0"/>
              </a:rPr>
              <a:t>Once again new and </a:t>
            </a:r>
            <a:r>
              <a:rPr lang="it-IT" sz="3000" b="1" smtClean="0">
                <a:solidFill>
                  <a:srgbClr val="0000FF"/>
                </a:solidFill>
                <a:latin typeface="Gruppo" pitchFamily="2" charset="0"/>
                <a:cs typeface="Arial" charset="0"/>
                <a:sym typeface="Gruppo" pitchFamily="2" charset="0"/>
              </a:rPr>
              <a:t>effective</a:t>
            </a:r>
            <a:r>
              <a:rPr lang="it-IT" sz="3000" b="1" smtClean="0">
                <a:latin typeface="Gruppo" pitchFamily="2" charset="0"/>
                <a:cs typeface="Arial" charset="0"/>
                <a:sym typeface="Gruppo" pitchFamily="2" charset="0"/>
              </a:rPr>
              <a:t> tools for understanding and governing such epochal changes are needed as well as the facilitating of new awareness in all the stakeholders of the dangers and opportunities offered by </a:t>
            </a:r>
            <a:r>
              <a:rPr lang="it-IT" sz="3000" b="1" smtClean="0">
                <a:solidFill>
                  <a:srgbClr val="0000FF"/>
                </a:solidFill>
                <a:latin typeface="Gruppo" pitchFamily="2" charset="0"/>
                <a:cs typeface="Arial" charset="0"/>
                <a:sym typeface="Gruppo" pitchFamily="2" charset="0"/>
              </a:rPr>
              <a:t>the 4th revolution</a:t>
            </a:r>
            <a:r>
              <a:rPr lang="it-IT" sz="3000" b="1" smtClean="0">
                <a:latin typeface="Gruppo" pitchFamily="2" charset="0"/>
                <a:cs typeface="Arial" charset="0"/>
                <a:sym typeface="Gruppo" pitchFamily="2" charset="0"/>
              </a:rPr>
              <a:t>.</a:t>
            </a:r>
          </a:p>
          <a:p>
            <a:pPr marL="0" indent="0" eaLnBrk="1" hangingPunct="1">
              <a:lnSpc>
                <a:spcPct val="115000"/>
              </a:lnSpc>
              <a:spcBef>
                <a:spcPct val="0"/>
              </a:spcBef>
              <a:spcAft>
                <a:spcPts val="1600"/>
              </a:spcAft>
              <a:buClr>
                <a:srgbClr val="000000"/>
              </a:buClr>
              <a:buSzPct val="37000"/>
            </a:pPr>
            <a:endParaRPr lang="it-IT" sz="3000" b="1" smtClean="0">
              <a:latin typeface="Gruppo" pitchFamily="2" charset="0"/>
              <a:cs typeface="Arial" charset="0"/>
              <a:sym typeface="Gruppo" pitchFamily="2" charset="0"/>
            </a:endParaRPr>
          </a:p>
          <a:p>
            <a:pPr marL="0" indent="0" eaLnBrk="1" hangingPunct="1">
              <a:lnSpc>
                <a:spcPct val="115000"/>
              </a:lnSpc>
              <a:spcBef>
                <a:spcPct val="0"/>
              </a:spcBef>
              <a:spcAft>
                <a:spcPts val="1600"/>
              </a:spcAft>
              <a:buClr>
                <a:srgbClr val="595959"/>
              </a:buClr>
            </a:pPr>
            <a:endParaRPr lang="it-IT" sz="3000" b="1" smtClean="0">
              <a:latin typeface="Gruppo" pitchFamily="2" charset="0"/>
              <a:cs typeface="Arial" charset="0"/>
              <a:sym typeface="Gruppo"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Shape 329"/>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77827" name="Shape 330"/>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77828" name="Shape 331"/>
          <p:cNvSpPr txBox="1">
            <a:spLocks noGrp="1"/>
          </p:cNvSpPr>
          <p:nvPr>
            <p:ph type="body" idx="1"/>
          </p:nvPr>
        </p:nvSpPr>
        <p:spPr>
          <a:xfrm>
            <a:off x="311150" y="542925"/>
            <a:ext cx="8521700" cy="3581400"/>
          </a:xfrm>
        </p:spPr>
        <p:txBody>
          <a:bodyPr/>
          <a:lstStyle/>
          <a:p>
            <a:pPr marL="0" indent="0" eaLnBrk="1" hangingPunct="1">
              <a:spcBef>
                <a:spcPct val="0"/>
              </a:spcBef>
              <a:spcAft>
                <a:spcPts val="1600"/>
              </a:spcAft>
              <a:buClr>
                <a:srgbClr val="000000"/>
              </a:buClr>
              <a:buSzPct val="55000"/>
            </a:pPr>
            <a:r>
              <a:rPr lang="it-IT" sz="2000" b="1" smtClean="0">
                <a:latin typeface="Gruppo" pitchFamily="2" charset="0"/>
                <a:cs typeface="Arial" charset="0"/>
                <a:sym typeface="Gruppo" pitchFamily="2" charset="0"/>
              </a:rPr>
              <a:t>For improving effectiveness, I suggests the employment of  </a:t>
            </a:r>
            <a:r>
              <a:rPr lang="it-IT" sz="2000" b="1" smtClean="0">
                <a:solidFill>
                  <a:srgbClr val="0000FF"/>
                </a:solidFill>
                <a:latin typeface="Gruppo" pitchFamily="2" charset="0"/>
                <a:cs typeface="Arial" charset="0"/>
                <a:sym typeface="Gruppo" pitchFamily="2" charset="0"/>
              </a:rPr>
              <a:t>Person-Centered Approaches (PCA)</a:t>
            </a:r>
            <a:r>
              <a:rPr lang="it-IT" sz="2000" b="1" smtClean="0">
                <a:latin typeface="Gruppo" pitchFamily="2" charset="0"/>
                <a:cs typeface="Arial" charset="0"/>
                <a:sym typeface="Gruppo" pitchFamily="2" charset="0"/>
              </a:rPr>
              <a:t>,  scientifically proven effective ways to create sustainable solutions on a </a:t>
            </a:r>
            <a:r>
              <a:rPr lang="it-IT" sz="2000" b="1" smtClean="0">
                <a:solidFill>
                  <a:srgbClr val="0000FF"/>
                </a:solidFill>
                <a:latin typeface="Gruppo" pitchFamily="2" charset="0"/>
                <a:cs typeface="Arial" charset="0"/>
                <a:sym typeface="Gruppo" pitchFamily="2" charset="0"/>
              </a:rPr>
              <a:t>win-win</a:t>
            </a:r>
            <a:r>
              <a:rPr lang="it-IT" sz="2000" b="1" smtClean="0">
                <a:latin typeface="Gruppo" pitchFamily="2" charset="0"/>
                <a:cs typeface="Arial" charset="0"/>
                <a:sym typeface="Gruppo" pitchFamily="2" charset="0"/>
              </a:rPr>
              <a:t> basis, </a:t>
            </a:r>
            <a:r>
              <a:rPr lang="it-IT" sz="2000" b="1" smtClean="0">
                <a:solidFill>
                  <a:srgbClr val="50B62C"/>
                </a:solidFill>
                <a:latin typeface="Gruppo" pitchFamily="2" charset="0"/>
                <a:cs typeface="Arial" charset="0"/>
                <a:sym typeface="Gruppo" pitchFamily="2" charset="0"/>
              </a:rPr>
              <a:t>promoting resilience, creativity, emphatic understanding, respect and capacity for deep contact with oneself , others and all the lifeforms</a:t>
            </a:r>
            <a:r>
              <a:rPr lang="it-IT" sz="2000" b="1" smtClean="0">
                <a:latin typeface="Gruppo" pitchFamily="2" charset="0"/>
                <a:cs typeface="Arial" charset="0"/>
                <a:sym typeface="Gruppo" pitchFamily="2" charset="0"/>
              </a:rPr>
              <a:t>.</a:t>
            </a:r>
          </a:p>
          <a:p>
            <a:pPr marL="0" indent="0" eaLnBrk="1" hangingPunct="1">
              <a:spcBef>
                <a:spcPct val="0"/>
              </a:spcBef>
              <a:spcAft>
                <a:spcPts val="1600"/>
              </a:spcAft>
              <a:buClr>
                <a:srgbClr val="000000"/>
              </a:buClr>
              <a:buSzPct val="55000"/>
            </a:pPr>
            <a:r>
              <a:rPr lang="it-IT" sz="2000" b="1" smtClean="0">
                <a:latin typeface="Gruppo" pitchFamily="2" charset="0"/>
                <a:cs typeface="Arial" charset="0"/>
                <a:sym typeface="Gruppo" pitchFamily="2" charset="0"/>
              </a:rPr>
              <a:t>PCA are systemic, holistic approaches that focus on capacities rather than on limitations, </a:t>
            </a:r>
            <a:r>
              <a:rPr lang="it-IT" sz="2000" b="1" smtClean="0">
                <a:solidFill>
                  <a:srgbClr val="50B62C"/>
                </a:solidFill>
                <a:latin typeface="Gruppo" pitchFamily="2" charset="0"/>
                <a:cs typeface="Arial" charset="0"/>
                <a:sym typeface="Gruppo" pitchFamily="2" charset="0"/>
              </a:rPr>
              <a:t>empower and promote  wellbeing through the development of the potentialities of individuals, groups, organizations and communities</a:t>
            </a:r>
            <a:r>
              <a:rPr lang="it-IT" sz="2000" b="1" smtClean="0">
                <a:latin typeface="Gruppo" pitchFamily="2" charset="0"/>
                <a:cs typeface="Arial" charset="0"/>
                <a:sym typeface="Gruppo" pitchFamily="2" charset="0"/>
              </a:rPr>
              <a:t>. </a:t>
            </a:r>
          </a:p>
          <a:p>
            <a:pPr marL="0" indent="0" eaLnBrk="1" hangingPunct="1">
              <a:spcBef>
                <a:spcPct val="0"/>
              </a:spcBef>
              <a:spcAft>
                <a:spcPts val="1600"/>
              </a:spcAft>
              <a:buClr>
                <a:srgbClr val="595959"/>
              </a:buClr>
            </a:pPr>
            <a:endParaRPr lang="it-IT" sz="20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Shape 33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79875" name="Shape 337"/>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79876" name="Shape 338"/>
          <p:cNvSpPr txBox="1">
            <a:spLocks noGrp="1"/>
          </p:cNvSpPr>
          <p:nvPr>
            <p:ph type="body" idx="1"/>
          </p:nvPr>
        </p:nvSpPr>
        <p:spPr>
          <a:xfrm>
            <a:off x="311150" y="542925"/>
            <a:ext cx="4913313" cy="3506788"/>
          </a:xfrm>
        </p:spPr>
        <p:txBody>
          <a:bodyPr/>
          <a:lstStyle/>
          <a:p>
            <a:pPr marL="0" indent="0" eaLnBrk="1" hangingPunct="1">
              <a:spcBef>
                <a:spcPct val="0"/>
              </a:spcBef>
              <a:spcAft>
                <a:spcPts val="1600"/>
              </a:spcAft>
              <a:buClr>
                <a:srgbClr val="000000"/>
              </a:buClr>
              <a:buSzPct val="46000"/>
            </a:pPr>
            <a:r>
              <a:rPr lang="it-IT" sz="2400" b="1" smtClean="0">
                <a:latin typeface="Gruppo" pitchFamily="2" charset="0"/>
                <a:cs typeface="Arial" charset="0"/>
                <a:sym typeface="Gruppo" pitchFamily="2" charset="0"/>
              </a:rPr>
              <a:t>The </a:t>
            </a:r>
            <a:r>
              <a:rPr lang="it-IT" sz="2400" b="1" smtClean="0">
                <a:solidFill>
                  <a:srgbClr val="0000FF"/>
                </a:solidFill>
                <a:latin typeface="Gruppo" pitchFamily="2" charset="0"/>
                <a:cs typeface="Arial" charset="0"/>
                <a:sym typeface="Gruppo" pitchFamily="2" charset="0"/>
              </a:rPr>
              <a:t>People Centered Approach (PCA) </a:t>
            </a:r>
            <a:r>
              <a:rPr lang="it-IT" sz="2400" b="1" smtClean="0">
                <a:latin typeface="Gruppo" pitchFamily="2" charset="0"/>
                <a:cs typeface="Arial" charset="0"/>
                <a:sym typeface="Gruppo" pitchFamily="2" charset="0"/>
              </a:rPr>
              <a:t>fosters the </a:t>
            </a:r>
            <a:r>
              <a:rPr lang="it-IT" sz="2400" b="1" smtClean="0">
                <a:solidFill>
                  <a:srgbClr val="0000FF"/>
                </a:solidFill>
                <a:latin typeface="Gruppo" pitchFamily="2" charset="0"/>
                <a:cs typeface="Arial" charset="0"/>
                <a:sym typeface="Gruppo" pitchFamily="2" charset="0"/>
              </a:rPr>
              <a:t>protection and promotion of human capital </a:t>
            </a:r>
            <a:r>
              <a:rPr lang="it-IT" sz="2400" b="1" smtClean="0">
                <a:latin typeface="Gruppo" pitchFamily="2" charset="0"/>
                <a:cs typeface="Arial" charset="0"/>
                <a:sym typeface="Gruppo" pitchFamily="2" charset="0"/>
              </a:rPr>
              <a:t>and at the same time assure the maximum level of effectiveness in </a:t>
            </a:r>
            <a:r>
              <a:rPr lang="it-IT" sz="2400" b="1" smtClean="0">
                <a:solidFill>
                  <a:srgbClr val="0000FF"/>
                </a:solidFill>
                <a:latin typeface="Gruppo" pitchFamily="2" charset="0"/>
                <a:cs typeface="Arial" charset="0"/>
                <a:sym typeface="Gruppo" pitchFamily="2" charset="0"/>
              </a:rPr>
              <a:t>protecting and promoting human ecologies and natural ecosystems, while promoting sustainable change</a:t>
            </a:r>
            <a:r>
              <a:rPr lang="it-IT" sz="2400" b="1" smtClean="0">
                <a:latin typeface="Gruppo" pitchFamily="2" charset="0"/>
                <a:cs typeface="Arial" charset="0"/>
                <a:sym typeface="Gruppo" pitchFamily="2" charset="0"/>
              </a:rPr>
              <a:t>. </a:t>
            </a:r>
          </a:p>
          <a:p>
            <a:pPr marL="0" indent="0" eaLnBrk="1" hangingPunct="1">
              <a:spcBef>
                <a:spcPct val="0"/>
              </a:spcBef>
              <a:spcAft>
                <a:spcPts val="1600"/>
              </a:spcAft>
              <a:buClr>
                <a:srgbClr val="595959"/>
              </a:buClr>
            </a:pPr>
            <a:endParaRPr lang="it-IT" sz="2400" smtClean="0">
              <a:solidFill>
                <a:srgbClr val="595959"/>
              </a:solidFill>
              <a:latin typeface="Gruppo" pitchFamily="2" charset="0"/>
              <a:cs typeface="Arial" charset="0"/>
              <a:sym typeface="Gruppo" pitchFamily="2" charset="0"/>
            </a:endParaRPr>
          </a:p>
        </p:txBody>
      </p:sp>
      <p:pic>
        <p:nvPicPr>
          <p:cNvPr id="79877" name="Shape 339"/>
          <p:cNvPicPr preferRelativeResize="0">
            <a:picLocks noChangeAspect="1" noChangeArrowheads="1"/>
          </p:cNvPicPr>
          <p:nvPr/>
        </p:nvPicPr>
        <p:blipFill>
          <a:blip r:embed="rId4"/>
          <a:srcRect/>
          <a:stretch>
            <a:fillRect/>
          </a:stretch>
        </p:blipFill>
        <p:spPr bwMode="auto">
          <a:xfrm>
            <a:off x="5607050" y="677863"/>
            <a:ext cx="3536950" cy="32750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Shape 34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81923" name="Shape 345"/>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81924" name="Shape 346"/>
          <p:cNvSpPr txBox="1">
            <a:spLocks noGrp="1"/>
          </p:cNvSpPr>
          <p:nvPr>
            <p:ph type="body" idx="1"/>
          </p:nvPr>
        </p:nvSpPr>
        <p:spPr>
          <a:xfrm>
            <a:off x="311150" y="466725"/>
            <a:ext cx="8521700" cy="3717925"/>
          </a:xfrm>
        </p:spPr>
        <p:txBody>
          <a:bodyPr/>
          <a:lstStyle/>
          <a:p>
            <a:pPr marL="0" indent="0" eaLnBrk="1" hangingPunct="1">
              <a:spcBef>
                <a:spcPct val="0"/>
              </a:spcBef>
              <a:spcAft>
                <a:spcPts val="1600"/>
              </a:spcAft>
              <a:buClr>
                <a:srgbClr val="595959"/>
              </a:buClr>
            </a:pPr>
            <a:r>
              <a:rPr lang="it-IT" sz="2400" b="1" smtClean="0">
                <a:latin typeface="Gruppo" pitchFamily="2" charset="0"/>
                <a:cs typeface="Arial" charset="0"/>
                <a:sym typeface="Gruppo" pitchFamily="2" charset="0"/>
              </a:rPr>
              <a:t>PCA is a values oriented approach based on equal rights, deep respect of all form of life, cultures and traditions. A way to become aware on how we construe our experiences of what we call reality: t</a:t>
            </a:r>
            <a:r>
              <a:rPr lang="it-IT" sz="2400" b="1" smtClean="0">
                <a:solidFill>
                  <a:srgbClr val="0000FF"/>
                </a:solidFill>
                <a:latin typeface="Gruppo" pitchFamily="2" charset="0"/>
                <a:cs typeface="Arial" charset="0"/>
                <a:sym typeface="Gruppo" pitchFamily="2" charset="0"/>
              </a:rPr>
              <a:t>he relationship with ourselves, others and the world</a:t>
            </a:r>
            <a:r>
              <a:rPr lang="it-IT" sz="2400" b="1" smtClean="0">
                <a:latin typeface="Gruppo" pitchFamily="2" charset="0"/>
                <a:cs typeface="Arial" charset="0"/>
                <a:sym typeface="Gruppo" pitchFamily="2" charset="0"/>
              </a:rPr>
              <a:t>. </a:t>
            </a:r>
          </a:p>
          <a:p>
            <a:pPr marL="0" indent="0" eaLnBrk="1" hangingPunct="1">
              <a:spcBef>
                <a:spcPct val="0"/>
              </a:spcBef>
              <a:spcAft>
                <a:spcPts val="1600"/>
              </a:spcAft>
              <a:buClr>
                <a:srgbClr val="595959"/>
              </a:buClr>
            </a:pPr>
            <a:r>
              <a:rPr lang="it-IT" sz="2400" b="1" smtClean="0">
                <a:latin typeface="Gruppo" pitchFamily="2" charset="0"/>
                <a:cs typeface="Arial" charset="0"/>
                <a:sym typeface="Gruppo" pitchFamily="2" charset="0"/>
              </a:rPr>
              <a:t>We need to  foster  at every level of society awareness of the </a:t>
            </a:r>
            <a:r>
              <a:rPr lang="it-IT" sz="2400" b="1" smtClean="0">
                <a:solidFill>
                  <a:srgbClr val="0000FF"/>
                </a:solidFill>
                <a:latin typeface="Gruppo" pitchFamily="2" charset="0"/>
                <a:cs typeface="Arial" charset="0"/>
                <a:sym typeface="Gruppo" pitchFamily="2" charset="0"/>
              </a:rPr>
              <a:t>social construction of reality</a:t>
            </a:r>
            <a:r>
              <a:rPr lang="it-IT" sz="2400" b="1" smtClean="0">
                <a:latin typeface="Gruppo" pitchFamily="2" charset="0"/>
                <a:cs typeface="Arial" charset="0"/>
                <a:sym typeface="Gruppo" pitchFamily="2" charset="0"/>
              </a:rPr>
              <a:t>, of our powers and responsibilities for the present and the future of humankind &amp; the whole planet.</a:t>
            </a:r>
          </a:p>
          <a:p>
            <a:pPr marL="0" indent="0" eaLnBrk="1" hangingPunct="1">
              <a:spcBef>
                <a:spcPct val="0"/>
              </a:spcBef>
              <a:spcAft>
                <a:spcPts val="1600"/>
              </a:spcAft>
              <a:buClr>
                <a:srgbClr val="595959"/>
              </a:buClr>
            </a:pPr>
            <a:endParaRPr lang="it-IT" sz="24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Shape 35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83971" name="Shape 352"/>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83972" name="Shape 353"/>
          <p:cNvSpPr txBox="1">
            <a:spLocks noGrp="1"/>
          </p:cNvSpPr>
          <p:nvPr>
            <p:ph type="body" idx="1"/>
          </p:nvPr>
        </p:nvSpPr>
        <p:spPr>
          <a:xfrm>
            <a:off x="311150" y="542925"/>
            <a:ext cx="6103938" cy="3754438"/>
          </a:xfrm>
        </p:spPr>
        <p:txBody>
          <a:bodyPr/>
          <a:lstStyle/>
          <a:p>
            <a:pPr marL="0" indent="0" eaLnBrk="1" hangingPunct="1">
              <a:lnSpc>
                <a:spcPct val="115000"/>
              </a:lnSpc>
              <a:spcBef>
                <a:spcPct val="0"/>
              </a:spcBef>
              <a:spcAft>
                <a:spcPts val="1600"/>
              </a:spcAft>
              <a:buClr>
                <a:srgbClr val="000000"/>
              </a:buClr>
              <a:buSzPct val="46000"/>
            </a:pPr>
            <a:r>
              <a:rPr lang="it-IT" sz="2400" b="1" smtClean="0">
                <a:latin typeface="Gruppo" pitchFamily="2" charset="0"/>
                <a:cs typeface="Arial" charset="0"/>
                <a:sym typeface="Gruppo" pitchFamily="2" charset="0"/>
              </a:rPr>
              <a:t>We need to foster a new </a:t>
            </a:r>
            <a:r>
              <a:rPr lang="it-IT" sz="2400" b="1" smtClean="0">
                <a:solidFill>
                  <a:srgbClr val="0000FF"/>
                </a:solidFill>
                <a:latin typeface="Gruppo" pitchFamily="2" charset="0"/>
                <a:cs typeface="Arial" charset="0"/>
                <a:sym typeface="Gruppo" pitchFamily="2" charset="0"/>
              </a:rPr>
              <a:t>psychological literacy </a:t>
            </a:r>
            <a:r>
              <a:rPr lang="it-IT" sz="2400" b="1" smtClean="0">
                <a:latin typeface="Gruppo" pitchFamily="2" charset="0"/>
                <a:cs typeface="Arial" charset="0"/>
                <a:sym typeface="Gruppo" pitchFamily="2" charset="0"/>
              </a:rPr>
              <a:t> and psychological resilience for billions of people, a sort of a  </a:t>
            </a:r>
            <a:r>
              <a:rPr lang="it-IT" sz="2400" b="1" smtClean="0">
                <a:solidFill>
                  <a:srgbClr val="0000FF"/>
                </a:solidFill>
                <a:latin typeface="Gruppo" pitchFamily="2" charset="0"/>
                <a:cs typeface="Arial" charset="0"/>
                <a:sym typeface="Gruppo" pitchFamily="2" charset="0"/>
              </a:rPr>
              <a:t>psychological compass</a:t>
            </a:r>
            <a:r>
              <a:rPr lang="it-IT" sz="2400" b="1" smtClean="0">
                <a:latin typeface="Gruppo" pitchFamily="2" charset="0"/>
                <a:cs typeface="Arial" charset="0"/>
                <a:sym typeface="Gruppo" pitchFamily="2" charset="0"/>
              </a:rPr>
              <a:t>: </a:t>
            </a:r>
          </a:p>
          <a:p>
            <a:pPr marL="0" indent="0" eaLnBrk="1" hangingPunct="1">
              <a:lnSpc>
                <a:spcPct val="115000"/>
              </a:lnSpc>
              <a:spcBef>
                <a:spcPct val="0"/>
              </a:spcBef>
              <a:spcAft>
                <a:spcPts val="1600"/>
              </a:spcAft>
              <a:buClr>
                <a:srgbClr val="000000"/>
              </a:buClr>
              <a:buSzPct val="46000"/>
            </a:pPr>
            <a:r>
              <a:rPr lang="it-IT" sz="2400" b="1" smtClean="0">
                <a:latin typeface="Gruppo" pitchFamily="2" charset="0"/>
                <a:cs typeface="Arial" charset="0"/>
                <a:sym typeface="Gruppo" pitchFamily="2" charset="0"/>
              </a:rPr>
              <a:t>a more aware and grounded way of being with ourselves, others and the world in order to navigate in the rippling currents of change. </a:t>
            </a:r>
          </a:p>
          <a:p>
            <a:pPr marL="0" indent="0" eaLnBrk="1" hangingPunct="1">
              <a:lnSpc>
                <a:spcPct val="115000"/>
              </a:lnSpc>
              <a:spcBef>
                <a:spcPct val="0"/>
              </a:spcBef>
              <a:spcAft>
                <a:spcPts val="1600"/>
              </a:spcAft>
              <a:buClr>
                <a:srgbClr val="595959"/>
              </a:buClr>
            </a:pPr>
            <a:endParaRPr lang="it-IT" sz="2400" b="1" smtClean="0">
              <a:latin typeface="Gruppo" pitchFamily="2" charset="0"/>
              <a:cs typeface="Arial" charset="0"/>
              <a:sym typeface="Gruppo" pitchFamily="2" charset="0"/>
            </a:endParaRPr>
          </a:p>
        </p:txBody>
      </p:sp>
      <p:pic>
        <p:nvPicPr>
          <p:cNvPr id="83973" name="Shape 354"/>
          <p:cNvPicPr preferRelativeResize="0">
            <a:picLocks noChangeAspect="1" noChangeArrowheads="1"/>
          </p:cNvPicPr>
          <p:nvPr/>
        </p:nvPicPr>
        <p:blipFill>
          <a:blip r:embed="rId4"/>
          <a:srcRect/>
          <a:stretch>
            <a:fillRect/>
          </a:stretch>
        </p:blipFill>
        <p:spPr bwMode="auto">
          <a:xfrm>
            <a:off x="6367463" y="1570038"/>
            <a:ext cx="2454275" cy="184308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Shape 359"/>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86019" name="Shape 360"/>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86020" name="Shape 361"/>
          <p:cNvSpPr txBox="1">
            <a:spLocks noGrp="1"/>
          </p:cNvSpPr>
          <p:nvPr>
            <p:ph type="body" idx="1"/>
          </p:nvPr>
        </p:nvSpPr>
        <p:spPr>
          <a:xfrm>
            <a:off x="260350" y="246063"/>
            <a:ext cx="8618538" cy="3713162"/>
          </a:xfrm>
        </p:spPr>
        <p:txBody>
          <a:bodyPr/>
          <a:lstStyle/>
          <a:p>
            <a:pPr marL="0" indent="0" eaLnBrk="1" hangingPunct="1">
              <a:spcBef>
                <a:spcPct val="0"/>
              </a:spcBef>
              <a:buClr>
                <a:srgbClr val="595959"/>
              </a:buClr>
            </a:pPr>
            <a:r>
              <a:rPr lang="it-IT" sz="2000" b="1" smtClean="0">
                <a:latin typeface="Gruppo" pitchFamily="2" charset="0"/>
                <a:cs typeface="Arial" charset="0"/>
                <a:sym typeface="Gruppo" pitchFamily="2" charset="0"/>
              </a:rPr>
              <a:t>We  need to effectively protect and promote human and environmental capital. </a:t>
            </a:r>
          </a:p>
          <a:p>
            <a:pPr marL="0" indent="0" eaLnBrk="1" hangingPunct="1">
              <a:spcBef>
                <a:spcPct val="0"/>
              </a:spcBef>
              <a:buClr>
                <a:srgbClr val="595959"/>
              </a:buClr>
            </a:pPr>
            <a:r>
              <a:rPr lang="it-IT" sz="2000" b="1" smtClean="0">
                <a:latin typeface="Gruppo" pitchFamily="2" charset="0"/>
                <a:cs typeface="Arial" charset="0"/>
                <a:sym typeface="Gruppo" pitchFamily="2" charset="0"/>
              </a:rPr>
              <a:t>We need to think  and act globally and locally in effective ways  and to do so we need people to possess the knowledge, skills and competencies to operate at intersectorial and interdisciplinary levels:</a:t>
            </a:r>
          </a:p>
          <a:p>
            <a:pPr marL="0" indent="0" eaLnBrk="1" hangingPunct="1">
              <a:spcBef>
                <a:spcPct val="0"/>
              </a:spcBef>
              <a:buClr>
                <a:srgbClr val="595959"/>
              </a:buClr>
            </a:pPr>
            <a:r>
              <a:rPr lang="it-IT" sz="2400" b="1" i="1" smtClean="0">
                <a:solidFill>
                  <a:srgbClr val="0000FF"/>
                </a:solidFill>
                <a:latin typeface="Gruppo" pitchFamily="2" charset="0"/>
                <a:cs typeface="Arial" charset="0"/>
                <a:sym typeface="Gruppo" pitchFamily="2" charset="0"/>
              </a:rPr>
              <a:t>Socio cultural</a:t>
            </a:r>
          </a:p>
          <a:p>
            <a:pPr marL="0" indent="0" eaLnBrk="1" hangingPunct="1">
              <a:spcBef>
                <a:spcPct val="0"/>
              </a:spcBef>
              <a:buClr>
                <a:srgbClr val="595959"/>
              </a:buClr>
            </a:pPr>
            <a:r>
              <a:rPr lang="it-IT" sz="2400" b="1" i="1" smtClean="0">
                <a:solidFill>
                  <a:srgbClr val="0000FF"/>
                </a:solidFill>
                <a:latin typeface="Gruppo" pitchFamily="2" charset="0"/>
                <a:cs typeface="Arial" charset="0"/>
                <a:sym typeface="Gruppo" pitchFamily="2" charset="0"/>
              </a:rPr>
              <a:t>Environmental</a:t>
            </a:r>
          </a:p>
          <a:p>
            <a:pPr marL="0" indent="0" eaLnBrk="1" hangingPunct="1">
              <a:spcBef>
                <a:spcPct val="0"/>
              </a:spcBef>
              <a:buClr>
                <a:srgbClr val="595959"/>
              </a:buClr>
            </a:pPr>
            <a:r>
              <a:rPr lang="it-IT" sz="2400" b="1" i="1" smtClean="0">
                <a:solidFill>
                  <a:srgbClr val="0000FF"/>
                </a:solidFill>
                <a:latin typeface="Gruppo" pitchFamily="2" charset="0"/>
                <a:cs typeface="Arial" charset="0"/>
                <a:sym typeface="Gruppo" pitchFamily="2" charset="0"/>
              </a:rPr>
              <a:t>Economic </a:t>
            </a:r>
          </a:p>
          <a:p>
            <a:pPr marL="0" indent="0" eaLnBrk="1" hangingPunct="1">
              <a:spcBef>
                <a:spcPct val="0"/>
              </a:spcBef>
              <a:buClr>
                <a:srgbClr val="595959"/>
              </a:buClr>
            </a:pPr>
            <a:r>
              <a:rPr lang="it-IT" sz="2400" b="1" i="1" smtClean="0">
                <a:solidFill>
                  <a:srgbClr val="0000FF"/>
                </a:solidFill>
                <a:latin typeface="Gruppo" pitchFamily="2" charset="0"/>
                <a:cs typeface="Arial" charset="0"/>
                <a:sym typeface="Gruppo" pitchFamily="2" charset="0"/>
              </a:rPr>
              <a:t>Psychological</a:t>
            </a:r>
          </a:p>
          <a:p>
            <a:pPr marL="0" indent="0" eaLnBrk="1" hangingPunct="1">
              <a:spcBef>
                <a:spcPct val="0"/>
              </a:spcBef>
              <a:buClr>
                <a:srgbClr val="595959"/>
              </a:buClr>
            </a:pPr>
            <a:r>
              <a:rPr lang="it-IT" sz="2400" b="1" i="1" smtClean="0">
                <a:solidFill>
                  <a:srgbClr val="0000FF"/>
                </a:solidFill>
                <a:latin typeface="Gruppo" pitchFamily="2" charset="0"/>
                <a:cs typeface="Arial" charset="0"/>
                <a:sym typeface="Gruppo" pitchFamily="2" charset="0"/>
              </a:rPr>
              <a:t>Spiritual</a:t>
            </a:r>
          </a:p>
          <a:p>
            <a:pPr marL="0" indent="0" eaLnBrk="1" hangingPunct="1">
              <a:spcBef>
                <a:spcPct val="0"/>
              </a:spcBef>
              <a:buClr>
                <a:srgbClr val="595959"/>
              </a:buClr>
            </a:pPr>
            <a:endParaRPr lang="it-IT" b="1" smtClean="0">
              <a:latin typeface="Gruppo" pitchFamily="2" charset="0"/>
              <a:cs typeface="Arial" charset="0"/>
              <a:sym typeface="Gruppo" pitchFamily="2" charset="0"/>
            </a:endParaRPr>
          </a:p>
          <a:p>
            <a:pPr marL="0" indent="0" algn="ctr" eaLnBrk="1" hangingPunct="1">
              <a:spcBef>
                <a:spcPct val="0"/>
              </a:spcBef>
              <a:buClr>
                <a:srgbClr val="595959"/>
              </a:buClr>
            </a:pPr>
            <a:r>
              <a:rPr lang="it-IT" sz="3000" b="1" smtClean="0">
                <a:latin typeface="Gruppo" pitchFamily="2" charset="0"/>
                <a:cs typeface="Arial" charset="0"/>
                <a:sym typeface="Gruppo" pitchFamily="2" charset="0"/>
              </a:rPr>
              <a:t>How can professionals contribute to this?........</a:t>
            </a:r>
          </a:p>
          <a:p>
            <a:pPr marL="0" indent="0" eaLnBrk="1" hangingPunct="1">
              <a:spcBef>
                <a:spcPct val="0"/>
              </a:spcBef>
              <a:spcAft>
                <a:spcPts val="1600"/>
              </a:spcAft>
              <a:buClr>
                <a:srgbClr val="595959"/>
              </a:buClr>
            </a:pPr>
            <a:endParaRPr lang="it-IT" sz="20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Shape 36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88067" name="Shape 367"/>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88068" name="Shape 368"/>
          <p:cNvSpPr txBox="1">
            <a:spLocks noGrp="1"/>
          </p:cNvSpPr>
          <p:nvPr>
            <p:ph type="body" idx="1"/>
          </p:nvPr>
        </p:nvSpPr>
        <p:spPr>
          <a:xfrm>
            <a:off x="311150" y="268288"/>
            <a:ext cx="8521700" cy="4103687"/>
          </a:xfrm>
        </p:spPr>
        <p:txBody>
          <a:bodyPr/>
          <a:lstStyle/>
          <a:p>
            <a:pPr marL="457200" eaLnBrk="1" hangingPunct="1">
              <a:lnSpc>
                <a:spcPct val="115000"/>
              </a:lnSpc>
              <a:spcBef>
                <a:spcPct val="0"/>
              </a:spcBef>
              <a:buClr>
                <a:srgbClr val="000000"/>
              </a:buClr>
              <a:buFont typeface="Gruppo" pitchFamily="2" charset="0"/>
              <a:buNone/>
            </a:pPr>
            <a:r>
              <a:rPr lang="it-IT" sz="2000" b="1" smtClean="0">
                <a:solidFill>
                  <a:srgbClr val="FF0000"/>
                </a:solidFill>
                <a:latin typeface="Gruppo" pitchFamily="2" charset="0"/>
                <a:cs typeface="Arial" charset="0"/>
                <a:sym typeface="Gruppo" pitchFamily="2" charset="0"/>
              </a:rPr>
              <a:t>Our social construction of professional competence is largely obsolete</a:t>
            </a:r>
            <a:r>
              <a:rPr lang="it-IT" sz="2000" b="1" smtClean="0">
                <a:latin typeface="Gruppo" pitchFamily="2" charset="0"/>
                <a:cs typeface="Arial" charset="0"/>
                <a:sym typeface="Gruppo" pitchFamily="2" charset="0"/>
              </a:rPr>
              <a:t> since various professions are still construed by using the outmoded mechanistic reductionist  divisions of the traditional fields of expertise.</a:t>
            </a:r>
          </a:p>
          <a:p>
            <a:pPr marL="457200" eaLnBrk="1" hangingPunct="1">
              <a:lnSpc>
                <a:spcPct val="115000"/>
              </a:lnSpc>
              <a:spcBef>
                <a:spcPct val="0"/>
              </a:spcBef>
              <a:buClr>
                <a:srgbClr val="000000"/>
              </a:buClr>
              <a:buFont typeface="Gruppo" pitchFamily="2" charset="0"/>
              <a:buNone/>
            </a:pPr>
            <a:r>
              <a:rPr lang="it-IT" sz="2000" b="1" smtClean="0">
                <a:latin typeface="Gruppo" pitchFamily="2" charset="0"/>
                <a:cs typeface="Arial" charset="0"/>
                <a:sym typeface="Gruppo" pitchFamily="2" charset="0"/>
              </a:rPr>
              <a:t>This situation reflects the limited knowledge of the world we had when the modern professional and scientific disciplines first emerged and continue to be  stifled by the lines of jurisdiction in these traditional divisions of expert labor.</a:t>
            </a:r>
          </a:p>
          <a:p>
            <a:pPr marL="457200" eaLnBrk="1" hangingPunct="1">
              <a:lnSpc>
                <a:spcPct val="115000"/>
              </a:lnSpc>
              <a:spcBef>
                <a:spcPct val="0"/>
              </a:spcBef>
              <a:buClr>
                <a:srgbClr val="000000"/>
              </a:buClr>
              <a:buFont typeface="Gruppo" pitchFamily="2" charset="0"/>
              <a:buNone/>
            </a:pPr>
            <a:r>
              <a:rPr lang="it-IT" sz="2000" b="1" smtClean="0">
                <a:latin typeface="Gruppo" pitchFamily="2" charset="0"/>
                <a:cs typeface="Arial" charset="0"/>
                <a:sym typeface="Gruppo" pitchFamily="2" charset="0"/>
              </a:rPr>
              <a:t>This has  little to do with offering the best services to society and much to do with the power struggles among the competing professional corporations or guilds.</a:t>
            </a:r>
            <a:r>
              <a:rPr lang="it-IT" sz="1000" b="1" smtClean="0">
                <a:latin typeface="Gruppo" pitchFamily="2" charset="0"/>
                <a:cs typeface="Arial" charset="0"/>
                <a:sym typeface="Gruppo" pitchFamily="2" charset="0"/>
              </a:rPr>
              <a:t> </a:t>
            </a:r>
          </a:p>
          <a:p>
            <a:pPr marL="457200" algn="r" eaLnBrk="1" hangingPunct="1">
              <a:lnSpc>
                <a:spcPct val="115000"/>
              </a:lnSpc>
              <a:spcBef>
                <a:spcPct val="0"/>
              </a:spcBef>
              <a:buClr>
                <a:srgbClr val="000000"/>
              </a:buClr>
              <a:buSzPct val="61000"/>
            </a:pPr>
            <a:r>
              <a:rPr lang="it-IT" sz="1000" b="1" smtClean="0">
                <a:latin typeface="Gruppo" pitchFamily="2" charset="0"/>
                <a:cs typeface="Arial" charset="0"/>
                <a:sym typeface="Gruppo" pitchFamily="2" charset="0"/>
              </a:rPr>
              <a:t>                                                                Andrew Abbott, 1988</a:t>
            </a:r>
          </a:p>
          <a:p>
            <a:pPr marL="457200" eaLnBrk="1" hangingPunct="1">
              <a:lnSpc>
                <a:spcPct val="115000"/>
              </a:lnSpc>
              <a:spcBef>
                <a:spcPct val="0"/>
              </a:spcBef>
              <a:spcAft>
                <a:spcPts val="1600"/>
              </a:spcAft>
              <a:buClr>
                <a:srgbClr val="595959"/>
              </a:buClr>
            </a:pPr>
            <a:endParaRPr lang="it-IT" sz="10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Shape 373"/>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90115" name="Shape 374"/>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90116" name="Shape 375"/>
          <p:cNvSpPr txBox="1">
            <a:spLocks noGrp="1"/>
          </p:cNvSpPr>
          <p:nvPr>
            <p:ph type="body" idx="1"/>
          </p:nvPr>
        </p:nvSpPr>
        <p:spPr>
          <a:xfrm>
            <a:off x="311150" y="314325"/>
            <a:ext cx="8364538" cy="4057650"/>
          </a:xfrm>
        </p:spPr>
        <p:txBody>
          <a:bodyPr/>
          <a:lstStyle/>
          <a:p>
            <a:pPr marL="0" indent="0" eaLnBrk="1" hangingPunct="1">
              <a:spcBef>
                <a:spcPct val="0"/>
              </a:spcBef>
              <a:spcAft>
                <a:spcPts val="1600"/>
              </a:spcAft>
              <a:buClr>
                <a:srgbClr val="595959"/>
              </a:buClr>
            </a:pPr>
            <a:r>
              <a:rPr lang="it-IT" sz="3600" b="1" smtClean="0">
                <a:latin typeface="Gruppo" pitchFamily="2" charset="0"/>
                <a:cs typeface="Arial" charset="0"/>
                <a:sym typeface="Gruppo" pitchFamily="2" charset="0"/>
              </a:rPr>
              <a:t>Education is the most effective means that society possesses for confronting the challenges of the future. </a:t>
            </a:r>
          </a:p>
          <a:p>
            <a:pPr marL="0" indent="0" eaLnBrk="1" hangingPunct="1">
              <a:spcBef>
                <a:spcPct val="0"/>
              </a:spcBef>
              <a:spcAft>
                <a:spcPts val="1600"/>
              </a:spcAft>
              <a:buClr>
                <a:srgbClr val="595959"/>
              </a:buClr>
            </a:pPr>
            <a:endParaRPr lang="it-IT" sz="1200" b="1" smtClean="0">
              <a:latin typeface="Gruppo" pitchFamily="2" charset="0"/>
              <a:cs typeface="Arial" charset="0"/>
              <a:sym typeface="Gruppo" pitchFamily="2" charset="0"/>
            </a:endParaRPr>
          </a:p>
          <a:p>
            <a:pPr marL="0" indent="0" eaLnBrk="1" hangingPunct="1">
              <a:spcBef>
                <a:spcPct val="0"/>
              </a:spcBef>
              <a:spcAft>
                <a:spcPts val="1600"/>
              </a:spcAft>
              <a:buClr>
                <a:srgbClr val="000000"/>
              </a:buClr>
              <a:buSzPct val="31000"/>
            </a:pPr>
            <a:r>
              <a:rPr lang="it-IT" sz="3600" b="1" smtClean="0">
                <a:latin typeface="Gruppo" pitchFamily="2" charset="0"/>
                <a:cs typeface="Arial" charset="0"/>
                <a:sym typeface="Gruppo" pitchFamily="2" charset="0"/>
              </a:rPr>
              <a:t>Education shapes the world of tomorrow but will the outcomes be positive or negative? </a:t>
            </a:r>
          </a:p>
          <a:p>
            <a:pPr marL="0" indent="0" eaLnBrk="1" hangingPunct="1">
              <a:spcBef>
                <a:spcPct val="0"/>
              </a:spcBef>
              <a:spcAft>
                <a:spcPts val="1600"/>
              </a:spcAft>
              <a:buClr>
                <a:srgbClr val="595959"/>
              </a:buClr>
            </a:pPr>
            <a:endParaRPr lang="it-IT" sz="36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Shape 122"/>
          <p:cNvSpPr txBox="1">
            <a:spLocks noGrp="1"/>
          </p:cNvSpPr>
          <p:nvPr>
            <p:ph type="body" idx="2"/>
          </p:nvPr>
        </p:nvSpPr>
        <p:spPr>
          <a:xfrm>
            <a:off x="3840163" y="180975"/>
            <a:ext cx="5160962" cy="3811588"/>
          </a:xfrm>
        </p:spPr>
        <p:txBody>
          <a:bodyPr/>
          <a:lstStyle/>
          <a:p>
            <a:pPr marL="0" indent="0" eaLnBrk="1" hangingPunct="1">
              <a:spcBef>
                <a:spcPct val="0"/>
              </a:spcBef>
              <a:spcAft>
                <a:spcPts val="1600"/>
              </a:spcAft>
              <a:buClr>
                <a:srgbClr val="000000"/>
              </a:buClr>
              <a:buSzPct val="50000"/>
            </a:pPr>
            <a:r>
              <a:rPr lang="it-IT" sz="2200" b="1" smtClean="0">
                <a:latin typeface="Gruppo" pitchFamily="2" charset="0"/>
                <a:cs typeface="Arial" charset="0"/>
                <a:sym typeface="Gruppo" pitchFamily="2" charset="0"/>
              </a:rPr>
              <a:t>We still graduate agronomists that know very well how to increase the yields for each acre of land with </a:t>
            </a:r>
            <a:r>
              <a:rPr lang="it-IT" sz="2200" b="1" smtClean="0">
                <a:solidFill>
                  <a:srgbClr val="0000FF"/>
                </a:solidFill>
                <a:latin typeface="Gruppo" pitchFamily="2" charset="0"/>
                <a:cs typeface="Arial" charset="0"/>
                <a:sym typeface="Gruppo" pitchFamily="2" charset="0"/>
              </a:rPr>
              <a:t>artificial fertilizers and pests killers</a:t>
            </a:r>
            <a:r>
              <a:rPr lang="it-IT" sz="2200" b="1" smtClean="0">
                <a:latin typeface="Gruppo" pitchFamily="2" charset="0"/>
                <a:cs typeface="Arial" charset="0"/>
                <a:sym typeface="Gruppo" pitchFamily="2" charset="0"/>
              </a:rPr>
              <a:t>, but are blind to the fact that in so doing they are poisoning the waterways and ignoring the obvious - since everything is interconnected -  </a:t>
            </a:r>
            <a:r>
              <a:rPr lang="it-IT" sz="2200" b="1" smtClean="0">
                <a:solidFill>
                  <a:srgbClr val="0000FF"/>
                </a:solidFill>
                <a:latin typeface="Gruppo" pitchFamily="2" charset="0"/>
                <a:cs typeface="Arial" charset="0"/>
                <a:sym typeface="Gruppo" pitchFamily="2" charset="0"/>
              </a:rPr>
              <a:t>the chemicals flow down the rivers, acidify the seas, transforming teeming marine ecologies into deserts</a:t>
            </a:r>
            <a:r>
              <a:rPr lang="it-IT" sz="2200" b="1" smtClean="0">
                <a:latin typeface="Gruppo" pitchFamily="2" charset="0"/>
                <a:cs typeface="Arial" charset="0"/>
                <a:sym typeface="Gruppo" pitchFamily="2" charset="0"/>
              </a:rPr>
              <a:t>.</a:t>
            </a:r>
          </a:p>
          <a:p>
            <a:pPr marL="0" indent="0" eaLnBrk="1" hangingPunct="1">
              <a:spcBef>
                <a:spcPct val="0"/>
              </a:spcBef>
              <a:spcAft>
                <a:spcPts val="1600"/>
              </a:spcAft>
              <a:buClr>
                <a:srgbClr val="595959"/>
              </a:buClr>
              <a:buSzTx/>
            </a:pPr>
            <a:endParaRPr lang="it-IT" sz="2200" b="1" smtClean="0">
              <a:latin typeface="Gruppo" pitchFamily="2" charset="0"/>
              <a:cs typeface="Arial" charset="0"/>
              <a:sym typeface="Gruppo" pitchFamily="2" charset="0"/>
            </a:endParaRPr>
          </a:p>
        </p:txBody>
      </p:sp>
      <p:pic>
        <p:nvPicPr>
          <p:cNvPr id="92163" name="Shape 123" descr="crops-blog480.jpg"/>
          <p:cNvPicPr preferRelativeResize="0">
            <a:picLocks noChangeAspect="1" noChangeArrowheads="1"/>
          </p:cNvPicPr>
          <p:nvPr/>
        </p:nvPicPr>
        <p:blipFill>
          <a:blip r:embed="rId3"/>
          <a:srcRect/>
          <a:stretch>
            <a:fillRect/>
          </a:stretch>
        </p:blipFill>
        <p:spPr bwMode="auto">
          <a:xfrm>
            <a:off x="-19050" y="874713"/>
            <a:ext cx="3776663" cy="2468562"/>
          </a:xfrm>
          <a:prstGeom prst="rect">
            <a:avLst/>
          </a:prstGeom>
          <a:noFill/>
          <a:ln w="9525">
            <a:noFill/>
            <a:miter lim="800000"/>
            <a:headEnd/>
            <a:tailEnd/>
          </a:ln>
        </p:spPr>
      </p:pic>
      <p:sp>
        <p:nvSpPr>
          <p:cNvPr id="92164" name="Shape 12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92165" name="Shape 125"/>
          <p:cNvPicPr preferRelativeResize="0">
            <a:picLocks noChangeAspect="1" noChangeArrowheads="1"/>
          </p:cNvPicPr>
          <p:nvPr/>
        </p:nvPicPr>
        <p:blipFill>
          <a:blip r:embed="rId4"/>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Shape 74"/>
          <p:cNvPicPr preferRelativeResize="0">
            <a:picLocks noChangeAspect="1" noChangeArrowheads="1"/>
          </p:cNvPicPr>
          <p:nvPr/>
        </p:nvPicPr>
        <p:blipFill>
          <a:blip r:embed="rId3"/>
          <a:srcRect/>
          <a:stretch>
            <a:fillRect/>
          </a:stretch>
        </p:blipFill>
        <p:spPr bwMode="auto">
          <a:xfrm>
            <a:off x="0" y="-722313"/>
            <a:ext cx="9144000" cy="617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Shape 380"/>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94211" name="Shape 381"/>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382" name="Shape 382"/>
          <p:cNvSpPr txBox="1">
            <a:spLocks noGrp="1"/>
          </p:cNvSpPr>
          <p:nvPr>
            <p:ph type="body" idx="1"/>
          </p:nvPr>
        </p:nvSpPr>
        <p:spPr>
          <a:xfrm>
            <a:off x="311150" y="314325"/>
            <a:ext cx="8521700" cy="4038600"/>
          </a:xfrm>
        </p:spPr>
        <p:txBody>
          <a:bodyPr>
            <a:noAutofit/>
          </a:bodyPr>
          <a:lstStyle/>
          <a:p>
            <a:pPr marL="0" indent="0" eaLnBrk="1" fontAlgn="auto" hangingPunct="1">
              <a:spcAft>
                <a:spcPts val="1600"/>
              </a:spcAft>
              <a:buClr>
                <a:schemeClr val="dk1"/>
              </a:buClr>
              <a:buSzPct val="52380"/>
              <a:buFont typeface="Arial"/>
              <a:buNone/>
              <a:defRPr/>
            </a:pPr>
            <a:r>
              <a:rPr lang="it" sz="2100" b="1">
                <a:solidFill>
                  <a:schemeClr val="dk1"/>
                </a:solidFill>
                <a:latin typeface="Gruppo"/>
                <a:ea typeface="Gruppo"/>
                <a:cs typeface="Gruppo"/>
                <a:sym typeface="Gruppo"/>
              </a:rPr>
              <a:t>Education to become more effective needs to shift:</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subject centered to</a:t>
            </a:r>
            <a:r>
              <a:rPr lang="it" sz="2100" b="1">
                <a:solidFill>
                  <a:srgbClr val="0000FF"/>
                </a:solidFill>
                <a:latin typeface="Gruppo"/>
                <a:ea typeface="Gruppo"/>
                <a:cs typeface="Gruppo"/>
                <a:sym typeface="Gruppo"/>
              </a:rPr>
              <a:t> human-centered learning</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passive to </a:t>
            </a:r>
            <a:r>
              <a:rPr lang="it" sz="2100" b="1">
                <a:solidFill>
                  <a:srgbClr val="0000FF"/>
                </a:solidFill>
                <a:latin typeface="Gruppo"/>
                <a:ea typeface="Gruppo"/>
                <a:cs typeface="Gruppo"/>
                <a:sym typeface="Gruppo"/>
              </a:rPr>
              <a:t>active learning</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memorization or understanding to </a:t>
            </a:r>
            <a:r>
              <a:rPr lang="it" sz="2100" b="1">
                <a:solidFill>
                  <a:srgbClr val="0000FF"/>
                </a:solidFill>
                <a:latin typeface="Gruppo"/>
                <a:ea typeface="Gruppo"/>
                <a:cs typeface="Gruppo"/>
                <a:sym typeface="Gruppo"/>
              </a:rPr>
              <a:t>original thinking</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information or mental understanding to </a:t>
            </a:r>
            <a:r>
              <a:rPr lang="it" sz="2100" b="1">
                <a:solidFill>
                  <a:srgbClr val="0000FF"/>
                </a:solidFill>
                <a:latin typeface="Gruppo"/>
                <a:ea typeface="Gruppo"/>
                <a:cs typeface="Gruppo"/>
                <a:sym typeface="Gruppo"/>
              </a:rPr>
              <a:t>development of the whole person</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academic theoretical to </a:t>
            </a:r>
            <a:r>
              <a:rPr lang="it" sz="2100" b="1">
                <a:solidFill>
                  <a:srgbClr val="0000FF"/>
                </a:solidFill>
                <a:latin typeface="Gruppo"/>
                <a:ea typeface="Gruppo"/>
                <a:cs typeface="Gruppo"/>
                <a:sym typeface="Gruppo"/>
              </a:rPr>
              <a:t>life-centered knowledge</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from fragmented knowledge to </a:t>
            </a:r>
            <a:r>
              <a:rPr lang="it" sz="2100" b="1">
                <a:solidFill>
                  <a:srgbClr val="0000FF"/>
                </a:solidFill>
                <a:latin typeface="Gruppo"/>
                <a:ea typeface="Gruppo"/>
                <a:cs typeface="Gruppo"/>
                <a:sym typeface="Gruppo"/>
              </a:rPr>
              <a:t>integrated knowledge</a:t>
            </a:r>
          </a:p>
          <a:p>
            <a:pPr marL="457200" indent="-361950" eaLnBrk="1" fontAlgn="auto" hangingPunct="1">
              <a:lnSpc>
                <a:spcPct val="115000"/>
              </a:lnSpc>
              <a:spcAft>
                <a:spcPts val="0"/>
              </a:spcAft>
              <a:buClr>
                <a:schemeClr val="dk1"/>
              </a:buClr>
              <a:buSzPct val="100000"/>
              <a:buFont typeface="Gruppo"/>
              <a:buNone/>
              <a:defRPr/>
            </a:pPr>
            <a:r>
              <a:rPr lang="it" sz="2100" b="1">
                <a:solidFill>
                  <a:schemeClr val="dk1"/>
                </a:solidFill>
                <a:latin typeface="Gruppo"/>
                <a:ea typeface="Gruppo"/>
                <a:cs typeface="Gruppo"/>
                <a:sym typeface="Gruppo"/>
              </a:rPr>
              <a:t>shift from creating standardized products to fostering the </a:t>
            </a:r>
            <a:r>
              <a:rPr lang="it" sz="2100" b="1">
                <a:solidFill>
                  <a:srgbClr val="0000FF"/>
                </a:solidFill>
                <a:latin typeface="Gruppo"/>
                <a:ea typeface="Gruppo"/>
                <a:cs typeface="Gruppo"/>
                <a:sym typeface="Gruppo"/>
              </a:rPr>
              <a:t>development of resilience, individuality and creativity </a:t>
            </a:r>
          </a:p>
          <a:p>
            <a:pPr marL="0" indent="0" eaLnBrk="1" fontAlgn="auto" hangingPunct="1">
              <a:lnSpc>
                <a:spcPct val="115000"/>
              </a:lnSpc>
              <a:spcAft>
                <a:spcPts val="1600"/>
              </a:spcAft>
              <a:buClr>
                <a:schemeClr val="dk2"/>
              </a:buClr>
              <a:buSzPct val="100000"/>
              <a:defRPr/>
            </a:pPr>
            <a:endParaRPr sz="2100" b="1">
              <a:solidFill>
                <a:schemeClr val="dk2"/>
              </a:solidFill>
              <a:latin typeface="Gruppo"/>
              <a:ea typeface="Gruppo"/>
              <a:cs typeface="Gruppo"/>
              <a:sym typeface="Grupp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Shape 39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96259" name="Shape 395"/>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96260" name="Shape 396"/>
          <p:cNvSpPr txBox="1">
            <a:spLocks noGrp="1"/>
          </p:cNvSpPr>
          <p:nvPr>
            <p:ph type="body" idx="1"/>
          </p:nvPr>
        </p:nvSpPr>
        <p:spPr>
          <a:xfrm>
            <a:off x="163513" y="542925"/>
            <a:ext cx="8818562" cy="3690938"/>
          </a:xfrm>
        </p:spPr>
        <p:txBody>
          <a:bodyPr/>
          <a:lstStyle/>
          <a:p>
            <a:pPr marL="0" indent="0" eaLnBrk="1" hangingPunct="1">
              <a:spcBef>
                <a:spcPct val="0"/>
              </a:spcBef>
              <a:spcAft>
                <a:spcPts val="1600"/>
              </a:spcAft>
              <a:buClr>
                <a:srgbClr val="000000"/>
              </a:buClr>
              <a:buSzPct val="37000"/>
            </a:pPr>
            <a:r>
              <a:rPr lang="it-IT" sz="3000" b="1" smtClean="0">
                <a:latin typeface="Gruppo" pitchFamily="2" charset="0"/>
                <a:cs typeface="Arial" charset="0"/>
                <a:sym typeface="Gruppo" pitchFamily="2" charset="0"/>
              </a:rPr>
              <a:t>We need to develop a </a:t>
            </a:r>
            <a:r>
              <a:rPr lang="it-IT" sz="3000" b="1" smtClean="0">
                <a:solidFill>
                  <a:srgbClr val="0000FF"/>
                </a:solidFill>
                <a:latin typeface="Gruppo" pitchFamily="2" charset="0"/>
                <a:cs typeface="Arial" charset="0"/>
                <a:sym typeface="Gruppo" pitchFamily="2" charset="0"/>
              </a:rPr>
              <a:t>new  paradigm in education</a:t>
            </a:r>
            <a:r>
              <a:rPr lang="it-IT" sz="3000" b="1" smtClean="0">
                <a:latin typeface="Gruppo" pitchFamily="2" charset="0"/>
                <a:cs typeface="Arial" charset="0"/>
                <a:sym typeface="Gruppo" pitchFamily="2" charset="0"/>
              </a:rPr>
              <a:t>. </a:t>
            </a:r>
          </a:p>
          <a:p>
            <a:pPr marL="0" indent="0" eaLnBrk="1" hangingPunct="1">
              <a:spcBef>
                <a:spcPct val="0"/>
              </a:spcBef>
              <a:spcAft>
                <a:spcPts val="1600"/>
              </a:spcAft>
              <a:buClr>
                <a:srgbClr val="595959"/>
              </a:buClr>
            </a:pPr>
            <a:r>
              <a:rPr lang="it-IT" sz="2800" b="1" smtClean="0">
                <a:solidFill>
                  <a:srgbClr val="50B62C"/>
                </a:solidFill>
                <a:latin typeface="Gruppo" pitchFamily="2" charset="0"/>
                <a:cs typeface="Arial" charset="0"/>
                <a:sym typeface="Gruppo" pitchFamily="2" charset="0"/>
              </a:rPr>
              <a:t>With the awareness that t</a:t>
            </a:r>
            <a:r>
              <a:rPr lang="it-IT" sz="3000" b="1" smtClean="0">
                <a:solidFill>
                  <a:srgbClr val="50B62C"/>
                </a:solidFill>
                <a:latin typeface="Gruppo" pitchFamily="2" charset="0"/>
                <a:cs typeface="Arial" charset="0"/>
                <a:sym typeface="Gruppo" pitchFamily="2" charset="0"/>
              </a:rPr>
              <a:t>he process is going to be as important as the product: </a:t>
            </a:r>
            <a:r>
              <a:rPr lang="it-IT" sz="3000" b="1" smtClean="0">
                <a:solidFill>
                  <a:schemeClr val="tx1"/>
                </a:solidFill>
                <a:latin typeface="Gruppo" pitchFamily="2" charset="0"/>
                <a:cs typeface="Arial" charset="0"/>
                <a:sym typeface="Gruppo" pitchFamily="2" charset="0"/>
              </a:rPr>
              <a:t>We</a:t>
            </a:r>
            <a:r>
              <a:rPr lang="it-IT" sz="3000" b="1" smtClean="0">
                <a:latin typeface="Gruppo" pitchFamily="2" charset="0"/>
                <a:cs typeface="Arial" charset="0"/>
                <a:sym typeface="Gruppo" pitchFamily="2" charset="0"/>
              </a:rPr>
              <a:t> need to bring together not only the  universities, but </a:t>
            </a:r>
            <a:r>
              <a:rPr lang="it-IT" sz="3000" b="1" smtClean="0">
                <a:solidFill>
                  <a:srgbClr val="50B62C"/>
                </a:solidFill>
                <a:latin typeface="Gruppo" pitchFamily="2" charset="0"/>
                <a:cs typeface="Arial" charset="0"/>
                <a:sym typeface="Gruppo" pitchFamily="2" charset="0"/>
              </a:rPr>
              <a:t>all the stakeholders</a:t>
            </a:r>
            <a:r>
              <a:rPr lang="it-IT" sz="3000" b="1" smtClean="0">
                <a:latin typeface="Gruppo" pitchFamily="2" charset="0"/>
                <a:cs typeface="Arial" charset="0"/>
                <a:sym typeface="Gruppo" pitchFamily="2" charset="0"/>
              </a:rPr>
              <a:t> for the creation of a process that will </a:t>
            </a:r>
            <a:r>
              <a:rPr lang="it-IT" sz="3000" b="1" smtClean="0">
                <a:solidFill>
                  <a:srgbClr val="0000FF"/>
                </a:solidFill>
                <a:latin typeface="Gruppo" pitchFamily="2" charset="0"/>
                <a:cs typeface="Arial" charset="0"/>
                <a:sym typeface="Gruppo" pitchFamily="2" charset="0"/>
              </a:rPr>
              <a:t>generate effective understanding and effective tools  for sustainable governance</a:t>
            </a:r>
            <a:r>
              <a:rPr lang="it-IT" sz="3000" b="1" smtClean="0">
                <a:latin typeface="Gruppo" pitchFamily="2" charset="0"/>
                <a:cs typeface="Arial" charset="0"/>
                <a:sym typeface="Gruppo" pitchFamily="2" charset="0"/>
              </a:rPr>
              <a:t>.</a:t>
            </a:r>
          </a:p>
          <a:p>
            <a:pPr marL="0" indent="0" eaLnBrk="1" hangingPunct="1">
              <a:spcBef>
                <a:spcPct val="0"/>
              </a:spcBef>
              <a:spcAft>
                <a:spcPts val="1600"/>
              </a:spcAft>
              <a:buClr>
                <a:srgbClr val="595959"/>
              </a:buClr>
            </a:pPr>
            <a:endParaRPr lang="it-IT" sz="3000" smtClean="0">
              <a:solidFill>
                <a:srgbClr val="595959"/>
              </a:solidFill>
              <a:latin typeface="Gruppo" pitchFamily="2" charset="0"/>
              <a:cs typeface="Arial" charset="0"/>
              <a:sym typeface="Gruppo"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Shape 401"/>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98307" name="Shape 402"/>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98308" name="Shape 403"/>
          <p:cNvSpPr txBox="1">
            <a:spLocks noGrp="1"/>
          </p:cNvSpPr>
          <p:nvPr>
            <p:ph type="body" idx="1"/>
          </p:nvPr>
        </p:nvSpPr>
        <p:spPr>
          <a:xfrm>
            <a:off x="311150" y="542925"/>
            <a:ext cx="8521700" cy="3746500"/>
          </a:xfrm>
        </p:spPr>
        <p:txBody>
          <a:bodyPr/>
          <a:lstStyle/>
          <a:p>
            <a:pPr marL="0" indent="0" eaLnBrk="1" hangingPunct="1">
              <a:spcBef>
                <a:spcPct val="0"/>
              </a:spcBef>
              <a:spcAft>
                <a:spcPts val="1600"/>
              </a:spcAft>
              <a:buClr>
                <a:srgbClr val="000000"/>
              </a:buClr>
              <a:buSzPct val="52000"/>
            </a:pPr>
            <a:r>
              <a:rPr lang="it-IT" sz="2100" b="1" smtClean="0">
                <a:latin typeface="Gruppo" pitchFamily="2" charset="0"/>
                <a:cs typeface="Arial" charset="0"/>
                <a:sym typeface="Gruppo" pitchFamily="2" charset="0"/>
              </a:rPr>
              <a:t>A research of the University of Michigan shows  a significant drop of</a:t>
            </a:r>
            <a:r>
              <a:rPr lang="it-IT" sz="2100" b="1" smtClean="0">
                <a:solidFill>
                  <a:srgbClr val="0000FF"/>
                </a:solidFill>
                <a:latin typeface="Gruppo" pitchFamily="2" charset="0"/>
                <a:cs typeface="Arial" charset="0"/>
                <a:sym typeface="Gruppo" pitchFamily="2" charset="0"/>
              </a:rPr>
              <a:t> empathy </a:t>
            </a:r>
            <a:r>
              <a:rPr lang="it-IT" sz="2100" b="1" smtClean="0">
                <a:latin typeface="Gruppo" pitchFamily="2" charset="0"/>
                <a:cs typeface="Arial" charset="0"/>
                <a:sym typeface="Gruppo" pitchFamily="2" charset="0"/>
              </a:rPr>
              <a:t>in U.S. college students.</a:t>
            </a:r>
          </a:p>
          <a:p>
            <a:pPr marL="0" indent="0" eaLnBrk="1" hangingPunct="1">
              <a:spcBef>
                <a:spcPct val="0"/>
              </a:spcBef>
              <a:spcAft>
                <a:spcPts val="1600"/>
              </a:spcAft>
              <a:buClr>
                <a:srgbClr val="000000"/>
              </a:buClr>
              <a:buSzPct val="52000"/>
            </a:pPr>
            <a:r>
              <a:rPr lang="it-IT" sz="2100" b="1" smtClean="0">
                <a:latin typeface="Gruppo" pitchFamily="2" charset="0"/>
                <a:cs typeface="Arial" charset="0"/>
                <a:sym typeface="Gruppo" pitchFamily="2" charset="0"/>
              </a:rPr>
              <a:t>Empathy was linked with agreeableness, conscientiousness, self-esteem, subjective well-being, and prosocial behaviors.</a:t>
            </a:r>
          </a:p>
          <a:p>
            <a:pPr marL="0" indent="0" eaLnBrk="1" hangingPunct="1">
              <a:spcBef>
                <a:spcPct val="0"/>
              </a:spcBef>
              <a:spcAft>
                <a:spcPts val="1600"/>
              </a:spcAft>
              <a:buClr>
                <a:srgbClr val="000000"/>
              </a:buClr>
              <a:buSzPct val="52000"/>
            </a:pPr>
            <a:r>
              <a:rPr lang="it-IT" sz="2100" b="1" smtClean="0">
                <a:solidFill>
                  <a:srgbClr val="0000FF"/>
                </a:solidFill>
                <a:latin typeface="Gruppo" pitchFamily="2" charset="0"/>
                <a:cs typeface="Arial" charset="0"/>
                <a:sym typeface="Gruppo" pitchFamily="2" charset="0"/>
              </a:rPr>
              <a:t>Today - 40% of empathy </a:t>
            </a:r>
            <a:r>
              <a:rPr lang="it-IT" sz="2100" b="1" smtClean="0">
                <a:latin typeface="Gruppo" pitchFamily="2" charset="0"/>
                <a:cs typeface="Arial" charset="0"/>
                <a:sym typeface="Gruppo" pitchFamily="2" charset="0"/>
              </a:rPr>
              <a:t>as compared in the 80’s and 90’s</a:t>
            </a:r>
          </a:p>
          <a:p>
            <a:pPr marL="0" indent="0" eaLnBrk="1" hangingPunct="1">
              <a:spcBef>
                <a:spcPct val="0"/>
              </a:spcBef>
              <a:spcAft>
                <a:spcPts val="1600"/>
              </a:spcAft>
              <a:buClr>
                <a:srgbClr val="000000"/>
              </a:buClr>
              <a:buSzPct val="52000"/>
            </a:pPr>
            <a:r>
              <a:rPr lang="it-IT" sz="2100" b="1" smtClean="0">
                <a:solidFill>
                  <a:srgbClr val="0000FF"/>
                </a:solidFill>
                <a:latin typeface="Gruppo" pitchFamily="2" charset="0"/>
                <a:cs typeface="Arial" charset="0"/>
                <a:sym typeface="Gruppo" pitchFamily="2" charset="0"/>
              </a:rPr>
              <a:t> Today + Narcissim</a:t>
            </a:r>
            <a:r>
              <a:rPr lang="it-IT" sz="2100" b="1" smtClean="0">
                <a:latin typeface="Gruppo" pitchFamily="2" charset="0"/>
                <a:cs typeface="Arial" charset="0"/>
                <a:sym typeface="Gruppo" pitchFamily="2" charset="0"/>
              </a:rPr>
              <a:t> - the </a:t>
            </a:r>
            <a:r>
              <a:rPr lang="it-IT" sz="2100" b="1" smtClean="0">
                <a:solidFill>
                  <a:srgbClr val="0000FF"/>
                </a:solidFill>
                <a:latin typeface="Gruppo" pitchFamily="2" charset="0"/>
                <a:cs typeface="Arial" charset="0"/>
                <a:sym typeface="Gruppo" pitchFamily="2" charset="0"/>
              </a:rPr>
              <a:t>Narcissism Epidemic </a:t>
            </a:r>
            <a:r>
              <a:rPr lang="it-IT" sz="2100" b="1" smtClean="0">
                <a:latin typeface="Gruppo" pitchFamily="2" charset="0"/>
                <a:cs typeface="Arial" charset="0"/>
                <a:sym typeface="Gruppo" pitchFamily="2" charset="0"/>
              </a:rPr>
              <a:t>covers a broad range of cultural symptoms, including increases in materialism, entitlement, public violence and aggression, self-promotion and the desire for uniqueness. </a:t>
            </a:r>
          </a:p>
          <a:p>
            <a:pPr marL="0" indent="0" eaLnBrk="1" hangingPunct="1">
              <a:spcBef>
                <a:spcPct val="0"/>
              </a:spcBef>
              <a:spcAft>
                <a:spcPts val="1600"/>
              </a:spcAft>
              <a:buClr>
                <a:srgbClr val="595959"/>
              </a:buClr>
            </a:pPr>
            <a:endParaRPr lang="it-IT" sz="2100" b="1" smtClean="0">
              <a:solidFill>
                <a:srgbClr val="595959"/>
              </a:solidFill>
              <a:latin typeface="Gruppo" pitchFamily="2" charset="0"/>
              <a:cs typeface="Arial" charset="0"/>
              <a:sym typeface="Gruppo"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Shape 408"/>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00355" name="Shape 409"/>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100356" name="Shape 410"/>
          <p:cNvSpPr txBox="1">
            <a:spLocks noGrp="1"/>
          </p:cNvSpPr>
          <p:nvPr>
            <p:ph type="body" idx="1"/>
          </p:nvPr>
        </p:nvSpPr>
        <p:spPr>
          <a:xfrm>
            <a:off x="311150" y="238125"/>
            <a:ext cx="5086350" cy="4197350"/>
          </a:xfrm>
        </p:spPr>
        <p:txBody>
          <a:bodyPr/>
          <a:lstStyle/>
          <a:p>
            <a:pPr marL="0" indent="0" eaLnBrk="1" hangingPunct="1">
              <a:spcBef>
                <a:spcPct val="0"/>
              </a:spcBef>
              <a:spcAft>
                <a:spcPts val="1600"/>
              </a:spcAft>
              <a:buClr>
                <a:srgbClr val="000000"/>
              </a:buClr>
              <a:buSzPct val="55000"/>
            </a:pPr>
            <a:r>
              <a:rPr lang="it-IT" sz="2000" b="1" smtClean="0">
                <a:latin typeface="Gruppo" pitchFamily="2" charset="0"/>
                <a:cs typeface="Arial" charset="0"/>
                <a:sym typeface="Gruppo" pitchFamily="2" charset="0"/>
              </a:rPr>
              <a:t>The characteristic that distinguishes non-narcissists from narcissists is </a:t>
            </a:r>
            <a:r>
              <a:rPr lang="it-IT" sz="2000" b="1" smtClean="0">
                <a:solidFill>
                  <a:srgbClr val="0000FF"/>
                </a:solidFill>
                <a:latin typeface="Gruppo" pitchFamily="2" charset="0"/>
                <a:cs typeface="Arial" charset="0"/>
                <a:sym typeface="Gruppo" pitchFamily="2" charset="0"/>
              </a:rPr>
              <a:t>empathy</a:t>
            </a:r>
            <a:r>
              <a:rPr lang="it-IT" sz="2000" b="1" smtClean="0">
                <a:latin typeface="Gruppo" pitchFamily="2" charset="0"/>
                <a:cs typeface="Arial" charset="0"/>
                <a:sym typeface="Gruppo" pitchFamily="2" charset="0"/>
              </a:rPr>
              <a:t>.  </a:t>
            </a:r>
          </a:p>
          <a:p>
            <a:pPr marL="0" indent="0" eaLnBrk="1" hangingPunct="1">
              <a:spcBef>
                <a:spcPct val="0"/>
              </a:spcBef>
              <a:spcAft>
                <a:spcPts val="1600"/>
              </a:spcAft>
              <a:buClr>
                <a:srgbClr val="000000"/>
              </a:buClr>
              <a:buSzPct val="55000"/>
            </a:pPr>
            <a:r>
              <a:rPr lang="it-IT" sz="2000" b="1" smtClean="0">
                <a:latin typeface="Gruppo" pitchFamily="2" charset="0"/>
                <a:cs typeface="Arial" charset="0"/>
                <a:sym typeface="Gruppo" pitchFamily="2" charset="0"/>
              </a:rPr>
              <a:t>Empathy is the capacity and tendency to experience life not just from one’s own point of view but also from that of others, to feel others’ joy and sorrow, and to care about others’ wellbeing.  </a:t>
            </a:r>
          </a:p>
          <a:p>
            <a:pPr marL="0" indent="0" eaLnBrk="1" hangingPunct="1">
              <a:spcBef>
                <a:spcPct val="0"/>
              </a:spcBef>
              <a:spcAft>
                <a:spcPts val="1600"/>
              </a:spcAft>
              <a:buClr>
                <a:srgbClr val="000000"/>
              </a:buClr>
              <a:buSzPct val="55000"/>
            </a:pPr>
            <a:r>
              <a:rPr lang="it-IT" sz="2000" b="1" smtClean="0">
                <a:solidFill>
                  <a:srgbClr val="0000FF"/>
                </a:solidFill>
                <a:latin typeface="Gruppo" pitchFamily="2" charset="0"/>
                <a:cs typeface="Arial" charset="0"/>
                <a:sym typeface="Gruppo" pitchFamily="2" charset="0"/>
              </a:rPr>
              <a:t>Specialists in moral development consider empathy to be the foundation for human compassion and morality.</a:t>
            </a:r>
          </a:p>
          <a:p>
            <a:pPr marL="0" indent="0" eaLnBrk="1" hangingPunct="1">
              <a:spcBef>
                <a:spcPct val="0"/>
              </a:spcBef>
              <a:spcAft>
                <a:spcPts val="1600"/>
              </a:spcAft>
              <a:buClr>
                <a:srgbClr val="595959"/>
              </a:buClr>
            </a:pPr>
            <a:endParaRPr lang="it-IT" sz="2000" b="1" smtClean="0">
              <a:latin typeface="Gruppo" pitchFamily="2" charset="0"/>
              <a:cs typeface="Arial" charset="0"/>
              <a:sym typeface="Gruppo" pitchFamily="2" charset="0"/>
            </a:endParaRPr>
          </a:p>
        </p:txBody>
      </p:sp>
      <p:pic>
        <p:nvPicPr>
          <p:cNvPr id="100357" name="Shape 411" descr="images.jpg"/>
          <p:cNvPicPr preferRelativeResize="0">
            <a:picLocks noChangeAspect="1" noChangeArrowheads="1"/>
          </p:cNvPicPr>
          <p:nvPr/>
        </p:nvPicPr>
        <p:blipFill>
          <a:blip r:embed="rId4"/>
          <a:srcRect/>
          <a:stretch>
            <a:fillRect/>
          </a:stretch>
        </p:blipFill>
        <p:spPr bwMode="auto">
          <a:xfrm>
            <a:off x="5327650" y="1306513"/>
            <a:ext cx="3821113" cy="21478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Shape 416"/>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02403" name="Shape 417"/>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102404" name="Shape 418"/>
          <p:cNvSpPr txBox="1">
            <a:spLocks noGrp="1"/>
          </p:cNvSpPr>
          <p:nvPr>
            <p:ph type="body" idx="1"/>
          </p:nvPr>
        </p:nvSpPr>
        <p:spPr>
          <a:xfrm>
            <a:off x="311150" y="1000125"/>
            <a:ext cx="4000500" cy="3379788"/>
          </a:xfrm>
        </p:spPr>
        <p:txBody>
          <a:bodyPr/>
          <a:lstStyle/>
          <a:p>
            <a:pPr marL="0" indent="0" eaLnBrk="1" hangingPunct="1">
              <a:spcBef>
                <a:spcPct val="0"/>
              </a:spcBef>
              <a:spcAft>
                <a:spcPts val="1600"/>
              </a:spcAft>
              <a:buClr>
                <a:srgbClr val="000000"/>
              </a:buClr>
              <a:buSzPct val="42000"/>
            </a:pPr>
            <a:r>
              <a:rPr lang="it-IT" sz="2600" b="1" smtClean="0">
                <a:latin typeface="Gruppo" pitchFamily="2" charset="0"/>
                <a:cs typeface="Arial" charset="0"/>
                <a:sym typeface="Gruppo" pitchFamily="2" charset="0"/>
              </a:rPr>
              <a:t>For over three decades, researchers have been assessing both </a:t>
            </a:r>
            <a:r>
              <a:rPr lang="it-IT" sz="2600" b="1" smtClean="0">
                <a:solidFill>
                  <a:srgbClr val="0000FF"/>
                </a:solidFill>
                <a:latin typeface="Gruppo" pitchFamily="2" charset="0"/>
                <a:cs typeface="Arial" charset="0"/>
                <a:sym typeface="Gruppo" pitchFamily="2" charset="0"/>
              </a:rPr>
              <a:t>narcissism</a:t>
            </a:r>
            <a:r>
              <a:rPr lang="it-IT" sz="2600" b="1" smtClean="0">
                <a:latin typeface="Gruppo" pitchFamily="2" charset="0"/>
                <a:cs typeface="Arial" charset="0"/>
                <a:sym typeface="Gruppo" pitchFamily="2" charset="0"/>
              </a:rPr>
              <a:t> and </a:t>
            </a:r>
            <a:r>
              <a:rPr lang="it-IT" sz="2600" b="1" smtClean="0">
                <a:solidFill>
                  <a:srgbClr val="0000FF"/>
                </a:solidFill>
                <a:latin typeface="Gruppo" pitchFamily="2" charset="0"/>
                <a:cs typeface="Arial" charset="0"/>
                <a:sym typeface="Gruppo" pitchFamily="2" charset="0"/>
              </a:rPr>
              <a:t>empathy</a:t>
            </a:r>
            <a:r>
              <a:rPr lang="it-IT" sz="2600" b="1" smtClean="0">
                <a:latin typeface="Gruppo" pitchFamily="2" charset="0"/>
                <a:cs typeface="Arial" charset="0"/>
                <a:sym typeface="Gruppo" pitchFamily="2" charset="0"/>
              </a:rPr>
              <a:t> using questionnaires developed in the late 1970s</a:t>
            </a:r>
          </a:p>
          <a:p>
            <a:pPr marL="0" indent="0" eaLnBrk="1" hangingPunct="1">
              <a:spcBef>
                <a:spcPct val="0"/>
              </a:spcBef>
              <a:spcAft>
                <a:spcPts val="1600"/>
              </a:spcAft>
              <a:buClr>
                <a:srgbClr val="595959"/>
              </a:buClr>
              <a:buSzTx/>
            </a:pPr>
            <a:endParaRPr lang="it-IT" sz="2600" smtClean="0">
              <a:solidFill>
                <a:srgbClr val="595959"/>
              </a:solidFill>
              <a:latin typeface="Gruppo" pitchFamily="2" charset="0"/>
              <a:cs typeface="Arial" charset="0"/>
              <a:sym typeface="Gruppo" pitchFamily="2" charset="0"/>
            </a:endParaRPr>
          </a:p>
        </p:txBody>
      </p:sp>
      <p:sp>
        <p:nvSpPr>
          <p:cNvPr id="102405" name="Shape 419"/>
          <p:cNvSpPr txBox="1">
            <a:spLocks noGrp="1"/>
          </p:cNvSpPr>
          <p:nvPr>
            <p:ph type="title"/>
          </p:nvPr>
        </p:nvSpPr>
        <p:spPr>
          <a:xfrm>
            <a:off x="311150" y="292100"/>
            <a:ext cx="8521700" cy="573088"/>
          </a:xfrm>
        </p:spPr>
        <p:txBody>
          <a:bodyPr/>
          <a:lstStyle/>
          <a:p>
            <a:pPr eaLnBrk="1" hangingPunct="1">
              <a:spcBef>
                <a:spcPct val="0"/>
              </a:spcBef>
              <a:buClr>
                <a:srgbClr val="000000"/>
              </a:buClr>
            </a:pPr>
            <a:r>
              <a:rPr lang="it-IT" sz="2800" b="1" smtClean="0">
                <a:solidFill>
                  <a:srgbClr val="0000FF"/>
                </a:solidFill>
                <a:latin typeface="Gruppo" pitchFamily="2" charset="0"/>
                <a:cs typeface="Arial" charset="0"/>
                <a:sym typeface="Gruppo" pitchFamily="2" charset="0"/>
              </a:rPr>
              <a:t>Empathy</a:t>
            </a:r>
          </a:p>
        </p:txBody>
      </p:sp>
      <p:sp>
        <p:nvSpPr>
          <p:cNvPr id="102406" name="Shape 420"/>
          <p:cNvSpPr txBox="1">
            <a:spLocks noGrp="1"/>
          </p:cNvSpPr>
          <p:nvPr>
            <p:ph type="body" idx="2"/>
          </p:nvPr>
        </p:nvSpPr>
        <p:spPr>
          <a:xfrm>
            <a:off x="4832350" y="238125"/>
            <a:ext cx="4000500" cy="4081463"/>
          </a:xfrm>
        </p:spPr>
        <p:txBody>
          <a:bodyPr/>
          <a:lstStyle/>
          <a:p>
            <a:pPr marL="0" indent="0" eaLnBrk="1" hangingPunct="1">
              <a:spcBef>
                <a:spcPct val="0"/>
              </a:spcBef>
              <a:buClr>
                <a:srgbClr val="000000"/>
              </a:buClr>
              <a:buSzPct val="50000"/>
            </a:pPr>
            <a:r>
              <a:rPr lang="it-IT" sz="2200" b="1" smtClean="0">
                <a:latin typeface="Gruppo" pitchFamily="2" charset="0"/>
                <a:cs typeface="Arial" charset="0"/>
                <a:sym typeface="Gruppo" pitchFamily="2" charset="0"/>
              </a:rPr>
              <a:t>Those who score high in narcissism overrate their own abilities, lash out angrily in response to criticism, and commit white-collar crimes at higher rates than the general population. Those who score low in empathy are more likely than the average person to engage in bullying and less likely to volunteer to help people in need.</a:t>
            </a:r>
          </a:p>
          <a:p>
            <a:pPr marL="0" indent="0" eaLnBrk="1" hangingPunct="1">
              <a:spcBef>
                <a:spcPct val="0"/>
              </a:spcBef>
              <a:buClr>
                <a:srgbClr val="595959"/>
              </a:buClr>
              <a:buSzTx/>
            </a:pPr>
            <a:endParaRPr lang="it-IT" sz="2200" b="1" smtClean="0">
              <a:latin typeface="Gruppo" pitchFamily="2" charset="0"/>
              <a:cs typeface="Arial" charset="0"/>
              <a:sym typeface="Gruppo" pitchFamily="2"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Shape 425"/>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04451" name="Shape 426"/>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104452" name="Shape 427"/>
          <p:cNvSpPr txBox="1">
            <a:spLocks noGrp="1"/>
          </p:cNvSpPr>
          <p:nvPr>
            <p:ph type="body" idx="1"/>
          </p:nvPr>
        </p:nvSpPr>
        <p:spPr>
          <a:xfrm>
            <a:off x="311150" y="390525"/>
            <a:ext cx="6056313" cy="3919538"/>
          </a:xfrm>
        </p:spPr>
        <p:txBody>
          <a:bodyPr/>
          <a:lstStyle/>
          <a:p>
            <a:pPr marL="0" indent="0" eaLnBrk="1" hangingPunct="1">
              <a:spcBef>
                <a:spcPct val="0"/>
              </a:spcBef>
              <a:buClr>
                <a:srgbClr val="595959"/>
              </a:buClr>
            </a:pPr>
            <a:r>
              <a:rPr lang="it-IT" sz="3000" b="1" smtClean="0">
                <a:latin typeface="Gruppo" pitchFamily="2" charset="0"/>
                <a:cs typeface="Arial" charset="0"/>
                <a:sym typeface="Gruppo" pitchFamily="2" charset="0"/>
              </a:rPr>
              <a:t>Over the years, the data reveal that the average </a:t>
            </a:r>
            <a:r>
              <a:rPr lang="it-IT" sz="3000" b="1" smtClean="0">
                <a:solidFill>
                  <a:srgbClr val="0000FF"/>
                </a:solidFill>
                <a:latin typeface="Gruppo" pitchFamily="2" charset="0"/>
                <a:cs typeface="Arial" charset="0"/>
                <a:sym typeface="Gruppo" pitchFamily="2" charset="0"/>
              </a:rPr>
              <a:t>narcissism score</a:t>
            </a:r>
            <a:r>
              <a:rPr lang="it-IT" sz="3000" b="1" smtClean="0">
                <a:latin typeface="Gruppo" pitchFamily="2" charset="0"/>
                <a:cs typeface="Arial" charset="0"/>
                <a:sym typeface="Gruppo" pitchFamily="2" charset="0"/>
              </a:rPr>
              <a:t> has been steadily increasing statistically: </a:t>
            </a:r>
          </a:p>
          <a:p>
            <a:pPr marL="0" indent="0" eaLnBrk="1" hangingPunct="1">
              <a:spcBef>
                <a:spcPct val="0"/>
              </a:spcBef>
              <a:buClr>
                <a:srgbClr val="000000"/>
              </a:buClr>
              <a:buSzPct val="37000"/>
            </a:pPr>
            <a:r>
              <a:rPr lang="it-IT" sz="3000" b="1" smtClean="0">
                <a:solidFill>
                  <a:srgbClr val="0000FF"/>
                </a:solidFill>
                <a:latin typeface="Gruppo" pitchFamily="2" charset="0"/>
                <a:cs typeface="Arial" charset="0"/>
                <a:sym typeface="Gruppo" pitchFamily="2" charset="0"/>
              </a:rPr>
              <a:t>70 percent of students today score higher on narcissism and lower on empathy than did the average student thirty years ago.</a:t>
            </a:r>
          </a:p>
          <a:p>
            <a:pPr marL="0" indent="0" eaLnBrk="1" hangingPunct="1">
              <a:spcBef>
                <a:spcPct val="0"/>
              </a:spcBef>
              <a:buClr>
                <a:srgbClr val="595959"/>
              </a:buClr>
            </a:pPr>
            <a:endParaRPr lang="it-IT" sz="3000" b="1" smtClean="0">
              <a:solidFill>
                <a:srgbClr val="595959"/>
              </a:solidFill>
              <a:latin typeface="Gruppo" pitchFamily="2" charset="0"/>
              <a:cs typeface="Arial" charset="0"/>
              <a:sym typeface="Gruppo" pitchFamily="2" charset="0"/>
            </a:endParaRPr>
          </a:p>
        </p:txBody>
      </p:sp>
      <p:pic>
        <p:nvPicPr>
          <p:cNvPr id="104453" name="Shape 428" descr="images-2.jpg"/>
          <p:cNvPicPr preferRelativeResize="0">
            <a:picLocks noChangeAspect="1" noChangeArrowheads="1"/>
          </p:cNvPicPr>
          <p:nvPr/>
        </p:nvPicPr>
        <p:blipFill>
          <a:blip r:embed="rId4"/>
          <a:srcRect/>
          <a:stretch>
            <a:fillRect/>
          </a:stretch>
        </p:blipFill>
        <p:spPr bwMode="auto">
          <a:xfrm>
            <a:off x="6376988" y="1019175"/>
            <a:ext cx="2765425" cy="280193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Shape 433"/>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06499" name="Shape 434"/>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
        <p:nvSpPr>
          <p:cNvPr id="106500" name="Shape 435"/>
          <p:cNvSpPr txBox="1">
            <a:spLocks noGrp="1"/>
          </p:cNvSpPr>
          <p:nvPr>
            <p:ph type="body" idx="1"/>
          </p:nvPr>
        </p:nvSpPr>
        <p:spPr>
          <a:xfrm>
            <a:off x="2833688" y="238125"/>
            <a:ext cx="6303962" cy="4089400"/>
          </a:xfrm>
        </p:spPr>
        <p:txBody>
          <a:bodyPr/>
          <a:lstStyle/>
          <a:p>
            <a:pPr marL="0" indent="0" eaLnBrk="1" hangingPunct="1">
              <a:spcBef>
                <a:spcPct val="0"/>
              </a:spcBef>
              <a:buClr>
                <a:srgbClr val="000000"/>
              </a:buClr>
              <a:buSzPct val="46000"/>
            </a:pPr>
            <a:r>
              <a:rPr lang="it-IT" sz="2400" b="1" smtClean="0">
                <a:latin typeface="Gruppo" pitchFamily="2" charset="0"/>
                <a:cs typeface="Arial" charset="0"/>
                <a:sym typeface="Gruppo" pitchFamily="2" charset="0"/>
              </a:rPr>
              <a:t>What can we do about the </a:t>
            </a:r>
            <a:r>
              <a:rPr lang="it-IT" sz="2400" b="1" smtClean="0">
                <a:solidFill>
                  <a:srgbClr val="0000FF"/>
                </a:solidFill>
                <a:latin typeface="Gruppo" pitchFamily="2" charset="0"/>
                <a:cs typeface="Arial" charset="0"/>
                <a:sym typeface="Gruppo" pitchFamily="2" charset="0"/>
              </a:rPr>
              <a:t>epidemic of narcissism</a:t>
            </a:r>
            <a:r>
              <a:rPr lang="it-IT" sz="2400" b="1" smtClean="0">
                <a:latin typeface="Gruppo" pitchFamily="2" charset="0"/>
                <a:cs typeface="Arial" charset="0"/>
                <a:sym typeface="Gruppo" pitchFamily="2" charset="0"/>
              </a:rPr>
              <a:t>? </a:t>
            </a:r>
          </a:p>
          <a:p>
            <a:pPr marL="0" indent="0" eaLnBrk="1" hangingPunct="1">
              <a:spcBef>
                <a:spcPct val="0"/>
              </a:spcBef>
              <a:buClr>
                <a:srgbClr val="595959"/>
              </a:buClr>
            </a:pPr>
            <a:endParaRPr lang="it-IT" sz="1200" b="1" smtClean="0">
              <a:solidFill>
                <a:srgbClr val="0000FF"/>
              </a:solidFill>
              <a:latin typeface="Gruppo" pitchFamily="2" charset="0"/>
              <a:cs typeface="Arial" charset="0"/>
              <a:sym typeface="Gruppo" pitchFamily="2" charset="0"/>
            </a:endParaRPr>
          </a:p>
          <a:p>
            <a:pPr marL="0" indent="0" eaLnBrk="1" hangingPunct="1">
              <a:spcBef>
                <a:spcPct val="0"/>
              </a:spcBef>
              <a:buClr>
                <a:srgbClr val="000000"/>
              </a:buClr>
              <a:buSzPct val="46000"/>
            </a:pPr>
            <a:r>
              <a:rPr lang="it-IT" sz="2400" b="1" smtClean="0">
                <a:solidFill>
                  <a:srgbClr val="0000FF"/>
                </a:solidFill>
                <a:latin typeface="Gruppo" pitchFamily="2" charset="0"/>
                <a:cs typeface="Arial" charset="0"/>
                <a:sym typeface="Gruppo" pitchFamily="2" charset="0"/>
              </a:rPr>
              <a:t>Social:</a:t>
            </a:r>
            <a:r>
              <a:rPr lang="it-IT" sz="2400" b="1" smtClean="0">
                <a:latin typeface="Gruppo" pitchFamily="2" charset="0"/>
                <a:cs typeface="Arial" charset="0"/>
                <a:sym typeface="Gruppo" pitchFamily="2" charset="0"/>
              </a:rPr>
              <a:t> Teaching empathy and social skills in schools instead of self-focus; </a:t>
            </a:r>
          </a:p>
          <a:p>
            <a:pPr marL="0" indent="0" eaLnBrk="1" hangingPunct="1">
              <a:spcBef>
                <a:spcPct val="0"/>
              </a:spcBef>
              <a:buClr>
                <a:srgbClr val="000000"/>
              </a:buClr>
              <a:buSzPct val="46000"/>
            </a:pPr>
            <a:r>
              <a:rPr lang="it-IT" sz="2400" b="1" smtClean="0">
                <a:solidFill>
                  <a:srgbClr val="0000FF"/>
                </a:solidFill>
                <a:latin typeface="Gruppo" pitchFamily="2" charset="0"/>
                <a:cs typeface="Arial" charset="0"/>
                <a:sym typeface="Gruppo" pitchFamily="2" charset="0"/>
              </a:rPr>
              <a:t>Personal:</a:t>
            </a:r>
            <a:r>
              <a:rPr lang="it-IT" sz="2400" b="1" smtClean="0">
                <a:latin typeface="Gruppo" pitchFamily="2" charset="0"/>
                <a:cs typeface="Arial" charset="0"/>
                <a:sym typeface="Gruppo" pitchFamily="2" charset="0"/>
              </a:rPr>
              <a:t> parenting differently, practicing gratitude, caring for others, and self-compassion.</a:t>
            </a:r>
          </a:p>
          <a:p>
            <a:pPr marL="0" indent="0" eaLnBrk="1" hangingPunct="1">
              <a:spcBef>
                <a:spcPct val="0"/>
              </a:spcBef>
              <a:buClr>
                <a:srgbClr val="000000"/>
              </a:buClr>
              <a:buSzPct val="92000"/>
            </a:pPr>
            <a:endParaRPr lang="it-IT" sz="1200" b="1" smtClean="0">
              <a:latin typeface="Gruppo" pitchFamily="2" charset="0"/>
              <a:cs typeface="Arial" charset="0"/>
              <a:sym typeface="Gruppo" pitchFamily="2" charset="0"/>
            </a:endParaRPr>
          </a:p>
          <a:p>
            <a:pPr marL="0" indent="0" eaLnBrk="1" hangingPunct="1">
              <a:spcBef>
                <a:spcPct val="0"/>
              </a:spcBef>
              <a:buClr>
                <a:srgbClr val="000000"/>
              </a:buClr>
              <a:buSzPct val="46000"/>
            </a:pPr>
            <a:r>
              <a:rPr lang="it-IT" sz="2400" b="1" smtClean="0">
                <a:latin typeface="Gruppo" pitchFamily="2" charset="0"/>
                <a:cs typeface="Arial" charset="0"/>
                <a:sym typeface="Gruppo" pitchFamily="2" charset="0"/>
              </a:rPr>
              <a:t>Action at both levels is necessary to effectively curtail the epidemic of narcissism . </a:t>
            </a:r>
          </a:p>
        </p:txBody>
      </p:sp>
      <p:pic>
        <p:nvPicPr>
          <p:cNvPr id="106501" name="Shape 436" descr="images-2.jpg"/>
          <p:cNvPicPr preferRelativeResize="0">
            <a:picLocks noChangeAspect="1" noChangeArrowheads="1"/>
          </p:cNvPicPr>
          <p:nvPr/>
        </p:nvPicPr>
        <p:blipFill>
          <a:blip r:embed="rId4"/>
          <a:srcRect/>
          <a:stretch>
            <a:fillRect/>
          </a:stretch>
        </p:blipFill>
        <p:spPr bwMode="auto">
          <a:xfrm>
            <a:off x="0" y="881063"/>
            <a:ext cx="2765425" cy="28035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Shape 441"/>
          <p:cNvSpPr txBox="1">
            <a:spLocks noGrp="1"/>
          </p:cNvSpPr>
          <p:nvPr>
            <p:ph type="body" idx="1"/>
          </p:nvPr>
        </p:nvSpPr>
        <p:spPr>
          <a:xfrm>
            <a:off x="336550" y="327025"/>
            <a:ext cx="5351463" cy="4067175"/>
          </a:xfrm>
        </p:spPr>
        <p:txBody>
          <a:bodyPr/>
          <a:lstStyle/>
          <a:p>
            <a:pPr marL="0" indent="0" eaLnBrk="1" hangingPunct="1">
              <a:spcBef>
                <a:spcPct val="0"/>
              </a:spcBef>
              <a:buClr>
                <a:srgbClr val="000000"/>
              </a:buClr>
              <a:buSzPct val="42000"/>
            </a:pPr>
            <a:r>
              <a:rPr lang="it-IT" sz="2600" b="1" smtClean="0">
                <a:latin typeface="Gruppo" pitchFamily="2" charset="0"/>
                <a:cs typeface="Arial" charset="0"/>
                <a:sym typeface="Gruppo" pitchFamily="2" charset="0"/>
              </a:rPr>
              <a:t>In the present </a:t>
            </a:r>
            <a:r>
              <a:rPr lang="it-IT" sz="2600" b="1" smtClean="0">
                <a:solidFill>
                  <a:srgbClr val="0000FF"/>
                </a:solidFill>
                <a:latin typeface="Gruppo" pitchFamily="2" charset="0"/>
                <a:cs typeface="Arial" charset="0"/>
                <a:sym typeface="Gruppo" pitchFamily="2" charset="0"/>
              </a:rPr>
              <a:t>Era</a:t>
            </a:r>
            <a:r>
              <a:rPr lang="it-IT" sz="2600" b="1" smtClean="0">
                <a:latin typeface="Gruppo" pitchFamily="2" charset="0"/>
                <a:cs typeface="Arial" charset="0"/>
                <a:sym typeface="Gruppo" pitchFamily="2" charset="0"/>
              </a:rPr>
              <a:t> promoting processes </a:t>
            </a:r>
            <a:r>
              <a:rPr lang="it-IT" sz="2600" b="1" smtClean="0">
                <a:solidFill>
                  <a:srgbClr val="0000FF"/>
                </a:solidFill>
                <a:latin typeface="Gruppo" pitchFamily="2" charset="0"/>
                <a:cs typeface="Arial" charset="0"/>
                <a:sym typeface="Gruppo" pitchFamily="2" charset="0"/>
              </a:rPr>
              <a:t>that protect and foster the development of fully functioning persons, families, groups, organizations and communities</a:t>
            </a:r>
            <a:r>
              <a:rPr lang="it-IT" sz="2600" b="1" smtClean="0">
                <a:latin typeface="Gruppo" pitchFamily="2" charset="0"/>
                <a:cs typeface="Arial" charset="0"/>
                <a:sym typeface="Gruppo" pitchFamily="2" charset="0"/>
              </a:rPr>
              <a:t> is not only of vital importance for </a:t>
            </a:r>
            <a:r>
              <a:rPr lang="it-IT" sz="2600" b="1" smtClean="0">
                <a:solidFill>
                  <a:srgbClr val="0000FF"/>
                </a:solidFill>
                <a:latin typeface="Gruppo" pitchFamily="2" charset="0"/>
                <a:cs typeface="Arial" charset="0"/>
                <a:sym typeface="Gruppo" pitchFamily="2" charset="0"/>
              </a:rPr>
              <a:t>human survival and welfare </a:t>
            </a:r>
            <a:r>
              <a:rPr lang="it-IT" sz="2600" b="1" smtClean="0">
                <a:latin typeface="Gruppo" pitchFamily="2" charset="0"/>
                <a:cs typeface="Arial" charset="0"/>
                <a:sym typeface="Gruppo" pitchFamily="2" charset="0"/>
              </a:rPr>
              <a:t>but also for the welfare of the entire </a:t>
            </a:r>
            <a:r>
              <a:rPr lang="it-IT" sz="2600" b="1" smtClean="0">
                <a:solidFill>
                  <a:srgbClr val="38761D"/>
                </a:solidFill>
                <a:latin typeface="Gruppo" pitchFamily="2" charset="0"/>
                <a:cs typeface="Arial" charset="0"/>
                <a:sym typeface="Gruppo" pitchFamily="2" charset="0"/>
              </a:rPr>
              <a:t>planet</a:t>
            </a:r>
            <a:r>
              <a:rPr lang="it-IT" sz="2600" b="1" smtClean="0">
                <a:latin typeface="Gruppo" pitchFamily="2" charset="0"/>
                <a:cs typeface="Arial" charset="0"/>
                <a:sym typeface="Gruppo" pitchFamily="2" charset="0"/>
              </a:rPr>
              <a:t>. </a:t>
            </a:r>
          </a:p>
          <a:p>
            <a:pPr marL="0" indent="0" eaLnBrk="1" hangingPunct="1">
              <a:spcBef>
                <a:spcPct val="0"/>
              </a:spcBef>
              <a:buClr>
                <a:srgbClr val="595959"/>
              </a:buClr>
            </a:pPr>
            <a:endParaRPr lang="it-IT" sz="2600" b="1" smtClean="0">
              <a:latin typeface="Gruppo" pitchFamily="2" charset="0"/>
              <a:cs typeface="Arial" charset="0"/>
              <a:sym typeface="Gruppo" pitchFamily="2" charset="0"/>
            </a:endParaRPr>
          </a:p>
        </p:txBody>
      </p:sp>
      <p:sp>
        <p:nvSpPr>
          <p:cNvPr id="108547" name="Shape 442"/>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08548" name="Shape 443"/>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pic>
        <p:nvPicPr>
          <p:cNvPr id="108549" name="Shape 444"/>
          <p:cNvPicPr preferRelativeResize="0">
            <a:picLocks noChangeAspect="1" noChangeArrowheads="1"/>
          </p:cNvPicPr>
          <p:nvPr/>
        </p:nvPicPr>
        <p:blipFill>
          <a:blip r:embed="rId4"/>
          <a:srcRect/>
          <a:stretch>
            <a:fillRect/>
          </a:stretch>
        </p:blipFill>
        <p:spPr bwMode="auto">
          <a:xfrm>
            <a:off x="5299075" y="1257300"/>
            <a:ext cx="3540125" cy="26289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4" name="Shape 449"/>
          <p:cNvPicPr preferRelativeResize="0">
            <a:picLocks noChangeAspect="1" noChangeArrowheads="1"/>
          </p:cNvPicPr>
          <p:nvPr/>
        </p:nvPicPr>
        <p:blipFill>
          <a:blip r:embed="rId3"/>
          <a:srcRect/>
          <a:stretch>
            <a:fillRect/>
          </a:stretch>
        </p:blipFill>
        <p:spPr bwMode="auto">
          <a:xfrm>
            <a:off x="1525588" y="-19050"/>
            <a:ext cx="5873750" cy="4494213"/>
          </a:xfrm>
          <a:prstGeom prst="rect">
            <a:avLst/>
          </a:prstGeom>
          <a:noFill/>
          <a:ln w="9525">
            <a:noFill/>
            <a:miter lim="800000"/>
            <a:headEnd/>
            <a:tailEnd/>
          </a:ln>
        </p:spPr>
      </p:pic>
      <p:sp>
        <p:nvSpPr>
          <p:cNvPr id="110595" name="Shape 450"/>
          <p:cNvSpPr txBox="1">
            <a:spLocks noChangeArrowheads="1"/>
          </p:cNvSpPr>
          <p:nvPr/>
        </p:nvSpPr>
        <p:spPr bwMode="auto">
          <a:xfrm>
            <a:off x="1822450" y="26988"/>
            <a:ext cx="5280025" cy="3676650"/>
          </a:xfrm>
          <a:prstGeom prst="rect">
            <a:avLst/>
          </a:prstGeom>
          <a:noFill/>
          <a:ln w="9525">
            <a:noFill/>
            <a:miter lim="800000"/>
            <a:headEnd/>
            <a:tailEnd/>
          </a:ln>
        </p:spPr>
        <p:txBody>
          <a:bodyPr lIns="91425" tIns="91425" rIns="91425" bIns="91425"/>
          <a:lstStyle/>
          <a:p>
            <a:pPr algn="ctr"/>
            <a:endParaRPr lang="it-IT" sz="5300" b="1">
              <a:solidFill>
                <a:srgbClr val="FFFFFF"/>
              </a:solidFill>
              <a:latin typeface="Gruppo" pitchFamily="2" charset="0"/>
              <a:sym typeface="Gruppo" pitchFamily="2" charset="0"/>
            </a:endParaRPr>
          </a:p>
          <a:p>
            <a:pPr algn="ctr"/>
            <a:r>
              <a:rPr lang="it-IT" sz="5300" b="1">
                <a:solidFill>
                  <a:srgbClr val="FFFFFF"/>
                </a:solidFill>
                <a:latin typeface="Gruppo" pitchFamily="2" charset="0"/>
                <a:sym typeface="Gruppo" pitchFamily="2" charset="0"/>
              </a:rPr>
              <a:t>Grazie!</a:t>
            </a:r>
          </a:p>
          <a:p>
            <a:pPr algn="ctr"/>
            <a:r>
              <a:rPr lang="it-IT" sz="5300" b="1">
                <a:solidFill>
                  <a:srgbClr val="FFFFFF"/>
                </a:solidFill>
                <a:latin typeface="Gruppo" pitchFamily="2" charset="0"/>
                <a:sym typeface="Gruppo" pitchFamily="2" charset="0"/>
              </a:rPr>
              <a:t>Thankyou!</a:t>
            </a:r>
          </a:p>
        </p:txBody>
      </p:sp>
      <p:sp>
        <p:nvSpPr>
          <p:cNvPr id="110596" name="Shape 451"/>
          <p:cNvSpPr>
            <a:spLocks noChangeArrowheads="1"/>
          </p:cNvSpPr>
          <p:nvPr/>
        </p:nvSpPr>
        <p:spPr bwMode="auto">
          <a:xfrm rot="10800000" flipH="1">
            <a:off x="0" y="4452938"/>
            <a:ext cx="9144000" cy="20637"/>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10597" name="Shape 452"/>
          <p:cNvPicPr preferRelativeResize="0">
            <a:picLocks noChangeAspect="1" noChangeArrowheads="1"/>
          </p:cNvPicPr>
          <p:nvPr/>
        </p:nvPicPr>
        <p:blipFill>
          <a:blip r:embed="rId4"/>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Shape 457"/>
          <p:cNvSpPr txBox="1">
            <a:spLocks noGrp="1"/>
          </p:cNvSpPr>
          <p:nvPr>
            <p:ph type="body" idx="1"/>
          </p:nvPr>
        </p:nvSpPr>
        <p:spPr>
          <a:xfrm>
            <a:off x="311150" y="390525"/>
            <a:ext cx="8521700" cy="3705225"/>
          </a:xfrm>
        </p:spPr>
        <p:txBody>
          <a:bodyPr/>
          <a:lstStyle/>
          <a:p>
            <a:pPr marL="0" indent="0" algn="ctr" eaLnBrk="1" hangingPunct="1">
              <a:spcBef>
                <a:spcPct val="0"/>
              </a:spcBef>
              <a:buClr>
                <a:srgbClr val="000000"/>
              </a:buClr>
              <a:buSzPct val="46000"/>
            </a:pPr>
            <a:r>
              <a:rPr lang="it-IT" sz="2400" b="1" smtClean="0">
                <a:latin typeface="Gruppo" pitchFamily="2" charset="0"/>
                <a:cs typeface="Arial" charset="0"/>
                <a:sym typeface="Gruppo" pitchFamily="2" charset="0"/>
              </a:rPr>
              <a:t>Alberto Zucconi </a:t>
            </a:r>
          </a:p>
          <a:p>
            <a:pPr marL="0" indent="0" algn="ctr" eaLnBrk="1" hangingPunct="1">
              <a:spcBef>
                <a:spcPct val="0"/>
              </a:spcBef>
              <a:buClr>
                <a:srgbClr val="000000"/>
              </a:buClr>
              <a:buSzPct val="46000"/>
            </a:pPr>
            <a:r>
              <a:rPr lang="it-IT" sz="2400" b="1" smtClean="0">
                <a:solidFill>
                  <a:srgbClr val="0000FF"/>
                </a:solidFill>
                <a:latin typeface="Gruppo" pitchFamily="2" charset="0"/>
                <a:cs typeface="Arial" charset="0"/>
                <a:sym typeface="Gruppo" pitchFamily="2" charset="0"/>
              </a:rPr>
              <a:t>alberto.zucconi@iacpedu.org</a:t>
            </a:r>
          </a:p>
          <a:p>
            <a:pPr marL="0" indent="0" algn="ctr" eaLnBrk="1" hangingPunct="1">
              <a:spcBef>
                <a:spcPct val="0"/>
              </a:spcBef>
              <a:buClr>
                <a:srgbClr val="000000"/>
              </a:buClr>
              <a:buSzPct val="46000"/>
            </a:pPr>
            <a:r>
              <a:rPr lang="it-IT" sz="2400" b="1" smtClean="0">
                <a:latin typeface="Gruppo" pitchFamily="2" charset="0"/>
                <a:cs typeface="Arial" charset="0"/>
                <a:sym typeface="Gruppo" pitchFamily="2" charset="0"/>
              </a:rPr>
              <a:t>Istituto dell’Approccio Centrato sulla Persona</a:t>
            </a:r>
          </a:p>
          <a:p>
            <a:pPr marL="0" indent="0" algn="ctr" eaLnBrk="1" hangingPunct="1">
              <a:spcBef>
                <a:spcPct val="0"/>
              </a:spcBef>
              <a:buClr>
                <a:srgbClr val="000000"/>
              </a:buClr>
              <a:buSzPct val="46000"/>
            </a:pPr>
            <a:r>
              <a:rPr lang="it-IT" sz="2400" b="1" smtClean="0">
                <a:latin typeface="Gruppo" pitchFamily="2" charset="0"/>
                <a:cs typeface="Arial" charset="0"/>
                <a:sym typeface="Gruppo" pitchFamily="2" charset="0"/>
              </a:rPr>
              <a:t>Person Centered Approach Institute (IACP) </a:t>
            </a:r>
          </a:p>
          <a:p>
            <a:pPr marL="0" indent="0" algn="ctr" eaLnBrk="1" hangingPunct="1">
              <a:spcBef>
                <a:spcPct val="0"/>
              </a:spcBef>
              <a:buClr>
                <a:srgbClr val="000000"/>
              </a:buClr>
              <a:buSzPct val="46000"/>
            </a:pPr>
            <a:r>
              <a:rPr lang="it-IT" sz="2400" b="1" u="sng" smtClean="0">
                <a:solidFill>
                  <a:srgbClr val="3333FF"/>
                </a:solidFill>
                <a:latin typeface="Gruppo" pitchFamily="2" charset="0"/>
                <a:cs typeface="Arial" charset="0"/>
                <a:sym typeface="Gruppo" pitchFamily="2" charset="0"/>
              </a:rPr>
              <a:t>www.iacp.it</a:t>
            </a:r>
            <a:endParaRPr lang="it-IT" sz="2400" b="1" u="sng" smtClean="0">
              <a:solidFill>
                <a:srgbClr val="3333FF"/>
              </a:solidFill>
              <a:latin typeface="Gruppo" pitchFamily="2" charset="0"/>
              <a:cs typeface="Arial" charset="0"/>
              <a:sym typeface="Gruppo" pitchFamily="2" charset="0"/>
              <a:hlinkClick r:id="rId3"/>
            </a:endParaRPr>
          </a:p>
          <a:p>
            <a:pPr marL="0" indent="0" algn="ctr" eaLnBrk="1" hangingPunct="1">
              <a:spcBef>
                <a:spcPct val="0"/>
              </a:spcBef>
              <a:buClr>
                <a:srgbClr val="000000"/>
              </a:buClr>
              <a:buSzPct val="46000"/>
            </a:pPr>
            <a:r>
              <a:rPr lang="it-IT" sz="2400" b="1" smtClean="0">
                <a:latin typeface="Gruppo" pitchFamily="2" charset="0"/>
                <a:cs typeface="Arial" charset="0"/>
                <a:sym typeface="Gruppo" pitchFamily="2" charset="0"/>
              </a:rPr>
              <a:t>World Academy of Art and </a:t>
            </a:r>
            <a:r>
              <a:rPr lang="it-IT" sz="2400" b="1" smtClean="0">
                <a:solidFill>
                  <a:srgbClr val="0033CC"/>
                </a:solidFill>
                <a:latin typeface="Gruppo" pitchFamily="2" charset="0"/>
                <a:cs typeface="Arial" charset="0"/>
                <a:sym typeface="Gruppo" pitchFamily="2" charset="0"/>
              </a:rPr>
              <a:t>Science</a:t>
            </a:r>
            <a:r>
              <a:rPr lang="it-IT" sz="2400" b="1" smtClean="0">
                <a:latin typeface="Gruppo" pitchFamily="2" charset="0"/>
                <a:cs typeface="Arial" charset="0"/>
                <a:sym typeface="Gruppo" pitchFamily="2" charset="0"/>
              </a:rPr>
              <a:t> (WAAS)</a:t>
            </a:r>
          </a:p>
          <a:p>
            <a:pPr marL="0" indent="0" algn="ctr" eaLnBrk="1" hangingPunct="1">
              <a:spcBef>
                <a:spcPct val="0"/>
              </a:spcBef>
              <a:buClr>
                <a:srgbClr val="000000"/>
              </a:buClr>
              <a:buSzPct val="46000"/>
            </a:pPr>
            <a:r>
              <a:rPr lang="it-IT" sz="2400" b="1" u="sng" smtClean="0">
                <a:solidFill>
                  <a:srgbClr val="0033CC"/>
                </a:solidFill>
                <a:latin typeface="Gruppo" pitchFamily="2" charset="0"/>
                <a:cs typeface="Arial" charset="0"/>
                <a:sym typeface="Gruppo" pitchFamily="2" charset="0"/>
                <a:hlinkClick r:id="rId4"/>
              </a:rPr>
              <a:t>www.worldacademy.org</a:t>
            </a:r>
            <a:r>
              <a:rPr lang="it-IT" sz="2400" b="1" u="sng" smtClean="0">
                <a:solidFill>
                  <a:srgbClr val="0033CC"/>
                </a:solidFill>
                <a:latin typeface="Gruppo" pitchFamily="2" charset="0"/>
                <a:cs typeface="Arial" charset="0"/>
                <a:sym typeface="Gruppo" pitchFamily="2" charset="0"/>
              </a:rPr>
              <a:t>  </a:t>
            </a:r>
            <a:endParaRPr lang="it-IT" sz="2400" b="1" u="sng" smtClean="0">
              <a:solidFill>
                <a:srgbClr val="0033CC"/>
              </a:solidFill>
              <a:latin typeface="Gruppo" pitchFamily="2" charset="0"/>
              <a:cs typeface="Arial" charset="0"/>
              <a:sym typeface="Gruppo" pitchFamily="2" charset="0"/>
              <a:hlinkClick r:id="rId4"/>
            </a:endParaRPr>
          </a:p>
          <a:p>
            <a:pPr marL="0" indent="0" algn="ctr" eaLnBrk="1" hangingPunct="1">
              <a:spcBef>
                <a:spcPct val="0"/>
              </a:spcBef>
              <a:buClr>
                <a:srgbClr val="000000"/>
              </a:buClr>
              <a:buSzPct val="46000"/>
            </a:pPr>
            <a:r>
              <a:rPr lang="it-IT" sz="2400" b="1" smtClean="0">
                <a:latin typeface="Gruppo" pitchFamily="2" charset="0"/>
                <a:cs typeface="Arial" charset="0"/>
                <a:sym typeface="Gruppo" pitchFamily="2" charset="0"/>
              </a:rPr>
              <a:t>World University Consortium (WUC)</a:t>
            </a:r>
          </a:p>
          <a:p>
            <a:pPr marL="0" indent="0" algn="ctr" eaLnBrk="1" hangingPunct="1">
              <a:spcBef>
                <a:spcPct val="0"/>
              </a:spcBef>
              <a:buClr>
                <a:srgbClr val="000000"/>
              </a:buClr>
              <a:buSzPct val="46000"/>
            </a:pPr>
            <a:r>
              <a:rPr lang="it-IT" sz="2400" b="1" u="sng" smtClean="0">
                <a:solidFill>
                  <a:srgbClr val="0000FF"/>
                </a:solidFill>
                <a:latin typeface="Gruppo" pitchFamily="2" charset="0"/>
                <a:cs typeface="Arial" charset="0"/>
                <a:sym typeface="Gruppo" pitchFamily="2" charset="0"/>
              </a:rPr>
              <a:t>www.wunicon.org</a:t>
            </a:r>
            <a:endParaRPr lang="it-IT" sz="2400" b="1" u="sng" smtClean="0">
              <a:solidFill>
                <a:srgbClr val="0000FF"/>
              </a:solidFill>
              <a:latin typeface="Gruppo" pitchFamily="2" charset="0"/>
              <a:cs typeface="Arial" charset="0"/>
              <a:sym typeface="Gruppo" pitchFamily="2" charset="0"/>
              <a:hlinkClick r:id="rId5"/>
            </a:endParaRPr>
          </a:p>
          <a:p>
            <a:pPr marL="0" indent="0" algn="ctr" eaLnBrk="1" hangingPunct="1">
              <a:spcBef>
                <a:spcPct val="0"/>
              </a:spcBef>
              <a:buClr>
                <a:srgbClr val="595959"/>
              </a:buClr>
            </a:pPr>
            <a:endParaRPr lang="it-IT" sz="2400" b="1" smtClean="0">
              <a:latin typeface="Gruppo" pitchFamily="2" charset="0"/>
              <a:cs typeface="Arial" charset="0"/>
              <a:sym typeface="Gruppo" pitchFamily="2" charset="0"/>
            </a:endParaRPr>
          </a:p>
        </p:txBody>
      </p:sp>
      <p:sp>
        <p:nvSpPr>
          <p:cNvPr id="112643" name="Shape 458"/>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112644" name="Shape 459"/>
          <p:cNvPicPr preferRelativeResize="0">
            <a:picLocks noChangeAspect="1" noChangeArrowheads="1"/>
          </p:cNvPicPr>
          <p:nvPr/>
        </p:nvPicPr>
        <p:blipFill>
          <a:blip r:embed="rId6"/>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Shape 79"/>
          <p:cNvSpPr txBox="1">
            <a:spLocks noGrp="1"/>
          </p:cNvSpPr>
          <p:nvPr>
            <p:ph type="body" idx="1"/>
          </p:nvPr>
        </p:nvSpPr>
        <p:spPr>
          <a:xfrm>
            <a:off x="311150" y="747713"/>
            <a:ext cx="8521700" cy="2733675"/>
          </a:xfrm>
        </p:spPr>
        <p:txBody>
          <a:bodyPr/>
          <a:lstStyle/>
          <a:p>
            <a:pPr marL="0" indent="0" eaLnBrk="1" hangingPunct="1">
              <a:spcBef>
                <a:spcPts val="1000"/>
              </a:spcBef>
              <a:buClr>
                <a:srgbClr val="000000"/>
              </a:buClr>
              <a:buSzPct val="37000"/>
            </a:pPr>
            <a:r>
              <a:rPr lang="it-IT" sz="3000" b="1" smtClean="0">
                <a:latin typeface="Gruppo" pitchFamily="2" charset="0"/>
                <a:cs typeface="Arial" charset="0"/>
                <a:sym typeface="Gruppo" pitchFamily="2" charset="0"/>
              </a:rPr>
              <a:t>Paul Crutzen, Nobel Prize recipient and WAAS Fellow,  reminds us that today:</a:t>
            </a:r>
          </a:p>
          <a:p>
            <a:pPr marL="0" indent="0" algn="ctr" eaLnBrk="1" hangingPunct="1">
              <a:spcBef>
                <a:spcPts val="1000"/>
              </a:spcBef>
              <a:buClr>
                <a:srgbClr val="000000"/>
              </a:buClr>
              <a:buSzPct val="31000"/>
            </a:pPr>
            <a:r>
              <a:rPr lang="it-IT" sz="3600" b="1" smtClean="0">
                <a:solidFill>
                  <a:srgbClr val="0000FF"/>
                </a:solidFill>
                <a:latin typeface="Gruppo" pitchFamily="2" charset="0"/>
                <a:cs typeface="Arial" charset="0"/>
                <a:sym typeface="Gruppo" pitchFamily="2" charset="0"/>
              </a:rPr>
              <a:t>“</a:t>
            </a:r>
            <a:r>
              <a:rPr lang="it-IT" sz="3600" b="1" i="1" smtClean="0">
                <a:solidFill>
                  <a:srgbClr val="0000FF"/>
                </a:solidFill>
                <a:latin typeface="Gruppo" pitchFamily="2" charset="0"/>
                <a:cs typeface="Arial" charset="0"/>
                <a:sym typeface="Gruppo" pitchFamily="2" charset="0"/>
              </a:rPr>
              <a:t>human activities are the main variable impacting on all planet’s life forms</a:t>
            </a:r>
            <a:r>
              <a:rPr lang="it-IT" sz="3600" b="1" smtClean="0">
                <a:solidFill>
                  <a:srgbClr val="0000FF"/>
                </a:solidFill>
                <a:latin typeface="Gruppo" pitchFamily="2" charset="0"/>
                <a:cs typeface="Arial" charset="0"/>
                <a:sym typeface="Gruppo" pitchFamily="2" charset="0"/>
              </a:rPr>
              <a:t>”</a:t>
            </a:r>
          </a:p>
          <a:p>
            <a:pPr marL="0" indent="0" eaLnBrk="1" hangingPunct="1">
              <a:spcBef>
                <a:spcPts val="1000"/>
              </a:spcBef>
              <a:buClr>
                <a:srgbClr val="595959"/>
              </a:buClr>
            </a:pPr>
            <a:endParaRPr lang="it-IT" sz="3600" b="1" smtClean="0">
              <a:solidFill>
                <a:srgbClr val="595959"/>
              </a:solidFill>
              <a:latin typeface="Gruppo" pitchFamily="2" charset="0"/>
              <a:cs typeface="Arial" charset="0"/>
              <a:sym typeface="Gruppo" pitchFamily="2" charset="0"/>
            </a:endParaRPr>
          </a:p>
        </p:txBody>
      </p:sp>
      <p:sp>
        <p:nvSpPr>
          <p:cNvPr id="22531" name="Shape 80"/>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22532" name="Shape 81"/>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Shape 86"/>
          <p:cNvSpPr txBox="1">
            <a:spLocks noGrp="1"/>
          </p:cNvSpPr>
          <p:nvPr>
            <p:ph type="body" idx="1"/>
          </p:nvPr>
        </p:nvSpPr>
        <p:spPr>
          <a:xfrm>
            <a:off x="311150" y="390525"/>
            <a:ext cx="8521700" cy="3416300"/>
          </a:xfrm>
        </p:spPr>
        <p:txBody>
          <a:bodyPr/>
          <a:lstStyle/>
          <a:p>
            <a:pPr marL="0" indent="0" eaLnBrk="1" hangingPunct="1">
              <a:spcBef>
                <a:spcPts val="1000"/>
              </a:spcBef>
              <a:buClr>
                <a:srgbClr val="595959"/>
              </a:buClr>
            </a:pPr>
            <a:r>
              <a:rPr lang="it-IT" sz="2400" b="1" smtClean="0">
                <a:latin typeface="Gruppo" pitchFamily="2" charset="0"/>
                <a:cs typeface="Arial" charset="0"/>
                <a:sym typeface="Gruppo" pitchFamily="2" charset="0"/>
              </a:rPr>
              <a:t>There are a mounting number of challenges to be faced</a:t>
            </a:r>
            <a:r>
              <a:rPr lang="it-IT" sz="2000" b="1" smtClean="0">
                <a:latin typeface="Gruppo" pitchFamily="2" charset="0"/>
                <a:cs typeface="Arial" charset="0"/>
                <a:sym typeface="Gruppo" pitchFamily="2" charset="0"/>
              </a:rPr>
              <a:t>. </a:t>
            </a:r>
          </a:p>
          <a:p>
            <a:pPr marL="0" indent="0" eaLnBrk="1" hangingPunct="1">
              <a:spcBef>
                <a:spcPts val="1000"/>
              </a:spcBef>
              <a:buClr>
                <a:srgbClr val="595959"/>
              </a:buClr>
            </a:pPr>
            <a:endParaRPr lang="it-IT" sz="900" b="1" smtClean="0">
              <a:latin typeface="Gruppo" pitchFamily="2" charset="0"/>
              <a:cs typeface="Arial" charset="0"/>
              <a:sym typeface="Gruppo" pitchFamily="2" charset="0"/>
            </a:endParaRPr>
          </a:p>
          <a:p>
            <a:pPr marL="0" indent="0" eaLnBrk="1" hangingPunct="1">
              <a:spcBef>
                <a:spcPts val="1000"/>
              </a:spcBef>
              <a:buClr>
                <a:srgbClr val="595959"/>
              </a:buClr>
            </a:pPr>
            <a:r>
              <a:rPr lang="it-IT" sz="2400" b="1" smtClean="0">
                <a:latin typeface="Gruppo" pitchFamily="2" charset="0"/>
                <a:cs typeface="Arial" charset="0"/>
                <a:sym typeface="Gruppo" pitchFamily="2" charset="0"/>
              </a:rPr>
              <a:t>We need to foster new and solid bases for a sustainable global society, re-examining the dynamics of global, economic, social, political and cultural constructs</a:t>
            </a:r>
            <a:r>
              <a:rPr lang="it-IT" sz="2000" b="1" smtClean="0">
                <a:latin typeface="Gruppo" pitchFamily="2" charset="0"/>
                <a:cs typeface="Arial" charset="0"/>
                <a:sym typeface="Gruppo" pitchFamily="2" charset="0"/>
              </a:rPr>
              <a:t>:</a:t>
            </a:r>
          </a:p>
          <a:p>
            <a:pPr marL="0" indent="0" algn="ctr" eaLnBrk="1" hangingPunct="1">
              <a:spcBef>
                <a:spcPts val="1000"/>
              </a:spcBef>
              <a:buClr>
                <a:srgbClr val="595959"/>
              </a:buClr>
            </a:pPr>
            <a:r>
              <a:rPr lang="it-IT" sz="3400" b="1" smtClean="0">
                <a:solidFill>
                  <a:srgbClr val="0000FF"/>
                </a:solidFill>
                <a:latin typeface="Gruppo" pitchFamily="2" charset="0"/>
                <a:cs typeface="Arial" charset="0"/>
                <a:sym typeface="Gruppo" pitchFamily="2" charset="0"/>
              </a:rPr>
              <a:t>our ways of being in relationship </a:t>
            </a:r>
          </a:p>
          <a:p>
            <a:pPr marL="0" indent="0" algn="ctr" eaLnBrk="1" hangingPunct="1">
              <a:spcBef>
                <a:spcPts val="1000"/>
              </a:spcBef>
              <a:buClr>
                <a:srgbClr val="000000"/>
              </a:buClr>
              <a:buSzPct val="37000"/>
            </a:pPr>
            <a:r>
              <a:rPr lang="it-IT" sz="3400" b="1" smtClean="0">
                <a:solidFill>
                  <a:srgbClr val="0000FF"/>
                </a:solidFill>
                <a:latin typeface="Gruppo" pitchFamily="2" charset="0"/>
                <a:cs typeface="Arial" charset="0"/>
                <a:sym typeface="Gruppo" pitchFamily="2" charset="0"/>
              </a:rPr>
              <a:t>with ourselves, others and the world…</a:t>
            </a:r>
          </a:p>
          <a:p>
            <a:pPr marL="0" indent="0" eaLnBrk="1" hangingPunct="1">
              <a:lnSpc>
                <a:spcPct val="115000"/>
              </a:lnSpc>
              <a:spcBef>
                <a:spcPct val="0"/>
              </a:spcBef>
              <a:spcAft>
                <a:spcPts val="1600"/>
              </a:spcAft>
              <a:buClr>
                <a:srgbClr val="595959"/>
              </a:buClr>
            </a:pPr>
            <a:endParaRPr lang="it-IT" sz="2000" smtClean="0">
              <a:solidFill>
                <a:srgbClr val="595959"/>
              </a:solidFill>
              <a:latin typeface="Gruppo" pitchFamily="2" charset="0"/>
              <a:cs typeface="Arial" charset="0"/>
              <a:sym typeface="Gruppo" pitchFamily="2" charset="0"/>
            </a:endParaRPr>
          </a:p>
        </p:txBody>
      </p:sp>
      <p:sp>
        <p:nvSpPr>
          <p:cNvPr id="24579" name="Shape 87"/>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24580" name="Shape 88"/>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Shape 93"/>
          <p:cNvPicPr preferRelativeResize="0">
            <a:picLocks noChangeAspect="1" noChangeArrowheads="1"/>
          </p:cNvPicPr>
          <p:nvPr/>
        </p:nvPicPr>
        <p:blipFill>
          <a:blip r:embed="rId3"/>
          <a:srcRect/>
          <a:stretch>
            <a:fillRect/>
          </a:stretch>
        </p:blipFill>
        <p:spPr bwMode="auto">
          <a:xfrm>
            <a:off x="-84138" y="0"/>
            <a:ext cx="9228138"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4" name="Shape 98"/>
          <p:cNvPicPr preferRelativeResize="0">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Shape 103"/>
          <p:cNvSpPr txBox="1">
            <a:spLocks noGrp="1"/>
          </p:cNvSpPr>
          <p:nvPr>
            <p:ph type="body" idx="1"/>
          </p:nvPr>
        </p:nvSpPr>
        <p:spPr>
          <a:xfrm>
            <a:off x="311150" y="390525"/>
            <a:ext cx="8521700" cy="3416300"/>
          </a:xfrm>
        </p:spPr>
        <p:txBody>
          <a:bodyPr/>
          <a:lstStyle/>
          <a:p>
            <a:pPr marL="0" indent="0" algn="ctr" eaLnBrk="1" hangingPunct="1">
              <a:lnSpc>
                <a:spcPct val="115000"/>
              </a:lnSpc>
              <a:spcBef>
                <a:spcPct val="0"/>
              </a:spcBef>
              <a:spcAft>
                <a:spcPts val="1600"/>
              </a:spcAft>
              <a:buClr>
                <a:srgbClr val="595959"/>
              </a:buClr>
            </a:pPr>
            <a:r>
              <a:rPr lang="it-IT" sz="3600" b="1" smtClean="0">
                <a:solidFill>
                  <a:srgbClr val="0000FF"/>
                </a:solidFill>
                <a:latin typeface="Gruppo" pitchFamily="2" charset="0"/>
                <a:cs typeface="Arial" charset="0"/>
                <a:sym typeface="Gruppo" pitchFamily="2" charset="0"/>
              </a:rPr>
              <a:t>“</a:t>
            </a:r>
            <a:r>
              <a:rPr lang="it-IT" sz="4000" b="1" i="1" smtClean="0">
                <a:solidFill>
                  <a:srgbClr val="0000FF"/>
                </a:solidFill>
                <a:latin typeface="Gruppo" pitchFamily="2" charset="0"/>
                <a:cs typeface="Arial" charset="0"/>
                <a:sym typeface="Gruppo" pitchFamily="2" charset="0"/>
              </a:rPr>
              <a:t>We cannot solve the problems of today at the level of thinking </a:t>
            </a:r>
          </a:p>
          <a:p>
            <a:pPr marL="0" indent="0" algn="ctr" eaLnBrk="1" hangingPunct="1">
              <a:lnSpc>
                <a:spcPct val="115000"/>
              </a:lnSpc>
              <a:spcBef>
                <a:spcPct val="0"/>
              </a:spcBef>
              <a:spcAft>
                <a:spcPts val="1600"/>
              </a:spcAft>
              <a:buClr>
                <a:srgbClr val="000000"/>
              </a:buClr>
              <a:buSzPct val="31000"/>
            </a:pPr>
            <a:r>
              <a:rPr lang="it-IT" sz="4000" b="1" i="1" smtClean="0">
                <a:solidFill>
                  <a:srgbClr val="0000FF"/>
                </a:solidFill>
                <a:latin typeface="Gruppo" pitchFamily="2" charset="0"/>
                <a:cs typeface="Arial" charset="0"/>
                <a:sym typeface="Gruppo" pitchFamily="2" charset="0"/>
              </a:rPr>
              <a:t>at which they were first created</a:t>
            </a:r>
            <a:r>
              <a:rPr lang="it-IT" sz="3600" b="1" smtClean="0">
                <a:solidFill>
                  <a:srgbClr val="0000FF"/>
                </a:solidFill>
                <a:latin typeface="Gruppo" pitchFamily="2" charset="0"/>
                <a:cs typeface="Arial" charset="0"/>
                <a:sym typeface="Gruppo" pitchFamily="2" charset="0"/>
              </a:rPr>
              <a:t>.” </a:t>
            </a:r>
          </a:p>
          <a:p>
            <a:pPr marL="0" indent="0" algn="r" eaLnBrk="1" hangingPunct="1">
              <a:lnSpc>
                <a:spcPct val="115000"/>
              </a:lnSpc>
              <a:spcBef>
                <a:spcPct val="0"/>
              </a:spcBef>
              <a:spcAft>
                <a:spcPts val="1600"/>
              </a:spcAft>
              <a:buClr>
                <a:srgbClr val="000000"/>
              </a:buClr>
              <a:buSzPct val="39000"/>
            </a:pPr>
            <a:r>
              <a:rPr lang="it-IT" sz="2800" b="1" smtClean="0">
                <a:latin typeface="Gruppo" pitchFamily="2" charset="0"/>
                <a:cs typeface="Arial" charset="0"/>
                <a:sym typeface="Gruppo" pitchFamily="2" charset="0"/>
              </a:rPr>
              <a:t>Albert Einstein</a:t>
            </a:r>
          </a:p>
          <a:p>
            <a:pPr marL="0" indent="0" eaLnBrk="1" hangingPunct="1">
              <a:lnSpc>
                <a:spcPct val="115000"/>
              </a:lnSpc>
              <a:spcBef>
                <a:spcPct val="0"/>
              </a:spcBef>
              <a:spcAft>
                <a:spcPts val="1600"/>
              </a:spcAft>
              <a:buClr>
                <a:srgbClr val="595959"/>
              </a:buClr>
            </a:pPr>
            <a:endParaRPr lang="it-IT" sz="3600" smtClean="0">
              <a:solidFill>
                <a:srgbClr val="595959"/>
              </a:solidFill>
              <a:latin typeface="Gruppo" pitchFamily="2" charset="0"/>
              <a:cs typeface="Arial" charset="0"/>
              <a:sym typeface="Gruppo" pitchFamily="2" charset="0"/>
            </a:endParaRPr>
          </a:p>
        </p:txBody>
      </p:sp>
      <p:sp>
        <p:nvSpPr>
          <p:cNvPr id="30723" name="Shape 104"/>
          <p:cNvSpPr>
            <a:spLocks noChangeArrowheads="1"/>
          </p:cNvSpPr>
          <p:nvPr/>
        </p:nvSpPr>
        <p:spPr bwMode="auto">
          <a:xfrm rot="10800000" flipH="1">
            <a:off x="0" y="4494213"/>
            <a:ext cx="6367463" cy="28575"/>
          </a:xfrm>
          <a:prstGeom prst="rect">
            <a:avLst/>
          </a:prstGeom>
          <a:solidFill>
            <a:srgbClr val="0000FF"/>
          </a:solidFill>
          <a:ln w="9525">
            <a:solidFill>
              <a:schemeClr val="bg2"/>
            </a:solidFill>
            <a:round/>
            <a:headEnd/>
            <a:tailEnd/>
          </a:ln>
        </p:spPr>
        <p:txBody>
          <a:bodyPr lIns="91425" tIns="91425" rIns="91425" bIns="91425" anchor="ctr"/>
          <a:lstStyle/>
          <a:p>
            <a:endParaRPr lang="it-IT" sz="1400"/>
          </a:p>
        </p:txBody>
      </p:sp>
      <p:pic>
        <p:nvPicPr>
          <p:cNvPr id="30724" name="Shape 105"/>
          <p:cNvPicPr preferRelativeResize="0">
            <a:picLocks noChangeAspect="1" noChangeArrowheads="1"/>
          </p:cNvPicPr>
          <p:nvPr/>
        </p:nvPicPr>
        <p:blipFill>
          <a:blip r:embed="rId3"/>
          <a:srcRect/>
          <a:stretch>
            <a:fillRect/>
          </a:stretch>
        </p:blipFill>
        <p:spPr bwMode="auto">
          <a:xfrm>
            <a:off x="1143000" y="4619625"/>
            <a:ext cx="685800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2588</Words>
  <Application>Microsoft Office PowerPoint</Application>
  <PresentationFormat>On-screen Show (16:9)</PresentationFormat>
  <Paragraphs>177</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Gruppo</vt:lpstr>
      <vt:lpstr>simple-light-2</vt:lpstr>
      <vt:lpstr>    Toward a Human Centered Theory  of Economy &amp;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ecology of context  </vt:lpstr>
      <vt:lpstr> Ecology of context  </vt:lpstr>
      <vt:lpstr>Life-cycle assessment (LCA)  </vt:lpstr>
      <vt:lpstr>Life-cycle assessment (LCA)  </vt:lpstr>
      <vt:lpstr>We need to see  economy with different eyes</vt:lpstr>
      <vt:lpstr>A new paradigm in economy</vt:lpstr>
      <vt:lpstr>The Green economy</vt:lpstr>
      <vt:lpstr>The Green economy</vt:lpstr>
      <vt:lpstr>The Blue economy</vt:lpstr>
      <vt:lpstr>The Blue economy</vt:lpstr>
      <vt:lpstr>A society that is effectively protecting and promoting prosperity is a society focused on effectively protecting and promoting  what really makes a difference  ( various forms of capital?):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Empathy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a Human Centered Theory  of Economy &amp; Society</dc:title>
  <dc:creator>VaniSenthil</dc:creator>
  <cp:lastModifiedBy>VS</cp:lastModifiedBy>
  <cp:revision>16</cp:revision>
  <dcterms:modified xsi:type="dcterms:W3CDTF">2017-03-13T14:30:51Z</dcterms:modified>
</cp:coreProperties>
</file>