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sr-Latn-R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sr-Latn-R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ctrTitle"/>
          </p:nvPr>
        </p:nvSpPr>
        <p:spPr>
          <a:xfrm>
            <a:off x="2286000" y="3124200"/>
            <a:ext cx="6172199" cy="189436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1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subTitle"/>
          </p:nvPr>
        </p:nvSpPr>
        <p:spPr>
          <a:xfrm>
            <a:off x="2286000" y="5003321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ctr">
              <a:spcBef>
                <a:spcPts val="420"/>
              </a:spcBef>
              <a:buClr>
                <a:schemeClr val="accent1"/>
              </a:buClr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ctr">
              <a:spcBef>
                <a:spcPts val="360"/>
              </a:spcBef>
              <a:buClr>
                <a:srgbClr val="DE7530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ctr">
              <a:spcBef>
                <a:spcPts val="360"/>
              </a:spcBef>
              <a:buClr>
                <a:srgbClr val="FEC2AC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ctr">
              <a:spcBef>
                <a:spcPts val="320"/>
              </a:spcBef>
              <a:buClr>
                <a:srgbClr val="BBC9E9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ctr">
              <a:spcBef>
                <a:spcPts val="320"/>
              </a:spcBef>
              <a:buClr>
                <a:schemeClr val="accent1"/>
              </a:buClr>
              <a:buFont typeface="Century Schoolbook"/>
              <a:buNone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ctr">
              <a:spcBef>
                <a:spcPts val="280"/>
              </a:spcBef>
              <a:buClr>
                <a:srgbClr val="FEC2AC"/>
              </a:buClr>
              <a:buFont typeface="Noto Sans Symbols"/>
              <a:buNone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ctr">
              <a:spcBef>
                <a:spcPts val="280"/>
              </a:spcBef>
              <a:buClr>
                <a:schemeClr val="accent2"/>
              </a:buClr>
              <a:buFont typeface="Century Schoolbook"/>
              <a:buNone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ctr">
              <a:spcBef>
                <a:spcPts val="280"/>
              </a:spcBef>
              <a:buClr>
                <a:srgbClr val="DE7530"/>
              </a:buClr>
              <a:buFont typeface="Century Schoolbook"/>
              <a:buNone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 rot="5400000">
            <a:off x="7077268" y="418166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6" name="Shape 26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" name="Shape 32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" name="Shape 33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" name="Shape 34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" name="Shape 35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Shape 36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1309632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1664208" y="5788151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905000" y="4495800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1325544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 rot="5400000">
            <a:off x="1754123" y="303275"/>
            <a:ext cx="4873751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 rot="5400000">
            <a:off x="4541837" y="2362201"/>
            <a:ext cx="5851525" cy="1676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48" name="Shape 48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2286000" y="2895600"/>
            <a:ext cx="6172199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2"/>
              </a:buClr>
              <a:buFont typeface="Century Schoolbook"/>
              <a:buNone/>
              <a:defRPr b="1" i="0" sz="3000" u="none" cap="small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2286000" y="5010150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84480" lvl="1" marL="640080" marR="0" rtl="0" algn="l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90500" lvl="2" marL="914400" marR="0" rtl="0" algn="l">
              <a:spcBef>
                <a:spcPts val="320"/>
              </a:spcBef>
              <a:buClr>
                <a:srgbClr val="DE7530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85419" lvl="3" marL="1188720" marR="0" rtl="0" algn="l">
              <a:spcBef>
                <a:spcPts val="280"/>
              </a:spcBef>
              <a:buClr>
                <a:srgbClr val="FEC2AC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93039" lvl="4" marL="1463040" marR="0" rtl="0" algn="l">
              <a:spcBef>
                <a:spcPts val="280"/>
              </a:spcBef>
              <a:buClr>
                <a:srgbClr val="BBC9E9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 rot="5400000">
            <a:off x="7077455" y="417880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54" name="Shape 54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8" name="Shape 58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Shape 59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Shape 60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Shape 61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Shape 64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1324704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6" name="Shape 66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7" name="Shape 67"/>
          <p:cNvSpPr/>
          <p:nvPr/>
        </p:nvSpPr>
        <p:spPr>
          <a:xfrm>
            <a:off x="1664208" y="5791200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879040" y="4479887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9" name="Shape 69"/>
          <p:cNvCxnSpPr/>
          <p:nvPr/>
        </p:nvCxnSpPr>
        <p:spPr>
          <a:xfrm>
            <a:off x="9097943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0" name="Shape 70"/>
          <p:cNvSpPr txBox="1"/>
          <p:nvPr>
            <p:ph idx="12" type="sldNum"/>
          </p:nvPr>
        </p:nvSpPr>
        <p:spPr>
          <a:xfrm>
            <a:off x="1340616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5" name="Shape 85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6" name="Shape 86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91" name="Shape 91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Shape 97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Shape 98"/>
          <p:cNvSpPr txBox="1"/>
          <p:nvPr>
            <p:ph type="title"/>
          </p:nvPr>
        </p:nvSpPr>
        <p:spPr>
          <a:xfrm rot="5400000">
            <a:off x="3371849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1" i="0" sz="2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12279" y="274319"/>
            <a:ext cx="1527047" cy="4983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100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84480" lvl="1" marL="640080" marR="0" rtl="0" algn="l">
              <a:spcBef>
                <a:spcPts val="240"/>
              </a:spcBef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90500" lvl="2" marL="914400" marR="0" rtl="0" algn="l">
              <a:spcBef>
                <a:spcPts val="200"/>
              </a:spcBef>
              <a:buClr>
                <a:srgbClr val="DE7530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85419" lvl="3" marL="1188720" marR="0" rtl="0" algn="l">
              <a:spcBef>
                <a:spcPts val="180"/>
              </a:spcBef>
              <a:buClr>
                <a:srgbClr val="FEC2AC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93039" lvl="4" marL="1463040" marR="0" rtl="0" algn="l">
              <a:spcBef>
                <a:spcPts val="180"/>
              </a:spcBef>
              <a:buClr>
                <a:srgbClr val="BBC9E9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00" name="Shape 10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Shape 101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Shape 102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Shape 103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4" name="Shape 104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5" name="Shape 105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6" name="Shape 106"/>
          <p:cNvSpPr txBox="1"/>
          <p:nvPr>
            <p:ph idx="2" type="body"/>
          </p:nvPr>
        </p:nvSpPr>
        <p:spPr>
          <a:xfrm>
            <a:off x="304800" y="274319"/>
            <a:ext cx="5638800" cy="63276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hape 11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Shape 112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1" i="0" sz="2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4" name="Shape 114"/>
          <p:cNvSpPr/>
          <p:nvPr>
            <p:ph idx="2" type="pic"/>
          </p:nvPr>
        </p:nvSpPr>
        <p:spPr>
          <a:xfrm>
            <a:off x="0" y="0"/>
            <a:ext cx="6172199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765797" y="264794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100"/>
              </a:spcBef>
              <a:spcAft>
                <a:spcPts val="40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23520" lvl="1" marL="640080" marR="0" rtl="0" algn="l">
              <a:spcBef>
                <a:spcPts val="24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52400" lvl="2" marL="914400" marR="0" rtl="0" algn="l">
              <a:spcBef>
                <a:spcPts val="20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0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51130" lvl="3" marL="1188720" marR="0" rtl="0" algn="l">
              <a:spcBef>
                <a:spcPts val="18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54178" lvl="4" marL="1463040" marR="0" rtl="0" algn="l">
              <a:spcBef>
                <a:spcPts val="18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6" name="Shape 116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7" name="Shape 117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8" name="Shape 118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Shape 11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Shape 12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Shape 121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DE7530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FEC2AC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BBC9E9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FEC2AC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DE7530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5" name="Shape 15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" name="Shape 16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" name="Shape 17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8" name="Shape 18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Shape 19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ctrTitle"/>
          </p:nvPr>
        </p:nvSpPr>
        <p:spPr>
          <a:xfrm>
            <a:off x="2267743" y="1124744"/>
            <a:ext cx="6172199" cy="18943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1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Evolution of Economy</a:t>
            </a:r>
          </a:p>
        </p:txBody>
      </p:sp>
      <p:sp>
        <p:nvSpPr>
          <p:cNvPr id="141" name="Shape 141"/>
          <p:cNvSpPr txBox="1"/>
          <p:nvPr>
            <p:ph idx="1" type="subTitle"/>
          </p:nvPr>
        </p:nvSpPr>
        <p:spPr>
          <a:xfrm>
            <a:off x="2286000" y="5003321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sr-Latn-RS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Radmilo V. Pešić</a:t>
            </a: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sr-Latn-RS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University of Belgrade</a:t>
            </a:r>
          </a:p>
          <a:p>
            <a:pPr indent="0" lvl="0" marL="0" marR="0" rtl="0" algn="l">
              <a:spcBef>
                <a:spcPts val="60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sr-Latn-RS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Serbia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Transition from material economy to KBE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457200" y="1600200"/>
            <a:ext cx="8229600" cy="44930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Decoupling, economic development from pure growth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Decoupling growth from increased consumption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Decoupling consumption from natural resource use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Dematerialization of economy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point is not to </a:t>
            </a:r>
            <a:r>
              <a:rPr b="0" i="1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have more 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but to </a:t>
            </a:r>
            <a:r>
              <a:rPr b="0" i="1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use more 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and better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End of mass production, end of short-living products.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Post-market society characterized by production for known, highly individualized production.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Knowledge Based Economy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9916"/>
              <a:buFont typeface="Noto Sans Symbols"/>
              <a:buChar char="•"/>
            </a:pPr>
            <a:r>
              <a:rPr b="0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Distribution based on information endowment. The amount of profit will depend on available  information. Even now it is related to the available and utilized information about consumers life-styles, aspirations,  preferences. (Google, Facebook, Twitter…..are gathering information tools).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9916"/>
              <a:buFont typeface="Noto Sans Symbols"/>
              <a:buChar char="•"/>
            </a:pPr>
            <a:r>
              <a:rPr b="0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Consumption individualized, optimized (end of </a:t>
            </a:r>
            <a:r>
              <a:rPr b="0" i="1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more</a:t>
            </a:r>
            <a:r>
              <a:rPr i="1" lang="sr-Latn-RS" sz="2497">
                <a:solidFill>
                  <a:srgbClr val="000000"/>
                </a:solidFill>
              </a:rPr>
              <a:t>, </a:t>
            </a:r>
            <a:r>
              <a:rPr b="0" i="1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better</a:t>
            </a:r>
            <a:r>
              <a:rPr b="0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axiom).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9916"/>
              <a:buFont typeface="Noto Sans Symbols"/>
              <a:buChar char="•"/>
            </a:pPr>
            <a:r>
              <a:rPr b="0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End of the standard Microeconomic consumer preference theory.  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9916"/>
              <a:buFont typeface="Noto Sans Symbols"/>
              <a:buChar char="•"/>
            </a:pPr>
            <a:r>
              <a:rPr b="0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</a:t>
            </a:r>
            <a:r>
              <a:rPr b="1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dominance of information availability </a:t>
            </a:r>
            <a:r>
              <a:rPr b="0" i="0" lang="sr-Latn-RS" sz="2497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and asymmetry.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636"/>
              <a:buFont typeface="Noto Sans Symbols"/>
              <a:buNone/>
            </a:pPr>
            <a:r>
              <a:t/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Post-Market Society</a:t>
            </a:r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1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NETWORKISM 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(Mason, P: Post-Capitalism=network socialism)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Digital goods, free public goods, zero cost multiplying (Wikipedia, Linux, Bookzz, Open Office, Napster…)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Types of Networks: Voluntary, Compulsory; free entrance, paid fee; Permanent, Occasional, Temporary; Active member requirement, Passive member networks.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Advantages: minimal bureaucracy, no permanent authority, changing leadership, flexibility, quick formation and permanent change.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New political structures (Gillies, D).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References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Acemoglu D. and Robinson J. A. (2012) </a:t>
            </a:r>
            <a:r>
              <a:rPr b="0" i="1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Why Nations Fail, The Origins of Power, Prosperity, and Po</a:t>
            </a:r>
            <a:r>
              <a:rPr i="1" lang="sr-Latn-RS">
                <a:solidFill>
                  <a:srgbClr val="000000"/>
                </a:solidFill>
              </a:rPr>
              <a:t>v</a:t>
            </a:r>
            <a:r>
              <a:rPr b="0" i="1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erty.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Gillies, D. (2015) Paul Mason`s PostCapitalism. </a:t>
            </a:r>
            <a:r>
              <a:rPr b="0" i="1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Real-World Economics Review, 73.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Mason, P (2015) </a:t>
            </a:r>
            <a:r>
              <a:rPr b="0" i="1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PostCapitalism. A Guide to Our Future, </a:t>
            </a: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Allen Lane.</a:t>
            </a:r>
          </a:p>
          <a:p>
            <a:pPr indent="-274320" lvl="0" marL="274320" marR="0" rtl="0" algn="l">
              <a:spcBef>
                <a:spcPts val="600"/>
              </a:spcBef>
              <a:buClr>
                <a:srgbClr val="FE8637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Tyfield, D. (2015) </a:t>
            </a:r>
            <a:r>
              <a:rPr b="0" i="1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On Paul Mason`s PostCapitalism- An Extended review.</a:t>
            </a: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Why do Economies Evolve?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Demography created a strong rationale for technolog</a:t>
            </a:r>
            <a:r>
              <a:rPr lang="sr-Latn-RS"/>
              <a:t>ical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progress. Advances in agriculture and manufactur</a:t>
            </a:r>
            <a:r>
              <a:rPr lang="sr-Latn-RS"/>
              <a:t>ing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enabled further population growth.  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Technolog</a:t>
            </a:r>
            <a:r>
              <a:rPr lang="sr-Latn-RS"/>
              <a:t>ical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progress created institutional changes.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Diverse institution settings and institutional changes enabled evolution of economies.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Institutional differences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No matter how small institutional differences between various groups of people</a:t>
            </a:r>
            <a:r>
              <a:rPr lang="sr-Latn-RS"/>
              <a:t> initially 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are, during the course of history and economic development those differences are becoming  more and more significant. 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They are responsible for appearance of various economic systems. (Acemoglu and Robinson, </a:t>
            </a:r>
            <a:r>
              <a:rPr b="0" i="1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Why Nations Fail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Three stages of evolution - Agriculture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Agricultural revolution (sequence of harvests) some 12000 years ago enabled first surpluses in human history.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Creation of property (private goods vs. collective goods), market exchanges (commodities) and money.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Societies with markets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Markets - fragmented. 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Money - commodity money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Three stages of evolution - Industry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Industrial revolution (steam engine) 3 cent. ago enabled dynamic profit creation and transportation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Markets become interrelated and interconnected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Market society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Paper money - growth of financial systems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International finance  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Societies with networks, formal, informal…etc.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Three stages of evolution - Information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Information revolution (Internet) some 40 years ago enabled Information society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Information society as Post-market society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Knowledge Based Service Economy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Integrated global market unified with information links – hyper-market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Virtual money - money as an information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457200" y="174895"/>
            <a:ext cx="7467600" cy="7430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Intrinsic nature of money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457200" y="918000"/>
            <a:ext cx="7467600" cy="48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636"/>
              <a:buFont typeface="Noto Sans Symbols"/>
              <a:buChar char="•"/>
            </a:pPr>
            <a:r>
              <a:rPr b="0" i="0" lang="sr-Latn-R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Money as an information about contribution to the general social welfare, created at the market.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636"/>
              <a:buFont typeface="Noto Sans Symbols"/>
              <a:buChar char="•"/>
            </a:pPr>
            <a:r>
              <a:rPr b="0" i="0" lang="sr-Latn-R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Market is an information transformer (as a computer) it needs information and it generates information.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636"/>
              <a:buFont typeface="Noto Sans Symbols"/>
              <a:buChar char="•"/>
            </a:pPr>
            <a:r>
              <a:rPr b="0" i="0" lang="sr-Latn-R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Money serves as a medium of exchange and it enables the market to be efficient.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636"/>
              <a:buFont typeface="Noto Sans Symbols"/>
              <a:buChar char="•"/>
            </a:pPr>
            <a:r>
              <a:rPr b="0" i="0" lang="sr-Latn-R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Money should not be confused with information carriers (gold, paper, card, e-money). Money is a pure information, but there is no information without information carrier.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636"/>
              <a:buFont typeface="Noto Sans Symbols"/>
              <a:buChar char="•"/>
            </a:pPr>
            <a:r>
              <a:rPr b="0" i="0" lang="sr-Latn-R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For a proper functioning of money the Carrier must be properly defined, otherwise monetary disturbances may occur.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636"/>
              <a:buFont typeface="Noto Sans Symbols"/>
              <a:buChar char="•"/>
            </a:pPr>
            <a:r>
              <a:rPr b="0" i="0" lang="sr-Latn-R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Interest is a price of money, price of information utilization.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Market as a Computer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Market function is to transform information in order to create or to increase welfare of the societies and individuals.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However, the market, as any other computer, can be malfunctioned! It needs repair.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art of Economics is not to harm the market-computer,  but to improve its performance.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Welfare decrease (monopolies, unemployment, underperformance of economy) are the signs of market malfunction.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What are the problems of KBE?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Contemporary markets are malfunctioned.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Inefficient markets are producing inefficient economies and troubled societies.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Current mainstream Economics serves as an obstacle for a market repair and upgrade.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Economies do evolve, owing to technical progress and institutional variety and institutional competition, but outdated theory creates obstacles for further evolution of KBE.  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