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5" r:id="rId3"/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145280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121139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145280" y="9121139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rIns="96650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2" type="sldNum"/>
          </p:nvPr>
        </p:nvSpPr>
        <p:spPr>
          <a:xfrm>
            <a:off x="4145280" y="9121139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rIns="96650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rIns="96650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2" type="sldNum"/>
          </p:nvPr>
        </p:nvSpPr>
        <p:spPr>
          <a:xfrm>
            <a:off x="4145280" y="9121139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rIns="96650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rIns="96650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2" type="sldNum"/>
          </p:nvPr>
        </p:nvSpPr>
        <p:spPr>
          <a:xfrm>
            <a:off x="4145280" y="9121139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rIns="96650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rIns="96650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2" type="sldNum"/>
          </p:nvPr>
        </p:nvSpPr>
        <p:spPr>
          <a:xfrm>
            <a:off x="4145280" y="9121139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rIns="96650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rIns="96650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2" type="sldNum"/>
          </p:nvPr>
        </p:nvSpPr>
        <p:spPr>
          <a:xfrm>
            <a:off x="4145280" y="9121139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rIns="96650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rIns="96650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2" type="sldNum"/>
          </p:nvPr>
        </p:nvSpPr>
        <p:spPr>
          <a:xfrm>
            <a:off x="4145280" y="9121139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rIns="96650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rIns="96650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975359" y="4560569"/>
            <a:ext cx="5364479" cy="432053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1.png"/><Relationship Id="rId3" Type="http://schemas.openxmlformats.org/officeDocument/2006/relationships/image" Target="../media/image07.png"/><Relationship Id="rId4" Type="http://schemas.openxmlformats.org/officeDocument/2006/relationships/image" Target="../media/image02.png"/><Relationship Id="rId5" Type="http://schemas.openxmlformats.org/officeDocument/2006/relationships/image" Target="../media/image0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4.png"/><Relationship Id="rId3" Type="http://schemas.openxmlformats.org/officeDocument/2006/relationships/image" Target="../media/image01.png"/><Relationship Id="rId4" Type="http://schemas.openxmlformats.org/officeDocument/2006/relationships/image" Target="../media/image0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4.png"/><Relationship Id="rId3" Type="http://schemas.openxmlformats.org/officeDocument/2006/relationships/image" Target="../media/image01.png"/><Relationship Id="rId4" Type="http://schemas.openxmlformats.org/officeDocument/2006/relationships/image" Target="../media/image0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4.png"/><Relationship Id="rId3" Type="http://schemas.openxmlformats.org/officeDocument/2006/relationships/image" Target="../media/image01.png"/><Relationship Id="rId4" Type="http://schemas.openxmlformats.org/officeDocument/2006/relationships/image" Target="../media/image0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676400" y="1905000"/>
            <a:ext cx="72390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676400" y="4572000"/>
            <a:ext cx="6400799" cy="1679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671219" y="2309018"/>
            <a:ext cx="5630861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708819" y="442118"/>
            <a:ext cx="5630861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1676400" y="1905000"/>
            <a:ext cx="72390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676400" y="4572000"/>
            <a:ext cx="6400799" cy="1679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177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60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0019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002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002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002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002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177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60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0019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002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002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002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002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335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68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430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7639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7639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7639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764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764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335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68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430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7639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7639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7639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764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764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42" name="Shape 14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x="4671219" y="2309018"/>
            <a:ext cx="5630861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708819" y="442118"/>
            <a:ext cx="5630861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201"/>
            <a:ext cx="9144000" cy="119062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7942389" y="6313487"/>
            <a:ext cx="1201614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2" name="Shape 162"/>
          <p:cNvSpPr/>
          <p:nvPr/>
        </p:nvSpPr>
        <p:spPr>
          <a:xfrm>
            <a:off x="-2494084" y="2182813"/>
            <a:ext cx="91440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NT_logo" id="163" name="Shape 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577" y="233362"/>
            <a:ext cx="1509346" cy="817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71756" y="1894008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E8D3A2"/>
              </a:buClr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buClr>
                <a:srgbClr val="E8D3A2"/>
              </a:buClr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Shape 1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5686764"/>
            <a:ext cx="1371599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1245348"/>
            <a:ext cx="2425295" cy="16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462" y="4704000"/>
            <a:ext cx="1600199" cy="139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70" name="Shape 170"/>
          <p:cNvPicPr preferRelativeResize="0"/>
          <p:nvPr/>
        </p:nvPicPr>
        <p:blipFill rotWithShape="1">
          <a:blip r:embed="rId5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er + Subheader + Conte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00"/>
              </a:spcBef>
              <a:buClr>
                <a:srgbClr val="33006F"/>
              </a:buClr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E8D3A2"/>
              </a:buClr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buClr>
                <a:srgbClr val="E8D3A2"/>
              </a:buClr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Merriweather Sans"/>
              <a:buChar char="&gt;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Merriweather Sans"/>
              <a:buChar char="&gt;"/>
              <a:defRPr b="0" i="0" sz="18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Merriweather Sans"/>
              <a:buChar char="&gt;"/>
              <a:defRPr b="0" i="0" sz="1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3" type="body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buClr>
                <a:srgbClr val="33006F"/>
              </a:buClr>
              <a:buFont typeface="Arial"/>
              <a:buNone/>
              <a:defRPr b="0" i="0" sz="24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E8D3A2"/>
              </a:buClr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buClr>
                <a:srgbClr val="E8D3A2"/>
              </a:buClr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5" name="Shape 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5686764"/>
            <a:ext cx="1371599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77" name="Shape 177"/>
          <p:cNvPicPr preferRelativeResize="0"/>
          <p:nvPr/>
        </p:nvPicPr>
        <p:blipFill rotWithShape="1">
          <a:blip r:embed="rId4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er +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00"/>
              </a:spcBef>
              <a:buClr>
                <a:srgbClr val="33006F"/>
              </a:buClr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E8D3A2"/>
              </a:buClr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buClr>
                <a:srgbClr val="E8D3A2"/>
              </a:buClr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659304" y="1736725"/>
            <a:ext cx="8196209" cy="4015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33006F"/>
              </a:buClr>
              <a:buSzPct val="100000"/>
              <a:buFont typeface="Merriweather Sans"/>
              <a:buChar char="&gt;"/>
              <a:defRPr b="0" i="0" sz="24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58750" lvl="1" marL="742950" marR="0" rtl="0" algn="l">
              <a:spcBef>
                <a:spcPts val="400"/>
              </a:spcBef>
              <a:buClr>
                <a:srgbClr val="33006F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14300" lvl="2" marL="1143000" marR="0" rtl="0" algn="l">
              <a:spcBef>
                <a:spcPts val="360"/>
              </a:spcBef>
              <a:buClr>
                <a:srgbClr val="33006F"/>
              </a:buClr>
              <a:buSzPct val="100000"/>
              <a:buFont typeface="Merriweather Sans"/>
              <a:buChar char="&gt;"/>
              <a:defRPr b="0" i="0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33006F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9700" lvl="4" marL="2057400" marR="0" rtl="0" algn="l">
              <a:spcBef>
                <a:spcPts val="280"/>
              </a:spcBef>
              <a:buClr>
                <a:srgbClr val="33006F"/>
              </a:buClr>
              <a:buSzPct val="100000"/>
              <a:buFont typeface="Merriweather Sans"/>
              <a:buChar char="&gt;"/>
              <a:defRPr b="0" i="0" sz="14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1" name="Shape 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5686764"/>
            <a:ext cx="1371599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83" name="Shape 183"/>
          <p:cNvPicPr preferRelativeResize="0"/>
          <p:nvPr/>
        </p:nvPicPr>
        <p:blipFill rotWithShape="1">
          <a:blip r:embed="rId4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er + Graphic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chart"/>
          </p:nvPr>
        </p:nvSpPr>
        <p:spPr>
          <a:xfrm>
            <a:off x="766762" y="1736725"/>
            <a:ext cx="8021636" cy="443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33006F"/>
              </a:buClr>
              <a:buFont typeface="Arial"/>
              <a:buNone/>
              <a:defRPr b="0" i="0" sz="24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00"/>
              </a:spcBef>
              <a:buClr>
                <a:srgbClr val="33006F"/>
              </a:buClr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E8D3A2"/>
              </a:buClr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buClr>
                <a:srgbClr val="E8D3A2"/>
              </a:buClr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buClr>
                <a:srgbClr val="E8D3A2"/>
              </a:buClr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7" name="Shape 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5686764"/>
            <a:ext cx="1371599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89" name="Shape 189"/>
          <p:cNvPicPr preferRelativeResize="0"/>
          <p:nvPr/>
        </p:nvPicPr>
        <p:blipFill rotWithShape="1">
          <a:blip r:embed="rId4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177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60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0019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002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002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002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002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177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60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0019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002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002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002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002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335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68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430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7639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7639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7639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764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764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335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68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430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7639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7639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7639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764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764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FF6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FF6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51188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80188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subTitle"/>
          </p:nvPr>
        </p:nvSpPr>
        <p:spPr>
          <a:xfrm>
            <a:off x="0" y="4495800"/>
            <a:ext cx="906779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Zbigniew Bochniarz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Kozminski University, Warsaw, PL &amp; University of Washington, Seattle, US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Trustee,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 Academy of Art &amp; Science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February 2, 2017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>
            <p:ph type="ctrTitle"/>
          </p:nvPr>
        </p:nvSpPr>
        <p:spPr>
          <a:xfrm>
            <a:off x="0" y="2714315"/>
            <a:ext cx="9144000" cy="871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Evolution  of Economics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09"/>
            <a:ext cx="9144000" cy="1972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76200" y="0"/>
            <a:ext cx="9067799" cy="686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Responsibilities of Academia in paradigm shift toward HCSD (2)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process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Popularize best practices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government, business and NGOs leading toward HCSD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b="1" lang="en-US" sz="2800">
                <a:solidFill>
                  <a:srgbClr val="FF0000"/>
                </a:solidFill>
              </a:rPr>
              <a:t>the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courage to defend academic integrity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identifying of governmental policy and market (business) failures threatening HCSD 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action research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involving all major HCSD stakeholders and share with results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the third resource allocation mode based on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ethical principles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correcting governmental and market failures and thus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enriching SC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contributing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HCSD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685800" y="796925"/>
            <a:ext cx="77724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2286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please...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0" y="20896"/>
            <a:ext cx="8991600" cy="8586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Economics as a </a:t>
            </a:r>
            <a:r>
              <a:rPr b="0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science</a:t>
            </a: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to respond to changes in real economy and emerging challenges to explain them and propose solutions in order to </a:t>
            </a:r>
            <a:r>
              <a:rPr b="0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secure human centered sustainability</a:t>
            </a: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has to take into account </a:t>
            </a:r>
            <a:r>
              <a:rPr b="0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four stages </a:t>
            </a: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reproduction cycle: </a:t>
            </a:r>
            <a:r>
              <a:rPr b="0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</a:t>
            </a: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(extraction and manufacturing), </a:t>
            </a:r>
            <a:r>
              <a:rPr b="0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exchange, distribution and consumption</a:t>
            </a: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as </a:t>
            </a:r>
            <a:r>
              <a:rPr b="0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equally important.</a:t>
            </a:r>
            <a:b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0" i="0" lang="en-US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 flipH="1" rot="10800000">
            <a:off x="457200" y="6705598"/>
            <a:ext cx="8686800" cy="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\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Evaluating Sustainable Development: Non-Declining Wealth vs. Non-declining Total Capital 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0" y="1600200"/>
            <a:ext cx="8991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Arimo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Non-declining Total Capital </a:t>
            </a:r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(Bochniarz &amp; Bolan, 2005, expanding concepts of Solow,1974; Hartwick, 1977; and Pearce, 1989)</a:t>
            </a:r>
          </a:p>
          <a:p>
            <a:pPr indent="0" lvl="0" marL="34290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ct val="85000"/>
              <a:buFont typeface="Arimo"/>
              <a:buChar char="•"/>
            </a:pPr>
            <a:r>
              <a:rPr b="1" i="0" lang="en-US" sz="28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TK = Km + Kn = constant (non-declining capital)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5000"/>
              <a:buFont typeface="Arimo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Where: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Km = Kph + Kf </a:t>
            </a:r>
            <a:r>
              <a:rPr b="0" i="1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material capital (</a:t>
            </a:r>
            <a:r>
              <a:rPr b="0" i="1" lang="en-US" sz="24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physical &amp; financial</a:t>
            </a:r>
            <a:r>
              <a:rPr b="0" i="1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0" i="1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Kn = Khc + Ksc </a:t>
            </a:r>
            <a:r>
              <a:rPr b="0" i="1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non-material capital (</a:t>
            </a:r>
            <a:r>
              <a:rPr b="0" i="1" lang="en-US" sz="24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human &amp; social</a:t>
            </a:r>
            <a:r>
              <a:rPr b="0" i="1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None/>
            </a:pPr>
            <a:r>
              <a:t/>
            </a:r>
            <a:endParaRPr b="0" i="1" sz="2400" u="none" cap="none" strike="noStrike">
              <a:solidFill>
                <a:schemeClr val="dk2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Kph = Kmd + Knc </a:t>
            </a:r>
            <a:r>
              <a:rPr b="0" i="1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physical capital (</a:t>
            </a:r>
            <a:r>
              <a:rPr b="0" i="1" lang="en-US" sz="24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man-made &amp; natural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-54425" y="-27898"/>
            <a:ext cx="91440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rer. pol.,  Dipl. Biol. Joachim H. Spangenberg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Sustainable Europe Research Institute SERI Germany, research coordinator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Joachim.Spangenberg@seri.de, @ufz.de, @gmail.com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81000" y="16002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100" y="1061700"/>
            <a:ext cx="9296400" cy="63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0" y="0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Dr. rer. pol.,  Dipl. Biol. Joachim H. Spangenberg</a:t>
            </a:r>
            <a:b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Sustainable Europe Research Institute SERI Germany, research coordinator</a:t>
            </a:r>
            <a:b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Joachim.Spangenberg@seri.de, @ufz.de, @gmail.com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81000" y="16002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143000"/>
            <a:ext cx="89916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4294967295" type="title"/>
          </p:nvPr>
        </p:nvSpPr>
        <p:spPr>
          <a:xfrm>
            <a:off x="-28575" y="76090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Defining Human Capital (HC)</a:t>
            </a:r>
          </a:p>
        </p:txBody>
      </p:sp>
      <p:sp>
        <p:nvSpPr>
          <p:cNvPr id="234" name="Shape 234"/>
          <p:cNvSpPr txBox="1"/>
          <p:nvPr>
            <p:ph idx="4294967295" type="body"/>
          </p:nvPr>
        </p:nvSpPr>
        <p:spPr>
          <a:xfrm>
            <a:off x="228600" y="1600200"/>
            <a:ext cx="8763000" cy="466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b="1" i="1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HC is the </a:t>
            </a:r>
            <a:r>
              <a:rPr b="1" i="1" lang="en-US" sz="296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unique form of capital </a:t>
            </a:r>
            <a:r>
              <a:rPr b="1" i="1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has the </a:t>
            </a:r>
            <a:r>
              <a:rPr b="1" i="1" lang="en-US" sz="296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ability to put other forms of capital</a:t>
            </a:r>
            <a:r>
              <a:rPr b="1" i="1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tools, infrastructure, land and financial assets - in motion to produce goods &amp; services and thus </a:t>
            </a:r>
            <a:r>
              <a:rPr b="1" i="1" lang="en-US" sz="296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create new values</a:t>
            </a:r>
            <a:r>
              <a:rPr b="1" i="1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1" sz="29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b="1" i="1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</a:t>
            </a:r>
            <a:r>
              <a:rPr b="1" i="1" lang="en-US" sz="296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single creative form of capital</a:t>
            </a:r>
            <a:r>
              <a:rPr b="1" i="1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1" sz="29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b="1" i="1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HC = Knowledge + Skills  + Attitude </a:t>
            </a: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1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84241"/>
              <a:buFont typeface="Arial"/>
              <a:buNone/>
            </a:pPr>
            <a:r>
              <a:t/>
            </a:r>
            <a:endParaRPr b="0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76200" y="0"/>
            <a:ext cx="9067799" cy="6617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Defining Social Capital (SC)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 is a special type of capital resulting from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investments in building relations, institutions and networks </a:t>
            </a:r>
            <a:r>
              <a:rPr b="1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produce collaborative attitudes, shared norms and values, mutual understanding and trust </a:t>
            </a:r>
            <a:r>
              <a:rPr b="1" i="1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critical factors for cooperation with other types of capital and thus contributing to sustainable development (SD)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 –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(non-ethical)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76200" y="0"/>
            <a:ext cx="9067799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Responsibilities Call for Action!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Academia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76200" y="0"/>
            <a:ext cx="9067799" cy="643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Responsibilities of Academia in paradigm shift toward HCSD (1)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 process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student-centered approach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identify their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unique talents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facilitate personal and professional development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lang="en-US" sz="2800"/>
              <a:t>Maintain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balance between Knowledge (K), Skills (S) and Attitudes (A) building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them to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discover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 rather then transfer it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not only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hard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but particularly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soft S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factor for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building SC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ethical principles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building by individual and team practical projects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 Blitz">
  <a:themeElements>
    <a:clrScheme name="Network Blitz 1">
      <a:dk1>
        <a:srgbClr val="000000"/>
      </a:dk1>
      <a:lt1>
        <a:srgbClr val="EAEAEA"/>
      </a:lt1>
      <a:dk2>
        <a:srgbClr val="333333"/>
      </a:dk2>
      <a:lt2>
        <a:srgbClr val="DDDDDD"/>
      </a:lt2>
      <a:accent1>
        <a:srgbClr val="C0C0C0"/>
      </a:accent1>
      <a:accent2>
        <a:srgbClr val="FFFFFF"/>
      </a:accent2>
      <a:accent3>
        <a:srgbClr val="F3F3F3"/>
      </a:accent3>
      <a:accent4>
        <a:srgbClr val="000000"/>
      </a:accent4>
      <a:accent5>
        <a:srgbClr val="DCDCDC"/>
      </a:accent5>
      <a:accent6>
        <a:srgbClr val="E7E7E7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Network Blitz">
  <a:themeElements>
    <a:clrScheme name="Network Blitz 1">
      <a:dk1>
        <a:srgbClr val="000000"/>
      </a:dk1>
      <a:lt1>
        <a:srgbClr val="EAEAEA"/>
      </a:lt1>
      <a:dk2>
        <a:srgbClr val="333333"/>
      </a:dk2>
      <a:lt2>
        <a:srgbClr val="DDDDDD"/>
      </a:lt2>
      <a:accent1>
        <a:srgbClr val="C0C0C0"/>
      </a:accent1>
      <a:accent2>
        <a:srgbClr val="FFFFFF"/>
      </a:accent2>
      <a:accent3>
        <a:srgbClr val="F3F3F3"/>
      </a:accent3>
      <a:accent4>
        <a:srgbClr val="000000"/>
      </a:accent4>
      <a:accent5>
        <a:srgbClr val="DCDCDC"/>
      </a:accent5>
      <a:accent6>
        <a:srgbClr val="E7E7E7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