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20" Type="http://schemas.openxmlformats.org/officeDocument/2006/relationships/slide" Target="slides/slide1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" name="Shape 1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" name="Shape 2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8" name="Shape 2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4" name="Shape 21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0" name="Shape 22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2" name="Shape 23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8" name="Shape 23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" name="Shape 24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" name="Shape 25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" name="Shape 25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" name="Shape 26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0" name="Shape 28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6" name="Shape 28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2" name="Shape 29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8" name="Shape 29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5" name="Shape 3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00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Tibor Toth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Sustainability</a:t>
            </a:r>
            <a:r>
              <a:rPr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(as defined, but not exclusively, by the thematic scope of the following arrangements and concepts)</a:t>
            </a:r>
          </a:p>
          <a:p>
            <a:pPr indent="0" lvl="1" marL="457200" marR="0" rtl="0" algn="l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1" marL="10287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2030 Sustainable Development Goals</a:t>
            </a:r>
          </a:p>
          <a:p>
            <a:pPr indent="-571500" lvl="1" marL="10287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Paris Agreement (under UNFCCC) on climate change</a:t>
            </a:r>
          </a:p>
          <a:p>
            <a:pPr indent="-571500" lvl="1" marL="10287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Sendai Framework for Disaster Risk Reduction 2015-2030</a:t>
            </a:r>
          </a:p>
          <a:p>
            <a:pPr indent="-571500" lvl="1" marL="10287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Circular Economy</a:t>
            </a:r>
          </a:p>
          <a:p>
            <a:pPr indent="-571500" lvl="1" marL="10287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Blue Economy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0" y="0"/>
            <a:ext cx="9144000" cy="7109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economy’</a:t>
            </a:r>
          </a:p>
          <a:p>
            <a:pPr indent="-457200" lvl="1" marL="9144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Sustainability (see definition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previous slide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packages as products</a:t>
            </a:r>
          </a:p>
          <a:p>
            <a:pPr indent="-457200" lvl="1" marL="9144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market-based or embedded in the economy</a:t>
            </a:r>
          </a:p>
          <a:p>
            <a:pPr indent="-457200" lvl="1" marL="9144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mitigating the consequences</a:t>
            </a:r>
          </a:p>
          <a:p>
            <a:pPr indent="-457200" lvl="2" marL="13716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existing massive youth unemployment</a:t>
            </a:r>
          </a:p>
          <a:p>
            <a:pPr indent="-457200" lvl="2" marL="13716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further deterioration of the job market (AI and robotics)</a:t>
            </a:r>
          </a:p>
          <a:p>
            <a:pPr indent="-457200" lvl="1" marL="9144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boost the economy as an alternative to Qualitative Easing</a:t>
            </a:r>
          </a:p>
          <a:p>
            <a:pPr indent="-457200" lvl="1" marL="9144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alternative to Guaranteed Minimum Income  as a pro-active tool</a:t>
            </a:r>
          </a:p>
          <a:p>
            <a:pPr indent="-457200" lvl="1" marL="9144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New Economy ‘Silicon Valley’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Shape 151"/>
          <p:cNvSpPr/>
          <p:nvPr/>
        </p:nvSpPr>
        <p:spPr>
          <a:xfrm>
            <a:off x="0" y="0"/>
            <a:ext cx="9144000" cy="4308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Novel S&amp;T applications/solutions 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novelty stemming from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New, emerging or reemerging science/technology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combination of existing sciences/technologies 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application of existing science/technology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0" y="0"/>
            <a:ext cx="9144000" cy="60016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1" marL="457200" marR="0" rtl="0" algn="ctr">
              <a:spcBef>
                <a:spcPts val="0"/>
              </a:spcBef>
              <a:buSzPct val="25000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 and technology</a:t>
            </a:r>
          </a:p>
          <a:p>
            <a:pPr indent="0" lvl="1" marL="457200" marR="0" rtl="0" algn="ctr">
              <a:spcBef>
                <a:spcPts val="0"/>
              </a:spcBef>
              <a:buNone/>
            </a:pPr>
            <a:r>
              <a:t/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ctr">
              <a:spcBef>
                <a:spcPts val="0"/>
              </a:spcBef>
              <a:buNone/>
            </a:pPr>
            <a:r>
              <a:t/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2" marL="12573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Applied science and technology</a:t>
            </a:r>
          </a:p>
          <a:p>
            <a:pPr indent="0" lvl="2" marL="914400" marR="0" rtl="0" algn="l">
              <a:spcBef>
                <a:spcPts val="0"/>
              </a:spcBef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2" marL="914400" marR="0" rtl="0" algn="l">
              <a:spcBef>
                <a:spcPts val="0"/>
              </a:spcBef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2" marL="12573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integration</a:t>
            </a:r>
          </a:p>
          <a:p>
            <a:pPr indent="0" lvl="2" marL="914400" marR="0" rtl="0" algn="l">
              <a:spcBef>
                <a:spcPts val="0"/>
              </a:spcBef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3" marL="1714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‘hardware’ (equipment)</a:t>
            </a:r>
          </a:p>
          <a:p>
            <a:pPr indent="0" lvl="3" marL="1371600" marR="0" rtl="0" algn="l">
              <a:spcBef>
                <a:spcPts val="0"/>
              </a:spcBef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3" marL="1714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‘software’ (application)</a:t>
            </a:r>
          </a:p>
          <a:p>
            <a:pPr indent="0" lvl="3" marL="1371600" marR="0" rtl="0" algn="l">
              <a:spcBef>
                <a:spcPts val="0"/>
              </a:spcBef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3" marL="1714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enablers (legal, tax, enterprising, etc.)</a:t>
            </a:r>
          </a:p>
          <a:p>
            <a:pPr indent="0" lvl="3" marL="1371600" marR="0" rtl="0" algn="l">
              <a:spcBef>
                <a:spcPts val="0"/>
              </a:spcBef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3" marL="1714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education and training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/>
          <p:nvPr/>
        </p:nvSpPr>
        <p:spPr>
          <a:xfrm>
            <a:off x="0" y="0"/>
            <a:ext cx="9144000" cy="65864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Incubators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Cradle of novel spin-off products and start-up enterprises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Small, creative groups collocated at participating entities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Volunteering individuals with experimental mindset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Merging volunteer staff of participating entities with outside young volunteers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existing infrastructure &amp; capacities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Reaching out to existing incubators or so-called ‘policy labs’ at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Universities and research centers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Piggy-bag with recent initiative of EU Joint Research Center to create an EU-wide network of policy labs (incubators)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Initiating new (interdepartmental) incubators at participating entities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0" y="0"/>
            <a:ext cx="9144000" cy="48628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Consortium (partnership of)</a:t>
            </a:r>
          </a:p>
          <a:p>
            <a:pPr indent="-571500" lvl="0" marL="57150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Scientific and research institutions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Organizations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Academies of science and art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Universities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Businesses 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Communities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Shape 175"/>
          <p:cNvSpPr/>
          <p:nvPr/>
        </p:nvSpPr>
        <p:spPr>
          <a:xfrm>
            <a:off x="0" y="0"/>
            <a:ext cx="9144000" cy="68634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science and technology organizations</a:t>
            </a:r>
          </a:p>
          <a:p>
            <a:pPr indent="-571500" lvl="0" marL="571500" marR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 CERN, IPCC,WMO, ITU, ISO, CTBTO, IAEA, NGOs (selected)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 and technology-based organizations/arrangements supported by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hundreds/thousands of scientists collaborating on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multi-disciplinary projects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relying on large modeling/monitoring platforms/networks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/>
          <p:nvPr/>
        </p:nvSpPr>
        <p:spPr>
          <a:xfrm>
            <a:off x="0" y="0"/>
            <a:ext cx="9144000" cy="4585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Prototype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prototype testing region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sustainable technologies ‘industrialization’ of the region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incubators at institutes, organizations, academies, universities, communities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Later replicate the model globally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0" y="0"/>
            <a:ext cx="9144000" cy="6432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 of operation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Empowerment of next generation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empowering unemployed from tertiary and secondary educational system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employing them at partnering incubators and centers of excellence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facilitating empowerment opportunities at community level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crowd-sourcing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/>
          <p:nvPr/>
        </p:nvSpPr>
        <p:spPr>
          <a:xfrm>
            <a:off x="0" y="0"/>
            <a:ext cx="9144000" cy="4708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 of operation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‘Do Tank’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Applied research, development and system integration tuned to ‘package’ delivery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Rely on local/regional role models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‘Champions of S&amp;T’  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‘Movers &amp; Shakers’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5570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2" marL="914400" rtl="0" algn="ctr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</a:t>
            </a:r>
          </a:p>
          <a:p>
            <a:pPr indent="0" lvl="2" marL="914400" marR="0" rtl="0" algn="ctr">
              <a:spcBef>
                <a:spcPts val="0"/>
              </a:spcBef>
              <a:buSzPct val="25000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Youth Unemployment</a:t>
            </a:r>
          </a:p>
          <a:p>
            <a:pPr indent="0" lvl="2" marL="914400" marR="0" rtl="0" algn="ctr">
              <a:spcBef>
                <a:spcPts val="0"/>
              </a:spcBef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73 million unemployed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169 million employed youth were living on less than US$2 per day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286 million lived on less than US$4 per day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0" y="0"/>
            <a:ext cx="9144000" cy="5878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 of operation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‘Amazon of Sustainability S&amp;T Solutions’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‘Match making’ electronic platforms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bring together demand and supply side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electronic one-stop shopping 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Sustainability S&amp;T entrepreneurship platform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Education platform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Shape 205"/>
          <p:cNvSpPr/>
          <p:nvPr/>
        </p:nvSpPr>
        <p:spPr>
          <a:xfrm>
            <a:off x="0" y="0"/>
            <a:ext cx="9144000" cy="6432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 of operation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Supply side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1" marL="10287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Driven by proposals from the </a:t>
            </a:r>
          </a:p>
          <a:p>
            <a:pPr indent="-571500" lvl="2" marL="1485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incubators, </a:t>
            </a:r>
          </a:p>
          <a:p>
            <a:pPr indent="-571500" lvl="2" marL="1485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centers of excellence, </a:t>
            </a:r>
          </a:p>
          <a:p>
            <a:pPr indent="-571500" lvl="2" marL="1485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IGOs, </a:t>
            </a:r>
          </a:p>
          <a:p>
            <a:pPr indent="-571500" lvl="2" marL="1485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academies </a:t>
            </a:r>
          </a:p>
          <a:p>
            <a:pPr indent="-571500" lvl="2" marL="1485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universities, </a:t>
            </a:r>
          </a:p>
          <a:p>
            <a:pPr indent="-571500" lvl="2" marL="1485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business 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Shape 211"/>
          <p:cNvSpPr/>
          <p:nvPr/>
        </p:nvSpPr>
        <p:spPr>
          <a:xfrm>
            <a:off x="0" y="0"/>
            <a:ext cx="9144000" cy="65864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 of operation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Demand side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level (local) identification of needs and requirements 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through EU Local Action Groups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competitiveness to support inventors and communities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coordinating organization for strategic impact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 EU regional development and reconciliation support 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existing priority areas</a:t>
            </a:r>
          </a:p>
          <a:p>
            <a:pPr indent="-285750" lvl="3" marL="16573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Renewable energy and energy connectivity</a:t>
            </a:r>
          </a:p>
          <a:p>
            <a:pPr indent="-285750" lvl="3" marL="16573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Transportation connectivity</a:t>
            </a:r>
          </a:p>
          <a:p>
            <a:pPr indent="-285750" lvl="3" marL="16573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Youth employment and empowerment</a:t>
            </a:r>
          </a:p>
          <a:p>
            <a:pPr indent="-285750" lvl="3" marL="16573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Reconciliation and the regional cooperation between young people </a:t>
            </a:r>
          </a:p>
          <a:p>
            <a:pPr indent="-285750" lvl="3" marL="16573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Regional mobility</a:t>
            </a:r>
          </a:p>
          <a:p>
            <a:pPr indent="-285750" lvl="3" marL="16573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Citizen participation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new areas initiated jointly with partners</a:t>
            </a:r>
          </a:p>
          <a:p>
            <a:pPr indent="-285750" lvl="4" marL="21145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 institutions </a:t>
            </a:r>
          </a:p>
          <a:p>
            <a:pPr indent="-285750" lvl="5" marL="2571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Joint Research Center</a:t>
            </a:r>
          </a:p>
          <a:p>
            <a:pPr indent="-285750" lvl="5" marL="2571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European Investment Fund</a:t>
            </a:r>
          </a:p>
          <a:p>
            <a:pPr indent="-285750" lvl="5" marL="2571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European Investment Bank</a:t>
            </a:r>
          </a:p>
          <a:p>
            <a:pPr indent="-285750" lvl="4" marL="21145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Consortium partners</a:t>
            </a:r>
          </a:p>
          <a:p>
            <a:pPr indent="0" lvl="4" marL="1828800" marR="0" rtl="0" algn="l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Shape 217"/>
          <p:cNvSpPr/>
          <p:nvPr/>
        </p:nvSpPr>
        <p:spPr>
          <a:xfrm>
            <a:off x="0" y="0"/>
            <a:ext cx="9144000" cy="55399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 of operation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indent="0" lvl="1" marL="457200" marR="0" rtl="0" algn="ctr">
              <a:spcBef>
                <a:spcPts val="0"/>
              </a:spcBef>
              <a:buSzPct val="25000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strategic plans and prioritization</a:t>
            </a:r>
          </a:p>
          <a:p>
            <a:pPr indent="0" lvl="1" marL="45720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S&amp;T applications packaged in accordance with community level requirements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Package integrates in a system solution ‘hardware’ and ‘software’ components as well as legal, tax, enterprise, competitiveness and other enablers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Shape 223"/>
          <p:cNvSpPr/>
          <p:nvPr/>
        </p:nvSpPr>
        <p:spPr>
          <a:xfrm>
            <a:off x="0" y="0"/>
            <a:ext cx="9144000" cy="42165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 of operation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Integrating different aspects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1" marL="10287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economic </a:t>
            </a:r>
          </a:p>
          <a:p>
            <a:pPr indent="-571500" lvl="1" marL="10287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cultural  </a:t>
            </a:r>
          </a:p>
          <a:p>
            <a:pPr indent="-571500" lvl="1" marL="10287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Shape 229"/>
          <p:cNvSpPr/>
          <p:nvPr/>
        </p:nvSpPr>
        <p:spPr>
          <a:xfrm>
            <a:off x="0" y="0"/>
            <a:ext cx="9144000" cy="5416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South-East Europe (flexible definition)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Western Balkans countries (as per EU Western Balkans / Berlin Process initiative): Albania, Bosnia and Herzegovina, Kosovo, Macedonia, Montenegro, Serbia,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 members from neighborhood: Austria, Bulgaria, Croatia, Greece, Hungary, Italy, Romania, Slovakia, Slovenia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prototype New Economy ‘Silicon Valley’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Shape 235"/>
          <p:cNvSpPr/>
          <p:nvPr/>
        </p:nvSpPr>
        <p:spPr>
          <a:xfrm>
            <a:off x="0" y="0"/>
            <a:ext cx="9144000" cy="5909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Possible early pilot projects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 incubator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Prototype scoping of modalities in SEE partnership entities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 community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(‘Youth for Sustainability Community’): Prototype scoping &amp; prioritization in SEE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Youth-driven </a:t>
            </a: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Foresight on Renewable Energy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SEE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Youth-driven </a:t>
            </a: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Foresight on S&amp;T for Sustainability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SEE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Shape 241"/>
          <p:cNvSpPr/>
          <p:nvPr/>
        </p:nvSpPr>
        <p:spPr>
          <a:xfrm>
            <a:off x="0" y="0"/>
            <a:ext cx="9144000" cy="55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Mission statement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Empower massively 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generation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‘new economy’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entrepreneurs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novel S&amp;T applications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sustainability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through a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prototype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consortium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spin-off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incubators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South-East Europe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replicates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S&amp;T organizations’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know-how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trans-boundary mass collaboration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(CERN model)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Shape 247"/>
          <p:cNvSpPr/>
          <p:nvPr/>
        </p:nvSpPr>
        <p:spPr>
          <a:xfrm>
            <a:off x="0" y="0"/>
            <a:ext cx="9144000" cy="6432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1"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Youth-driven 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9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Spin-off </a:t>
            </a: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Incubators for </a:t>
            </a:r>
            <a:r>
              <a:rPr b="1" lang="en-US" sz="9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Sustainability</a:t>
            </a: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(SOS)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Shape 253"/>
          <p:cNvSpPr/>
          <p:nvPr/>
        </p:nvSpPr>
        <p:spPr>
          <a:xfrm>
            <a:off x="0" y="0"/>
            <a:ext cx="9144000" cy="652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Financing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Project-based (with overhead) 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 Horizon 2020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Emphasis on the third pillar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’s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(’Societal Challenges’) 7 sub-programmes and 2 themes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 ‘Communities of Innovation’ support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 resources (project-based): ESFRI, Western Balkans Process;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from International Financial Institutions in the Western Balkans Process framework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Tax and other benefits provided to individuals and entities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In-kind contributions by partners 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Donations by contributors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Crowd funding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Prize funding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0" y="0"/>
            <a:ext cx="9144000" cy="6678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SOS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73 million young unemployed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 million new entrants each year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0.5 million  while we talk in Dubrovnik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Shape 259"/>
          <p:cNvSpPr/>
          <p:nvPr/>
        </p:nvSpPr>
        <p:spPr>
          <a:xfrm>
            <a:off x="0" y="0"/>
            <a:ext cx="9144000" cy="6678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SOS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73 million young unemployed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 million new entrants each year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0,5 million  while we talk in Dubrovnik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Shape 265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SOS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</a:t>
            </a:r>
          </a:p>
          <a:p>
            <a:pPr indent="0" lvl="2" marL="914400" marR="0" rtl="0" algn="ctr">
              <a:spcBef>
                <a:spcPts val="0"/>
              </a:spcBef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3" marL="16573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some OECD countries young unemployment above 50%</a:t>
            </a:r>
          </a:p>
          <a:p>
            <a:pPr indent="-285750" lvl="3" marL="16573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Economic loss in Europe 150 billion EUR / year</a:t>
            </a:r>
          </a:p>
          <a:p>
            <a:pPr indent="-285750" lvl="3" marL="16573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1,2 % of GDP in Europe</a:t>
            </a:r>
          </a:p>
          <a:p>
            <a:pPr indent="-285750" lvl="3" marL="16573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1,5 trillion since 2007</a:t>
            </a:r>
          </a:p>
          <a:p>
            <a:pPr indent="0" lvl="3" marL="1371600" marR="0" rtl="0" algn="l">
              <a:spcBef>
                <a:spcPts val="0"/>
              </a:spcBef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Shape 271"/>
          <p:cNvSpPr/>
          <p:nvPr/>
        </p:nvSpPr>
        <p:spPr>
          <a:xfrm>
            <a:off x="0" y="0"/>
            <a:ext cx="9144000" cy="71404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Financing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Dedicated investment funds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10-20 funds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50-100 million EUR each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States shepherding creation of funds in cluster(s) they lead  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European Investment Fund and European Investment Bank participating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Investment Funds by clusters (17 SDG goals, Circular Economy, Blue Economy, Renewable Energy, etc.)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billion EUR in 10 years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Shape 277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1" marL="457200" marR="0" rtl="0" algn="ctr">
              <a:spcBef>
                <a:spcPts val="0"/>
              </a:spcBef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Financing</a:t>
            </a:r>
          </a:p>
          <a:p>
            <a:pPr indent="0" lvl="1" marL="457200" marR="0" rtl="0" algn="ctr">
              <a:spcBef>
                <a:spcPts val="0"/>
              </a:spcBef>
              <a:buNone/>
            </a:pPr>
            <a:r>
              <a:t/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billion EUR / 10 years investment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Versus 1,5 trillion EUR / 10 y loss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Shape 283"/>
          <p:cNvSpPr/>
          <p:nvPr/>
        </p:nvSpPr>
        <p:spPr>
          <a:xfrm>
            <a:off x="0" y="0"/>
            <a:ext cx="9144000" cy="563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SOS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600 million </a:t>
            </a: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jobs to be created over the next </a:t>
            </a: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decade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/>
          <p:nvPr/>
        </p:nvSpPr>
        <p:spPr>
          <a:xfrm>
            <a:off x="0" y="0"/>
            <a:ext cx="9144000" cy="56323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O 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Shape 295"/>
          <p:cNvSpPr/>
          <p:nvPr/>
        </p:nvSpPr>
        <p:spPr>
          <a:xfrm>
            <a:off x="0" y="0"/>
            <a:ext cx="9144000" cy="7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Empower 20.000 / year young unemployed (with secondary and tertiary education) 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Empower </a:t>
            </a:r>
            <a:r>
              <a:rPr b="1"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100.000 / decade </a:t>
            </a: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young unemployed (allotment of 5000 EUR/year/person for 2 years)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Incubators at 5.000 entities in any year and at any moment (4 persons / incubator on average)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25.000 incubators / decade involved (two years average run-time)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250 successful spin-off incubators (1 % success rate) 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Successful spin-off creators (1 % success rate) 1.000 in a decade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b="1"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Movement</a:t>
            </a: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100.000 </a:t>
            </a:r>
            <a:r>
              <a:rPr b="1"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Generation</a:t>
            </a: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Economy</a:t>
            </a: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Entrepreneurs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Shape 3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0000" y="585689"/>
            <a:ext cx="3378198" cy="5561669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Shape 301"/>
          <p:cNvSpPr txBox="1"/>
          <p:nvPr/>
        </p:nvSpPr>
        <p:spPr>
          <a:xfrm>
            <a:off x="4095233" y="62469"/>
            <a:ext cx="915634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1934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1027732" y="6147357"/>
            <a:ext cx="7635423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Via Panisperna boys in the courtyard of Rome University's Physics Institute in Via Panisperna: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Oscar D’Agostino, Emilio Segrè, Edoardo Amaldi, Franco Rasetti and Enrico Fermi (Ettore Majorana not on the photo)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Wikipedia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Shape 308"/>
          <p:cNvSpPr/>
          <p:nvPr/>
        </p:nvSpPr>
        <p:spPr>
          <a:xfrm>
            <a:off x="0" y="0"/>
            <a:ext cx="9144000" cy="64325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1"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Youth-driven 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9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Spin-off </a:t>
            </a: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Incubators for </a:t>
            </a:r>
            <a:r>
              <a:rPr b="1" lang="en-US" sz="9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Sustainability</a:t>
            </a: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(SOS)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0" y="0"/>
            <a:ext cx="9144000" cy="56323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O 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0" y="0"/>
            <a:ext cx="9144000" cy="56630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generation: </a:t>
            </a: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2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14 - 40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/>
          <p:nvPr/>
        </p:nvSpPr>
        <p:spPr>
          <a:xfrm>
            <a:off x="0" y="0"/>
            <a:ext cx="9144000" cy="60324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Empower massively 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1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employ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enroll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 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educate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replicable good practices of 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employment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mass empowerment</a:t>
            </a:r>
          </a:p>
          <a:p>
            <a:pPr indent="-285750" lvl="1" marL="7429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community and cross-boundary level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0" y="0"/>
            <a:ext cx="9144000" cy="5139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Entrepreneurs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young entrepreneurs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small-scale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sustainability/new economy 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enterprising-friendly legal, tax, business environment for youth empowerment</a:t>
            </a:r>
          </a:p>
          <a:p>
            <a:pPr indent="-571500" lvl="0" marL="5715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education &amp; vocational training supporting entrepreneurs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0" y="0"/>
            <a:ext cx="9144000" cy="68480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Empower 20.000 / year young unemployed (with secondary and tertiary education) 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Empower 100.000 / decade young unemployed (allotment of 5000 EUR/year/person for 2 years)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Incubators at 5.000 entities in any year and at any moment (4 persons / incubator on average)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25.000 incubators / decade involved (two years average run-time)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250 successful spin-off incubators (1 % success rate) involved in novel technologies 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Successful spin-off creators (1% success rate) 1.000 in a decade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SOS Movement of 100.000 Next Generation, New Economy Entrepreneurs</a:t>
            </a:r>
          </a:p>
          <a:p>
            <a:pPr indent="-457200" lvl="0" marL="4572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Economy ‘Silicon Valley’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/>
        </p:nvSpPr>
        <p:spPr>
          <a:xfrm>
            <a:off x="423333" y="4572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Shape 133"/>
          <p:cNvSpPr/>
          <p:nvPr/>
        </p:nvSpPr>
        <p:spPr>
          <a:xfrm>
            <a:off x="0" y="0"/>
            <a:ext cx="9144000" cy="6986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1" marL="457200" marR="0" rtl="0" algn="ctr">
              <a:spcBef>
                <a:spcPts val="0"/>
              </a:spcBef>
              <a:buNone/>
            </a:pPr>
            <a:r>
              <a:t/>
            </a:r>
            <a:endParaRPr b="1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ctr">
              <a:spcBef>
                <a:spcPts val="0"/>
              </a:spcBef>
              <a:buNone/>
            </a:pPr>
            <a:r>
              <a:t/>
            </a:r>
            <a:endParaRPr b="1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ctr">
              <a:spcBef>
                <a:spcPts val="0"/>
              </a:spcBef>
              <a:buSzPct val="25000"/>
              <a:buNone/>
            </a:pPr>
            <a:r>
              <a:rPr b="1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Externalities </a:t>
            </a:r>
          </a:p>
          <a:p>
            <a:pPr indent="0" lvl="1" marL="457200" marR="0" rtl="0" algn="ctr">
              <a:spcBef>
                <a:spcPts val="0"/>
              </a:spcBef>
              <a:buNone/>
            </a:pPr>
            <a:r>
              <a:t/>
            </a:r>
            <a:endParaRPr b="1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ctr">
              <a:spcBef>
                <a:spcPts val="0"/>
              </a:spcBef>
              <a:buSzPct val="25000"/>
              <a:buNone/>
            </a:pPr>
            <a:r>
              <a:rPr b="1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&amp; </a:t>
            </a:r>
          </a:p>
          <a:p>
            <a:pPr indent="0" lvl="1" marL="457200" marR="0" rtl="0" algn="ctr">
              <a:spcBef>
                <a:spcPts val="0"/>
              </a:spcBef>
              <a:buNone/>
            </a:pPr>
            <a:r>
              <a:t/>
            </a:r>
            <a:endParaRPr b="1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ctr">
              <a:spcBef>
                <a:spcPts val="0"/>
              </a:spcBef>
              <a:buSzPct val="25000"/>
              <a:buNone/>
            </a:pPr>
            <a:r>
              <a:rPr b="1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Spin-offs</a:t>
            </a: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2" marL="12001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