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2" name="Shape 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8" name="Shape 13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8" name="Shape 8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4" name="Shape 9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0" name="Shape 10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6" name="Shape 10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2" name="Shape 11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8" name="Shape 11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4" name="Shape 12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0" name="Shape 13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1" name="Shape 11"/>
        <p:cNvGrpSpPr/>
        <p:nvPr/>
      </p:nvGrpSpPr>
      <p:grpSpPr>
        <a:xfrm>
          <a:off x="0" y="0"/>
          <a:ext cx="0" cy="0"/>
          <a:chOff x="0" y="0"/>
          <a:chExt cx="0" cy="0"/>
        </a:xfrm>
      </p:grpSpPr>
      <p:sp>
        <p:nvSpPr>
          <p:cNvPr id="12" name="Shape 12"/>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 name="Shape 13"/>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14" name="Shape 1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5" name="Shape 1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6" name="Shape 1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68" name="Shape 68"/>
        <p:cNvGrpSpPr/>
        <p:nvPr/>
      </p:nvGrpSpPr>
      <p:grpSpPr>
        <a:xfrm>
          <a:off x="0" y="0"/>
          <a:ext cx="0" cy="0"/>
          <a:chOff x="0" y="0"/>
          <a:chExt cx="0" cy="0"/>
        </a:xfrm>
      </p:grpSpPr>
      <p:sp>
        <p:nvSpPr>
          <p:cNvPr id="69" name="Shape 6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0" name="Shape 70"/>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1" name="Shape 7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4" name="Shape 74"/>
        <p:cNvGrpSpPr/>
        <p:nvPr/>
      </p:nvGrpSpPr>
      <p:grpSpPr>
        <a:xfrm>
          <a:off x="0" y="0"/>
          <a:ext cx="0" cy="0"/>
          <a:chOff x="0" y="0"/>
          <a:chExt cx="0" cy="0"/>
        </a:xfrm>
      </p:grpSpPr>
      <p:sp>
        <p:nvSpPr>
          <p:cNvPr id="75" name="Shape 75"/>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6" name="Shape 76"/>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7" name="Shape 7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7" name="Shape 17"/>
        <p:cNvGrpSpPr/>
        <p:nvPr/>
      </p:nvGrpSpPr>
      <p:grpSpPr>
        <a:xfrm>
          <a:off x="0" y="0"/>
          <a:ext cx="0" cy="0"/>
          <a:chOff x="0" y="0"/>
          <a:chExt cx="0" cy="0"/>
        </a:xfrm>
      </p:grpSpPr>
      <p:sp>
        <p:nvSpPr>
          <p:cNvPr id="18" name="Shape 1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9" name="Shape 19"/>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0" name="Shape 2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1" name="Shape 2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3" name="Shape 23"/>
        <p:cNvGrpSpPr/>
        <p:nvPr/>
      </p:nvGrpSpPr>
      <p:grpSpPr>
        <a:xfrm>
          <a:off x="0" y="0"/>
          <a:ext cx="0" cy="0"/>
          <a:chOff x="0" y="0"/>
          <a:chExt cx="0" cy="0"/>
        </a:xfrm>
      </p:grpSpPr>
      <p:sp>
        <p:nvSpPr>
          <p:cNvPr id="24" name="Shape 2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5" name="Shape 2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6" name="Shape 2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7" name="Shape 2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8" name="Shape 28"/>
        <p:cNvGrpSpPr/>
        <p:nvPr/>
      </p:nvGrpSpPr>
      <p:grpSpPr>
        <a:xfrm>
          <a:off x="0" y="0"/>
          <a:ext cx="0" cy="0"/>
          <a:chOff x="0" y="0"/>
          <a:chExt cx="0" cy="0"/>
        </a:xfrm>
      </p:grpSpPr>
      <p:sp>
        <p:nvSpPr>
          <p:cNvPr id="29" name="Shape 29"/>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spcBef>
                <a:spcPts val="0"/>
              </a:spcBef>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0" name="Shape 30"/>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31" name="Shape 3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3" name="Shape 3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4" name="Shape 34"/>
        <p:cNvGrpSpPr/>
        <p:nvPr/>
      </p:nvGrpSpPr>
      <p:grpSpPr>
        <a:xfrm>
          <a:off x="0" y="0"/>
          <a:ext cx="0" cy="0"/>
          <a:chOff x="0" y="0"/>
          <a:chExt cx="0" cy="0"/>
        </a:xfrm>
      </p:grpSpPr>
      <p:sp>
        <p:nvSpPr>
          <p:cNvPr id="35" name="Shape 3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6" name="Shape 36"/>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Shape 37"/>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1" name="Shape 41"/>
        <p:cNvGrpSpPr/>
        <p:nvPr/>
      </p:nvGrpSpPr>
      <p:grpSpPr>
        <a:xfrm>
          <a:off x="0" y="0"/>
          <a:ext cx="0" cy="0"/>
          <a:chOff x="0" y="0"/>
          <a:chExt cx="0" cy="0"/>
        </a:xfrm>
      </p:grpSpPr>
      <p:sp>
        <p:nvSpPr>
          <p:cNvPr id="42" name="Shape 42"/>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3" name="Shape 4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4" name="Shape 4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5" name="Shape 4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6" name="Shape 4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7" name="Shape 4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8" name="Shape 4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9" name="Shape 4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0" name="Shape 50"/>
        <p:cNvGrpSpPr/>
        <p:nvPr/>
      </p:nvGrpSpPr>
      <p:grpSpPr>
        <a:xfrm>
          <a:off x="0" y="0"/>
          <a:ext cx="0" cy="0"/>
          <a:chOff x="0" y="0"/>
          <a:chExt cx="0" cy="0"/>
        </a:xfrm>
      </p:grpSpPr>
      <p:sp>
        <p:nvSpPr>
          <p:cNvPr id="51" name="Shape 5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4" name="Shape 54"/>
        <p:cNvGrpSpPr/>
        <p:nvPr/>
      </p:nvGrpSpPr>
      <p:grpSpPr>
        <a:xfrm>
          <a:off x="0" y="0"/>
          <a:ext cx="0" cy="0"/>
          <a:chOff x="0" y="0"/>
          <a:chExt cx="0" cy="0"/>
        </a:xfrm>
      </p:grpSpPr>
      <p:sp>
        <p:nvSpPr>
          <p:cNvPr id="55" name="Shape 55"/>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6" name="Shape 56"/>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57" name="Shape 57"/>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58" name="Shape 5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1" name="Shape 61"/>
        <p:cNvGrpSpPr/>
        <p:nvPr/>
      </p:nvGrpSpPr>
      <p:grpSpPr>
        <a:xfrm>
          <a:off x="0" y="0"/>
          <a:ext cx="0" cy="0"/>
          <a:chOff x="0" y="0"/>
          <a:chExt cx="0" cy="0"/>
        </a:xfrm>
      </p:grpSpPr>
      <p:sp>
        <p:nvSpPr>
          <p:cNvPr id="62" name="Shape 62"/>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3" name="Shape 63"/>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4" name="Shape 64"/>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5" name="Shape 6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 name="Shape 7"/>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Shape 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9" name="Shape 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0" name="Shape 1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0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ctrTitle"/>
          </p:nvPr>
        </p:nvSpPr>
        <p:spPr>
          <a:xfrm>
            <a:off x="817581" y="1517584"/>
            <a:ext cx="7175351" cy="2424838"/>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en-US" sz="3600" u="none" cap="none" strike="noStrike">
                <a:solidFill>
                  <a:schemeClr val="dk1"/>
                </a:solidFill>
                <a:latin typeface="Calibri"/>
                <a:ea typeface="Calibri"/>
                <a:cs typeface="Calibri"/>
                <a:sym typeface="Calibri"/>
              </a:rPr>
              <a:t>Transition to a new paradigm in economy: the need for management and perspective integration</a:t>
            </a:r>
          </a:p>
        </p:txBody>
      </p:sp>
      <p:sp>
        <p:nvSpPr>
          <p:cNvPr id="85" name="Shape 85"/>
          <p:cNvSpPr txBox="1"/>
          <p:nvPr>
            <p:ph idx="1" type="subTitle"/>
          </p:nvPr>
        </p:nvSpPr>
        <p:spPr>
          <a:xfrm>
            <a:off x="1371600" y="4387800"/>
            <a:ext cx="6400799" cy="1748522"/>
          </a:xfrm>
          <a:prstGeom prst="rect">
            <a:avLst/>
          </a:prstGeom>
          <a:noFill/>
          <a:ln>
            <a:noFill/>
          </a:ln>
        </p:spPr>
        <p:txBody>
          <a:bodyPr anchorCtr="0" anchor="t" bIns="45700" lIns="91425" rIns="91425" tIns="45700">
            <a:noAutofit/>
          </a:bodyPr>
          <a:lstStyle/>
          <a:p>
            <a:pPr indent="0" lvl="0" marL="0" marR="0" rtl="0" algn="ctr">
              <a:lnSpc>
                <a:spcPct val="80000"/>
              </a:lnSpc>
              <a:spcBef>
                <a:spcPts val="0"/>
              </a:spcBef>
              <a:spcAft>
                <a:spcPts val="0"/>
              </a:spcAft>
              <a:buClr>
                <a:schemeClr val="dk1"/>
              </a:buClr>
              <a:buSzPct val="25000"/>
              <a:buFont typeface="Arial"/>
              <a:buNone/>
            </a:pPr>
            <a:r>
              <a:rPr b="1" i="0" lang="en-US" sz="2720" u="none" cap="none" strike="noStrike">
                <a:solidFill>
                  <a:schemeClr val="dk1"/>
                </a:solidFill>
                <a:latin typeface="Calibri"/>
                <a:ea typeface="Calibri"/>
                <a:cs typeface="Calibri"/>
                <a:sym typeface="Calibri"/>
              </a:rPr>
              <a:t>Grażyna Leśniak-Łebkowska</a:t>
            </a:r>
          </a:p>
          <a:p>
            <a:pPr indent="0" lvl="0" marL="0" marR="0" rtl="0" algn="ctr">
              <a:lnSpc>
                <a:spcPct val="80000"/>
              </a:lnSpc>
              <a:spcBef>
                <a:spcPts val="544"/>
              </a:spcBef>
              <a:spcAft>
                <a:spcPts val="0"/>
              </a:spcAft>
              <a:buClr>
                <a:schemeClr val="dk1"/>
              </a:buClr>
              <a:buSzPct val="25000"/>
              <a:buFont typeface="Arial"/>
              <a:buNone/>
            </a:pPr>
            <a:r>
              <a:rPr b="1" i="0" lang="en-US" sz="2720" u="none" cap="none" strike="noStrike">
                <a:solidFill>
                  <a:schemeClr val="dk1"/>
                </a:solidFill>
                <a:latin typeface="Calibri"/>
                <a:ea typeface="Calibri"/>
                <a:cs typeface="Calibri"/>
                <a:sym typeface="Calibri"/>
              </a:rPr>
              <a:t>lebkowska@sgh.waw.pl</a:t>
            </a:r>
          </a:p>
          <a:p>
            <a:pPr indent="0" lvl="0" marL="0" marR="0" rtl="0" algn="ctr">
              <a:lnSpc>
                <a:spcPct val="80000"/>
              </a:lnSpc>
              <a:spcBef>
                <a:spcPts val="544"/>
              </a:spcBef>
              <a:spcAft>
                <a:spcPts val="0"/>
              </a:spcAft>
              <a:buClr>
                <a:schemeClr val="dk1"/>
              </a:buClr>
              <a:buSzPct val="25000"/>
              <a:buFont typeface="Arial"/>
              <a:buNone/>
            </a:pPr>
            <a:r>
              <a:rPr b="1" i="0" lang="en-US" sz="2720" u="none" cap="none" strike="noStrike">
                <a:solidFill>
                  <a:schemeClr val="dk1"/>
                </a:solidFill>
                <a:latin typeface="Calibri"/>
                <a:ea typeface="Calibri"/>
                <a:cs typeface="Calibri"/>
                <a:sym typeface="Calibri"/>
              </a:rPr>
              <a:t>Warsaw School of Economics</a:t>
            </a:r>
          </a:p>
          <a:p>
            <a:pPr indent="0" lvl="0" marL="0" marR="0" rtl="0" algn="ctr">
              <a:lnSpc>
                <a:spcPct val="80000"/>
              </a:lnSpc>
              <a:spcBef>
                <a:spcPts val="544"/>
              </a:spcBef>
              <a:buClr>
                <a:schemeClr val="dk1"/>
              </a:buClr>
              <a:buSzPct val="25000"/>
              <a:buFont typeface="Arial"/>
              <a:buNone/>
            </a:pPr>
            <a:r>
              <a:rPr b="1" i="0" lang="en-US" sz="2720" u="none" cap="none" strike="noStrike">
                <a:solidFill>
                  <a:schemeClr val="dk1"/>
                </a:solidFill>
                <a:latin typeface="Calibri"/>
                <a:ea typeface="Calibri"/>
                <a:cs typeface="Calibri"/>
                <a:sym typeface="Calibri"/>
              </a:rPr>
              <a:t>Dubrovnik 2017</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457200" y="-2"/>
            <a:ext cx="8229600" cy="5739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en-US" sz="3600" u="none" cap="none" strike="noStrike">
                <a:solidFill>
                  <a:schemeClr val="dk1"/>
                </a:solidFill>
                <a:latin typeface="Calibri"/>
                <a:ea typeface="Calibri"/>
                <a:cs typeface="Calibri"/>
                <a:sym typeface="Calibri"/>
              </a:rPr>
              <a:t>Conclusion</a:t>
            </a:r>
          </a:p>
        </p:txBody>
      </p:sp>
      <p:sp>
        <p:nvSpPr>
          <p:cNvPr id="141" name="Shape 141"/>
          <p:cNvSpPr txBox="1"/>
          <p:nvPr>
            <p:ph idx="1" type="body"/>
          </p:nvPr>
        </p:nvSpPr>
        <p:spPr>
          <a:xfrm>
            <a:off x="457200" y="512575"/>
            <a:ext cx="8686800" cy="56580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rgbClr val="FF0000"/>
              </a:buClr>
              <a:buSzPct val="25000"/>
              <a:buFont typeface="Arial"/>
              <a:buNone/>
            </a:pPr>
            <a:r>
              <a:rPr b="1" i="0" lang="en-US" sz="2800" u="none" cap="none" strike="noStrike">
                <a:solidFill>
                  <a:srgbClr val="FF0000"/>
                </a:solidFill>
                <a:latin typeface="Calibri"/>
                <a:ea typeface="Calibri"/>
                <a:cs typeface="Calibri"/>
                <a:sym typeface="Calibri"/>
              </a:rPr>
              <a:t>We need to cope with the pace and scope of change in a more comprehensive and controllable way:</a:t>
            </a:r>
          </a:p>
          <a:p>
            <a:pPr indent="-285750" lvl="1" marL="742950" marR="0" rtl="0" algn="l">
              <a:lnSpc>
                <a:spcPct val="80000"/>
              </a:lnSpc>
              <a:spcBef>
                <a:spcPts val="476"/>
              </a:spcBef>
              <a:spcAft>
                <a:spcPts val="0"/>
              </a:spcAft>
              <a:buClr>
                <a:schemeClr val="dk1"/>
              </a:buClr>
              <a:buSzPct val="118999"/>
              <a:buFont typeface="Noto Sans Symbols"/>
              <a:buChar char="➢"/>
            </a:pPr>
            <a:r>
              <a:rPr b="0" i="0" lang="en-US" sz="1960" u="none" cap="none" strike="noStrike">
                <a:solidFill>
                  <a:schemeClr val="dk1"/>
                </a:solidFill>
                <a:latin typeface="Calibri"/>
                <a:ea typeface="Calibri"/>
                <a:cs typeface="Calibri"/>
                <a:sym typeface="Calibri"/>
              </a:rPr>
              <a:t> </a:t>
            </a:r>
            <a:r>
              <a:rPr b="1" i="0" lang="en-US" sz="2380" u="none" cap="none" strike="noStrike">
                <a:solidFill>
                  <a:schemeClr val="dk1"/>
                </a:solidFill>
                <a:latin typeface="Calibri"/>
                <a:ea typeface="Calibri"/>
                <a:cs typeface="Calibri"/>
                <a:sym typeface="Calibri"/>
              </a:rPr>
              <a:t>the economy with its elegant scientific models should become more contingent incorporating new challenges, verifying the concept of limits to grow, helping decision-makers at all levels of governance.</a:t>
            </a:r>
          </a:p>
          <a:p>
            <a:pPr indent="-285750" lvl="1" marL="742950" marR="0" rtl="0" algn="l">
              <a:lnSpc>
                <a:spcPct val="80000"/>
              </a:lnSpc>
              <a:spcBef>
                <a:spcPts val="476"/>
              </a:spcBef>
              <a:spcAft>
                <a:spcPts val="0"/>
              </a:spcAft>
              <a:buClr>
                <a:schemeClr val="dk1"/>
              </a:buClr>
              <a:buSzPct val="99166"/>
              <a:buFont typeface="Noto Sans Symbols"/>
              <a:buChar char="➢"/>
            </a:pPr>
            <a:r>
              <a:rPr b="1" i="0" lang="en-US" sz="2380" u="none" cap="none" strike="noStrike">
                <a:solidFill>
                  <a:schemeClr val="dk1"/>
                </a:solidFill>
                <a:latin typeface="Calibri"/>
                <a:ea typeface="Calibri"/>
                <a:cs typeface="Calibri"/>
                <a:sym typeface="Calibri"/>
              </a:rPr>
              <a:t>Collaborating towards multidisciplinary holistic view of the world.</a:t>
            </a:r>
          </a:p>
          <a:p>
            <a:pPr indent="-285750" lvl="1" marL="742950" marR="0" rtl="0" algn="l">
              <a:lnSpc>
                <a:spcPct val="80000"/>
              </a:lnSpc>
              <a:spcBef>
                <a:spcPts val="476"/>
              </a:spcBef>
              <a:spcAft>
                <a:spcPts val="0"/>
              </a:spcAft>
              <a:buClr>
                <a:schemeClr val="dk1"/>
              </a:buClr>
              <a:buSzPct val="99166"/>
              <a:buFont typeface="Noto Sans Symbols"/>
              <a:buChar char="➢"/>
            </a:pPr>
            <a:r>
              <a:rPr b="1" i="0" lang="en-US" sz="2380" u="none" cap="none" strike="noStrike">
                <a:solidFill>
                  <a:schemeClr val="dk1"/>
                </a:solidFill>
                <a:latin typeface="Calibri"/>
                <a:ea typeface="Calibri"/>
                <a:cs typeface="Calibri"/>
                <a:sym typeface="Calibri"/>
              </a:rPr>
              <a:t>Management sciences and economy interface is </a:t>
            </a:r>
            <a:r>
              <a:rPr b="1" i="0" lang="en-US" sz="2380" u="none" cap="none" strike="noStrike">
                <a:solidFill>
                  <a:srgbClr val="FF0000"/>
                </a:solidFill>
                <a:latin typeface="Calibri"/>
                <a:ea typeface="Calibri"/>
                <a:cs typeface="Calibri"/>
                <a:sym typeface="Calibri"/>
              </a:rPr>
              <a:t>strategy</a:t>
            </a:r>
            <a:r>
              <a:rPr b="1" i="0" lang="en-US" sz="2380" u="none" cap="none" strike="noStrike">
                <a:solidFill>
                  <a:schemeClr val="dk1"/>
                </a:solidFill>
                <a:latin typeface="Calibri"/>
                <a:ea typeface="Calibri"/>
                <a:cs typeface="Calibri"/>
                <a:sym typeface="Calibri"/>
              </a:rPr>
              <a:t> and the </a:t>
            </a:r>
            <a:r>
              <a:rPr b="1" i="0" lang="en-US" sz="2380" u="none" cap="none" strike="noStrike">
                <a:solidFill>
                  <a:srgbClr val="FF0000"/>
                </a:solidFill>
                <a:latin typeface="Calibri"/>
                <a:ea typeface="Calibri"/>
                <a:cs typeface="Calibri"/>
                <a:sym typeface="Calibri"/>
              </a:rPr>
              <a:t>use of resources. </a:t>
            </a:r>
            <a:r>
              <a:rPr b="1" i="0" lang="en-US" sz="2380" u="none" cap="none" strike="noStrike">
                <a:solidFill>
                  <a:schemeClr val="dk1"/>
                </a:solidFill>
                <a:latin typeface="Calibri"/>
                <a:ea typeface="Calibri"/>
                <a:cs typeface="Calibri"/>
                <a:sym typeface="Calibri"/>
              </a:rPr>
              <a:t> Enterprises are responsible for strategy and operations aimed at execution of strategies in the most effective and efficient way to deliver value to stakeholders.</a:t>
            </a:r>
          </a:p>
          <a:p>
            <a:pPr indent="-285750" lvl="1" marL="742950" marR="0" rtl="0" algn="l">
              <a:lnSpc>
                <a:spcPct val="80000"/>
              </a:lnSpc>
              <a:spcBef>
                <a:spcPts val="476"/>
              </a:spcBef>
              <a:spcAft>
                <a:spcPts val="0"/>
              </a:spcAft>
              <a:buClr>
                <a:schemeClr val="dk1"/>
              </a:buClr>
              <a:buSzPct val="99166"/>
              <a:buFont typeface="Noto Sans Symbols"/>
              <a:buChar char="➢"/>
            </a:pPr>
            <a:r>
              <a:rPr b="1" i="0" lang="en-US" sz="2380" u="none" cap="none" strike="noStrike">
                <a:solidFill>
                  <a:schemeClr val="dk1"/>
                </a:solidFill>
                <a:latin typeface="Calibri"/>
                <a:ea typeface="Calibri"/>
                <a:cs typeface="Calibri"/>
                <a:sym typeface="Calibri"/>
              </a:rPr>
              <a:t>Human resources as multiform capital to be discovered and use more widely.</a:t>
            </a:r>
          </a:p>
          <a:p>
            <a:pPr indent="-285750" lvl="1" marL="742950" marR="0" rtl="0" algn="l">
              <a:lnSpc>
                <a:spcPct val="80000"/>
              </a:lnSpc>
              <a:spcBef>
                <a:spcPts val="476"/>
              </a:spcBef>
              <a:spcAft>
                <a:spcPts val="0"/>
              </a:spcAft>
              <a:buClr>
                <a:schemeClr val="dk1"/>
              </a:buClr>
              <a:buSzPct val="99166"/>
              <a:buFont typeface="Noto Sans Symbols"/>
              <a:buChar char="➢"/>
            </a:pPr>
            <a:r>
              <a:rPr b="1" i="0" lang="en-US" sz="2380" u="none" cap="none" strike="noStrike">
                <a:solidFill>
                  <a:schemeClr val="dk1"/>
                </a:solidFill>
                <a:latin typeface="Calibri"/>
                <a:ea typeface="Calibri"/>
                <a:cs typeface="Calibri"/>
                <a:sym typeface="Calibri"/>
              </a:rPr>
              <a:t>Environment is the only livable space for humans.</a:t>
            </a:r>
          </a:p>
          <a:p>
            <a:pPr indent="-285750" lvl="1" marL="742950" marR="0" rtl="0" algn="l">
              <a:lnSpc>
                <a:spcPct val="80000"/>
              </a:lnSpc>
              <a:spcBef>
                <a:spcPts val="476"/>
              </a:spcBef>
              <a:spcAft>
                <a:spcPts val="0"/>
              </a:spcAft>
              <a:buClr>
                <a:schemeClr val="dk1"/>
              </a:buClr>
              <a:buSzPct val="99166"/>
              <a:buFont typeface="Noto Sans Symbols"/>
              <a:buChar char="➢"/>
            </a:pPr>
            <a:r>
              <a:rPr b="1" i="0" lang="en-US" sz="2380" u="none" cap="none" strike="noStrike">
                <a:solidFill>
                  <a:schemeClr val="dk1"/>
                </a:solidFill>
                <a:latin typeface="Calibri"/>
                <a:ea typeface="Calibri"/>
                <a:cs typeface="Calibri"/>
                <a:sym typeface="Calibri"/>
              </a:rPr>
              <a:t>Knowledge based integrated solutions are at demand. </a:t>
            </a:r>
          </a:p>
          <a:p>
            <a:pPr indent="-285750" lvl="1" marL="742950" marR="0" rtl="0" algn="l">
              <a:lnSpc>
                <a:spcPct val="80000"/>
              </a:lnSpc>
              <a:spcBef>
                <a:spcPts val="476"/>
              </a:spcBef>
              <a:buClr>
                <a:schemeClr val="dk1"/>
              </a:buClr>
              <a:buSzPct val="99166"/>
              <a:buFont typeface="Noto Sans Symbols"/>
              <a:buNone/>
            </a:pPr>
            <a:r>
              <a:t/>
            </a:r>
            <a:endParaRPr b="1" i="0" sz="238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type="title"/>
          </p:nvPr>
        </p:nvSpPr>
        <p:spPr>
          <a:xfrm>
            <a:off x="457200" y="0"/>
            <a:ext cx="8229600" cy="758792"/>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br>
              <a:rPr b="1" i="0" lang="en-US" sz="3200" u="none" cap="none" strike="noStrike">
                <a:solidFill>
                  <a:schemeClr val="dk1"/>
                </a:solidFill>
                <a:latin typeface="Calibri"/>
                <a:ea typeface="Calibri"/>
                <a:cs typeface="Calibri"/>
                <a:sym typeface="Calibri"/>
              </a:rPr>
            </a:br>
            <a:r>
              <a:rPr b="1" i="0" lang="en-US" sz="3200" u="none" cap="none" strike="noStrike">
                <a:solidFill>
                  <a:schemeClr val="dk1"/>
                </a:solidFill>
                <a:latin typeface="Calibri"/>
                <a:ea typeface="Calibri"/>
                <a:cs typeface="Calibri"/>
                <a:sym typeface="Calibri"/>
              </a:rPr>
              <a:t>Methodological approaches  to science:</a:t>
            </a:r>
            <a:br>
              <a:rPr b="1" i="0" lang="en-US" sz="3200" u="none" cap="none" strike="noStrike">
                <a:solidFill>
                  <a:schemeClr val="dk1"/>
                </a:solidFill>
                <a:latin typeface="Calibri"/>
                <a:ea typeface="Calibri"/>
                <a:cs typeface="Calibri"/>
                <a:sym typeface="Calibri"/>
              </a:rPr>
            </a:br>
          </a:p>
        </p:txBody>
      </p:sp>
      <p:sp>
        <p:nvSpPr>
          <p:cNvPr id="91" name="Shape 91"/>
          <p:cNvSpPr txBox="1"/>
          <p:nvPr>
            <p:ph idx="1" type="body"/>
          </p:nvPr>
        </p:nvSpPr>
        <p:spPr>
          <a:xfrm>
            <a:off x="1" y="457758"/>
            <a:ext cx="8923500" cy="6400200"/>
          </a:xfrm>
          <a:prstGeom prst="rect">
            <a:avLst/>
          </a:prstGeom>
          <a:noFill/>
          <a:ln>
            <a:noFill/>
          </a:ln>
        </p:spPr>
        <p:txBody>
          <a:bodyPr anchorCtr="0" anchor="t" bIns="45700" lIns="91425" rIns="91425" tIns="45700">
            <a:noAutofit/>
          </a:bodyPr>
          <a:lstStyle/>
          <a:p>
            <a:pPr indent="-285750" lvl="1" marL="742950" marR="0" rtl="0" algn="l">
              <a:spcBef>
                <a:spcPts val="0"/>
              </a:spcBef>
              <a:spcAft>
                <a:spcPts val="0"/>
              </a:spcAft>
              <a:buClr>
                <a:schemeClr val="dk1"/>
              </a:buClr>
              <a:buSzPct val="100000"/>
              <a:buFont typeface="Noto Sans Symbols"/>
              <a:buChar char="➢"/>
            </a:pPr>
            <a:r>
              <a:rPr b="1" i="0" lang="en-US" sz="2400" u="none" cap="none" strike="noStrike">
                <a:solidFill>
                  <a:schemeClr val="dk1"/>
                </a:solidFill>
                <a:latin typeface="Calibri"/>
                <a:ea typeface="Calibri"/>
                <a:cs typeface="Calibri"/>
                <a:sym typeface="Calibri"/>
              </a:rPr>
              <a:t>Euclides-Cartesian tradition: from axiom through deduction to theory describing reality. Also includes reduction type of reasoning (dividing the object into smaller parts).</a:t>
            </a:r>
          </a:p>
          <a:p>
            <a:pPr indent="-285750" lvl="1" marL="742950" marR="0" rtl="0" algn="l">
              <a:spcBef>
                <a:spcPts val="480"/>
              </a:spcBef>
              <a:spcAft>
                <a:spcPts val="0"/>
              </a:spcAft>
              <a:buClr>
                <a:schemeClr val="dk1"/>
              </a:buClr>
              <a:buSzPct val="100000"/>
              <a:buFont typeface="Noto Sans Symbols"/>
              <a:buChar char="➢"/>
            </a:pPr>
            <a:r>
              <a:rPr b="1" i="0" lang="en-US" sz="2400" u="none" cap="none" strike="noStrike">
                <a:solidFill>
                  <a:schemeClr val="dk1"/>
                </a:solidFill>
                <a:latin typeface="Calibri"/>
                <a:ea typeface="Calibri"/>
                <a:cs typeface="Calibri"/>
                <a:sym typeface="Calibri"/>
              </a:rPr>
              <a:t>Bab</a:t>
            </a:r>
            <a:r>
              <a:rPr b="1" lang="en-US" sz="2400"/>
              <a:t>y</a:t>
            </a:r>
            <a:r>
              <a:rPr b="1" i="0" lang="en-US" sz="2400" u="none" cap="none" strike="noStrike">
                <a:solidFill>
                  <a:schemeClr val="dk1"/>
                </a:solidFill>
                <a:latin typeface="Calibri"/>
                <a:ea typeface="Calibri"/>
                <a:cs typeface="Calibri"/>
                <a:sym typeface="Calibri"/>
              </a:rPr>
              <a:t>lonian (III. C.BC, stoic Philosophers and so called Bab</a:t>
            </a:r>
            <a:r>
              <a:rPr b="1" lang="en-US" sz="2400"/>
              <a:t>yl</a:t>
            </a:r>
            <a:r>
              <a:rPr b="1" i="0" lang="en-US" sz="2400" u="none" cap="none" strike="noStrike">
                <a:solidFill>
                  <a:schemeClr val="dk1"/>
                </a:solidFill>
                <a:latin typeface="Calibri"/>
                <a:ea typeface="Calibri"/>
                <a:cs typeface="Calibri"/>
                <a:sym typeface="Calibri"/>
              </a:rPr>
              <a:t>on Talmud, VI c). Explains the world in harmony with nature and mind, role of ethical values. Holistic approach is mainly based on empirical methods with induction based on experience. Logical rules are applied only to subsystems.</a:t>
            </a:r>
          </a:p>
          <a:p>
            <a:pPr indent="-285750" lvl="1" marL="742950" marR="0" rtl="0" algn="l">
              <a:spcBef>
                <a:spcPts val="480"/>
              </a:spcBef>
              <a:spcAft>
                <a:spcPts val="0"/>
              </a:spcAft>
              <a:buClr>
                <a:schemeClr val="dk1"/>
              </a:buClr>
              <a:buSzPct val="100000"/>
              <a:buFont typeface="Noto Sans Symbols"/>
              <a:buChar char="➢"/>
            </a:pPr>
            <a:r>
              <a:rPr b="1" i="0" lang="en-US" sz="2400" u="none" cap="none" strike="noStrike">
                <a:solidFill>
                  <a:schemeClr val="dk1"/>
                </a:solidFill>
                <a:latin typeface="Calibri"/>
                <a:ea typeface="Calibri"/>
                <a:cs typeface="Calibri"/>
                <a:sym typeface="Calibri"/>
              </a:rPr>
              <a:t>Both traditions present in ancient Greece and Rome. In Middle Ages more popular than the second one, while from Enlightenment (XVIIc) through next 3 centuries shift to the domination of the first one. From the middle of XX c. holistic approach in research regains attention with the stress on ethical issues and social justice, as well as social teachings of Church.</a:t>
            </a:r>
          </a:p>
          <a:p>
            <a:pPr indent="-285750" lvl="1" marL="742950" marR="0" rtl="0" algn="l">
              <a:spcBef>
                <a:spcPts val="480"/>
              </a:spcBef>
              <a:buClr>
                <a:schemeClr val="dk1"/>
              </a:buClr>
              <a:buSzPct val="100000"/>
              <a:buFont typeface="Noto Sans Symbols"/>
              <a:buChar char="➢"/>
            </a:pPr>
            <a:r>
              <a:rPr b="1" i="0" lang="en-US" sz="2400" u="none" cap="none" strike="noStrike">
                <a:solidFill>
                  <a:schemeClr val="dk1"/>
                </a:solidFill>
                <a:latin typeface="Calibri"/>
                <a:ea typeface="Calibri"/>
                <a:cs typeface="Calibri"/>
                <a:sym typeface="Calibri"/>
              </a:rPr>
              <a:t>At present both approaches are present and have their promoters.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type="title"/>
          </p:nvPr>
        </p:nvSpPr>
        <p:spPr>
          <a:xfrm>
            <a:off x="0" y="274637"/>
            <a:ext cx="9144000" cy="929533"/>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en-US" sz="3200" u="none" cap="none" strike="noStrike">
                <a:solidFill>
                  <a:schemeClr val="dk1"/>
                </a:solidFill>
                <a:latin typeface="Calibri"/>
                <a:ea typeface="Calibri"/>
                <a:cs typeface="Calibri"/>
                <a:sym typeface="Calibri"/>
              </a:rPr>
              <a:t>Management sciences</a:t>
            </a:r>
            <a:br>
              <a:rPr b="1" i="0" lang="en-US" sz="3200" u="none" cap="none" strike="noStrike">
                <a:solidFill>
                  <a:schemeClr val="dk1"/>
                </a:solidFill>
                <a:latin typeface="Calibri"/>
                <a:ea typeface="Calibri"/>
                <a:cs typeface="Calibri"/>
                <a:sym typeface="Calibri"/>
              </a:rPr>
            </a:br>
          </a:p>
        </p:txBody>
      </p:sp>
      <p:sp>
        <p:nvSpPr>
          <p:cNvPr id="97" name="Shape 97"/>
          <p:cNvSpPr txBox="1"/>
          <p:nvPr>
            <p:ph idx="1" type="body"/>
          </p:nvPr>
        </p:nvSpPr>
        <p:spPr>
          <a:xfrm>
            <a:off x="184525" y="1056825"/>
            <a:ext cx="8775000" cy="5488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909"/>
              <a:buFont typeface="Noto Sans Symbols"/>
              <a:buChar char="➢"/>
            </a:pPr>
            <a:r>
              <a:rPr b="1" i="0" lang="en-US" sz="2220" u="none" cap="none" strike="noStrike">
                <a:solidFill>
                  <a:schemeClr val="dk1"/>
                </a:solidFill>
                <a:latin typeface="Calibri"/>
                <a:ea typeface="Calibri"/>
                <a:cs typeface="Calibri"/>
                <a:sym typeface="Calibri"/>
              </a:rPr>
              <a:t>are predominantly empirical based on analysis leading to understanding phenomena, problems,  processes and cause-effect relationships.</a:t>
            </a:r>
          </a:p>
          <a:p>
            <a:pPr indent="-342900" lvl="0" marL="342900" marR="0" rtl="0" algn="l">
              <a:lnSpc>
                <a:spcPct val="90000"/>
              </a:lnSpc>
              <a:spcBef>
                <a:spcPts val="444"/>
              </a:spcBef>
              <a:spcAft>
                <a:spcPts val="0"/>
              </a:spcAft>
              <a:buClr>
                <a:srgbClr val="FF0000"/>
              </a:buClr>
              <a:buSzPct val="100909"/>
              <a:buFont typeface="Noto Sans Symbols"/>
              <a:buChar char="➢"/>
            </a:pPr>
            <a:r>
              <a:rPr b="1" i="0" lang="en-US" sz="2220" u="none" cap="none" strike="noStrike">
                <a:solidFill>
                  <a:srgbClr val="FF0000"/>
                </a:solidFill>
                <a:latin typeface="Calibri"/>
                <a:ea typeface="Calibri"/>
                <a:cs typeface="Calibri"/>
                <a:sym typeface="Calibri"/>
              </a:rPr>
              <a:t>Analysis</a:t>
            </a:r>
            <a:r>
              <a:rPr b="1" i="0" lang="en-US" sz="2220" u="none" cap="none" strike="noStrike">
                <a:solidFill>
                  <a:schemeClr val="dk1"/>
                </a:solidFill>
                <a:latin typeface="Calibri"/>
                <a:ea typeface="Calibri"/>
                <a:cs typeface="Calibri"/>
                <a:sym typeface="Calibri"/>
              </a:rPr>
              <a:t> as a starting point for any action with measurement and description. When investigating outcomes and impacts we discover the causes.</a:t>
            </a:r>
          </a:p>
          <a:p>
            <a:pPr indent="-342900" lvl="0" marL="342900" marR="0" rtl="0" algn="l">
              <a:lnSpc>
                <a:spcPct val="90000"/>
              </a:lnSpc>
              <a:spcBef>
                <a:spcPts val="444"/>
              </a:spcBef>
              <a:spcAft>
                <a:spcPts val="0"/>
              </a:spcAft>
              <a:buClr>
                <a:srgbClr val="FF0000"/>
              </a:buClr>
              <a:buSzPct val="100909"/>
              <a:buFont typeface="Noto Sans Symbols"/>
              <a:buChar char="➢"/>
            </a:pPr>
            <a:r>
              <a:rPr b="1" i="0" lang="en-US" sz="2220" u="none" cap="none" strike="noStrike">
                <a:solidFill>
                  <a:srgbClr val="FF0000"/>
                </a:solidFill>
                <a:latin typeface="Calibri"/>
                <a:ea typeface="Calibri"/>
                <a:cs typeface="Calibri"/>
                <a:sym typeface="Calibri"/>
              </a:rPr>
              <a:t>Analysis</a:t>
            </a:r>
            <a:r>
              <a:rPr b="1" i="0" lang="en-US" sz="2220" u="none" cap="none" strike="noStrike">
                <a:solidFill>
                  <a:schemeClr val="dk1"/>
                </a:solidFill>
                <a:latin typeface="Calibri"/>
                <a:ea typeface="Calibri"/>
                <a:cs typeface="Calibri"/>
                <a:sym typeface="Calibri"/>
              </a:rPr>
              <a:t> is a method of knowing the whole through its division into parts and focusing on their nature and on the interdependencies among them.</a:t>
            </a:r>
          </a:p>
          <a:p>
            <a:pPr indent="-342900" lvl="0" marL="342900" marR="0" rtl="0" algn="l">
              <a:lnSpc>
                <a:spcPct val="90000"/>
              </a:lnSpc>
              <a:spcBef>
                <a:spcPts val="444"/>
              </a:spcBef>
              <a:spcAft>
                <a:spcPts val="0"/>
              </a:spcAft>
              <a:buClr>
                <a:schemeClr val="dk1"/>
              </a:buClr>
              <a:buSzPct val="100909"/>
              <a:buFont typeface="Noto Sans Symbols"/>
              <a:buChar char="➢"/>
            </a:pPr>
            <a:r>
              <a:rPr b="1" i="0" lang="en-US" sz="2220" u="none" cap="none" strike="noStrike">
                <a:solidFill>
                  <a:schemeClr val="dk1"/>
                </a:solidFill>
                <a:latin typeface="Calibri"/>
                <a:ea typeface="Calibri"/>
                <a:cs typeface="Calibri"/>
                <a:sym typeface="Calibri"/>
              </a:rPr>
              <a:t>The next step is </a:t>
            </a:r>
            <a:r>
              <a:rPr b="1" i="0" lang="en-US" sz="2220" u="none" cap="none" strike="noStrike">
                <a:solidFill>
                  <a:srgbClr val="FF0000"/>
                </a:solidFill>
                <a:latin typeface="Calibri"/>
                <a:ea typeface="Calibri"/>
                <a:cs typeface="Calibri"/>
                <a:sym typeface="Calibri"/>
              </a:rPr>
              <a:t>synthesis</a:t>
            </a:r>
            <a:r>
              <a:rPr b="1" i="0" lang="en-US" sz="2220" u="none" cap="none" strike="noStrike">
                <a:solidFill>
                  <a:schemeClr val="dk1"/>
                </a:solidFill>
                <a:latin typeface="Calibri"/>
                <a:ea typeface="Calibri"/>
                <a:cs typeface="Calibri"/>
                <a:sym typeface="Calibri"/>
              </a:rPr>
              <a:t> as a result of generalization based on research components. The explaining value of such theory can only be tested through the deduction approach: conclusions from theory should bring positive results. If not</a:t>
            </a:r>
            <a:r>
              <a:rPr b="1" lang="en-US" sz="2220"/>
              <a:t>,</a:t>
            </a:r>
            <a:r>
              <a:rPr b="1" i="0" lang="en-US" sz="2220" u="none" cap="none" strike="noStrike">
                <a:solidFill>
                  <a:schemeClr val="dk1"/>
                </a:solidFill>
                <a:latin typeface="Calibri"/>
                <a:ea typeface="Calibri"/>
                <a:cs typeface="Calibri"/>
                <a:sym typeface="Calibri"/>
              </a:rPr>
              <a:t> the theory is not sufficient to explain reality.</a:t>
            </a:r>
          </a:p>
          <a:p>
            <a:pPr indent="-342900" lvl="0" marL="342900" marR="0" rtl="0" algn="l">
              <a:lnSpc>
                <a:spcPct val="90000"/>
              </a:lnSpc>
              <a:spcBef>
                <a:spcPts val="444"/>
              </a:spcBef>
              <a:buClr>
                <a:schemeClr val="dk1"/>
              </a:buClr>
              <a:buSzPct val="100909"/>
              <a:buFont typeface="Noto Sans Symbols"/>
              <a:buChar char="➢"/>
            </a:pPr>
            <a:r>
              <a:rPr b="1" i="0" lang="en-US" sz="2220" u="none" cap="none" strike="noStrike">
                <a:solidFill>
                  <a:schemeClr val="dk1"/>
                </a:solidFill>
                <a:latin typeface="Calibri"/>
                <a:ea typeface="Calibri"/>
                <a:cs typeface="Calibri"/>
                <a:sym typeface="Calibri"/>
              </a:rPr>
              <a:t>In empirical sciences </a:t>
            </a:r>
            <a:r>
              <a:rPr b="1" i="0" lang="en-US" sz="2220" u="none" cap="none" strike="noStrike">
                <a:solidFill>
                  <a:srgbClr val="FF0000"/>
                </a:solidFill>
                <a:latin typeface="Calibri"/>
                <a:ea typeface="Calibri"/>
                <a:cs typeface="Calibri"/>
                <a:sym typeface="Calibri"/>
              </a:rPr>
              <a:t>experiments and observations </a:t>
            </a:r>
            <a:r>
              <a:rPr b="1" i="0" lang="en-US" sz="2220" u="none" cap="none" strike="noStrike">
                <a:solidFill>
                  <a:schemeClr val="dk1"/>
                </a:solidFill>
                <a:latin typeface="Calibri"/>
                <a:ea typeface="Calibri"/>
                <a:cs typeface="Calibri"/>
                <a:sym typeface="Calibri"/>
              </a:rPr>
              <a:t>allow for formulation and verification of hypotheses.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x="0" y="0"/>
          <a:ext cx="0" cy="0"/>
          <a:chOff x="0" y="0"/>
          <a:chExt cx="0" cy="0"/>
        </a:xfrm>
      </p:grpSpPr>
      <p:sp>
        <p:nvSpPr>
          <p:cNvPr id="102" name="Shape 102"/>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en-US" sz="3600" u="none" cap="none" strike="noStrike">
                <a:solidFill>
                  <a:schemeClr val="dk1"/>
                </a:solidFill>
                <a:latin typeface="Calibri"/>
                <a:ea typeface="Calibri"/>
                <a:cs typeface="Calibri"/>
                <a:sym typeface="Calibri"/>
              </a:rPr>
              <a:t>Transient nature of management theories</a:t>
            </a:r>
          </a:p>
        </p:txBody>
      </p:sp>
      <p:sp>
        <p:nvSpPr>
          <p:cNvPr id="103" name="Shape 103"/>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Noto Sans Symbols"/>
              <a:buChar char="➢"/>
            </a:pPr>
            <a:r>
              <a:rPr b="1" i="0" lang="en-US" sz="2400" u="none" cap="none" strike="noStrike">
                <a:solidFill>
                  <a:schemeClr val="dk1"/>
                </a:solidFill>
                <a:latin typeface="Calibri"/>
                <a:ea typeface="Calibri"/>
                <a:cs typeface="Calibri"/>
                <a:sym typeface="Calibri"/>
              </a:rPr>
              <a:t>Any scientific theory is a complete description of reality, so it will be replaced by a new one closer to changing reality.</a:t>
            </a:r>
          </a:p>
          <a:p>
            <a:pPr indent="-342900" lvl="0" marL="342900" marR="0" rtl="0" algn="l">
              <a:spcBef>
                <a:spcPts val="480"/>
              </a:spcBef>
              <a:spcAft>
                <a:spcPts val="0"/>
              </a:spcAft>
              <a:buClr>
                <a:schemeClr val="dk1"/>
              </a:buClr>
              <a:buSzPct val="100000"/>
              <a:buFont typeface="Noto Sans Symbols"/>
              <a:buChar char="➢"/>
            </a:pPr>
            <a:r>
              <a:rPr b="1" i="0" lang="en-US" sz="2400" u="none" cap="none" strike="noStrike">
                <a:solidFill>
                  <a:schemeClr val="dk1"/>
                </a:solidFill>
                <a:latin typeface="Calibri"/>
                <a:ea typeface="Calibri"/>
                <a:cs typeface="Calibri"/>
                <a:sym typeface="Calibri"/>
              </a:rPr>
              <a:t>In solving complex problems existing theories encounter new types of affecting factors. Idealization is inevitable (only </a:t>
            </a:r>
            <a:r>
              <a:rPr b="1" lang="en-US" sz="2400"/>
              <a:t>a </a:t>
            </a:r>
            <a:r>
              <a:rPr b="1" i="0" lang="en-US" sz="2400" u="none" cap="none" strike="noStrike">
                <a:solidFill>
                  <a:schemeClr val="dk1"/>
                </a:solidFill>
                <a:latin typeface="Calibri"/>
                <a:ea typeface="Calibri"/>
                <a:cs typeface="Calibri"/>
                <a:sym typeface="Calibri"/>
              </a:rPr>
              <a:t>limited number of factors and interdependencies explain the investigated phenomena).</a:t>
            </a:r>
          </a:p>
          <a:p>
            <a:pPr indent="-342900" lvl="0" marL="342900" marR="0" rtl="0" algn="l">
              <a:spcBef>
                <a:spcPts val="480"/>
              </a:spcBef>
              <a:spcAft>
                <a:spcPts val="0"/>
              </a:spcAft>
              <a:buClr>
                <a:schemeClr val="dk1"/>
              </a:buClr>
              <a:buSzPct val="100000"/>
              <a:buFont typeface="Noto Sans Symbols"/>
              <a:buChar char="➢"/>
            </a:pPr>
            <a:r>
              <a:rPr b="1" i="0" lang="en-US" sz="2400" u="none" cap="none" strike="noStrike">
                <a:solidFill>
                  <a:schemeClr val="dk1"/>
                </a:solidFill>
                <a:latin typeface="Calibri"/>
                <a:ea typeface="Calibri"/>
                <a:cs typeface="Calibri"/>
                <a:sym typeface="Calibri"/>
              </a:rPr>
              <a:t> At the era of breakthrough changes the rational approach is holistic, interdisciplinary, dynamic.</a:t>
            </a:r>
          </a:p>
          <a:p>
            <a:pPr indent="-342900" lvl="0" marL="342900" marR="0" rtl="0" algn="l">
              <a:spcBef>
                <a:spcPts val="480"/>
              </a:spcBef>
              <a:buClr>
                <a:schemeClr val="dk1"/>
              </a:buClr>
              <a:buSzPct val="100000"/>
              <a:buFont typeface="Noto Sans Symbols"/>
              <a:buChar char="➢"/>
            </a:pPr>
            <a:r>
              <a:rPr b="1" i="0" lang="en-US" sz="2400" u="none" cap="none" strike="noStrike">
                <a:solidFill>
                  <a:schemeClr val="dk1"/>
                </a:solidFill>
                <a:latin typeface="Calibri"/>
                <a:ea typeface="Calibri"/>
                <a:cs typeface="Calibri"/>
                <a:sym typeface="Calibri"/>
              </a:rPr>
              <a:t>As the organizations change the management also has to change.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457200" y="274637"/>
            <a:ext cx="8229600" cy="83055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en-US" sz="3600" u="none" cap="none" strike="noStrike">
                <a:solidFill>
                  <a:schemeClr val="dk1"/>
                </a:solidFill>
                <a:latin typeface="Calibri"/>
                <a:ea typeface="Calibri"/>
                <a:cs typeface="Calibri"/>
                <a:sym typeface="Calibri"/>
              </a:rPr>
              <a:t>Premises for change of contemporary economy and management theories</a:t>
            </a:r>
          </a:p>
        </p:txBody>
      </p:sp>
      <p:sp>
        <p:nvSpPr>
          <p:cNvPr id="109" name="Shape 109"/>
          <p:cNvSpPr txBox="1"/>
          <p:nvPr>
            <p:ph idx="1" type="body"/>
          </p:nvPr>
        </p:nvSpPr>
        <p:spPr>
          <a:xfrm>
            <a:off x="247412" y="1270153"/>
            <a:ext cx="8774941" cy="5587847"/>
          </a:xfrm>
          <a:prstGeom prst="rect">
            <a:avLst/>
          </a:prstGeom>
          <a:noFill/>
          <a:ln>
            <a:noFill/>
          </a:ln>
        </p:spPr>
        <p:txBody>
          <a:bodyPr anchorCtr="0" anchor="t" bIns="45700" lIns="91425" rIns="91425" tIns="45700">
            <a:noAutofit/>
          </a:bodyPr>
          <a:lstStyle/>
          <a:p>
            <a:pPr indent="-318770" lvl="0" marL="342900" marR="0" rtl="0" algn="l">
              <a:lnSpc>
                <a:spcPct val="80000"/>
              </a:lnSpc>
              <a:spcBef>
                <a:spcPts val="0"/>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Demographic and social structure change</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Rapid urbanization</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Growing aspirations and expectations of society; Reducing poverty</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Concentration of property and wealth, exclusive growth</a:t>
            </a:r>
          </a:p>
          <a:p>
            <a:pPr indent="0" lvl="0" marL="0" marR="0" rtl="0" algn="l">
              <a:lnSpc>
                <a:spcPct val="80000"/>
              </a:lnSpc>
              <a:spcBef>
                <a:spcPts val="476"/>
              </a:spcBef>
              <a:spcAft>
                <a:spcPts val="0"/>
              </a:spcAft>
              <a:buClr>
                <a:schemeClr val="dk1"/>
              </a:buClr>
              <a:buSzPct val="25000"/>
              <a:buFont typeface="Arial"/>
              <a:buNone/>
            </a:pPr>
            <a:r>
              <a:rPr b="1" i="0" lang="en-US" sz="2000" u="none" cap="none" strike="noStrike">
                <a:solidFill>
                  <a:schemeClr val="dk1"/>
                </a:solidFill>
                <a:latin typeface="Calibri"/>
                <a:ea typeface="Calibri"/>
                <a:cs typeface="Calibri"/>
                <a:sym typeface="Calibri"/>
              </a:rPr>
              <a:t>     vs BoP market</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Globalization of economy and growing competition on international scale</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Increase </a:t>
            </a:r>
            <a:r>
              <a:rPr b="1" lang="en-US" sz="2000"/>
              <a:t>in </a:t>
            </a:r>
            <a:r>
              <a:rPr b="1" i="0" lang="en-US" sz="2000" u="none" cap="none" strike="noStrike">
                <a:solidFill>
                  <a:schemeClr val="dk1"/>
                </a:solidFill>
                <a:latin typeface="Calibri"/>
                <a:ea typeface="Calibri"/>
                <a:cs typeface="Calibri"/>
                <a:sym typeface="Calibri"/>
              </a:rPr>
              <a:t>propensity to cooperate</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ICT revolutionary change, Big Data</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Technolog</a:t>
            </a:r>
            <a:r>
              <a:rPr b="1" lang="en-US" sz="2000"/>
              <a:t>ical</a:t>
            </a:r>
            <a:r>
              <a:rPr b="1" i="0" lang="en-US" sz="2000" u="none" cap="none" strike="noStrike">
                <a:solidFill>
                  <a:schemeClr val="dk1"/>
                </a:solidFill>
                <a:latin typeface="Calibri"/>
                <a:ea typeface="Calibri"/>
                <a:cs typeface="Calibri"/>
                <a:sym typeface="Calibri"/>
              </a:rPr>
              <a:t> changes</a:t>
            </a:r>
            <a:r>
              <a:rPr b="1" lang="en-US" sz="2000"/>
              <a:t>’</a:t>
            </a:r>
            <a:r>
              <a:rPr b="1" i="0" lang="en-US" sz="2000" u="none" cap="none" strike="noStrike">
                <a:solidFill>
                  <a:schemeClr val="dk1"/>
                </a:solidFill>
                <a:latin typeface="Calibri"/>
                <a:ea typeface="Calibri"/>
                <a:cs typeface="Calibri"/>
                <a:sym typeface="Calibri"/>
              </a:rPr>
              <a:t> impact on industries</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Pressures on environmental care, climate change, nonrenewable resource base</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Political shifts in global power, wars and alliances</a:t>
            </a:r>
          </a:p>
          <a:p>
            <a:pPr indent="-318770" lvl="0" marL="342900" marR="0" rtl="0" algn="l">
              <a:lnSpc>
                <a:spcPct val="80000"/>
              </a:lnSpc>
              <a:spcBef>
                <a:spcPts val="476"/>
              </a:spcBef>
              <a:spcAft>
                <a:spcPts val="0"/>
              </a:spcAft>
              <a:buClr>
                <a:schemeClr val="dk1"/>
              </a:buClr>
              <a:buSzPct val="100000"/>
              <a:buFont typeface="Noto Sans Symbols"/>
              <a:buChar char="➢"/>
            </a:pPr>
            <a:r>
              <a:rPr b="1" i="0" lang="en-US" sz="2000" u="none" cap="none" strike="noStrike">
                <a:solidFill>
                  <a:schemeClr val="dk1"/>
                </a:solidFill>
                <a:latin typeface="Calibri"/>
                <a:ea typeface="Calibri"/>
                <a:cs typeface="Calibri"/>
                <a:sym typeface="Calibri"/>
              </a:rPr>
              <a:t>Institutional development and advocacy</a:t>
            </a:r>
          </a:p>
          <a:p>
            <a:pPr indent="-342900" lvl="0" marL="342900" marR="0" rtl="0" algn="l">
              <a:lnSpc>
                <a:spcPct val="80000"/>
              </a:lnSpc>
              <a:spcBef>
                <a:spcPts val="448"/>
              </a:spcBef>
              <a:buClr>
                <a:schemeClr val="dk1"/>
              </a:buClr>
              <a:buSzPct val="101818"/>
              <a:buFont typeface="Noto Sans Symbols"/>
              <a:buNone/>
            </a:pPr>
            <a:r>
              <a:t/>
            </a:r>
            <a:endParaRPr b="1" i="0" sz="224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x="0" y="0"/>
          <a:ext cx="0" cy="0"/>
          <a:chOff x="0" y="0"/>
          <a:chExt cx="0" cy="0"/>
        </a:xfrm>
      </p:grpSpPr>
      <p:sp>
        <p:nvSpPr>
          <p:cNvPr id="114" name="Shape 114"/>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en-US" sz="3200" u="none" cap="none" strike="noStrike">
                <a:solidFill>
                  <a:schemeClr val="dk1"/>
                </a:solidFill>
                <a:latin typeface="Calibri"/>
                <a:ea typeface="Calibri"/>
                <a:cs typeface="Calibri"/>
                <a:sym typeface="Calibri"/>
              </a:rPr>
              <a:t>Between economy of shortage and economy of surplus (J. Kornai, 1980)</a:t>
            </a:r>
          </a:p>
        </p:txBody>
      </p:sp>
      <p:sp>
        <p:nvSpPr>
          <p:cNvPr id="115" name="Shape 115"/>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Noto Sans Symbols"/>
              <a:buChar char="➢"/>
            </a:pPr>
            <a:r>
              <a:rPr b="1" i="0" lang="en-US" sz="2600" u="none" cap="none" strike="noStrike">
                <a:solidFill>
                  <a:schemeClr val="dk1"/>
                </a:solidFill>
                <a:latin typeface="Calibri"/>
                <a:ea typeface="Calibri"/>
                <a:cs typeface="Calibri"/>
                <a:sym typeface="Calibri"/>
              </a:rPr>
              <a:t>Two types of logic and two types of economic and social crises start from political order: global power game between communist type of centralized governance (leading to economy of shortage) and democratic liberal (leading to economy of surplus). Different winners and losers.</a:t>
            </a:r>
          </a:p>
          <a:p>
            <a:pPr indent="-342900" lvl="0" marL="342900" marR="0" rtl="0" algn="l">
              <a:spcBef>
                <a:spcPts val="520"/>
              </a:spcBef>
              <a:spcAft>
                <a:spcPts val="0"/>
              </a:spcAft>
              <a:buClr>
                <a:schemeClr val="dk1"/>
              </a:buClr>
              <a:buSzPct val="100000"/>
              <a:buFont typeface="Noto Sans Symbols"/>
              <a:buChar char="➢"/>
            </a:pPr>
            <a:r>
              <a:rPr b="1" i="0" lang="en-US" sz="2600" u="none" cap="none" strike="noStrike">
                <a:solidFill>
                  <a:schemeClr val="dk1"/>
                </a:solidFill>
                <a:latin typeface="Calibri"/>
                <a:ea typeface="Calibri"/>
                <a:cs typeface="Calibri"/>
                <a:sym typeface="Calibri"/>
              </a:rPr>
              <a:t>At present the megatrends interfere creating unexpected outcomes and erratic solutions both from the economy</a:t>
            </a:r>
            <a:r>
              <a:rPr b="1" lang="en-US" sz="2600"/>
              <a:t>’s</a:t>
            </a:r>
            <a:r>
              <a:rPr b="1" i="0" lang="en-US" sz="2600" u="none" cap="none" strike="noStrike">
                <a:solidFill>
                  <a:schemeClr val="dk1"/>
                </a:solidFill>
                <a:latin typeface="Calibri"/>
                <a:ea typeface="Calibri"/>
                <a:cs typeface="Calibri"/>
                <a:sym typeface="Calibri"/>
              </a:rPr>
              <a:t> perspective and management sciences.</a:t>
            </a:r>
          </a:p>
          <a:p>
            <a:pPr indent="-342900" lvl="0" marL="342900" marR="0" rtl="0" algn="l">
              <a:spcBef>
                <a:spcPts val="520"/>
              </a:spcBef>
              <a:spcAft>
                <a:spcPts val="0"/>
              </a:spcAft>
              <a:buClr>
                <a:schemeClr val="dk1"/>
              </a:buClr>
              <a:buSzPct val="100000"/>
              <a:buFont typeface="Noto Sans Symbols"/>
              <a:buChar char="➢"/>
            </a:pPr>
            <a:r>
              <a:rPr b="1" i="0" lang="en-US" sz="2600" u="none" cap="none" strike="noStrike">
                <a:solidFill>
                  <a:schemeClr val="dk1"/>
                </a:solidFill>
                <a:latin typeface="Calibri"/>
                <a:ea typeface="Calibri"/>
                <a:cs typeface="Calibri"/>
                <a:sym typeface="Calibri"/>
              </a:rPr>
              <a:t>Political responses are polarized on extremes.</a:t>
            </a:r>
          </a:p>
          <a:p>
            <a:pPr indent="-342900" lvl="0" marL="342900" marR="0" rtl="0" algn="l">
              <a:spcBef>
                <a:spcPts val="640"/>
              </a:spcBef>
              <a:buClr>
                <a:schemeClr val="dk1"/>
              </a:buClr>
              <a:buSzPct val="1000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en-US" sz="3600" u="none" cap="none" strike="noStrike">
                <a:solidFill>
                  <a:schemeClr val="dk1"/>
                </a:solidFill>
                <a:latin typeface="Calibri"/>
                <a:ea typeface="Calibri"/>
                <a:cs typeface="Calibri"/>
                <a:sym typeface="Calibri"/>
              </a:rPr>
              <a:t>Challenges vs </a:t>
            </a:r>
            <a:br>
              <a:rPr b="1" i="0" lang="en-US" sz="3600" u="none" cap="none" strike="noStrike">
                <a:solidFill>
                  <a:schemeClr val="dk1"/>
                </a:solidFill>
                <a:latin typeface="Calibri"/>
                <a:ea typeface="Calibri"/>
                <a:cs typeface="Calibri"/>
                <a:sym typeface="Calibri"/>
              </a:rPr>
            </a:br>
            <a:r>
              <a:rPr b="1" i="0" lang="en-US" sz="3600" u="none" cap="none" strike="noStrike">
                <a:solidFill>
                  <a:schemeClr val="dk1"/>
                </a:solidFill>
                <a:latin typeface="Calibri"/>
                <a:ea typeface="Calibri"/>
                <a:cs typeface="Calibri"/>
                <a:sym typeface="Calibri"/>
              </a:rPr>
              <a:t>Management Sciences Approach</a:t>
            </a:r>
          </a:p>
        </p:txBody>
      </p:sp>
      <p:sp>
        <p:nvSpPr>
          <p:cNvPr id="121" name="Shape 121"/>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342900" lvl="0" marL="342900" marR="0" rtl="0" algn="just">
              <a:spcBef>
                <a:spcPts val="0"/>
              </a:spcBef>
              <a:spcAft>
                <a:spcPts val="0"/>
              </a:spcAft>
              <a:buClr>
                <a:schemeClr val="dk1"/>
              </a:buClr>
              <a:buSzPct val="100000"/>
              <a:buFont typeface="Noto Sans Symbols"/>
              <a:buChar char="➢"/>
            </a:pPr>
            <a:r>
              <a:rPr b="0" i="0" lang="en-US" sz="2400" u="none" cap="none" strike="noStrike">
                <a:solidFill>
                  <a:schemeClr val="dk1"/>
                </a:solidFill>
                <a:latin typeface="Calibri"/>
                <a:ea typeface="Calibri"/>
                <a:cs typeface="Calibri"/>
                <a:sym typeface="Calibri"/>
              </a:rPr>
              <a:t>Regardless of global efforts to create the best conditions for human and social development the population will never (fortunately) be homogenous nor happy.</a:t>
            </a:r>
          </a:p>
          <a:p>
            <a:pPr indent="-342900" lvl="0" marL="342900" marR="0" rtl="0" algn="just">
              <a:spcBef>
                <a:spcPts val="480"/>
              </a:spcBef>
              <a:spcAft>
                <a:spcPts val="0"/>
              </a:spcAft>
              <a:buClr>
                <a:schemeClr val="dk1"/>
              </a:buClr>
              <a:buSzPct val="100000"/>
              <a:buFont typeface="Noto Sans Symbols"/>
              <a:buChar char="➢"/>
            </a:pPr>
            <a:r>
              <a:rPr b="0" i="0" lang="en-US" sz="2400" u="none" cap="none" strike="noStrike">
                <a:solidFill>
                  <a:schemeClr val="dk1"/>
                </a:solidFill>
                <a:latin typeface="Calibri"/>
                <a:ea typeface="Calibri"/>
                <a:cs typeface="Calibri"/>
                <a:sym typeface="Calibri"/>
              </a:rPr>
              <a:t>Human and social factors in management are not treated as homogenous entit</a:t>
            </a:r>
            <a:r>
              <a:rPr lang="en-US" sz="2400"/>
              <a:t>ies</a:t>
            </a:r>
            <a:r>
              <a:rPr b="0" i="0" lang="en-US" sz="2400" u="none" cap="none" strike="noStrike">
                <a:solidFill>
                  <a:schemeClr val="dk1"/>
                </a:solidFill>
                <a:latin typeface="Calibri"/>
                <a:ea typeface="Calibri"/>
                <a:cs typeface="Calibri"/>
                <a:sym typeface="Calibri"/>
              </a:rPr>
              <a:t> due to  different human features (knowledge, behavior, emotions,  ability to contribute, structure of needs and expectations, talent, skills) and social features (propensity to socialize, cooperate, undertake risk, take responsibility, lead and care for others…). Statistical normal distribution rules.</a:t>
            </a:r>
          </a:p>
          <a:p>
            <a:pPr indent="-342900" lvl="0" marL="342900" marR="0" rtl="0" algn="just">
              <a:spcBef>
                <a:spcPts val="480"/>
              </a:spcBef>
              <a:spcAft>
                <a:spcPts val="0"/>
              </a:spcAft>
              <a:buClr>
                <a:srgbClr val="FF0000"/>
              </a:buClr>
              <a:buSzPct val="100000"/>
              <a:buFont typeface="Noto Sans Symbols"/>
              <a:buChar char="➢"/>
            </a:pPr>
            <a:r>
              <a:rPr b="1" i="0" lang="en-US" sz="2400" u="none" cap="none" strike="noStrike">
                <a:solidFill>
                  <a:srgbClr val="FF0000"/>
                </a:solidFill>
                <a:latin typeface="Calibri"/>
                <a:ea typeface="Calibri"/>
                <a:cs typeface="Calibri"/>
                <a:sym typeface="Calibri"/>
              </a:rPr>
              <a:t>The stakeholder approach </a:t>
            </a:r>
            <a:r>
              <a:rPr b="0" i="0" lang="en-US" sz="2400" u="none" cap="none" strike="noStrike">
                <a:solidFill>
                  <a:schemeClr val="dk1"/>
                </a:solidFill>
                <a:latin typeface="Calibri"/>
                <a:ea typeface="Calibri"/>
                <a:cs typeface="Calibri"/>
                <a:sym typeface="Calibri"/>
              </a:rPr>
              <a:t>and differentiation of roles in society and economy.</a:t>
            </a:r>
          </a:p>
          <a:p>
            <a:pPr indent="-342900" lvl="0" marL="342900" marR="0" rtl="0" algn="l">
              <a:spcBef>
                <a:spcPts val="480"/>
              </a:spcBef>
              <a:buClr>
                <a:schemeClr val="dk1"/>
              </a:buClr>
              <a:buSzPct val="100000"/>
              <a:buFont typeface="Noto Sans Symbols"/>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en-US" sz="3600" u="none" cap="none" strike="noStrike">
                <a:solidFill>
                  <a:schemeClr val="dk1"/>
                </a:solidFill>
                <a:latin typeface="Calibri"/>
                <a:ea typeface="Calibri"/>
                <a:cs typeface="Calibri"/>
                <a:sym typeface="Calibri"/>
              </a:rPr>
              <a:t>Management solutions</a:t>
            </a:r>
          </a:p>
        </p:txBody>
      </p:sp>
      <p:sp>
        <p:nvSpPr>
          <p:cNvPr id="127" name="Shape 127"/>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342900" lvl="0" marL="342900" marR="0" rtl="0" algn="just">
              <a:spcBef>
                <a:spcPts val="0"/>
              </a:spcBef>
              <a:spcAft>
                <a:spcPts val="0"/>
              </a:spcAft>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Reality: Rational and emotional  reactions to uncertainty, ambiguity and complexity stemming from pace of change(wicked problems).</a:t>
            </a:r>
          </a:p>
          <a:p>
            <a:pPr indent="-342900" lvl="0" marL="342900" marR="0" rtl="0" algn="l">
              <a:spcBef>
                <a:spcPts val="560"/>
              </a:spcBef>
              <a:spcAft>
                <a:spcPts val="0"/>
              </a:spcAft>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 Multi-option approach (more emotions, communication, cooperation and work, - shortening time of relevance).</a:t>
            </a:r>
          </a:p>
          <a:p>
            <a:pPr indent="-342900" lvl="0" marL="342900" marR="0" rtl="0" algn="l">
              <a:spcBef>
                <a:spcPts val="560"/>
              </a:spcBef>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Changed models of management processes incorporating action-learning (e.g. strategy process, decision-making, change management, CRM/ CEM).</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Calibri"/>
              <a:buNone/>
            </a:pPr>
            <a:r>
              <a:rPr b="1" i="0" lang="en-US" sz="2400" u="none" cap="none" strike="noStrike">
                <a:solidFill>
                  <a:schemeClr val="dk1"/>
                </a:solidFill>
                <a:latin typeface="Calibri"/>
                <a:ea typeface="Calibri"/>
                <a:cs typeface="Calibri"/>
                <a:sym typeface="Calibri"/>
              </a:rPr>
              <a:t>Strategy as a dynamic process</a:t>
            </a:r>
          </a:p>
        </p:txBody>
      </p:sp>
      <p:pic>
        <p:nvPicPr>
          <p:cNvPr id="133" name="Shape 133"/>
          <p:cNvPicPr preferRelativeResize="0"/>
          <p:nvPr/>
        </p:nvPicPr>
        <p:blipFill rotWithShape="1">
          <a:blip r:embed="rId3">
            <a:alphaModFix/>
          </a:blip>
          <a:srcRect b="0" l="0" r="0" t="0"/>
          <a:stretch/>
        </p:blipFill>
        <p:spPr>
          <a:xfrm>
            <a:off x="1268412" y="1727200"/>
            <a:ext cx="6205537" cy="4243388"/>
          </a:xfrm>
          <a:prstGeom prst="rect">
            <a:avLst/>
          </a:prstGeom>
          <a:solidFill>
            <a:srgbClr val="269CFF"/>
          </a:solidFill>
          <a:ln>
            <a:noFill/>
          </a:ln>
        </p:spPr>
      </p:pic>
      <p:sp>
        <p:nvSpPr>
          <p:cNvPr id="134" name="Shape 134"/>
          <p:cNvSpPr txBox="1"/>
          <p:nvPr>
            <p:ph idx="11" type="ftr"/>
          </p:nvPr>
        </p:nvSpPr>
        <p:spPr>
          <a:xfrm>
            <a:off x="3124200" y="6356350"/>
            <a:ext cx="2895600" cy="365125"/>
          </a:xfrm>
          <a:prstGeom prst="rect">
            <a:avLst/>
          </a:prstGeom>
          <a:noFill/>
          <a:ln>
            <a:noFill/>
          </a:ln>
        </p:spPr>
        <p:txBody>
          <a:bodyPr anchorCtr="0" anchor="ctr" bIns="45700" lIns="91425" rIns="91425" tIns="45700">
            <a:noAutofit/>
          </a:bodyPr>
          <a:lstStyle/>
          <a:p>
            <a:pPr indent="0" lvl="0" marL="0" marR="0" rtl="0" algn="ctr">
              <a:spcBef>
                <a:spcPts val="0"/>
              </a:spcBef>
              <a:buSzPct val="25000"/>
              <a:buNone/>
            </a:pPr>
            <a:r>
              <a:rPr b="0" i="0" lang="en-US" sz="1200" u="none" cap="none" strike="noStrike">
                <a:solidFill>
                  <a:srgbClr val="888888"/>
                </a:solidFill>
                <a:latin typeface="Calibri"/>
                <a:ea typeface="Calibri"/>
                <a:cs typeface="Calibri"/>
                <a:sym typeface="Calibri"/>
              </a:rPr>
              <a:t>GLŁ</a:t>
            </a:r>
          </a:p>
        </p:txBody>
      </p:sp>
      <p:sp>
        <p:nvSpPr>
          <p:cNvPr id="135" name="Shape 13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Office Theme">
  <a:themeElements>
    <a:clrScheme name="Custom 18">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