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0000"/>
    <a:srgbClr val="336600"/>
    <a:srgbClr val="00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727B-459A-4126-8676-B215DA6A5153}" type="datetimeFigureOut">
              <a:rPr lang="en-US" smtClean="0"/>
              <a:pPr/>
              <a:t>11/8/2017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6B3-6A1D-4311-B513-C0F364C85D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727B-459A-4126-8676-B215DA6A5153}" type="datetimeFigureOut">
              <a:rPr lang="en-US" smtClean="0"/>
              <a:pPr/>
              <a:t>11/8/2017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6B3-6A1D-4311-B513-C0F364C85D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727B-459A-4126-8676-B215DA6A5153}" type="datetimeFigureOut">
              <a:rPr lang="en-US" smtClean="0"/>
              <a:pPr/>
              <a:t>11/8/2017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6B3-6A1D-4311-B513-C0F364C85D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727B-459A-4126-8676-B215DA6A5153}" type="datetimeFigureOut">
              <a:rPr lang="en-US" smtClean="0"/>
              <a:pPr/>
              <a:t>11/8/2017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6B3-6A1D-4311-B513-C0F364C85D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727B-459A-4126-8676-B215DA6A5153}" type="datetimeFigureOut">
              <a:rPr lang="en-US" smtClean="0"/>
              <a:pPr/>
              <a:t>11/8/2017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6B3-6A1D-4311-B513-C0F364C85D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727B-459A-4126-8676-B215DA6A5153}" type="datetimeFigureOut">
              <a:rPr lang="en-US" smtClean="0"/>
              <a:pPr/>
              <a:t>11/8/2017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6B3-6A1D-4311-B513-C0F364C85D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727B-459A-4126-8676-B215DA6A5153}" type="datetimeFigureOut">
              <a:rPr lang="en-US" smtClean="0"/>
              <a:pPr/>
              <a:t>11/8/2017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6B3-6A1D-4311-B513-C0F364C85D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727B-459A-4126-8676-B215DA6A5153}" type="datetimeFigureOut">
              <a:rPr lang="en-US" smtClean="0"/>
              <a:pPr/>
              <a:t>11/8/2017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6B3-6A1D-4311-B513-C0F364C85D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727B-459A-4126-8676-B215DA6A5153}" type="datetimeFigureOut">
              <a:rPr lang="en-US" smtClean="0"/>
              <a:pPr/>
              <a:t>11/8/2017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6B3-6A1D-4311-B513-C0F364C85D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727B-459A-4126-8676-B215DA6A5153}" type="datetimeFigureOut">
              <a:rPr lang="en-US" smtClean="0"/>
              <a:pPr/>
              <a:t>11/8/2017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6B3-6A1D-4311-B513-C0F364C85D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727B-459A-4126-8676-B215DA6A5153}" type="datetimeFigureOut">
              <a:rPr lang="en-US" smtClean="0"/>
              <a:pPr/>
              <a:t>11/8/2017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6B3-6A1D-4311-B513-C0F364C85D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8727B-459A-4126-8676-B215DA6A5153}" type="datetimeFigureOut">
              <a:rPr lang="en-US" smtClean="0"/>
              <a:pPr/>
              <a:t>11/8/2017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EE6B3-6A1D-4311-B513-C0F364C85D1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130425"/>
            <a:ext cx="7886728" cy="1655765"/>
          </a:xfrm>
        </p:spPr>
        <p:txBody>
          <a:bodyPr/>
          <a:lstStyle/>
          <a:p>
            <a:r>
              <a:rPr lang="en-IN" smtClean="0">
                <a:solidFill>
                  <a:srgbClr val="006400"/>
                </a:solidFill>
              </a:rPr>
              <a:t>Chance and Causality</a:t>
            </a:r>
            <a:endParaRPr lang="en-IN">
              <a:solidFill>
                <a:srgbClr val="0064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860" y="4786322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IN" smtClean="0">
                <a:solidFill>
                  <a:srgbClr val="006600"/>
                </a:solidFill>
              </a:rPr>
              <a:t>Janani Ramanathan</a:t>
            </a:r>
          </a:p>
          <a:p>
            <a:pPr algn="r"/>
            <a:r>
              <a:rPr lang="en-IN" smtClean="0">
                <a:solidFill>
                  <a:srgbClr val="006600"/>
                </a:solidFill>
              </a:rPr>
              <a:t>Research Associate, The Mother’s Service Society</a:t>
            </a:r>
          </a:p>
          <a:p>
            <a:pPr algn="r"/>
            <a:r>
              <a:rPr lang="en-IN" smtClean="0">
                <a:solidFill>
                  <a:srgbClr val="006600"/>
                </a:solidFill>
              </a:rPr>
              <a:t>Associate Fellow, World Academy of Art and Science</a:t>
            </a:r>
            <a:endParaRPr lang="en-IN">
              <a:solidFill>
                <a:srgbClr val="0066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4941" t="14648" r="9407" b="41825"/>
          <a:stretch>
            <a:fillRect/>
          </a:stretch>
        </p:blipFill>
        <p:spPr bwMode="auto">
          <a:xfrm>
            <a:off x="2428860" y="214295"/>
            <a:ext cx="4500562" cy="128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29100" t="73243" r="61566" b="10156"/>
          <a:stretch>
            <a:fillRect/>
          </a:stretch>
        </p:blipFill>
        <p:spPr bwMode="auto">
          <a:xfrm>
            <a:off x="6000760" y="285728"/>
            <a:ext cx="92869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28802"/>
            <a:ext cx="4857752" cy="3357586"/>
          </a:xfrm>
        </p:spPr>
        <p:txBody>
          <a:bodyPr>
            <a:normAutofit fontScale="90000"/>
          </a:bodyPr>
          <a:lstStyle/>
          <a:p>
            <a:r>
              <a:rPr lang="en-IN" smtClean="0"/>
              <a:t>We come across many real life incidents that we call chance, coincidence, luck...</a:t>
            </a:r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3500462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smtClean="0">
                <a:ln>
                  <a:noFill/>
                </a:ln>
                <a:solidFill>
                  <a:srgbClr val="0064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Mind, Thinking &amp; Creativity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543552" y="0"/>
            <a:ext cx="3600448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smtClean="0">
                <a:ln>
                  <a:noFill/>
                </a:ln>
                <a:solidFill>
                  <a:srgbClr val="0064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Chance and Causality</a:t>
            </a:r>
            <a:endParaRPr kumimoji="0" lang="en-IN" sz="2000" b="1" i="0" u="none" strike="noStrike" kern="1200" cap="none" spc="0" normalizeH="0" baseline="0" noProof="0">
              <a:ln>
                <a:noFill/>
              </a:ln>
              <a:solidFill>
                <a:srgbClr val="0064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Image result for bulli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857364"/>
            <a:ext cx="3730392" cy="2876547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5286388"/>
            <a:ext cx="9144000" cy="12858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have we explained by the term ‘chance’?</a:t>
            </a:r>
            <a:endParaRPr kumimoji="0" lang="en-IN" sz="3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500174"/>
            <a:ext cx="4643470" cy="4143404"/>
          </a:xfrm>
        </p:spPr>
        <p:txBody>
          <a:bodyPr>
            <a:noAutofit/>
          </a:bodyPr>
          <a:lstStyle/>
          <a:p>
            <a:pPr lvl="0" algn="l"/>
            <a:r>
              <a:rPr lang="en-IN" sz="2800" smtClean="0"/>
              <a:t>Is is possible that we have discovered all that there is?</a:t>
            </a:r>
            <a:br>
              <a:rPr lang="en-IN" sz="2800" smtClean="0"/>
            </a:br>
            <a:r>
              <a:rPr lang="en-IN" sz="2800" smtClean="0"/>
              <a:t/>
            </a:r>
            <a:br>
              <a:rPr lang="en-IN" sz="2800" smtClean="0"/>
            </a:br>
            <a:r>
              <a:rPr lang="en-IN" sz="2800" smtClean="0"/>
              <a:t>Are there deeper, more subtle levels of causality that are yet to be learnt?</a:t>
            </a:r>
            <a:br>
              <a:rPr lang="en-IN" sz="2800" smtClean="0"/>
            </a:br>
            <a:endParaRPr lang="en-IN" sz="24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3500462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smtClean="0">
                <a:ln>
                  <a:noFill/>
                </a:ln>
                <a:solidFill>
                  <a:srgbClr val="0064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Mind, Thinking &amp; Creativity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543552" y="0"/>
            <a:ext cx="3600448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smtClean="0">
                <a:ln>
                  <a:noFill/>
                </a:ln>
                <a:solidFill>
                  <a:srgbClr val="0064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Chance and Causality</a:t>
            </a:r>
            <a:endParaRPr kumimoji="0" lang="en-IN" sz="2000" b="1" i="0" u="none" strike="noStrike" kern="1200" cap="none" spc="0" normalizeH="0" baseline="0" noProof="0">
              <a:ln>
                <a:noFill/>
              </a:ln>
              <a:solidFill>
                <a:srgbClr val="0064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286388"/>
            <a:ext cx="9144000" cy="12858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unrealized is</a:t>
            </a:r>
            <a:r>
              <a:rPr kumimoji="0" lang="en-IN" sz="3600" b="1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not necessarily unrealizable</a:t>
            </a:r>
            <a:endParaRPr kumimoji="0" lang="en-IN" sz="3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6386" name="Picture 2" descr="Image result for rainb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857364"/>
            <a:ext cx="3967288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4941" t="14648" r="9407" b="12109"/>
          <a:stretch>
            <a:fillRect/>
          </a:stretch>
        </p:blipFill>
        <p:spPr bwMode="auto">
          <a:xfrm>
            <a:off x="357158" y="928670"/>
            <a:ext cx="8501090" cy="408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29100" t="73243" r="61566" b="10156"/>
          <a:stretch>
            <a:fillRect/>
          </a:stretch>
        </p:blipFill>
        <p:spPr bwMode="auto">
          <a:xfrm>
            <a:off x="7286644" y="1071546"/>
            <a:ext cx="142876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81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Chance and Causality</vt:lpstr>
      <vt:lpstr>We come across many real life incidents that we call chance, coincidence, luck...</vt:lpstr>
      <vt:lpstr>Is is possible that we have discovered all that there is?  Are there deeper, more subtle levels of causality that are yet to be learnt? 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Chance and Causality</dc:title>
  <dc:creator>Janani Ramanathan</dc:creator>
  <cp:lastModifiedBy>Vani Senthil</cp:lastModifiedBy>
  <cp:revision>5</cp:revision>
  <dcterms:created xsi:type="dcterms:W3CDTF">2017-11-05T15:50:42Z</dcterms:created>
  <dcterms:modified xsi:type="dcterms:W3CDTF">2017-11-08T06:44:46Z</dcterms:modified>
</cp:coreProperties>
</file>