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259" r:id="rId2"/>
    <p:sldId id="261" r:id="rId3"/>
    <p:sldId id="269" r:id="rId4"/>
    <p:sldId id="270" r:id="rId5"/>
    <p:sldId id="271" r:id="rId6"/>
    <p:sldId id="272" r:id="rId7"/>
    <p:sldId id="277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12" y="-91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3pPr marL="914400" indent="-2286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A382-774D-4E2F-B0C3-096499FE8A38}" type="datetime1">
              <a:rPr lang="en-IN" smtClean="0"/>
              <a:t>06-11-2017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5F5B-9345-46EB-B215-2F32E7534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8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575F5C-E9EF-4287-B2FA-48AF312C7A73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E0F43E-1C82-4EBA-B98F-26FA420D1F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5040"/>
            <a:ext cx="12192000" cy="3945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Rockwell" panose="02060603020205020403" pitchFamily="18" charset="0"/>
              </a:rPr>
              <a:t>Technological Innovation, Commercial Creativity &amp; 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Rockwell" panose="02060603020205020403" pitchFamily="18" charset="0"/>
              </a:rPr>
              <a:t/>
            </a:r>
            <a:b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Rockwell" panose="02060603020205020403" pitchFamily="18" charset="0"/>
              </a:rPr>
            </a:b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Rockwell" panose="02060603020205020403" pitchFamily="18" charset="0"/>
              </a:rPr>
              <a:t>Social 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/>
                <a:latin typeface="Rockwell" panose="02060603020205020403" pitchFamily="18" charset="0"/>
              </a:rPr>
              <a:t>Change</a:t>
            </a:r>
            <a:endParaRPr lang="en-US" sz="6000" dirty="0">
              <a:solidFill>
                <a:schemeClr val="accent6">
                  <a:lumMod val="50000"/>
                </a:schemeClr>
              </a:solidFill>
              <a:effectLst/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051422"/>
            <a:ext cx="11976100" cy="1692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Vani 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Senthil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Research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Analyst, The Mother’s Service Society, India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000" y="148709"/>
            <a:ext cx="857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Mind, Thinking &amp; Creativity</a:t>
            </a:r>
            <a:endParaRPr lang="en-US" sz="3600" i="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79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536" y="2142318"/>
            <a:ext cx="11859164" cy="444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is a fundamental error in separating the parts from the whole, the mistake of atomizing what should not be atomized. Unity and complementarity constitute reality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solidFill>
                <a:srgbClr val="C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Werner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Heisenberg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25" y="481176"/>
            <a:ext cx="12016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Integration and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Unification of knowledge are acts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of Creativity</a:t>
            </a:r>
          </a:p>
        </p:txBody>
      </p:sp>
    </p:spTree>
    <p:extLst>
      <p:ext uri="{BB962C8B-B14F-4D97-AF65-F5344CB8AC3E}">
        <p14:creationId xmlns:p14="http://schemas.microsoft.com/office/powerpoint/2010/main" val="3808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872" y="1418098"/>
            <a:ext cx="116310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“Rail 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travel at high speed is not possible because passengers, unable to breathe, would die of asphyxia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</a:rPr>
              <a:t>.”</a:t>
            </a:r>
          </a:p>
          <a:p>
            <a:pPr algn="just"/>
            <a:endParaRPr lang="en-US" sz="4800" dirty="0">
              <a:solidFill>
                <a:srgbClr val="C00000"/>
              </a:solidFill>
            </a:endParaRPr>
          </a:p>
          <a:p>
            <a:pPr algn="just"/>
            <a:r>
              <a:rPr lang="en-US" sz="3600" dirty="0" smtClean="0"/>
              <a:t>- Dr</a:t>
            </a:r>
            <a:r>
              <a:rPr lang="en-US" sz="3600" dirty="0"/>
              <a:t>. Dionysus </a:t>
            </a:r>
            <a:r>
              <a:rPr lang="en-US" sz="3600" dirty="0">
                <a:latin typeface="+mj-lt"/>
              </a:rPr>
              <a:t>Lardner</a:t>
            </a:r>
            <a:r>
              <a:rPr lang="en-US" sz="3600" dirty="0"/>
              <a:t> (1793-1859), Professor of Natural Philosophy and Astronomy at University College, </a:t>
            </a:r>
            <a:r>
              <a:rPr lang="en-US" sz="3600" dirty="0" smtClean="0"/>
              <a:t>London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22775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Future of the Railways </a:t>
            </a:r>
          </a:p>
        </p:txBody>
      </p:sp>
    </p:spTree>
    <p:extLst>
      <p:ext uri="{BB962C8B-B14F-4D97-AF65-F5344CB8AC3E}">
        <p14:creationId xmlns:p14="http://schemas.microsoft.com/office/powerpoint/2010/main" val="5602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592" y="284671"/>
            <a:ext cx="9812308" cy="1630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“Heavier-than-air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flying machines are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impossible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Lord Kelvin, mathematician and physicist, President of the British Royal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Society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026" y="317495"/>
            <a:ext cx="1723899" cy="215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6800" y="2838827"/>
            <a:ext cx="96395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“There is not the slightest indication that nuclear energy will ever be obtainable. It would mean that the atom would have to be shattered at will.”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Albert Einstein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Image result for Albert 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392810"/>
            <a:ext cx="2181224" cy="24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954"/>
            <a:ext cx="121920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Future of Computer</a:t>
            </a:r>
            <a:endParaRPr lang="en-US" sz="48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88" y="1343025"/>
            <a:ext cx="11977811" cy="1817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Tw Cen MT (Body)"/>
              </a:rPr>
              <a:t>“I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w Cen MT (Body)"/>
              </a:rPr>
              <a:t>think there is a world market for maybe five computers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Tw Cen MT (Body)"/>
              </a:rPr>
              <a:t>.”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Thomas Watson,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President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IBM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026" name="Picture 2" descr="ken ol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" y="3971925"/>
            <a:ext cx="4802184" cy="23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65700" y="3387636"/>
            <a:ext cx="72263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“There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is no reason anyone would want a computer in their home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.” -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Ken Olsen, founder of Digital Equipment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Corporation (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DEC), 1977</a:t>
            </a:r>
          </a:p>
        </p:txBody>
      </p:sp>
    </p:spTree>
    <p:extLst>
      <p:ext uri="{BB962C8B-B14F-4D97-AF65-F5344CB8AC3E}">
        <p14:creationId xmlns:p14="http://schemas.microsoft.com/office/powerpoint/2010/main" val="31673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200885" y="5907087"/>
            <a:ext cx="3965089" cy="77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- Michael Dell 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0"/>
            <a:ext cx="2561111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0349"/>
            <a:ext cx="2958703" cy="4057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3401" y="3472555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“I'd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shut it down and give the money back to the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shareholders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900" y="713480"/>
            <a:ext cx="9436101" cy="776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Steve 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</a:rPr>
              <a:t>Jobs returned to Apple in 1997</a:t>
            </a:r>
          </a:p>
        </p:txBody>
      </p:sp>
    </p:spTree>
    <p:extLst>
      <p:ext uri="{BB962C8B-B14F-4D97-AF65-F5344CB8AC3E}">
        <p14:creationId xmlns:p14="http://schemas.microsoft.com/office/powerpoint/2010/main" val="34371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46400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Tw Cen MT (Body)"/>
              </a:rPr>
              <a:t>Dell </a:t>
            </a:r>
            <a:r>
              <a:rPr lang="en-US" sz="4000" dirty="0" smtClean="0">
                <a:latin typeface="Tw Cen MT (Body)"/>
              </a:rPr>
              <a:t>made his first million by age 19.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w Cen MT (Body)"/>
              </a:rPr>
              <a:t>In 1996, Dell earned $1 million per </a:t>
            </a:r>
            <a:r>
              <a:rPr lang="en-US" sz="4000" dirty="0" smtClean="0">
                <a:latin typeface="Tw Cen MT (Body)"/>
              </a:rPr>
              <a:t>day</a:t>
            </a:r>
            <a:endParaRPr lang="en-US" sz="4000" dirty="0" smtClean="0">
              <a:latin typeface="Tw Cen MT (Body)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w Cen MT (Body)"/>
              </a:rPr>
              <a:t>In 1997, Dell earned $3 million per day.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w Cen MT (Body)"/>
              </a:rPr>
              <a:t>Youngest CEO ever to earn a ranking in Fortune 500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Tw Cen MT (Body)"/>
              </a:rPr>
              <a:t>Largest PC </a:t>
            </a:r>
            <a:r>
              <a:rPr lang="en-US" sz="4000" dirty="0" smtClean="0">
                <a:latin typeface="Tw Cen MT (Body)"/>
              </a:rPr>
              <a:t>manufacturer.</a:t>
            </a:r>
            <a:endParaRPr lang="en-US" sz="4000" dirty="0">
              <a:latin typeface="Tw Cen MT (Body)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7826" y="129280"/>
            <a:ext cx="11509374" cy="776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Achievements of Michael Dell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26" name="Picture 2" descr="Image result for michael dell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1" y="994783"/>
            <a:ext cx="2719030" cy="18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ell product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891" y1="25000" x2="15891" y2="25000"/>
                        <a14:foregroundMark x1="7752" y1="22449" x2="7752" y2="22449"/>
                        <a14:foregroundMark x1="5039" y1="34184" x2="5039" y2="34184"/>
                        <a14:foregroundMark x1="8140" y1="37245" x2="8140" y2="37245"/>
                        <a14:foregroundMark x1="35271" y1="12245" x2="35271" y2="12245"/>
                        <a14:foregroundMark x1="24806" y1="20408" x2="24806" y2="20408"/>
                        <a14:foregroundMark x1="54264" y1="37755" x2="54264" y2="37755"/>
                        <a14:foregroundMark x1="64341" y1="12245" x2="64341" y2="12245"/>
                        <a14:foregroundMark x1="77132" y1="25510" x2="77132" y2="25510"/>
                        <a14:foregroundMark x1="84884" y1="46429" x2="84884" y2="46429"/>
                        <a14:foregroundMark x1="81395" y1="61224" x2="81395" y2="61224"/>
                        <a14:foregroundMark x1="88760" y1="70918" x2="88760" y2="70918"/>
                        <a14:foregroundMark x1="60078" y1="75510" x2="60078" y2="75510"/>
                        <a14:foregroundMark x1="68217" y1="79592" x2="68217" y2="79592"/>
                        <a14:foregroundMark x1="28295" y1="45918" x2="28295" y2="45918"/>
                        <a14:foregroundMark x1="20930" y1="55102" x2="20930" y2="55102"/>
                        <a14:foregroundMark x1="17829" y1="32143" x2="17829" y2="32143"/>
                        <a14:foregroundMark x1="34109" y1="18878" x2="34109" y2="18878"/>
                        <a14:foregroundMark x1="67829" y1="8163" x2="67829" y2="8163"/>
                        <a14:foregroundMark x1="70543" y1="12755" x2="70543" y2="12755"/>
                        <a14:foregroundMark x1="62403" y1="10204" x2="62403" y2="10204"/>
                        <a14:foregroundMark x1="63178" y1="7653" x2="63178" y2="7653"/>
                        <a14:foregroundMark x1="70930" y1="9184" x2="70930" y2="9184"/>
                        <a14:foregroundMark x1="66279" y1="12245" x2="66279" y2="12245"/>
                        <a14:foregroundMark x1="68217" y1="14796" x2="68217" y2="14796"/>
                        <a14:foregroundMark x1="84496" y1="23469" x2="84496" y2="23469"/>
                        <a14:foregroundMark x1="79070" y1="39286" x2="79070" y2="39286"/>
                        <a14:foregroundMark x1="39147" y1="32653" x2="39147" y2="32653"/>
                        <a14:foregroundMark x1="33721" y1="38776" x2="33721" y2="38776"/>
                        <a14:backgroundMark x1="29457" y1="30612" x2="29457" y2="30612"/>
                        <a14:backgroundMark x1="41085" y1="27551" x2="41085" y2="27551"/>
                        <a14:backgroundMark x1="37597" y1="28061" x2="37597" y2="28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28" y="994782"/>
            <a:ext cx="2386563" cy="18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ell just in time invent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31" y="994782"/>
            <a:ext cx="2414724" cy="18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6364"/>
            <a:ext cx="93599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1998 : Sold 800,000 iMac in five months for $1 billion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4" b="98404" l="0" r="97378">
                        <a14:foregroundMark x1="20599" y1="55319" x2="20599" y2="55319"/>
                        <a14:foregroundMark x1="17228" y1="49468" x2="17228" y2="49468"/>
                        <a14:foregroundMark x1="15730" y1="47872" x2="15730" y2="47872"/>
                        <a14:foregroundMark x1="14607" y1="45213" x2="14607" y2="45213"/>
                        <a14:foregroundMark x1="14607" y1="44681" x2="14607" y2="44681"/>
                        <a14:foregroundMark x1="14607" y1="41489" x2="14607" y2="41489"/>
                        <a14:foregroundMark x1="14232" y1="38298" x2="14232" y2="38298"/>
                        <a14:foregroundMark x1="11985" y1="32979" x2="11985" y2="32979"/>
                        <a14:foregroundMark x1="60300" y1="10638" x2="60300" y2="10638"/>
                        <a14:foregroundMark x1="22846" y1="88830" x2="22846" y2="88830"/>
                        <a14:foregroundMark x1="17603" y1="85638" x2="17603" y2="85638"/>
                        <a14:foregroundMark x1="28090" y1="82447" x2="28090" y2="82447"/>
                        <a14:foregroundMark x1="37828" y1="78191" x2="37828" y2="78191"/>
                        <a14:foregroundMark x1="38577" y1="87766" x2="38577" y2="87766"/>
                        <a14:foregroundMark x1="31835" y1="87766" x2="31835" y2="87766"/>
                        <a14:foregroundMark x1="50936" y1="85638" x2="50936" y2="85638"/>
                        <a14:backgroundMark x1="35955" y1="82447" x2="35955" y2="82447"/>
                        <a14:backgroundMark x1="44195" y1="79255" x2="44195" y2="79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7103" y="44985"/>
            <a:ext cx="3192497" cy="2247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54" l="6564" r="918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67554" y="1452209"/>
            <a:ext cx="4552460" cy="3409951"/>
          </a:xfrm>
          <a:prstGeom prst="rect">
            <a:avLst/>
          </a:prstGeom>
        </p:spPr>
      </p:pic>
      <p:pic>
        <p:nvPicPr>
          <p:cNvPr id="11" name="Picture 2" descr="http://cdn.designrulz.com/wp-content/uploads/2011/01/apple-store-767-Fifth-Ave-new-yor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r="17084"/>
          <a:stretch/>
        </p:blipFill>
        <p:spPr bwMode="auto">
          <a:xfrm>
            <a:off x="8959392" y="4244975"/>
            <a:ext cx="3232608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17326" y="2099748"/>
            <a:ext cx="99746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2001: Launched iPod</a:t>
            </a:r>
          </a:p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2005: Sales 20 million, 45% of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revenue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2200" y="4489658"/>
            <a:ext cx="78671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chemeClr val="bg2">
                    <a:lumMod val="25000"/>
                  </a:schemeClr>
                </a:solidFill>
              </a:rPr>
              <a:t>2001: Launched APPLE STORES</a:t>
            </a:r>
          </a:p>
          <a:p>
            <a:pPr lvl="0"/>
            <a:r>
              <a:rPr lang="en-US" sz="4400" dirty="0">
                <a:solidFill>
                  <a:schemeClr val="bg2">
                    <a:lumMod val="25000"/>
                  </a:schemeClr>
                </a:solidFill>
              </a:rPr>
              <a:t>2011: 326 stores, total sales $10 billion</a:t>
            </a:r>
          </a:p>
        </p:txBody>
      </p:sp>
    </p:spTree>
    <p:extLst>
      <p:ext uri="{BB962C8B-B14F-4D97-AF65-F5344CB8AC3E}">
        <p14:creationId xmlns:p14="http://schemas.microsoft.com/office/powerpoint/2010/main" val="4986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" y="156364"/>
            <a:ext cx="117538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2007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: Launched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iPhone</a:t>
            </a:r>
          </a:p>
          <a:p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2012 :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Annual sales 37 million, 73% of total global profit from cell phone sales</a:t>
            </a:r>
          </a:p>
          <a:p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2010 :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Launched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iPad</a:t>
            </a:r>
          </a:p>
          <a:p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2012 :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</a:rPr>
              <a:t>sales 57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million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6" name="Picture 4" descr="Image result for first apple ipho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27" l="0" r="100000">
                        <a14:foregroundMark x1="57879" y1="20909" x2="57879" y2="20909"/>
                        <a14:foregroundMark x1="25758" y1="57273" x2="25758" y2="57273"/>
                        <a14:foregroundMark x1="32121" y1="5000" x2="32121" y2="5000"/>
                        <a14:foregroundMark x1="44394" y1="5000" x2="44394" y2="5000"/>
                        <a14:foregroundMark x1="38333" y1="4545" x2="38333" y2="4545"/>
                        <a14:foregroundMark x1="34545" y1="3182" x2="34545" y2="3182"/>
                        <a14:foregroundMark x1="51212" y1="24318" x2="51212" y2="24318"/>
                        <a14:foregroundMark x1="38333" y1="27045" x2="38333" y2="27045"/>
                        <a14:foregroundMark x1="41061" y1="27045" x2="41061" y2="27045"/>
                        <a14:foregroundMark x1="44394" y1="50909" x2="44394" y2="50909"/>
                        <a14:foregroundMark x1="38939" y1="25227" x2="38939" y2="2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00" y="2324100"/>
            <a:ext cx="4674700" cy="31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first apple i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56" y="2465887"/>
            <a:ext cx="2832894" cy="28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3350" y="5298781"/>
            <a:ext cx="11925300" cy="134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World’s most valuable company with market cap of $800 billion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367</TotalTime>
  <Words>356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Technological Innovation, Commercial Creativity &amp;  Social Change</vt:lpstr>
      <vt:lpstr>PowerPoint Presentation</vt:lpstr>
      <vt:lpstr>PowerPoint Presentation</vt:lpstr>
      <vt:lpstr>Future of 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Vani Senthil</dc:creator>
  <cp:lastModifiedBy>VaniSenthil</cp:lastModifiedBy>
  <cp:revision>33</cp:revision>
  <dcterms:created xsi:type="dcterms:W3CDTF">2017-11-01T08:56:05Z</dcterms:created>
  <dcterms:modified xsi:type="dcterms:W3CDTF">2017-11-06T04:29:43Z</dcterms:modified>
</cp:coreProperties>
</file>