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4" autoAdjust="0"/>
    <p:restoredTop sz="94660"/>
  </p:normalViewPr>
  <p:slideViewPr>
    <p:cSldViewPr snapToGrid="0" showGuides="1">
      <p:cViewPr varScale="1">
        <p:scale>
          <a:sx n="117" d="100"/>
          <a:sy n="117" d="100"/>
        </p:scale>
        <p:origin x="18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097AC5D-E53F-4004-A504-AC52EB30274D}"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939D3-D599-4E2A-95F6-6095422302F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13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97AC5D-E53F-4004-A504-AC52EB30274D}"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939D3-D599-4E2A-95F6-6095422302F1}" type="slidenum">
              <a:rPr lang="en-US" smtClean="0"/>
              <a:t>‹#›</a:t>
            </a:fld>
            <a:endParaRPr lang="en-US"/>
          </a:p>
        </p:txBody>
      </p:sp>
    </p:spTree>
    <p:extLst>
      <p:ext uri="{BB962C8B-B14F-4D97-AF65-F5344CB8AC3E}">
        <p14:creationId xmlns:p14="http://schemas.microsoft.com/office/powerpoint/2010/main" val="341794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97AC5D-E53F-4004-A504-AC52EB30274D}"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939D3-D599-4E2A-95F6-6095422302F1}" type="slidenum">
              <a:rPr lang="en-US" smtClean="0"/>
              <a:t>‹#›</a:t>
            </a:fld>
            <a:endParaRPr lang="en-US"/>
          </a:p>
        </p:txBody>
      </p:sp>
    </p:spTree>
    <p:extLst>
      <p:ext uri="{BB962C8B-B14F-4D97-AF65-F5344CB8AC3E}">
        <p14:creationId xmlns:p14="http://schemas.microsoft.com/office/powerpoint/2010/main" val="3561419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97AC5D-E53F-4004-A504-AC52EB30274D}"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939D3-D599-4E2A-95F6-6095422302F1}" type="slidenum">
              <a:rPr lang="en-US" smtClean="0"/>
              <a:t>‹#›</a:t>
            </a:fld>
            <a:endParaRPr lang="en-US"/>
          </a:p>
        </p:txBody>
      </p:sp>
    </p:spTree>
    <p:extLst>
      <p:ext uri="{BB962C8B-B14F-4D97-AF65-F5344CB8AC3E}">
        <p14:creationId xmlns:p14="http://schemas.microsoft.com/office/powerpoint/2010/main" val="861600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97AC5D-E53F-4004-A504-AC52EB30274D}"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939D3-D599-4E2A-95F6-6095422302F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6643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097AC5D-E53F-4004-A504-AC52EB30274D}"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7939D3-D599-4E2A-95F6-6095422302F1}" type="slidenum">
              <a:rPr lang="en-US" smtClean="0"/>
              <a:t>‹#›</a:t>
            </a:fld>
            <a:endParaRPr lang="en-US"/>
          </a:p>
        </p:txBody>
      </p:sp>
    </p:spTree>
    <p:extLst>
      <p:ext uri="{BB962C8B-B14F-4D97-AF65-F5344CB8AC3E}">
        <p14:creationId xmlns:p14="http://schemas.microsoft.com/office/powerpoint/2010/main" val="760323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97AC5D-E53F-4004-A504-AC52EB30274D}" type="datetimeFigureOut">
              <a:rPr lang="en-US" smtClean="0"/>
              <a:t>11/7/2017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7939D3-D599-4E2A-95F6-6095422302F1}" type="slidenum">
              <a:rPr lang="en-US" smtClean="0"/>
              <a:t>‹#›</a:t>
            </a:fld>
            <a:endParaRPr lang="en-US"/>
          </a:p>
        </p:txBody>
      </p:sp>
    </p:spTree>
    <p:extLst>
      <p:ext uri="{BB962C8B-B14F-4D97-AF65-F5344CB8AC3E}">
        <p14:creationId xmlns:p14="http://schemas.microsoft.com/office/powerpoint/2010/main" val="2657021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97AC5D-E53F-4004-A504-AC52EB30274D}" type="datetimeFigureOut">
              <a:rPr lang="en-US" smtClean="0"/>
              <a:t>11/7/2017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7939D3-D599-4E2A-95F6-6095422302F1}" type="slidenum">
              <a:rPr lang="en-US" smtClean="0"/>
              <a:t>‹#›</a:t>
            </a:fld>
            <a:endParaRPr lang="en-US"/>
          </a:p>
        </p:txBody>
      </p:sp>
    </p:spTree>
    <p:extLst>
      <p:ext uri="{BB962C8B-B14F-4D97-AF65-F5344CB8AC3E}">
        <p14:creationId xmlns:p14="http://schemas.microsoft.com/office/powerpoint/2010/main" val="344780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097AC5D-E53F-4004-A504-AC52EB30274D}" type="datetimeFigureOut">
              <a:rPr lang="en-US" smtClean="0"/>
              <a:t>11/7/2017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F7939D3-D599-4E2A-95F6-6095422302F1}" type="slidenum">
              <a:rPr lang="en-US" smtClean="0"/>
              <a:t>‹#›</a:t>
            </a:fld>
            <a:endParaRPr lang="en-US"/>
          </a:p>
        </p:txBody>
      </p:sp>
    </p:spTree>
    <p:extLst>
      <p:ext uri="{BB962C8B-B14F-4D97-AF65-F5344CB8AC3E}">
        <p14:creationId xmlns:p14="http://schemas.microsoft.com/office/powerpoint/2010/main" val="69696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097AC5D-E53F-4004-A504-AC52EB30274D}" type="datetimeFigureOut">
              <a:rPr lang="en-US" smtClean="0"/>
              <a:t>11/7/2017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F7939D3-D599-4E2A-95F6-6095422302F1}" type="slidenum">
              <a:rPr lang="en-US" smtClean="0"/>
              <a:t>‹#›</a:t>
            </a:fld>
            <a:endParaRPr lang="en-US"/>
          </a:p>
        </p:txBody>
      </p:sp>
    </p:spTree>
    <p:extLst>
      <p:ext uri="{BB962C8B-B14F-4D97-AF65-F5344CB8AC3E}">
        <p14:creationId xmlns:p14="http://schemas.microsoft.com/office/powerpoint/2010/main" val="1571821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097AC5D-E53F-4004-A504-AC52EB30274D}"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7939D3-D599-4E2A-95F6-6095422302F1}" type="slidenum">
              <a:rPr lang="en-US" smtClean="0"/>
              <a:t>‹#›</a:t>
            </a:fld>
            <a:endParaRPr lang="en-US"/>
          </a:p>
        </p:txBody>
      </p:sp>
    </p:spTree>
    <p:extLst>
      <p:ext uri="{BB962C8B-B14F-4D97-AF65-F5344CB8AC3E}">
        <p14:creationId xmlns:p14="http://schemas.microsoft.com/office/powerpoint/2010/main" val="3113570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097AC5D-E53F-4004-A504-AC52EB30274D}" type="datetimeFigureOut">
              <a:rPr lang="en-US" smtClean="0"/>
              <a:t>11/7/2017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F7939D3-D599-4E2A-95F6-6095422302F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8154908"/>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416" y="4455619"/>
            <a:ext cx="12131584" cy="1953569"/>
          </a:xfrm>
        </p:spPr>
        <p:txBody>
          <a:bodyPr>
            <a:normAutofit/>
          </a:bodyPr>
          <a:lstStyle/>
          <a:p>
            <a:r>
              <a:rPr lang="en-US" sz="4800" b="1" dirty="0">
                <a:solidFill>
                  <a:schemeClr val="tx1"/>
                </a:solidFill>
              </a:rPr>
              <a:t>M. Chandra </a:t>
            </a:r>
            <a:r>
              <a:rPr lang="en-US" sz="4800" b="1" dirty="0" err="1">
                <a:solidFill>
                  <a:schemeClr val="tx1"/>
                </a:solidFill>
              </a:rPr>
              <a:t>Sekaran</a:t>
            </a:r>
            <a:r>
              <a:rPr lang="en-US" dirty="0">
                <a:solidFill>
                  <a:schemeClr val="tx1"/>
                </a:solidFill>
              </a:rPr>
              <a:t/>
            </a:r>
            <a:br>
              <a:rPr lang="en-US" dirty="0">
                <a:solidFill>
                  <a:schemeClr val="tx1"/>
                </a:solidFill>
              </a:rPr>
            </a:br>
            <a:r>
              <a:rPr lang="en-US" sz="3800" cap="none" dirty="0" smtClean="0">
                <a:solidFill>
                  <a:schemeClr val="tx1"/>
                </a:solidFill>
              </a:rPr>
              <a:t>Research Analyst, The Mother's Service Society, India</a:t>
            </a:r>
            <a:endParaRPr lang="en-US" sz="3800" cap="none" dirty="0">
              <a:solidFill>
                <a:schemeClr val="tx1"/>
              </a:solidFill>
            </a:endParaRPr>
          </a:p>
        </p:txBody>
      </p:sp>
      <p:sp>
        <p:nvSpPr>
          <p:cNvPr id="4" name="Title 3"/>
          <p:cNvSpPr>
            <a:spLocks noGrp="1"/>
          </p:cNvSpPr>
          <p:nvPr>
            <p:ph type="ctrTitle"/>
          </p:nvPr>
        </p:nvSpPr>
        <p:spPr>
          <a:xfrm>
            <a:off x="60416" y="122138"/>
            <a:ext cx="10058400" cy="667875"/>
          </a:xfrm>
          <a:prstGeom prst="rect">
            <a:avLst/>
          </a:prstGeom>
        </p:spPr>
        <p:txBody>
          <a:bodyPr wrap="square" anchor="t">
            <a:spAutoFit/>
          </a:bodyPr>
          <a:lstStyle/>
          <a:p>
            <a:pPr algn="just"/>
            <a:r>
              <a:rPr lang="en-US" sz="4400" dirty="0">
                <a:solidFill>
                  <a:schemeClr val="tx1"/>
                </a:solidFill>
              </a:rPr>
              <a:t>Mind, Thinking &amp; Creativity</a:t>
            </a:r>
            <a:endParaRPr lang="en-US" sz="4400" i="0" dirty="0">
              <a:solidFill>
                <a:schemeClr val="tx1"/>
              </a:solidFill>
              <a:effectLst/>
            </a:endParaRPr>
          </a:p>
        </p:txBody>
      </p:sp>
      <p:sp>
        <p:nvSpPr>
          <p:cNvPr id="6" name="Rectangle 5"/>
          <p:cNvSpPr/>
          <p:nvPr/>
        </p:nvSpPr>
        <p:spPr>
          <a:xfrm>
            <a:off x="346166" y="1468655"/>
            <a:ext cx="12063548" cy="7694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400" b="0" i="0" u="none" strike="noStrike" kern="0" cap="none" spc="0" normalizeH="0" baseline="0" noProof="0" dirty="0" smtClean="0">
                <a:ln>
                  <a:noFill/>
                </a:ln>
                <a:solidFill>
                  <a:schemeClr val="accent1">
                    <a:lumMod val="75000"/>
                  </a:schemeClr>
                </a:solidFill>
                <a:effectLst/>
                <a:uLnTx/>
                <a:uFillTx/>
                <a:latin typeface="Rockwell" panose="02060603020205020403" pitchFamily="18" charset="0"/>
                <a:ea typeface="+mj-ea"/>
                <a:cs typeface="+mj-cs"/>
              </a:rPr>
              <a:t>Logic of Life: Concepts of Health &amp; Disease</a:t>
            </a:r>
            <a:endParaRPr kumimoji="0" lang="en-US" sz="1200" b="0" i="0" u="none" strike="noStrike" kern="0" cap="none" spc="0" normalizeH="0" baseline="0" noProof="0" dirty="0" smtClean="0">
              <a:ln>
                <a:noFill/>
              </a:ln>
              <a:solidFill>
                <a:schemeClr val="accent1">
                  <a:lumMod val="75000"/>
                </a:schemeClr>
              </a:solidFill>
              <a:effectLst/>
              <a:uLnTx/>
              <a:uFillTx/>
            </a:endParaRPr>
          </a:p>
        </p:txBody>
      </p:sp>
      <p:sp>
        <p:nvSpPr>
          <p:cNvPr id="7" name="Rectangle 6"/>
          <p:cNvSpPr/>
          <p:nvPr/>
        </p:nvSpPr>
        <p:spPr>
          <a:xfrm>
            <a:off x="0" y="2377361"/>
            <a:ext cx="12195043" cy="1107996"/>
          </a:xfrm>
          <a:prstGeom prst="rect">
            <a:avLst/>
          </a:prstGeom>
        </p:spPr>
        <p:txBody>
          <a:bodyPr wrap="square">
            <a:spAutoFit/>
          </a:bodyPr>
          <a:lstStyle/>
          <a:p>
            <a:pPr algn="ctr"/>
            <a:r>
              <a:rPr lang="en-US" sz="6600" dirty="0">
                <a:solidFill>
                  <a:schemeClr val="accent2">
                    <a:lumMod val="75000"/>
                  </a:schemeClr>
                </a:solidFill>
                <a:latin typeface="Rockwell" panose="02060603020205020403" pitchFamily="18" charset="0"/>
              </a:rPr>
              <a:t>The Placebo Effect</a:t>
            </a:r>
          </a:p>
        </p:txBody>
      </p:sp>
    </p:spTree>
    <p:extLst>
      <p:ext uri="{BB962C8B-B14F-4D97-AF65-F5344CB8AC3E}">
        <p14:creationId xmlns:p14="http://schemas.microsoft.com/office/powerpoint/2010/main" val="2521949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
            <a:ext cx="12192000" cy="6308521"/>
          </a:xfrm>
        </p:spPr>
        <p:txBody>
          <a:bodyPr>
            <a:noAutofit/>
          </a:bodyPr>
          <a:lstStyle/>
          <a:p>
            <a:r>
              <a:rPr lang="en-US" sz="2800" dirty="0"/>
              <a:t>1. Can mind influence body? Can our expectations and aspirations of mind influence health of our body?</a:t>
            </a:r>
          </a:p>
          <a:p>
            <a:r>
              <a:rPr lang="en-US" sz="2800" dirty="0"/>
              <a:t>2. Researchers say Children respond to placebo more than adults do. What can be the reason behind it?</a:t>
            </a:r>
          </a:p>
          <a:p>
            <a:r>
              <a:rPr lang="en-US" sz="2800" dirty="0"/>
              <a:t>3. Can </a:t>
            </a:r>
            <a:r>
              <a:rPr lang="en-US" sz="2800" dirty="0" smtClean="0"/>
              <a:t>the relationship </a:t>
            </a:r>
            <a:r>
              <a:rPr lang="en-US" sz="2800" dirty="0"/>
              <a:t>between patient and doctor</a:t>
            </a:r>
            <a:r>
              <a:rPr lang="en-US" sz="2800" dirty="0" smtClean="0"/>
              <a:t>, and </a:t>
            </a:r>
            <a:r>
              <a:rPr lang="en-US" sz="2800" dirty="0"/>
              <a:t>the faith that the patient places on the doctor improve the outcome of treatment?</a:t>
            </a:r>
          </a:p>
          <a:p>
            <a:r>
              <a:rPr lang="en-US" sz="2800" dirty="0"/>
              <a:t>4. Placebo works only under certain conditions of mind and the ways we think. If the functioning of mind is taken into account, can creative healthcare solutions be invented?</a:t>
            </a:r>
          </a:p>
          <a:p>
            <a:r>
              <a:rPr lang="en-US" sz="2800" dirty="0"/>
              <a:t>5. Search Engine experts and healthcare service providers advice that the patients should avoid arriving at conclusions based on online research about their health conditions and symptoms. Unnecessary thinking and unwanted data </a:t>
            </a:r>
            <a:r>
              <a:rPr lang="en-US" sz="2800" dirty="0" smtClean="0"/>
              <a:t>complicate </a:t>
            </a:r>
            <a:r>
              <a:rPr lang="en-US" sz="2800" dirty="0"/>
              <a:t>health condition. The effect on health can be positive or negative depending on the input mind receives. Can this be true?</a:t>
            </a:r>
          </a:p>
          <a:p>
            <a:pPr marL="0" indent="0">
              <a:buNone/>
            </a:pPr>
            <a:endParaRPr lang="en-US" sz="2800" dirty="0"/>
          </a:p>
        </p:txBody>
      </p:sp>
    </p:spTree>
    <p:extLst>
      <p:ext uri="{BB962C8B-B14F-4D97-AF65-F5344CB8AC3E}">
        <p14:creationId xmlns:p14="http://schemas.microsoft.com/office/powerpoint/2010/main" val="1291927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TotalTime>
  <Words>64</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Calibri</vt:lpstr>
      <vt:lpstr>Calibri Light</vt:lpstr>
      <vt:lpstr>Rockwell</vt:lpstr>
      <vt:lpstr>Retrospect</vt:lpstr>
      <vt:lpstr>Mind, Thinking &amp; Creativity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 Thinking &amp; Creativity</dc:title>
  <dc:creator>Vani Senthil</dc:creator>
  <cp:lastModifiedBy>Vani Senthil</cp:lastModifiedBy>
  <cp:revision>3</cp:revision>
  <dcterms:created xsi:type="dcterms:W3CDTF">2017-11-07T10:24:00Z</dcterms:created>
  <dcterms:modified xsi:type="dcterms:W3CDTF">2017-11-07T11:56:29Z</dcterms:modified>
</cp:coreProperties>
</file>