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2" autoAdjust="0"/>
    <p:restoredTop sz="94615" autoAdjust="0"/>
  </p:normalViewPr>
  <p:slideViewPr>
    <p:cSldViewPr>
      <p:cViewPr varScale="1">
        <p:scale>
          <a:sx n="98" d="100"/>
          <a:sy n="98" d="100"/>
        </p:scale>
        <p:origin x="-36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5697C-6D07-452B-95A0-1AC839D235E3}" type="datetimeFigureOut">
              <a:rPr lang="ro-RO" smtClean="0"/>
              <a:pPr/>
              <a:t>31.10.2016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681A-97F3-4DE8-98D2-82296CC3C203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="" xmlns:p14="http://schemas.microsoft.com/office/powerpoint/2010/main" val="2919549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5697C-6D07-452B-95A0-1AC839D235E3}" type="datetimeFigureOut">
              <a:rPr lang="ro-RO" smtClean="0"/>
              <a:pPr/>
              <a:t>31.10.2016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681A-97F3-4DE8-98D2-82296CC3C203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="" xmlns:p14="http://schemas.microsoft.com/office/powerpoint/2010/main" val="3914078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5697C-6D07-452B-95A0-1AC839D235E3}" type="datetimeFigureOut">
              <a:rPr lang="ro-RO" smtClean="0"/>
              <a:pPr/>
              <a:t>31.10.2016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681A-97F3-4DE8-98D2-82296CC3C203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="" xmlns:p14="http://schemas.microsoft.com/office/powerpoint/2010/main" val="699395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5697C-6D07-452B-95A0-1AC839D235E3}" type="datetimeFigureOut">
              <a:rPr lang="ro-RO" smtClean="0"/>
              <a:pPr/>
              <a:t>31.10.2016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681A-97F3-4DE8-98D2-82296CC3C203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="" xmlns:p14="http://schemas.microsoft.com/office/powerpoint/2010/main" val="3975681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5697C-6D07-452B-95A0-1AC839D235E3}" type="datetimeFigureOut">
              <a:rPr lang="ro-RO" smtClean="0"/>
              <a:pPr/>
              <a:t>31.10.2016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681A-97F3-4DE8-98D2-82296CC3C203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="" xmlns:p14="http://schemas.microsoft.com/office/powerpoint/2010/main" val="515133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5697C-6D07-452B-95A0-1AC839D235E3}" type="datetimeFigureOut">
              <a:rPr lang="ro-RO" smtClean="0"/>
              <a:pPr/>
              <a:t>31.10.2016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681A-97F3-4DE8-98D2-82296CC3C203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="" xmlns:p14="http://schemas.microsoft.com/office/powerpoint/2010/main" val="2657332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5697C-6D07-452B-95A0-1AC839D235E3}" type="datetimeFigureOut">
              <a:rPr lang="ro-RO" smtClean="0"/>
              <a:pPr/>
              <a:t>31.10.2016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681A-97F3-4DE8-98D2-82296CC3C203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="" xmlns:p14="http://schemas.microsoft.com/office/powerpoint/2010/main" val="989256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5697C-6D07-452B-95A0-1AC839D235E3}" type="datetimeFigureOut">
              <a:rPr lang="ro-RO" smtClean="0"/>
              <a:pPr/>
              <a:t>31.10.2016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681A-97F3-4DE8-98D2-82296CC3C203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="" xmlns:p14="http://schemas.microsoft.com/office/powerpoint/2010/main" val="1750556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5697C-6D07-452B-95A0-1AC839D235E3}" type="datetimeFigureOut">
              <a:rPr lang="ro-RO" smtClean="0"/>
              <a:pPr/>
              <a:t>31.10.2016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681A-97F3-4DE8-98D2-82296CC3C203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="" xmlns:p14="http://schemas.microsoft.com/office/powerpoint/2010/main" val="214160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5697C-6D07-452B-95A0-1AC839D235E3}" type="datetimeFigureOut">
              <a:rPr lang="ro-RO" smtClean="0"/>
              <a:pPr/>
              <a:t>31.10.2016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681A-97F3-4DE8-98D2-82296CC3C203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="" xmlns:p14="http://schemas.microsoft.com/office/powerpoint/2010/main" val="537929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5697C-6D07-452B-95A0-1AC839D235E3}" type="datetimeFigureOut">
              <a:rPr lang="ro-RO" smtClean="0"/>
              <a:pPr/>
              <a:t>31.10.2016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681A-97F3-4DE8-98D2-82296CC3C203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="" xmlns:p14="http://schemas.microsoft.com/office/powerpoint/2010/main" val="2097053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5697C-6D07-452B-95A0-1AC839D235E3}" type="datetimeFigureOut">
              <a:rPr lang="ro-RO" smtClean="0"/>
              <a:pPr/>
              <a:t>31.10.2016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1681A-97F3-4DE8-98D2-82296CC3C203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="" xmlns:p14="http://schemas.microsoft.com/office/powerpoint/2010/main" val="3528779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http://storage0.dms.mpinteractiv.ro/media/2/2521/32373/13733528/1/inter.jpg?width=754" TargetMode="External"/><Relationship Id="rId5" Type="http://schemas.openxmlformats.org/officeDocument/2006/relationships/image" Target="../media/image3.jpeg"/><Relationship Id="rId4" Type="http://schemas.openxmlformats.org/officeDocument/2006/relationships/image" Target="http://www.cuvantul-ortodox.ro/recomandari/wp-content/uploads/2013/12/rev-21-80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78265"/>
            <a:ext cx="639762" cy="6556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 descr="Imagini pentru 21 decembrie 1989 bucuresti"/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636912"/>
            <a:ext cx="3611562" cy="22558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Imagini pentru 21 decembrie 1989 bucuresti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809" y="2667075"/>
            <a:ext cx="3489325" cy="22256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32656"/>
            <a:ext cx="762000" cy="7461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792808" y="801785"/>
            <a:ext cx="7750793" cy="1923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o-RO" sz="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                            </a:t>
            </a:r>
            <a:endParaRPr kumimoji="0" lang="ro-RO" altLang="ro-RO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o-RO" sz="11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o-RO" b="1" i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MEMORY OF SUFFERING AND THE PEDAGOGY OF FREEDOM</a:t>
            </a:r>
            <a:endParaRPr kumimoji="0" lang="ro-RO" altLang="ro-RO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o-RO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Emil Constantinescu</a:t>
            </a:r>
            <a:endParaRPr kumimoji="0" lang="ro-RO" altLang="ro-RO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Former</a:t>
            </a:r>
            <a:r>
              <a:rPr kumimoji="0" lang="ro-RO" altLang="ro-RO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o-RO" altLang="ro-RO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President</a:t>
            </a:r>
            <a:r>
              <a:rPr kumimoji="0" lang="ro-RO" altLang="ro-RO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of  University of </a:t>
            </a:r>
            <a:r>
              <a:rPr kumimoji="0" lang="ro-RO" altLang="ro-RO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Bucharest</a:t>
            </a:r>
            <a:r>
              <a:rPr kumimoji="0" lang="ro-RO" altLang="ro-RO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ro-RO" altLang="ro-RO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Former</a:t>
            </a:r>
            <a:r>
              <a:rPr kumimoji="0" lang="ro-RO" altLang="ro-RO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o-RO" altLang="ro-RO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President</a:t>
            </a:r>
            <a:r>
              <a:rPr kumimoji="0" lang="ro-RO" altLang="ro-RO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of Romania</a:t>
            </a:r>
            <a:endParaRPr kumimoji="0" lang="ro-RO" altLang="ro-RO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12033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o-RO" altLang="ro-R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3167066" y="5691464"/>
            <a:ext cx="3001912" cy="684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o-RO" sz="105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Postgraduate Certificate Course in Social Power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o-RO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Dubrovnik, November 1</a:t>
            </a:r>
            <a:r>
              <a:rPr kumimoji="0" lang="en-US" altLang="ro-RO" sz="1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</a:t>
            </a:r>
            <a:r>
              <a:rPr kumimoji="0" lang="en-US" altLang="ro-RO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2016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89322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976664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o-RO" sz="3600" b="1" dirty="0" smtClean="0">
                <a:effectLst/>
                <a:latin typeface="Times New Roman"/>
                <a:ea typeface="Calibri"/>
                <a:cs typeface="Times New Roman"/>
              </a:rPr>
              <a:t>THE MEMORY OF SUFFERING AND THE PEDAGOGY OF FREEDOM</a:t>
            </a:r>
            <a:endParaRPr lang="ro-RO" sz="2400" dirty="0"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o-RO" sz="2400" b="1" i="1" dirty="0" smtClean="0"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o-RO" sz="2400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 </a:t>
            </a:r>
            <a:endParaRPr lang="ro-RO" sz="2800" dirty="0" smtClean="0">
              <a:solidFill>
                <a:srgbClr val="000000"/>
              </a:solidFill>
              <a:effectLst/>
              <a:latin typeface="Times New Roman"/>
              <a:ea typeface="Calibri"/>
            </a:endParaRPr>
          </a:p>
          <a:p>
            <a:pPr marL="0" indent="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o-RO" b="1" dirty="0" err="1" smtClean="0">
                <a:effectLst/>
                <a:latin typeface="Times New Roman"/>
                <a:ea typeface="Calibri"/>
                <a:cs typeface="Times New Roman"/>
              </a:rPr>
              <a:t>Memories</a:t>
            </a:r>
            <a:r>
              <a:rPr lang="ro-RO" b="1" dirty="0" smtClean="0">
                <a:effectLst/>
                <a:latin typeface="Times New Roman"/>
                <a:ea typeface="Calibri"/>
                <a:cs typeface="Times New Roman"/>
              </a:rPr>
              <a:t> of a </a:t>
            </a:r>
            <a:r>
              <a:rPr lang="ro-RO" b="1" dirty="0" err="1" smtClean="0">
                <a:effectLst/>
                <a:latin typeface="Times New Roman"/>
                <a:ea typeface="Calibri"/>
                <a:cs typeface="Times New Roman"/>
              </a:rPr>
              <a:t>life</a:t>
            </a:r>
            <a:r>
              <a:rPr lang="ro-RO" b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o-RO" b="1" dirty="0" err="1" smtClean="0">
                <a:effectLst/>
                <a:latin typeface="Times New Roman"/>
                <a:ea typeface="Calibri"/>
                <a:cs typeface="Times New Roman"/>
              </a:rPr>
              <a:t>under</a:t>
            </a:r>
            <a:r>
              <a:rPr lang="ro-RO" b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o-RO" b="1" dirty="0" err="1" smtClean="0">
                <a:effectLst/>
                <a:latin typeface="Times New Roman"/>
                <a:ea typeface="Calibri"/>
                <a:cs typeface="Times New Roman"/>
              </a:rPr>
              <a:t>tyranny</a:t>
            </a:r>
            <a:endParaRPr lang="ro-RO" sz="2400" dirty="0">
              <a:ea typeface="Calibri"/>
              <a:cs typeface="Times New Roman"/>
            </a:endParaRPr>
          </a:p>
          <a:p>
            <a:pPr marL="0" indent="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o-RO" b="1" dirty="0" err="1" smtClean="0">
                <a:effectLst/>
                <a:latin typeface="Times New Roman"/>
                <a:ea typeface="Calibri"/>
                <a:cs typeface="Times New Roman"/>
              </a:rPr>
              <a:t>Peace</a:t>
            </a:r>
            <a:r>
              <a:rPr lang="ro-RO" b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o-RO" b="1" dirty="0" err="1" smtClean="0">
                <a:effectLst/>
                <a:latin typeface="Times New Roman"/>
                <a:ea typeface="Calibri"/>
                <a:cs typeface="Times New Roman"/>
              </a:rPr>
              <a:t>without</a:t>
            </a:r>
            <a:r>
              <a:rPr lang="ro-RO" b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o-RO" b="1" dirty="0" err="1" smtClean="0">
                <a:effectLst/>
                <a:latin typeface="Times New Roman"/>
                <a:ea typeface="Calibri"/>
                <a:cs typeface="Times New Roman"/>
              </a:rPr>
              <a:t>freedom</a:t>
            </a:r>
            <a:endParaRPr lang="ro-RO" sz="2400" dirty="0">
              <a:ea typeface="Calibri"/>
              <a:cs typeface="Times New Roman"/>
            </a:endParaRPr>
          </a:p>
          <a:p>
            <a:pPr marL="0" indent="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o-RO" b="1" dirty="0" err="1" smtClean="0">
                <a:effectLst/>
                <a:latin typeface="Times New Roman"/>
                <a:ea typeface="Calibri"/>
                <a:cs typeface="Times New Roman"/>
              </a:rPr>
              <a:t>Freedom</a:t>
            </a:r>
            <a:r>
              <a:rPr lang="ro-RO" b="1" dirty="0" smtClean="0">
                <a:effectLst/>
                <a:latin typeface="Times New Roman"/>
                <a:ea typeface="Calibri"/>
                <a:cs typeface="Times New Roman"/>
              </a:rPr>
              <a:t>, a fundamental </a:t>
            </a:r>
            <a:r>
              <a:rPr lang="ro-RO" b="1" dirty="0" err="1" smtClean="0">
                <a:effectLst/>
                <a:latin typeface="Times New Roman"/>
                <a:ea typeface="Calibri"/>
                <a:cs typeface="Times New Roman"/>
              </a:rPr>
              <a:t>human</a:t>
            </a:r>
            <a:r>
              <a:rPr lang="ro-RO" b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o-RO" b="1" dirty="0" err="1" smtClean="0">
                <a:effectLst/>
                <a:latin typeface="Times New Roman"/>
                <a:ea typeface="Calibri"/>
                <a:cs typeface="Times New Roman"/>
              </a:rPr>
              <a:t>right</a:t>
            </a:r>
            <a:endParaRPr lang="ro-RO" sz="2400" dirty="0">
              <a:ea typeface="Calibri"/>
              <a:cs typeface="Times New Roman"/>
            </a:endParaRPr>
          </a:p>
          <a:p>
            <a:pPr marL="0" indent="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o-RO" b="1" dirty="0" err="1" smtClean="0">
                <a:effectLst/>
                <a:latin typeface="Times New Roman"/>
                <a:ea typeface="Calibri"/>
                <a:cs typeface="Times New Roman"/>
              </a:rPr>
              <a:t>Culture</a:t>
            </a:r>
            <a:r>
              <a:rPr lang="ro-RO" b="1" dirty="0" smtClean="0">
                <a:effectLst/>
                <a:latin typeface="Times New Roman"/>
                <a:ea typeface="Calibri"/>
                <a:cs typeface="Times New Roman"/>
              </a:rPr>
              <a:t> of </a:t>
            </a:r>
            <a:r>
              <a:rPr lang="ro-RO" b="1" dirty="0" err="1" smtClean="0">
                <a:effectLst/>
                <a:latin typeface="Times New Roman"/>
                <a:ea typeface="Calibri"/>
                <a:cs typeface="Times New Roman"/>
              </a:rPr>
              <a:t>freedom</a:t>
            </a:r>
            <a:r>
              <a:rPr lang="ro-RO" b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o-RO" b="1" dirty="0" err="1" smtClean="0">
                <a:effectLst/>
                <a:latin typeface="Times New Roman"/>
                <a:ea typeface="Calibri"/>
                <a:cs typeface="Times New Roman"/>
              </a:rPr>
              <a:t>defeats</a:t>
            </a:r>
            <a:r>
              <a:rPr lang="ro-RO" b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o-RO" b="1" dirty="0" err="1" smtClean="0">
                <a:effectLst/>
                <a:latin typeface="Times New Roman"/>
                <a:ea typeface="Calibri"/>
                <a:cs typeface="Times New Roman"/>
              </a:rPr>
              <a:t>dictatorship</a:t>
            </a:r>
            <a:r>
              <a:rPr lang="ro-RO" b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o-RO" b="1" dirty="0" err="1" smtClean="0">
                <a:effectLst/>
                <a:latin typeface="Times New Roman"/>
                <a:ea typeface="Calibri"/>
                <a:cs typeface="Times New Roman"/>
              </a:rPr>
              <a:t>tanks</a:t>
            </a:r>
            <a:endParaRPr lang="ro-RO" sz="2400" dirty="0">
              <a:ea typeface="Calibri"/>
              <a:cs typeface="Times New Roman"/>
            </a:endParaRPr>
          </a:p>
          <a:p>
            <a:pPr marL="0" indent="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o-RO" b="1" dirty="0" err="1" smtClean="0">
                <a:effectLst/>
                <a:latin typeface="Times New Roman"/>
                <a:ea typeface="Calibri"/>
                <a:cs typeface="Times New Roman"/>
              </a:rPr>
              <a:t>Crossing</a:t>
            </a:r>
            <a:r>
              <a:rPr lang="ro-RO" b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o-RO" b="1" dirty="0" err="1" smtClean="0">
                <a:effectLst/>
                <a:latin typeface="Times New Roman"/>
                <a:ea typeface="Calibri"/>
                <a:cs typeface="Times New Roman"/>
              </a:rPr>
              <a:t>the</a:t>
            </a:r>
            <a:r>
              <a:rPr lang="ro-RO" b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o-RO" b="1" dirty="0" err="1" smtClean="0">
                <a:effectLst/>
                <a:latin typeface="Times New Roman"/>
                <a:ea typeface="Calibri"/>
                <a:cs typeface="Times New Roman"/>
              </a:rPr>
              <a:t>post-totalitarian</a:t>
            </a:r>
            <a:r>
              <a:rPr lang="ro-RO" b="1" dirty="0" smtClean="0">
                <a:effectLst/>
                <a:latin typeface="Times New Roman"/>
                <a:ea typeface="Calibri"/>
                <a:cs typeface="Times New Roman"/>
              </a:rPr>
              <a:t> desert</a:t>
            </a:r>
            <a:endParaRPr lang="ro-RO" sz="2400" dirty="0">
              <a:ea typeface="Calibri"/>
              <a:cs typeface="Times New Roman"/>
            </a:endParaRPr>
          </a:p>
          <a:p>
            <a:pPr marL="0" indent="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o-RO" b="1" dirty="0" err="1" smtClean="0">
                <a:effectLst/>
                <a:latin typeface="Times New Roman"/>
                <a:ea typeface="Calibri"/>
                <a:cs typeface="Times New Roman"/>
              </a:rPr>
              <a:t>Democracy</a:t>
            </a:r>
            <a:r>
              <a:rPr lang="ro-RO" b="1" dirty="0" smtClean="0">
                <a:effectLst/>
                <a:latin typeface="Times New Roman"/>
                <a:ea typeface="Calibri"/>
                <a:cs typeface="Times New Roman"/>
              </a:rPr>
              <a:t> as </a:t>
            </a:r>
            <a:r>
              <a:rPr lang="ro-RO" b="1" dirty="0" err="1" smtClean="0">
                <a:effectLst/>
                <a:latin typeface="Times New Roman"/>
                <a:ea typeface="Calibri"/>
                <a:cs typeface="Times New Roman"/>
              </a:rPr>
              <a:t>power</a:t>
            </a:r>
            <a:r>
              <a:rPr lang="ro-RO" b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o-RO" b="1" dirty="0" err="1" smtClean="0">
                <a:effectLst/>
                <a:latin typeface="Times New Roman"/>
                <a:ea typeface="Calibri"/>
                <a:cs typeface="Times New Roman"/>
              </a:rPr>
              <a:t>sharing</a:t>
            </a:r>
            <a:r>
              <a:rPr lang="ro-RO" b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o-RO" b="1" dirty="0" err="1" smtClean="0">
                <a:effectLst/>
                <a:latin typeface="Times New Roman"/>
                <a:ea typeface="Calibri"/>
                <a:cs typeface="Times New Roman"/>
              </a:rPr>
              <a:t>tool</a:t>
            </a:r>
            <a:endParaRPr lang="ro-RO" sz="2400" dirty="0">
              <a:ea typeface="Calibri"/>
              <a:cs typeface="Times New Roman"/>
            </a:endParaRPr>
          </a:p>
          <a:p>
            <a:pPr marL="0" indent="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b="1" dirty="0" smtClean="0">
                <a:effectLst/>
                <a:latin typeface="Times New Roman"/>
                <a:ea typeface="Calibri"/>
                <a:cs typeface="Times New Roman"/>
              </a:rPr>
              <a:t>“Free world”: peace through democracy</a:t>
            </a:r>
            <a:endParaRPr lang="ro-RO" sz="2400" dirty="0">
              <a:ea typeface="Calibri"/>
              <a:cs typeface="Times New Roman"/>
            </a:endParaRPr>
          </a:p>
          <a:p>
            <a:pPr marL="0" indent="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o-RO" b="1" dirty="0" err="1" smtClean="0">
                <a:effectLst/>
                <a:latin typeface="Times New Roman"/>
                <a:ea typeface="Calibri"/>
                <a:cs typeface="Times New Roman"/>
              </a:rPr>
              <a:t>Freedom</a:t>
            </a:r>
            <a:r>
              <a:rPr lang="ro-RO" b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o-RO" b="1" dirty="0" err="1" smtClean="0">
                <a:effectLst/>
                <a:latin typeface="Times New Roman"/>
                <a:ea typeface="Calibri"/>
                <a:cs typeface="Times New Roman"/>
              </a:rPr>
              <a:t>and</a:t>
            </a:r>
            <a:r>
              <a:rPr lang="ro-RO" b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o-RO" b="1" dirty="0" err="1" smtClean="0">
                <a:effectLst/>
                <a:latin typeface="Times New Roman"/>
                <a:ea typeface="Calibri"/>
                <a:cs typeface="Times New Roman"/>
              </a:rPr>
              <a:t>bread</a:t>
            </a:r>
            <a:endParaRPr lang="ro-RO" sz="2400" dirty="0">
              <a:ea typeface="Calibri"/>
              <a:cs typeface="Times New Roman"/>
            </a:endParaRPr>
          </a:p>
          <a:p>
            <a:pPr marL="0" indent="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o-RO" b="1" dirty="0" err="1" smtClean="0">
                <a:effectLst/>
                <a:latin typeface="Times New Roman"/>
                <a:ea typeface="Calibri"/>
                <a:cs typeface="Times New Roman"/>
              </a:rPr>
              <a:t>Freedom</a:t>
            </a:r>
            <a:r>
              <a:rPr lang="ro-RO" b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o-RO" b="1" dirty="0" err="1" smtClean="0">
                <a:effectLst/>
                <a:latin typeface="Times New Roman"/>
                <a:ea typeface="Calibri"/>
                <a:cs typeface="Times New Roman"/>
              </a:rPr>
              <a:t>and</a:t>
            </a:r>
            <a:r>
              <a:rPr lang="ro-RO" b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o-RO" b="1" dirty="0" err="1" smtClean="0">
                <a:effectLst/>
                <a:latin typeface="Times New Roman"/>
                <a:ea typeface="Calibri"/>
                <a:cs typeface="Times New Roman"/>
              </a:rPr>
              <a:t>democracy</a:t>
            </a:r>
            <a:endParaRPr lang="ro-RO" sz="2400" dirty="0">
              <a:ea typeface="Calibri"/>
              <a:cs typeface="Times New Roman"/>
            </a:endParaRPr>
          </a:p>
          <a:p>
            <a:pPr marL="0" indent="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o-RO" b="1" dirty="0" smtClean="0">
                <a:effectLst/>
                <a:latin typeface="Times New Roman"/>
                <a:ea typeface="Calibri"/>
                <a:cs typeface="Times New Roman"/>
              </a:rPr>
              <a:t>The </a:t>
            </a:r>
            <a:r>
              <a:rPr lang="ro-RO" b="1" dirty="0" err="1" smtClean="0">
                <a:effectLst/>
                <a:latin typeface="Times New Roman"/>
                <a:ea typeface="Calibri"/>
                <a:cs typeface="Times New Roman"/>
              </a:rPr>
              <a:t>decay</a:t>
            </a:r>
            <a:r>
              <a:rPr lang="ro-RO" b="1" dirty="0" smtClean="0">
                <a:effectLst/>
                <a:latin typeface="Times New Roman"/>
                <a:ea typeface="Calibri"/>
                <a:cs typeface="Times New Roman"/>
              </a:rPr>
              <a:t> of Western </a:t>
            </a:r>
            <a:r>
              <a:rPr lang="ro-RO" b="1" dirty="0" err="1" smtClean="0">
                <a:effectLst/>
                <a:latin typeface="Times New Roman"/>
                <a:ea typeface="Calibri"/>
                <a:cs typeface="Times New Roman"/>
              </a:rPr>
              <a:t>civilization</a:t>
            </a:r>
            <a:r>
              <a:rPr lang="ro-RO" b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o-RO" b="1" dirty="0" err="1" smtClean="0">
                <a:effectLst/>
                <a:latin typeface="Times New Roman"/>
                <a:ea typeface="Calibri"/>
                <a:cs typeface="Times New Roman"/>
              </a:rPr>
              <a:t>and</a:t>
            </a:r>
            <a:r>
              <a:rPr lang="ro-RO" b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o-RO" b="1" dirty="0" err="1" smtClean="0">
                <a:effectLst/>
                <a:latin typeface="Times New Roman"/>
                <a:ea typeface="Calibri"/>
                <a:cs typeface="Times New Roman"/>
              </a:rPr>
              <a:t>the</a:t>
            </a:r>
            <a:r>
              <a:rPr lang="ro-RO" b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o-RO" b="1" dirty="0" err="1" smtClean="0">
                <a:effectLst/>
                <a:latin typeface="Times New Roman"/>
                <a:ea typeface="Calibri"/>
                <a:cs typeface="Times New Roman"/>
              </a:rPr>
              <a:t>vulnerability</a:t>
            </a:r>
            <a:r>
              <a:rPr lang="ro-RO" b="1" dirty="0" smtClean="0">
                <a:effectLst/>
                <a:latin typeface="Times New Roman"/>
                <a:ea typeface="Calibri"/>
                <a:cs typeface="Times New Roman"/>
              </a:rPr>
              <a:t> of </a:t>
            </a:r>
            <a:r>
              <a:rPr lang="ro-RO" b="1" dirty="0" err="1" smtClean="0">
                <a:effectLst/>
                <a:latin typeface="Times New Roman"/>
                <a:ea typeface="Calibri"/>
                <a:cs typeface="Times New Roman"/>
              </a:rPr>
              <a:t>democracy</a:t>
            </a:r>
            <a:endParaRPr lang="ro-RO" sz="2400" dirty="0">
              <a:ea typeface="Calibri"/>
              <a:cs typeface="Times New Roman"/>
            </a:endParaRPr>
          </a:p>
          <a:p>
            <a:pPr marL="0" indent="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o-RO" b="1" dirty="0" err="1" smtClean="0">
                <a:effectLst/>
                <a:latin typeface="Times New Roman"/>
                <a:ea typeface="Calibri"/>
                <a:cs typeface="Times New Roman"/>
              </a:rPr>
              <a:t>Freedom</a:t>
            </a:r>
            <a:r>
              <a:rPr lang="ro-RO" b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o-RO" b="1" dirty="0" err="1" smtClean="0">
                <a:effectLst/>
                <a:latin typeface="Times New Roman"/>
                <a:ea typeface="Calibri"/>
                <a:cs typeface="Times New Roman"/>
              </a:rPr>
              <a:t>to</a:t>
            </a:r>
            <a:r>
              <a:rPr lang="ro-RO" b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o-RO" b="1" dirty="0" err="1" smtClean="0">
                <a:effectLst/>
                <a:latin typeface="Times New Roman"/>
                <a:ea typeface="Calibri"/>
                <a:cs typeface="Times New Roman"/>
              </a:rPr>
              <a:t>choose</a:t>
            </a:r>
            <a:endParaRPr lang="ro-RO" sz="24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o-RO" dirty="0"/>
          </a:p>
        </p:txBody>
      </p:sp>
    </p:spTree>
    <p:extLst>
      <p:ext uri="{BB962C8B-B14F-4D97-AF65-F5344CB8AC3E}">
        <p14:creationId xmlns="" xmlns:p14="http://schemas.microsoft.com/office/powerpoint/2010/main" val="117659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44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Razvan</dc:creator>
  <cp:lastModifiedBy>Alina</cp:lastModifiedBy>
  <cp:revision>2</cp:revision>
  <dcterms:created xsi:type="dcterms:W3CDTF">2016-10-31T16:03:22Z</dcterms:created>
  <dcterms:modified xsi:type="dcterms:W3CDTF">2016-10-31T16:21:33Z</dcterms:modified>
</cp:coreProperties>
</file>