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30"/>
  </p:notesMasterIdLst>
  <p:sldIdLst>
    <p:sldId id="256" r:id="rId3"/>
    <p:sldId id="286" r:id="rId4"/>
    <p:sldId id="257" r:id="rId5"/>
    <p:sldId id="275" r:id="rId6"/>
    <p:sldId id="264" r:id="rId7"/>
    <p:sldId id="258" r:id="rId8"/>
    <p:sldId id="276" r:id="rId9"/>
    <p:sldId id="259" r:id="rId10"/>
    <p:sldId id="261" r:id="rId11"/>
    <p:sldId id="263" r:id="rId12"/>
    <p:sldId id="265" r:id="rId13"/>
    <p:sldId id="266" r:id="rId14"/>
    <p:sldId id="288" r:id="rId15"/>
    <p:sldId id="268" r:id="rId16"/>
    <p:sldId id="269" r:id="rId17"/>
    <p:sldId id="270" r:id="rId18"/>
    <p:sldId id="271" r:id="rId19"/>
    <p:sldId id="278" r:id="rId20"/>
    <p:sldId id="289" r:id="rId21"/>
    <p:sldId id="274" r:id="rId22"/>
    <p:sldId id="285" r:id="rId23"/>
    <p:sldId id="287" r:id="rId24"/>
    <p:sldId id="284" r:id="rId25"/>
    <p:sldId id="260" r:id="rId26"/>
    <p:sldId id="272" r:id="rId27"/>
    <p:sldId id="279" r:id="rId28"/>
    <p:sldId id="273"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33CC"/>
    <a:srgbClr val="CC9900"/>
    <a:srgbClr val="060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94660"/>
  </p:normalViewPr>
  <p:slideViewPr>
    <p:cSldViewPr snapToGrid="0">
      <p:cViewPr varScale="1">
        <p:scale>
          <a:sx n="72" d="100"/>
          <a:sy n="72" d="100"/>
        </p:scale>
        <p:origin x="-24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69B5-27C1-4796-9DDF-B75AB94564FE}" type="datetimeFigureOut">
              <a:rPr lang="en-GB" smtClean="0"/>
              <a:t>31/10/2016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86E8-1DAD-4C76-939A-71D9FF6BC17C}" type="slidenum">
              <a:rPr lang="en-GB" smtClean="0"/>
              <a:t>‹#›</a:t>
            </a:fld>
            <a:endParaRPr lang="en-GB"/>
          </a:p>
        </p:txBody>
      </p:sp>
    </p:spTree>
    <p:extLst>
      <p:ext uri="{BB962C8B-B14F-4D97-AF65-F5344CB8AC3E}">
        <p14:creationId xmlns:p14="http://schemas.microsoft.com/office/powerpoint/2010/main" val="321245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A586E8-1DAD-4C76-939A-71D9FF6BC17C}" type="slidenum">
              <a:rPr lang="en-GB" smtClean="0"/>
              <a:t>1</a:t>
            </a:fld>
            <a:endParaRPr lang="en-GB"/>
          </a:p>
        </p:txBody>
      </p:sp>
    </p:spTree>
    <p:extLst>
      <p:ext uri="{BB962C8B-B14F-4D97-AF65-F5344CB8AC3E}">
        <p14:creationId xmlns:p14="http://schemas.microsoft.com/office/powerpoint/2010/main" val="317141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GB" altLang="en-US" noProof="0" smtClean="0"/>
              <a:t>Click to edit Master title style</a:t>
            </a:r>
          </a:p>
        </p:txBody>
      </p:sp>
      <p:sp>
        <p:nvSpPr>
          <p:cNvPr id="1229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altLang="en-US" noProof="0" smtClean="0"/>
              <a:t>Click to edit Master subtitle style</a:t>
            </a:r>
          </a:p>
        </p:txBody>
      </p:sp>
      <p:sp>
        <p:nvSpPr>
          <p:cNvPr id="12292"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800" smtClean="0">
              <a:solidFill>
                <a:srgbClr val="FFFFFF"/>
              </a:solidFill>
            </a:endParaRPr>
          </a:p>
        </p:txBody>
      </p:sp>
      <p:sp>
        <p:nvSpPr>
          <p:cNvPr id="12293" name="Rectangle 5"/>
          <p:cNvSpPr>
            <a:spLocks noGrp="1" noChangeArrowheads="1"/>
          </p:cNvSpPr>
          <p:nvPr>
            <p:ph type="ftr" sz="quarter" idx="3"/>
          </p:nvPr>
        </p:nvSpPr>
        <p:spPr>
          <a:xfrm>
            <a:off x="814918" y="6245225"/>
            <a:ext cx="10562167" cy="476250"/>
          </a:xfrm>
        </p:spPr>
        <p:txBody>
          <a:bodyPr/>
          <a:lstStyle>
            <a:lvl1pPr>
              <a:defRPr sz="1400">
                <a:solidFill>
                  <a:schemeClr val="tx1"/>
                </a:solidFill>
                <a:effectLst>
                  <a:outerShdw blurRad="38100" dist="38100" dir="2700000" algn="tl">
                    <a:srgbClr val="000000"/>
                  </a:outerShdw>
                </a:effectLst>
              </a:defRPr>
            </a:lvl1pPr>
          </a:lstStyle>
          <a:p>
            <a:r>
              <a:rPr lang="en-GB" altLang="en-US">
                <a:solidFill>
                  <a:srgbClr val="FFFFFF"/>
                </a:solidFill>
              </a:rPr>
              <a:t>Colloqium Zagreb, 3 June 2005</a:t>
            </a:r>
          </a:p>
        </p:txBody>
      </p:sp>
    </p:spTree>
    <p:extLst>
      <p:ext uri="{BB962C8B-B14F-4D97-AF65-F5344CB8AC3E}">
        <p14:creationId xmlns:p14="http://schemas.microsoft.com/office/powerpoint/2010/main" val="288529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8723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4832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6780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60994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89921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30127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8" name="Footer Placeholder 7"/>
          <p:cNvSpPr>
            <a:spLocks noGrp="1"/>
          </p:cNvSpPr>
          <p:nvPr>
            <p:ph type="ftr" sz="quarter" idx="11"/>
          </p:nvPr>
        </p:nvSpPr>
        <p:spPr/>
        <p:txBody>
          <a:bodyPr/>
          <a:lstStyle/>
          <a:p>
            <a:endParaRPr lang="en-GB">
              <a:solidFill>
                <a:prstClr val="black">
                  <a:shade val="50000"/>
                </a:prstClr>
              </a:solidFill>
            </a:endParaRPr>
          </a:p>
        </p:txBody>
      </p:sp>
      <p:sp>
        <p:nvSpPr>
          <p:cNvPr id="9" name="Slide Number Placeholder 8"/>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06491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4" name="Footer Placeholder 3"/>
          <p:cNvSpPr>
            <a:spLocks noGrp="1"/>
          </p:cNvSpPr>
          <p:nvPr>
            <p:ph type="ftr" sz="quarter" idx="11"/>
          </p:nvPr>
        </p:nvSpPr>
        <p:spPr/>
        <p:txBody>
          <a:bodyPr/>
          <a:lstStyle/>
          <a:p>
            <a:endParaRPr lang="en-GB">
              <a:solidFill>
                <a:prstClr val="black">
                  <a:shade val="50000"/>
                </a:prstClr>
              </a:solidFill>
            </a:endParaRPr>
          </a:p>
        </p:txBody>
      </p:sp>
      <p:sp>
        <p:nvSpPr>
          <p:cNvPr id="5" name="Slide Number Placeholder 4"/>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70773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3" name="Footer Placeholder 2"/>
          <p:cNvSpPr>
            <a:spLocks noGrp="1"/>
          </p:cNvSpPr>
          <p:nvPr>
            <p:ph type="ftr" sz="quarter" idx="11"/>
          </p:nvPr>
        </p:nvSpPr>
        <p:spPr/>
        <p:txBody>
          <a:bodyPr/>
          <a:lstStyle/>
          <a:p>
            <a:endParaRPr lang="en-GB">
              <a:solidFill>
                <a:prstClr val="black">
                  <a:shade val="50000"/>
                </a:prstClr>
              </a:solidFill>
            </a:endParaRPr>
          </a:p>
        </p:txBody>
      </p:sp>
      <p:sp>
        <p:nvSpPr>
          <p:cNvPr id="4" name="Slide Number Placeholder 3"/>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56286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28457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65189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6693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83720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31/10/2016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5184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0201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249673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420073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57733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215784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78569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46411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1267"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912285" y="6245225"/>
            <a:ext cx="10655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panose="020B0604020202020204" pitchFamily="34" charset="0"/>
              </a:defRPr>
            </a:lvl1pPr>
          </a:lstStyle>
          <a:p>
            <a:pPr fontAlgn="base">
              <a:spcBef>
                <a:spcPct val="0"/>
              </a:spcBef>
              <a:spcAft>
                <a:spcPct val="0"/>
              </a:spcAft>
            </a:pPr>
            <a:r>
              <a:rPr lang="en-GB" altLang="en-US" smtClean="0"/>
              <a:t>Colloqium Zagreb, 3 June 2005</a:t>
            </a:r>
          </a:p>
        </p:txBody>
      </p:sp>
    </p:spTree>
    <p:extLst>
      <p:ext uri="{BB962C8B-B14F-4D97-AF65-F5344CB8AC3E}">
        <p14:creationId xmlns:p14="http://schemas.microsoft.com/office/powerpoint/2010/main" val="31367499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4C36C-32CD-4F8D-A4AA-BDE5FF9DF836}" type="datetimeFigureOut">
              <a:rPr lang="en-GB" smtClean="0"/>
              <a:t>31/10/2016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GB" altLang="en-US" smtClean="0"/>
              <a:t>Colloqium Zagreb, 3 June 2005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0C26F-0E9D-47FB-A168-ECCEF3068CB2}" type="slidenum">
              <a:rPr lang="en-GB" smtClean="0"/>
              <a:t>‹#›</a:t>
            </a:fld>
            <a:endParaRPr lang="en-GB"/>
          </a:p>
        </p:txBody>
      </p:sp>
    </p:spTree>
    <p:extLst>
      <p:ext uri="{BB962C8B-B14F-4D97-AF65-F5344CB8AC3E}">
        <p14:creationId xmlns:p14="http://schemas.microsoft.com/office/powerpoint/2010/main" val="30598506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de.wikipedia.org/wiki/Michael_Faraday"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531813"/>
            <a:ext cx="10515600" cy="2182812"/>
          </a:xfrm>
          <a:solidFill>
            <a:schemeClr val="accent4">
              <a:lumMod val="40000"/>
              <a:lumOff val="60000"/>
            </a:schemeClr>
          </a:solidFill>
          <a:ln>
            <a:solidFill>
              <a:srgbClr val="002060"/>
            </a:solidFill>
          </a:ln>
        </p:spPr>
        <p:txBody>
          <a:bodyPr>
            <a:normAutofit fontScale="90000"/>
          </a:bodyPr>
          <a:lstStyle/>
          <a:p>
            <a:r>
              <a:rPr lang="en-GB" b="1" dirty="0">
                <a:solidFill>
                  <a:schemeClr val="accent1">
                    <a:lumMod val="75000"/>
                  </a:schemeClr>
                </a:solidFill>
              </a:rPr>
              <a:t>Scientific knowledge and the </a:t>
            </a:r>
            <a:r>
              <a:rPr lang="en-GB" b="1" dirty="0" smtClean="0">
                <a:solidFill>
                  <a:schemeClr val="accent1">
                    <a:lumMod val="75000"/>
                  </a:schemeClr>
                </a:solidFill>
              </a:rPr>
              <a:t>citizen</a:t>
            </a:r>
            <a:r>
              <a:rPr lang="de-CH" dirty="0"/>
              <a:t/>
            </a:r>
            <a:br>
              <a:rPr lang="de-CH" dirty="0"/>
            </a:br>
            <a:endParaRPr lang="de-CH" dirty="0"/>
          </a:p>
        </p:txBody>
      </p:sp>
      <p:sp>
        <p:nvSpPr>
          <p:cNvPr id="3" name="Subtitle 2"/>
          <p:cNvSpPr>
            <a:spLocks noGrp="1"/>
          </p:cNvSpPr>
          <p:nvPr>
            <p:ph type="subTitle" idx="1"/>
          </p:nvPr>
        </p:nvSpPr>
        <p:spPr>
          <a:xfrm>
            <a:off x="152400" y="3240088"/>
            <a:ext cx="9144000" cy="1655762"/>
          </a:xfrm>
        </p:spPr>
        <p:txBody>
          <a:bodyPr/>
          <a:lstStyle/>
          <a:p>
            <a:r>
              <a:rPr lang="en-GB" b="1" dirty="0"/>
              <a:t>Herwig </a:t>
            </a:r>
            <a:r>
              <a:rPr lang="en-GB" b="1" dirty="0" smtClean="0"/>
              <a:t>Schopper</a:t>
            </a:r>
          </a:p>
          <a:p>
            <a:r>
              <a:rPr lang="en-GB" b="1" dirty="0"/>
              <a:t/>
            </a:r>
            <a:br>
              <a:rPr lang="en-GB" b="1" dirty="0"/>
            </a:br>
            <a:r>
              <a:rPr lang="en-GB" sz="2000" dirty="0" err="1" smtClean="0"/>
              <a:t>Prof.emer</a:t>
            </a:r>
            <a:r>
              <a:rPr lang="en-GB" sz="2000" dirty="0" smtClean="0"/>
              <a:t>. University Hamburg, Former </a:t>
            </a:r>
            <a:r>
              <a:rPr lang="en-GB" sz="2000" dirty="0"/>
              <a:t>Director General of CERN</a:t>
            </a:r>
            <a:br>
              <a:rPr lang="en-GB" sz="2000" dirty="0"/>
            </a:br>
            <a:r>
              <a:rPr lang="en-GB" sz="2000" dirty="0"/>
              <a:t>Member, Board of Trustees, World Academy of Art &amp; Science</a:t>
            </a:r>
            <a:endParaRPr lang="de-CH" dirty="0"/>
          </a:p>
          <a:p>
            <a:endParaRPr lang="de-CH" dirty="0"/>
          </a:p>
        </p:txBody>
      </p:sp>
      <p:sp>
        <p:nvSpPr>
          <p:cNvPr id="4" name="Footer Placeholder 3"/>
          <p:cNvSpPr>
            <a:spLocks noGrp="1"/>
          </p:cNvSpPr>
          <p:nvPr>
            <p:ph type="ftr" sz="quarter" idx="11"/>
          </p:nvPr>
        </p:nvSpPr>
        <p:spPr>
          <a:xfrm>
            <a:off x="558800" y="6356350"/>
            <a:ext cx="9611360" cy="365125"/>
          </a:xfrm>
        </p:spPr>
        <p:txBody>
          <a:bodyPr/>
          <a:lstStyle/>
          <a:p>
            <a:r>
              <a:rPr lang="en-GB" dirty="0" smtClean="0"/>
              <a:t>Talk at the Post-Graduate Certificate Course in Social Power, October 31, 2016, Inter-University Centre, Dubrovnik, Croatia</a:t>
            </a:r>
            <a:endParaRPr lang="de-CH" dirty="0"/>
          </a:p>
        </p:txBody>
      </p:sp>
    </p:spTree>
    <p:extLst>
      <p:ext uri="{BB962C8B-B14F-4D97-AF65-F5344CB8AC3E}">
        <p14:creationId xmlns:p14="http://schemas.microsoft.com/office/powerpoint/2010/main" val="1756472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2084"/>
            <a:ext cx="10322560" cy="5808450"/>
          </a:xfrm>
          <a:prstGeom prst="rect">
            <a:avLst/>
          </a:prstGeom>
        </p:spPr>
        <p:txBody>
          <a:bodyPr wrap="square">
            <a:spAutoFit/>
          </a:bodyPr>
          <a:lstStyle/>
          <a:p>
            <a:pPr>
              <a:lnSpc>
                <a:spcPct val="107000"/>
              </a:lnSpc>
              <a:spcAft>
                <a:spcPts val="800"/>
              </a:spcAft>
            </a:pPr>
            <a:r>
              <a:rPr lang="en-GB" sz="2800" b="1" dirty="0" smtClean="0">
                <a:solidFill>
                  <a:srgbClr val="3333CC"/>
                </a:solidFill>
                <a:effectLst/>
                <a:latin typeface="Times New Roman" panose="02020603050405020304" pitchFamily="18" charset="0"/>
                <a:ea typeface="Calibri" panose="020F0502020204030204" pitchFamily="34" charset="0"/>
              </a:rPr>
              <a:t>Interpretation of scientific data</a:t>
            </a:r>
          </a:p>
          <a:p>
            <a:pPr>
              <a:lnSpc>
                <a:spcPct val="107000"/>
              </a:lnSpc>
              <a:spcAft>
                <a:spcPts val="800"/>
              </a:spcAft>
            </a:pPr>
            <a:r>
              <a:rPr lang="de-CH" sz="2400" b="1" dirty="0" smtClean="0">
                <a:effectLst/>
                <a:latin typeface="Times New Roman" panose="02020603050405020304" pitchFamily="18" charset="0"/>
                <a:ea typeface="Calibri" panose="020F0502020204030204" pitchFamily="34" charset="0"/>
              </a:rPr>
              <a:t>Scientific </a:t>
            </a:r>
            <a:r>
              <a:rPr lang="de-CH" sz="2400" b="1" dirty="0" err="1" smtClean="0">
                <a:effectLst/>
                <a:latin typeface="Times New Roman" panose="02020603050405020304" pitchFamily="18" charset="0"/>
                <a:ea typeface="Calibri" panose="020F0502020204030204" pitchFamily="34" charset="0"/>
              </a:rPr>
              <a:t>data</a:t>
            </a:r>
            <a:r>
              <a:rPr lang="de-CH" sz="2400" b="1" dirty="0" smtClean="0">
                <a:effectLst/>
                <a:latin typeface="Times New Roman" panose="02020603050405020304" pitchFamily="18" charset="0"/>
                <a:ea typeface="Calibri" panose="020F0502020204030204" pitchFamily="34" charset="0"/>
              </a:rPr>
              <a:t> </a:t>
            </a:r>
            <a:r>
              <a:rPr lang="de-CH" sz="2400" b="1" dirty="0" err="1" smtClean="0">
                <a:effectLst/>
                <a:latin typeface="Times New Roman" panose="02020603050405020304" pitchFamily="18" charset="0"/>
                <a:ea typeface="Calibri" panose="020F0502020204030204" pitchFamily="34" charset="0"/>
              </a:rPr>
              <a:t>are</a:t>
            </a:r>
            <a:r>
              <a:rPr lang="de-CH" sz="2400" b="1" dirty="0" smtClean="0">
                <a:effectLst/>
                <a:latin typeface="Times New Roman" panose="02020603050405020304" pitchFamily="18" charset="0"/>
                <a:ea typeface="Calibri" panose="020F0502020204030204" pitchFamily="34" charset="0"/>
              </a:rPr>
              <a:t> </a:t>
            </a:r>
            <a:r>
              <a:rPr lang="de-CH" sz="2400" b="1" dirty="0" err="1" smtClean="0">
                <a:solidFill>
                  <a:srgbClr val="009900"/>
                </a:solidFill>
                <a:effectLst/>
                <a:latin typeface="Times New Roman" panose="02020603050405020304" pitchFamily="18" charset="0"/>
                <a:ea typeface="Calibri" panose="020F0502020204030204" pitchFamily="34" charset="0"/>
              </a:rPr>
              <a:t>numbers</a:t>
            </a:r>
            <a:r>
              <a:rPr lang="de-CH" sz="2400" b="1" dirty="0" smtClean="0">
                <a:effectLst/>
                <a:latin typeface="Times New Roman" panose="02020603050405020304" pitchFamily="18" charset="0"/>
                <a:ea typeface="Calibri" panose="020F0502020204030204" pitchFamily="34" charset="0"/>
              </a:rPr>
              <a:t> </a:t>
            </a:r>
            <a:r>
              <a:rPr lang="de-CH" sz="2400" b="1" dirty="0" err="1" smtClean="0">
                <a:effectLst/>
                <a:latin typeface="Times New Roman" panose="02020603050405020304" pitchFamily="18" charset="0"/>
                <a:ea typeface="Calibri" panose="020F0502020204030204" pitchFamily="34" charset="0"/>
              </a:rPr>
              <a:t>with</a:t>
            </a:r>
            <a:r>
              <a:rPr lang="de-CH" sz="2400" b="1" dirty="0" smtClean="0">
                <a:effectLst/>
                <a:latin typeface="Times New Roman" panose="02020603050405020304" pitchFamily="18" charset="0"/>
                <a:ea typeface="Calibri" panose="020F0502020204030204" pitchFamily="34" charset="0"/>
              </a:rPr>
              <a:t> </a:t>
            </a:r>
            <a:r>
              <a:rPr lang="de-CH" sz="2400" b="1" dirty="0" err="1" smtClean="0">
                <a:solidFill>
                  <a:srgbClr val="C00000"/>
                </a:solidFill>
                <a:effectLst/>
                <a:latin typeface="Times New Roman" panose="02020603050405020304" pitchFamily="18" charset="0"/>
                <a:ea typeface="Calibri" panose="020F0502020204030204" pitchFamily="34" charset="0"/>
              </a:rPr>
              <a:t>tw</a:t>
            </a:r>
            <a:r>
              <a:rPr lang="en-GB" sz="2400" b="1" dirty="0" smtClean="0">
                <a:solidFill>
                  <a:srgbClr val="C00000"/>
                </a:solidFill>
                <a:effectLst/>
                <a:latin typeface="Times New Roman" panose="02020603050405020304" pitchFamily="18" charset="0"/>
                <a:ea typeface="Calibri" panose="020F0502020204030204" pitchFamily="34" charset="0"/>
              </a:rPr>
              <a:t>o kinds of uncertainties</a:t>
            </a:r>
            <a:r>
              <a:rPr lang="en-GB" sz="2400" b="1" dirty="0" smtClean="0">
                <a:effectLst/>
                <a:latin typeface="Times New Roman" panose="02020603050405020304" pitchFamily="18" charset="0"/>
                <a:ea typeface="Calibri" panose="020F0502020204030204" pitchFamily="34" charset="0"/>
              </a:rPr>
              <a:t>:</a:t>
            </a:r>
          </a:p>
          <a:p>
            <a:pPr marL="457200" indent="-457200">
              <a:lnSpc>
                <a:spcPct val="107000"/>
              </a:lnSpc>
              <a:spcAft>
                <a:spcPts val="800"/>
              </a:spcAft>
              <a:buFont typeface="Wingdings" panose="05000000000000000000" pitchFamily="2" charset="2"/>
              <a:buChar char="Ø"/>
            </a:pPr>
            <a:r>
              <a:rPr lang="en-GB" sz="2400" b="1" dirty="0" smtClean="0">
                <a:solidFill>
                  <a:srgbClr val="009900"/>
                </a:solidFill>
                <a:latin typeface="Times New Roman" panose="02020603050405020304" pitchFamily="18" charset="0"/>
                <a:ea typeface="Calibri" panose="020F0502020204030204" pitchFamily="34" charset="0"/>
              </a:rPr>
              <a:t>Systematic ‘errors’:</a:t>
            </a:r>
            <a:r>
              <a:rPr lang="en-GB" sz="2400" b="1" dirty="0" smtClean="0">
                <a:solidFill>
                  <a:srgbClr val="009900"/>
                </a:solidFill>
                <a:effectLst/>
                <a:latin typeface="Times New Roman" panose="02020603050405020304" pitchFamily="18" charset="0"/>
                <a:ea typeface="Calibri" panose="020F0502020204030204" pitchFamily="34" charset="0"/>
              </a:rPr>
              <a:t> </a:t>
            </a:r>
            <a:r>
              <a:rPr lang="en-GB" sz="2400" b="1" dirty="0" smtClean="0">
                <a:effectLst/>
                <a:latin typeface="Times New Roman" panose="02020603050405020304" pitchFamily="18" charset="0"/>
                <a:ea typeface="Calibri" panose="020F0502020204030204" pitchFamily="34" charset="0"/>
              </a:rPr>
              <a:t>due to imperfections of  equipment: </a:t>
            </a:r>
            <a:br>
              <a:rPr lang="en-GB" sz="24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experimental art → keep them small and estimate their size. </a:t>
            </a:r>
          </a:p>
          <a:p>
            <a:pPr marL="457200" indent="-457200">
              <a:lnSpc>
                <a:spcPct val="107000"/>
              </a:lnSpc>
              <a:spcAft>
                <a:spcPts val="800"/>
              </a:spcAft>
              <a:buFont typeface="Wingdings" panose="05000000000000000000" pitchFamily="2" charset="2"/>
              <a:buChar char="Ø"/>
            </a:pPr>
            <a:r>
              <a:rPr lang="en-GB" sz="2400" b="1" dirty="0">
                <a:solidFill>
                  <a:srgbClr val="009900"/>
                </a:solidFill>
                <a:latin typeface="Times New Roman" panose="02020603050405020304" pitchFamily="18" charset="0"/>
                <a:ea typeface="Calibri" panose="020F0502020204030204" pitchFamily="34" charset="0"/>
              </a:rPr>
              <a:t>S</a:t>
            </a:r>
            <a:r>
              <a:rPr lang="en-GB" sz="2400" b="1" dirty="0" smtClean="0">
                <a:solidFill>
                  <a:srgbClr val="009900"/>
                </a:solidFill>
                <a:effectLst/>
                <a:latin typeface="Times New Roman" panose="02020603050405020304" pitchFamily="18" charset="0"/>
                <a:ea typeface="Calibri" panose="020F0502020204030204" pitchFamily="34" charset="0"/>
              </a:rPr>
              <a:t>tatistical errors: </a:t>
            </a:r>
            <a:r>
              <a:rPr lang="en-GB" sz="2400" b="1" dirty="0" smtClean="0">
                <a:effectLst/>
                <a:latin typeface="Times New Roman" panose="02020603050405020304" pitchFamily="18" charset="0"/>
                <a:ea typeface="Calibri" panose="020F0502020204030204" pitchFamily="34" charset="0"/>
              </a:rPr>
              <a:t>single measurements can give accidental results</a:t>
            </a:r>
            <a:br>
              <a:rPr lang="en-GB" sz="2400" b="1" dirty="0" smtClean="0">
                <a:effectLst/>
                <a:latin typeface="Times New Roman" panose="02020603050405020304" pitchFamily="18" charset="0"/>
                <a:ea typeface="Calibri" panose="020F0502020204030204" pitchFamily="34" charset="0"/>
              </a:rPr>
            </a:br>
            <a:r>
              <a:rPr lang="en-GB" sz="2400" b="1" dirty="0" smtClean="0">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(coin flip or dice throwing, quantum mechanics)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S</a:t>
            </a:r>
            <a:r>
              <a:rPr lang="en-GB" sz="2000" b="1" dirty="0" smtClean="0">
                <a:latin typeface="Times New Roman" panose="02020603050405020304" pitchFamily="18" charset="0"/>
                <a:ea typeface="Calibri" panose="020F0502020204030204" pitchFamily="34" charset="0"/>
              </a:rPr>
              <a:t>tatistical  laws: </a:t>
            </a:r>
            <a:r>
              <a:rPr lang="en-GB" sz="2000" b="1" dirty="0" smtClean="0">
                <a:effectLst/>
                <a:latin typeface="Times New Roman" panose="02020603050405020304" pitchFamily="18" charset="0"/>
                <a:ea typeface="Calibri" panose="020F0502020204030204" pitchFamily="34" charset="0"/>
              </a:rPr>
              <a:t>the deviation from expected probabilities depends on number of trials (proportional to square root). </a:t>
            </a:r>
            <a:br>
              <a:rPr lang="en-GB" sz="2000" b="1" dirty="0" smtClean="0">
                <a:effectLst/>
                <a:latin typeface="Times New Roman" panose="02020603050405020304" pitchFamily="18" charset="0"/>
                <a:ea typeface="Calibri" panose="020F0502020204030204" pitchFamily="34" charset="0"/>
              </a:rPr>
            </a:br>
            <a:r>
              <a:rPr lang="en-GB" sz="2400" b="1" dirty="0" smtClean="0">
                <a:solidFill>
                  <a:srgbClr val="CC9900"/>
                </a:solidFill>
                <a:effectLst/>
                <a:latin typeface="Times New Roman" panose="02020603050405020304" pitchFamily="18" charset="0"/>
                <a:ea typeface="Calibri" panose="020F0502020204030204" pitchFamily="34" charset="0"/>
              </a:rPr>
              <a:t>the statistical error can be reduced by repeated measurements. </a:t>
            </a:r>
          </a:p>
          <a:p>
            <a:pPr marL="457200" indent="-457200">
              <a:lnSpc>
                <a:spcPct val="107000"/>
              </a:lnSpc>
              <a:spcAft>
                <a:spcPts val="800"/>
              </a:spcAft>
              <a:buFont typeface="Wingdings" panose="05000000000000000000" pitchFamily="2" charset="2"/>
              <a:buChar char="Ø"/>
            </a:pPr>
            <a:r>
              <a:rPr lang="en-GB" sz="2400" b="1" dirty="0" smtClean="0">
                <a:effectLst/>
                <a:latin typeface="Times New Roman" panose="02020603050405020304" pitchFamily="18" charset="0"/>
                <a:ea typeface="Calibri" panose="020F0502020204030204" pitchFamily="34" charset="0"/>
              </a:rPr>
              <a:t>Scientific results have  </a:t>
            </a:r>
            <a:r>
              <a:rPr lang="en-GB" sz="2400" b="1" dirty="0" smtClean="0">
                <a:solidFill>
                  <a:srgbClr val="FF0000"/>
                </a:solidFill>
                <a:effectLst/>
                <a:latin typeface="Times New Roman" panose="02020603050405020304" pitchFamily="18" charset="0"/>
                <a:ea typeface="Calibri" panose="020F0502020204030204" pitchFamily="34" charset="0"/>
              </a:rPr>
              <a:t>no meaning without quoting their error</a:t>
            </a:r>
            <a:r>
              <a:rPr lang="en-GB" sz="2400" b="1" dirty="0" smtClean="0">
                <a:effectLst/>
                <a:latin typeface="Times New Roman" panose="02020603050405020304" pitchFamily="18" charset="0"/>
                <a:ea typeface="Calibri" panose="020F0502020204030204" pitchFamily="34" charset="0"/>
              </a:rPr>
              <a:t> </a:t>
            </a:r>
          </a:p>
          <a:p>
            <a:pPr>
              <a:lnSpc>
                <a:spcPct val="107000"/>
              </a:lnSpc>
              <a:spcAft>
                <a:spcPts val="800"/>
              </a:spcAft>
            </a:pPr>
            <a:r>
              <a:rPr lang="en-GB" sz="2400" b="1" dirty="0" smtClean="0">
                <a:solidFill>
                  <a:srgbClr val="C00000"/>
                </a:solidFill>
                <a:effectLst/>
                <a:latin typeface="Times New Roman" panose="02020603050405020304" pitchFamily="18" charset="0"/>
                <a:ea typeface="Calibri" panose="020F0502020204030204" pitchFamily="34" charset="0"/>
              </a:rPr>
              <a:t>Not respected in public surveys</a:t>
            </a:r>
            <a:r>
              <a:rPr lang="en-GB" sz="2400" b="1" dirty="0" smtClean="0">
                <a:effectLst/>
                <a:latin typeface="Times New Roman" panose="02020603050405020304" pitchFamily="18" charset="0"/>
                <a:ea typeface="Calibri" panose="020F0502020204030204" pitchFamily="34" charset="0"/>
              </a:rPr>
              <a:t>. </a:t>
            </a:r>
            <a:br>
              <a:rPr lang="en-GB" sz="24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In public polls, about 1000 persons are interviewed → statistical error of about 3%.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Results differ often by not more than this, hence have no relevance. </a:t>
            </a:r>
            <a:br>
              <a:rPr lang="en-GB" sz="2000" b="1" dirty="0" smtClean="0">
                <a:effectLst/>
                <a:latin typeface="Times New Roman" panose="02020603050405020304" pitchFamily="18" charset="0"/>
                <a:ea typeface="Calibri" panose="020F0502020204030204" pitchFamily="34" charset="0"/>
              </a:rPr>
            </a:br>
            <a:r>
              <a:rPr lang="en-GB" sz="2000" b="1" dirty="0" smtClean="0">
                <a:solidFill>
                  <a:srgbClr val="CC9900"/>
                </a:solidFill>
                <a:effectLst/>
                <a:latin typeface="Times New Roman" panose="02020603050405020304" pitchFamily="18" charset="0"/>
                <a:ea typeface="Calibri" panose="020F0502020204030204" pitchFamily="34" charset="0"/>
              </a:rPr>
              <a:t>Usually not mentioned and completely neglected.</a:t>
            </a:r>
            <a:endParaRPr lang="de-CH" sz="2000" b="1" dirty="0" smtClean="0">
              <a:solidFill>
                <a:srgbClr val="CC99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7028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37" y="352922"/>
            <a:ext cx="10393681" cy="3170099"/>
          </a:xfrm>
          <a:prstGeom prst="rect">
            <a:avLst/>
          </a:prstGeom>
        </p:spPr>
        <p:txBody>
          <a:bodyPr wrap="square">
            <a:spAutoFit/>
          </a:bodyPr>
          <a:lstStyle/>
          <a:p>
            <a:r>
              <a:rPr lang="de-CH" sz="2800" b="1" dirty="0" smtClean="0">
                <a:solidFill>
                  <a:srgbClr val="3333CC"/>
                </a:solidFill>
                <a:effectLst/>
                <a:latin typeface="Times New Roman" panose="02020603050405020304" pitchFamily="18" charset="0"/>
                <a:ea typeface="Calibri" panose="020F0502020204030204" pitchFamily="34" charset="0"/>
              </a:rPr>
              <a:t>Scientific </a:t>
            </a:r>
            <a:r>
              <a:rPr lang="de-CH" sz="2800" b="1" dirty="0" err="1" smtClean="0">
                <a:solidFill>
                  <a:srgbClr val="3333CC"/>
                </a:solidFill>
                <a:effectLst/>
                <a:latin typeface="Times New Roman" panose="02020603050405020304" pitchFamily="18" charset="0"/>
                <a:ea typeface="Calibri" panose="020F0502020204030204" pitchFamily="34" charset="0"/>
              </a:rPr>
              <a:t>predictions</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and</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political</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decisions</a:t>
            </a:r>
            <a:endParaRPr lang="de-CH" sz="2800" b="1" dirty="0" smtClean="0">
              <a:solidFill>
                <a:srgbClr val="3333CC"/>
              </a:solidFill>
              <a:effectLst/>
              <a:latin typeface="Times New Roman" panose="02020603050405020304" pitchFamily="18" charset="0"/>
              <a:ea typeface="Calibri" panose="020F0502020204030204" pitchFamily="34" charset="0"/>
            </a:endParaRPr>
          </a:p>
          <a:p>
            <a:endParaRPr lang="en-GB" dirty="0" smtClean="0">
              <a:effectLst/>
              <a:latin typeface="Times New Roman" panose="02020603050405020304" pitchFamily="18" charset="0"/>
              <a:ea typeface="Calibri" panose="020F0502020204030204" pitchFamily="34" charset="0"/>
            </a:endParaRPr>
          </a:p>
          <a:p>
            <a:r>
              <a:rPr lang="en-GB" sz="2400" b="1" dirty="0" smtClean="0">
                <a:solidFill>
                  <a:srgbClr val="C00000"/>
                </a:solidFill>
                <a:effectLst/>
                <a:latin typeface="Times New Roman" panose="02020603050405020304" pitchFamily="18" charset="0"/>
                <a:ea typeface="Calibri" panose="020F0502020204030204" pitchFamily="34" charset="0"/>
              </a:rPr>
              <a:t>The importance of errors is even more crucial for </a:t>
            </a:r>
            <a:r>
              <a:rPr lang="en-GB" sz="2800" b="1" dirty="0">
                <a:solidFill>
                  <a:srgbClr val="009900"/>
                </a:solidFill>
                <a:latin typeface="Times New Roman" panose="02020603050405020304" pitchFamily="18" charset="0"/>
                <a:ea typeface="Calibri" panose="020F0502020204030204" pitchFamily="34" charset="0"/>
              </a:rPr>
              <a:t>predictions</a:t>
            </a:r>
            <a:r>
              <a:rPr lang="en-GB" sz="2400" b="1" dirty="0">
                <a:latin typeface="Times New Roman" panose="02020603050405020304" pitchFamily="18" charset="0"/>
                <a:ea typeface="Calibri" panose="020F0502020204030204" pitchFamily="34" charset="0"/>
              </a:rPr>
              <a:t>. </a:t>
            </a:r>
          </a:p>
          <a:p>
            <a:r>
              <a:rPr lang="en-GB" sz="2000" b="1" dirty="0" smtClean="0">
                <a:latin typeface="Times New Roman" panose="02020603050405020304" pitchFamily="18" charset="0"/>
                <a:ea typeface="Calibri" panose="020F0502020204030204" pitchFamily="34" charset="0"/>
              </a:rPr>
              <a:t>Every scientific model </a:t>
            </a:r>
            <a:r>
              <a:rPr lang="en-GB" sz="2000" b="1" dirty="0" smtClean="0">
                <a:effectLst/>
                <a:latin typeface="Times New Roman" panose="02020603050405020304" pitchFamily="18" charset="0"/>
                <a:ea typeface="Calibri" panose="020F0502020204030204" pitchFamily="34" charset="0"/>
              </a:rPr>
              <a:t>is based on certain assumptions depending on the present state of knowledge, different assumptions lead to diverse results. </a:t>
            </a:r>
          </a:p>
          <a:p>
            <a:endParaRPr lang="en-GB" sz="2000" b="1" dirty="0">
              <a:latin typeface="Times New Roman" panose="02020603050405020304" pitchFamily="18" charset="0"/>
            </a:endParaRPr>
          </a:p>
          <a:p>
            <a:r>
              <a:rPr lang="en-GB" sz="2800" b="1" dirty="0" smtClean="0">
                <a:solidFill>
                  <a:srgbClr val="C00000"/>
                </a:solidFill>
              </a:rPr>
              <a:t>Predictions without quoting errors are ambiguous!!</a:t>
            </a:r>
          </a:p>
          <a:p>
            <a:endParaRPr lang="en-GB" sz="2000" b="1" dirty="0"/>
          </a:p>
          <a:p>
            <a:endParaRPr lang="de-CH"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254" y="3010793"/>
            <a:ext cx="4300786" cy="3685282"/>
          </a:xfrm>
          <a:prstGeom prst="rect">
            <a:avLst/>
          </a:prstGeom>
        </p:spPr>
      </p:pic>
      <p:sp>
        <p:nvSpPr>
          <p:cNvPr id="4" name="Rectangle 3"/>
          <p:cNvSpPr/>
          <p:nvPr/>
        </p:nvSpPr>
        <p:spPr>
          <a:xfrm>
            <a:off x="548637" y="3010793"/>
            <a:ext cx="6757037" cy="3539430"/>
          </a:xfrm>
          <a:prstGeom prst="rect">
            <a:avLst/>
          </a:prstGeom>
        </p:spPr>
        <p:txBody>
          <a:bodyPr wrap="square">
            <a:spAutoFit/>
          </a:bodyPr>
          <a:lstStyle/>
          <a:p>
            <a:pPr lvl="0"/>
            <a:r>
              <a:rPr lang="en-GB" sz="2000" b="1" dirty="0" smtClean="0">
                <a:solidFill>
                  <a:prstClr val="black"/>
                </a:solidFill>
              </a:rPr>
              <a:t>One example </a:t>
            </a:r>
            <a:r>
              <a:rPr lang="en-GB" sz="2400" b="1" dirty="0">
                <a:solidFill>
                  <a:srgbClr val="3333CC"/>
                </a:solidFill>
              </a:rPr>
              <a:t>climate warming</a:t>
            </a:r>
            <a:r>
              <a:rPr lang="en-GB" sz="2000" b="1" dirty="0">
                <a:solidFill>
                  <a:prstClr val="black"/>
                </a:solidFill>
              </a:rPr>
              <a:t>. </a:t>
            </a:r>
            <a:r>
              <a:rPr lang="en-GB" sz="2000" b="1" dirty="0" smtClean="0">
                <a:solidFill>
                  <a:prstClr val="black"/>
                </a:solidFill>
              </a:rPr>
              <a:t/>
            </a:r>
            <a:br>
              <a:rPr lang="en-GB" sz="2000" b="1" dirty="0" smtClean="0">
                <a:solidFill>
                  <a:prstClr val="black"/>
                </a:solidFill>
              </a:rPr>
            </a:br>
            <a:r>
              <a:rPr lang="en-GB" sz="2000" b="1" dirty="0" smtClean="0">
                <a:solidFill>
                  <a:schemeClr val="accent1">
                    <a:lumMod val="75000"/>
                  </a:schemeClr>
                </a:solidFill>
              </a:rPr>
              <a:t>Facts are: CO</a:t>
            </a:r>
            <a:r>
              <a:rPr lang="en-GB" sz="2000" b="1" baseline="-25000" dirty="0" smtClean="0">
                <a:solidFill>
                  <a:schemeClr val="accent1">
                    <a:lumMod val="75000"/>
                  </a:schemeClr>
                </a:solidFill>
              </a:rPr>
              <a:t>2</a:t>
            </a:r>
            <a:r>
              <a:rPr lang="en-GB" sz="2000" b="1" dirty="0" smtClean="0">
                <a:solidFill>
                  <a:schemeClr val="accent1">
                    <a:lumMod val="75000"/>
                  </a:schemeClr>
                </a:solidFill>
              </a:rPr>
              <a:t> and temperature are raising,</a:t>
            </a:r>
            <a:br>
              <a:rPr lang="en-GB" sz="2000" b="1" dirty="0" smtClean="0">
                <a:solidFill>
                  <a:schemeClr val="accent1">
                    <a:lumMod val="75000"/>
                  </a:schemeClr>
                </a:solidFill>
              </a:rPr>
            </a:br>
            <a:r>
              <a:rPr lang="en-GB" sz="2000" b="1" dirty="0" smtClean="0">
                <a:solidFill>
                  <a:srgbClr val="CC9900"/>
                </a:solidFill>
              </a:rPr>
              <a:t>urgent measures are necessary, but which ones and how fast? </a:t>
            </a:r>
            <a:r>
              <a:rPr lang="en-GB" b="1" dirty="0" smtClean="0">
                <a:solidFill>
                  <a:prstClr val="black"/>
                </a:solidFill>
              </a:rPr>
              <a:t>Some </a:t>
            </a:r>
            <a:r>
              <a:rPr lang="en-GB" b="1" dirty="0">
                <a:solidFill>
                  <a:prstClr val="black"/>
                </a:solidFill>
              </a:rPr>
              <a:t>parts of the complicated climate system are not yet sufficiently understood, </a:t>
            </a:r>
            <a:r>
              <a:rPr lang="en-GB" sz="1600" b="1" dirty="0">
                <a:solidFill>
                  <a:prstClr val="black"/>
                </a:solidFill>
              </a:rPr>
              <a:t>for example the influence of clouds or the interaction between oceans and atmosphere</a:t>
            </a:r>
            <a:r>
              <a:rPr lang="en-GB" b="1" dirty="0" smtClean="0">
                <a:solidFill>
                  <a:prstClr val="black"/>
                </a:solidFill>
              </a:rPr>
              <a:t>. </a:t>
            </a:r>
            <a:r>
              <a:rPr lang="en-GB" sz="2000" b="1" dirty="0" smtClean="0">
                <a:solidFill>
                  <a:prstClr val="black"/>
                </a:solidFill>
              </a:rPr>
              <a:t>Predictions with different assumptions led </a:t>
            </a:r>
            <a:r>
              <a:rPr lang="en-GB" sz="2000" b="1" dirty="0">
                <a:solidFill>
                  <a:prstClr val="black"/>
                </a:solidFill>
              </a:rPr>
              <a:t>to the official </a:t>
            </a:r>
            <a:r>
              <a:rPr lang="en-GB" sz="2000" b="1" dirty="0" smtClean="0">
                <a:solidFill>
                  <a:prstClr val="black"/>
                </a:solidFill>
              </a:rPr>
              <a:t>2</a:t>
            </a:r>
            <a:r>
              <a:rPr lang="en-GB" sz="2000" b="1" baseline="30000" dirty="0" smtClean="0">
                <a:solidFill>
                  <a:prstClr val="black"/>
                </a:solidFill>
              </a:rPr>
              <a:t>o </a:t>
            </a:r>
            <a:r>
              <a:rPr lang="en-GB" sz="2000" b="1" dirty="0">
                <a:solidFill>
                  <a:prstClr val="black"/>
                </a:solidFill>
              </a:rPr>
              <a:t>C</a:t>
            </a:r>
            <a:r>
              <a:rPr lang="en-GB" sz="2000" b="1" baseline="30000" dirty="0">
                <a:solidFill>
                  <a:prstClr val="black"/>
                </a:solidFill>
              </a:rPr>
              <a:t> </a:t>
            </a:r>
            <a:r>
              <a:rPr lang="en-GB" sz="2000" b="1" dirty="0">
                <a:solidFill>
                  <a:prstClr val="black"/>
                </a:solidFill>
              </a:rPr>
              <a:t> adopted </a:t>
            </a:r>
            <a:r>
              <a:rPr lang="en-GB" sz="2000" b="1" dirty="0" smtClean="0">
                <a:solidFill>
                  <a:prstClr val="black"/>
                </a:solidFill>
              </a:rPr>
              <a:t>by </a:t>
            </a:r>
            <a:r>
              <a:rPr lang="en-GB" sz="2000" b="1" dirty="0">
                <a:solidFill>
                  <a:prstClr val="black"/>
                </a:solidFill>
              </a:rPr>
              <a:t>IPCC . </a:t>
            </a:r>
            <a:r>
              <a:rPr lang="en-GB" sz="2000" b="1" dirty="0" smtClean="0">
                <a:solidFill>
                  <a:prstClr val="black"/>
                </a:solidFill>
              </a:rPr>
              <a:t/>
            </a:r>
            <a:br>
              <a:rPr lang="en-GB" sz="2000" b="1" dirty="0" smtClean="0">
                <a:solidFill>
                  <a:prstClr val="black"/>
                </a:solidFill>
              </a:rPr>
            </a:br>
            <a:r>
              <a:rPr lang="en-GB" sz="2000" b="1" dirty="0" smtClean="0">
                <a:solidFill>
                  <a:srgbClr val="009900"/>
                </a:solidFill>
              </a:rPr>
              <a:t>Uncertainties </a:t>
            </a:r>
            <a:r>
              <a:rPr lang="en-GB" sz="2000" b="1" dirty="0">
                <a:solidFill>
                  <a:srgbClr val="009900"/>
                </a:solidFill>
              </a:rPr>
              <a:t>attached to this value are never mentioned </a:t>
            </a:r>
            <a:r>
              <a:rPr lang="en-GB" sz="2000" b="1" dirty="0" smtClean="0">
                <a:solidFill>
                  <a:prstClr val="black"/>
                </a:solidFill>
              </a:rPr>
              <a:t/>
            </a:r>
            <a:br>
              <a:rPr lang="en-GB" sz="2000" b="1" dirty="0" smtClean="0">
                <a:solidFill>
                  <a:prstClr val="black"/>
                </a:solidFill>
              </a:rPr>
            </a:br>
            <a:r>
              <a:rPr lang="en-GB" sz="2000" b="1" dirty="0" smtClean="0">
                <a:solidFill>
                  <a:srgbClr val="C00000"/>
                </a:solidFill>
              </a:rPr>
              <a:t>For </a:t>
            </a:r>
            <a:r>
              <a:rPr lang="en-GB" sz="2000" b="1" dirty="0">
                <a:solidFill>
                  <a:srgbClr val="C00000"/>
                </a:solidFill>
              </a:rPr>
              <a:t>political </a:t>
            </a:r>
            <a:r>
              <a:rPr lang="en-GB" sz="2000" b="1" dirty="0" smtClean="0">
                <a:solidFill>
                  <a:srgbClr val="C00000"/>
                </a:solidFill>
              </a:rPr>
              <a:t>and psychological reasons </a:t>
            </a:r>
            <a:r>
              <a:rPr lang="en-GB" sz="2000" b="1" dirty="0">
                <a:solidFill>
                  <a:srgbClr val="C00000"/>
                </a:solidFill>
              </a:rPr>
              <a:t>this </a:t>
            </a:r>
            <a:r>
              <a:rPr lang="en-GB" sz="2000" b="1" dirty="0" smtClean="0">
                <a:solidFill>
                  <a:srgbClr val="C00000"/>
                </a:solidFill>
              </a:rPr>
              <a:t>is justified </a:t>
            </a:r>
            <a:br>
              <a:rPr lang="en-GB" sz="2000" b="1" dirty="0" smtClean="0">
                <a:solidFill>
                  <a:srgbClr val="C00000"/>
                </a:solidFill>
              </a:rPr>
            </a:br>
            <a:r>
              <a:rPr lang="en-GB" sz="2000" b="1" dirty="0" smtClean="0">
                <a:solidFill>
                  <a:srgbClr val="C00000"/>
                </a:solidFill>
              </a:rPr>
              <a:t>but </a:t>
            </a:r>
            <a:r>
              <a:rPr lang="en-GB" sz="2000" b="1" dirty="0">
                <a:solidFill>
                  <a:srgbClr val="C00000"/>
                </a:solidFill>
              </a:rPr>
              <a:t>certainly it is not a rational use of scientific </a:t>
            </a:r>
            <a:r>
              <a:rPr lang="en-GB" sz="2000" b="1" dirty="0" smtClean="0">
                <a:solidFill>
                  <a:srgbClr val="C00000"/>
                </a:solidFill>
              </a:rPr>
              <a:t>knowledge</a:t>
            </a:r>
            <a:r>
              <a:rPr lang="en-GB" sz="2000" b="1" dirty="0">
                <a:solidFill>
                  <a:srgbClr val="C00000"/>
                </a:solidFill>
              </a:rPr>
              <a:t> </a:t>
            </a:r>
            <a:r>
              <a:rPr lang="en-GB" sz="2000" b="1" dirty="0" smtClean="0">
                <a:solidFill>
                  <a:srgbClr val="C00000"/>
                </a:solidFill>
              </a:rPr>
              <a:t>for detailed decisions (how fast and which measures to take)</a:t>
            </a:r>
            <a:endParaRPr lang="de-CH" sz="2000" b="1" dirty="0">
              <a:solidFill>
                <a:srgbClr val="C00000"/>
              </a:solidFill>
            </a:endParaRPr>
          </a:p>
        </p:txBody>
      </p:sp>
    </p:spTree>
    <p:extLst>
      <p:ext uri="{BB962C8B-B14F-4D97-AF65-F5344CB8AC3E}">
        <p14:creationId xmlns:p14="http://schemas.microsoft.com/office/powerpoint/2010/main" val="337713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994" y="2087872"/>
            <a:ext cx="8203311" cy="4080797"/>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rPr>
              <a:t>S</a:t>
            </a:r>
            <a:r>
              <a:rPr lang="en-GB" sz="2400" b="1" dirty="0" smtClean="0">
                <a:effectLst/>
                <a:latin typeface="Times New Roman" panose="02020603050405020304" pitchFamily="18" charset="0"/>
                <a:ea typeface="Calibri" panose="020F0502020204030204" pitchFamily="34" charset="0"/>
              </a:rPr>
              <a:t>cientific knowledge changes during history, but </a:t>
            </a:r>
            <a:r>
              <a:rPr lang="en-GB" sz="2400" b="1" dirty="0" smtClean="0">
                <a:solidFill>
                  <a:srgbClr val="009900"/>
                </a:solidFill>
                <a:effectLst/>
                <a:latin typeface="Times New Roman" panose="02020603050405020304" pitchFamily="18" charset="0"/>
                <a:ea typeface="Calibri" panose="020F0502020204030204" pitchFamily="34" charset="0"/>
              </a:rPr>
              <a:t>not by invalidating old systems but rather by restricting their domains of application. </a:t>
            </a:r>
            <a:br>
              <a:rPr lang="en-GB" sz="2400" b="1" dirty="0" smtClean="0">
                <a:solidFill>
                  <a:srgbClr val="009900"/>
                </a:solidFill>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(e.g. quantum physics has not invalidated Newtonian physics</a:t>
            </a:r>
            <a:r>
              <a:rPr lang="en-GB" sz="2000" b="1" dirty="0" smtClean="0">
                <a:latin typeface="Times New Roman" panose="02020603050405020304" pitchFamily="18" charset="0"/>
                <a:ea typeface="Calibri" panose="020F0502020204030204" pitchFamily="34" charset="0"/>
              </a:rPr>
              <a:t>)</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 </a:t>
            </a:r>
            <a:r>
              <a:rPr lang="en-GB" sz="2000" b="1" dirty="0">
                <a:latin typeface="Times New Roman" panose="02020603050405020304" pitchFamily="18" charset="0"/>
                <a:ea typeface="Calibri" panose="020F0502020204030204" pitchFamily="34" charset="0"/>
              </a:rPr>
              <a:t>(</a:t>
            </a:r>
            <a:r>
              <a:rPr lang="en-GB" sz="2000" b="1" dirty="0">
                <a:solidFill>
                  <a:srgbClr val="FF0000"/>
                </a:solidFill>
                <a:latin typeface="Times New Roman" panose="02020603050405020304" pitchFamily="18" charset="0"/>
                <a:ea typeface="Calibri" panose="020F0502020204030204" pitchFamily="34" charset="0"/>
              </a:rPr>
              <a:t>media like REVOLUTIONS</a:t>
            </a:r>
            <a:r>
              <a:rPr lang="en-GB" sz="2000" b="1" dirty="0">
                <a:latin typeface="Times New Roman" panose="02020603050405020304" pitchFamily="18" charset="0"/>
                <a:ea typeface="Calibri" panose="020F0502020204030204" pitchFamily="34" charset="0"/>
              </a:rPr>
              <a:t>). </a:t>
            </a:r>
            <a:endParaRPr lang="en-GB" sz="2000"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effectLst/>
                <a:latin typeface="Times New Roman" panose="02020603050405020304" pitchFamily="18" charset="0"/>
                <a:ea typeface="Calibri" panose="020F0502020204030204" pitchFamily="34" charset="0"/>
              </a:rPr>
              <a:t>Misunderstanding of the progress  of science might have the consequence that a large part of the population might lose the confidence in science since they might get the perception that science is not reliable </a:t>
            </a:r>
            <a:br>
              <a:rPr lang="en-GB" sz="2400" b="1" dirty="0" smtClean="0">
                <a:effectLst/>
                <a:latin typeface="Times New Roman" panose="02020603050405020304" pitchFamily="18" charset="0"/>
                <a:ea typeface="Calibri" panose="020F0502020204030204" pitchFamily="34" charset="0"/>
              </a:rPr>
            </a:br>
            <a:endParaRPr lang="de-CH" sz="2800" b="1" dirty="0">
              <a:solidFill>
                <a:srgbClr val="C0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1199994" y="1040092"/>
            <a:ext cx="7758791" cy="522259"/>
          </a:xfrm>
          <a:prstGeom prst="rect">
            <a:avLst/>
          </a:prstGeom>
          <a:ln>
            <a:solidFill>
              <a:srgbClr val="0070C0"/>
            </a:solidFill>
          </a:ln>
        </p:spPr>
        <p:txBody>
          <a:bodyPr wrap="none">
            <a:spAutoFit/>
          </a:bodyPr>
          <a:lstStyle/>
          <a:p>
            <a:pPr>
              <a:lnSpc>
                <a:spcPct val="107000"/>
              </a:lnSpc>
              <a:spcAft>
                <a:spcPts val="800"/>
              </a:spcAft>
            </a:pPr>
            <a:r>
              <a:rPr lang="en-GB" sz="2800" b="1" dirty="0">
                <a:solidFill>
                  <a:srgbClr val="3333CC"/>
                </a:solidFill>
                <a:latin typeface="Times New Roman" panose="02020603050405020304" pitchFamily="18" charset="0"/>
                <a:ea typeface="Calibri" panose="020F0502020204030204" pitchFamily="34" charset="0"/>
              </a:rPr>
              <a:t>Scientific knowledge and its perception by society</a:t>
            </a:r>
          </a:p>
        </p:txBody>
      </p:sp>
    </p:spTree>
    <p:extLst>
      <p:ext uri="{BB962C8B-B14F-4D97-AF65-F5344CB8AC3E}">
        <p14:creationId xmlns:p14="http://schemas.microsoft.com/office/powerpoint/2010/main" val="338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136" y="1492398"/>
            <a:ext cx="6281928" cy="3063724"/>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rPr>
              <a:t>How can one achieve that difficult </a:t>
            </a:r>
            <a:endParaRPr lang="en-GB" sz="2400" b="1" dirty="0" smtClean="0">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solidFill>
                  <a:srgbClr val="009900"/>
                </a:solidFill>
                <a:latin typeface="Times New Roman" panose="02020603050405020304" pitchFamily="18" charset="0"/>
                <a:ea typeface="Calibri" panose="020F0502020204030204" pitchFamily="34" charset="0"/>
              </a:rPr>
              <a:t>political </a:t>
            </a:r>
            <a:r>
              <a:rPr lang="en-GB" sz="2400" b="1" dirty="0">
                <a:solidFill>
                  <a:srgbClr val="009900"/>
                </a:solidFill>
                <a:latin typeface="Times New Roman" panose="02020603050405020304" pitchFamily="18" charset="0"/>
                <a:ea typeface="Calibri" panose="020F0502020204030204" pitchFamily="34" charset="0"/>
              </a:rPr>
              <a:t>decisions on scientific-technical issues </a:t>
            </a:r>
            <a:r>
              <a:rPr lang="en-GB" sz="2400" b="1" dirty="0">
                <a:latin typeface="Times New Roman" panose="02020603050405020304" pitchFamily="18" charset="0"/>
                <a:ea typeface="Calibri" panose="020F0502020204030204" pitchFamily="34" charset="0"/>
              </a:rPr>
              <a:t>(energy production and use, climate change, nuclear energy, water and food supply, etc.,) </a:t>
            </a:r>
            <a:br>
              <a:rPr lang="en-GB" sz="2400" b="1" dirty="0">
                <a:latin typeface="Times New Roman" panose="02020603050405020304" pitchFamily="18" charset="0"/>
                <a:ea typeface="Calibri" panose="020F0502020204030204" pitchFamily="34" charset="0"/>
              </a:rPr>
            </a:br>
            <a:r>
              <a:rPr lang="en-GB" sz="2400" b="1" dirty="0">
                <a:latin typeface="Times New Roman" panose="02020603050405020304" pitchFamily="18" charset="0"/>
                <a:ea typeface="Calibri" panose="020F0502020204030204" pitchFamily="34" charset="0"/>
              </a:rPr>
              <a:t>can be put on </a:t>
            </a:r>
            <a:endParaRPr lang="en-GB" sz="2400" b="1" dirty="0" smtClean="0">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solidFill>
                  <a:srgbClr val="C00000"/>
                </a:solidFill>
                <a:latin typeface="Times New Roman" panose="02020603050405020304" pitchFamily="18" charset="0"/>
                <a:ea typeface="Calibri" panose="020F0502020204030204" pitchFamily="34" charset="0"/>
              </a:rPr>
              <a:t>more </a:t>
            </a:r>
            <a:r>
              <a:rPr lang="en-GB" sz="2400" b="1" dirty="0">
                <a:solidFill>
                  <a:srgbClr val="C00000"/>
                </a:solidFill>
                <a:latin typeface="Times New Roman" panose="02020603050405020304" pitchFamily="18" charset="0"/>
                <a:ea typeface="Calibri" panose="020F0502020204030204" pitchFamily="34" charset="0"/>
              </a:rPr>
              <a:t>rational arguments instead of being strongly influenced by emotional disputes? </a:t>
            </a:r>
            <a:endParaRPr lang="de-CH" sz="2400" b="1" dirty="0">
              <a:solidFill>
                <a:srgbClr val="C00000"/>
              </a:solidFill>
              <a:latin typeface="Times New Roman" panose="02020603050405020304" pitchFamily="18" charset="0"/>
              <a:ea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290" y="1353312"/>
            <a:ext cx="3723383" cy="2961782"/>
          </a:xfrm>
          <a:prstGeom prst="rect">
            <a:avLst/>
          </a:prstGeom>
        </p:spPr>
      </p:pic>
    </p:spTree>
    <p:extLst>
      <p:ext uri="{BB962C8B-B14F-4D97-AF65-F5344CB8AC3E}">
        <p14:creationId xmlns:p14="http://schemas.microsoft.com/office/powerpoint/2010/main" val="48182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885" y="276943"/>
            <a:ext cx="5222905" cy="522259"/>
          </a:xfrm>
          <a:prstGeom prst="rect">
            <a:avLst/>
          </a:prstGeom>
          <a:ln>
            <a:solidFill>
              <a:schemeClr val="accent1"/>
            </a:solidFill>
          </a:ln>
        </p:spPr>
        <p:txBody>
          <a:bodyPr wrap="none">
            <a:spAutoFit/>
          </a:bodyPr>
          <a:lstStyle/>
          <a:p>
            <a:pPr lvl="0">
              <a:lnSpc>
                <a:spcPct val="107000"/>
              </a:lnSpc>
              <a:spcAft>
                <a:spcPts val="800"/>
              </a:spcAft>
            </a:pPr>
            <a:r>
              <a:rPr lang="en-GB" sz="2800" b="1" dirty="0">
                <a:solidFill>
                  <a:srgbClr val="0070C0"/>
                </a:solidFill>
                <a:latin typeface="Times New Roman" panose="02020603050405020304" pitchFamily="18" charset="0"/>
                <a:ea typeface="Calibri" panose="020F0502020204030204" pitchFamily="34" charset="0"/>
              </a:rPr>
              <a:t>Education and political decisions</a:t>
            </a:r>
            <a:endParaRPr lang="de-CH" sz="2800" b="1" dirty="0">
              <a:solidFill>
                <a:srgbClr val="0070C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1436369" y="883432"/>
            <a:ext cx="9145905" cy="3100336"/>
          </a:xfrm>
          <a:prstGeom prst="rect">
            <a:avLst/>
          </a:prstGeom>
        </p:spPr>
        <p:txBody>
          <a:bodyPr wrap="square">
            <a:spAutoFit/>
          </a:bodyPr>
          <a:lstStyle/>
          <a:p>
            <a:pPr>
              <a:lnSpc>
                <a:spcPct val="107000"/>
              </a:lnSpc>
              <a:spcAft>
                <a:spcPts val="800"/>
              </a:spcAft>
            </a:pPr>
            <a:r>
              <a:rPr lang="en-GB" b="1" dirty="0" smtClean="0">
                <a:solidFill>
                  <a:srgbClr val="009900"/>
                </a:solidFill>
                <a:latin typeface="Times New Roman" panose="02020603050405020304" pitchFamily="18" charset="0"/>
                <a:ea typeface="Calibri" panose="020F0502020204030204" pitchFamily="34" charset="0"/>
              </a:rPr>
              <a:t>Every </a:t>
            </a:r>
            <a:r>
              <a:rPr lang="en-GB" b="1" dirty="0">
                <a:solidFill>
                  <a:srgbClr val="009900"/>
                </a:solidFill>
                <a:latin typeface="Times New Roman" panose="02020603050405020304" pitchFamily="18" charset="0"/>
                <a:ea typeface="Calibri" panose="020F0502020204030204" pitchFamily="34" charset="0"/>
              </a:rPr>
              <a:t>citizen should have a </a:t>
            </a:r>
            <a:r>
              <a:rPr lang="en-GB" b="1" dirty="0">
                <a:solidFill>
                  <a:srgbClr val="06065A"/>
                </a:solidFill>
                <a:latin typeface="Times New Roman" panose="02020603050405020304" pitchFamily="18" charset="0"/>
                <a:ea typeface="Calibri" panose="020F0502020204030204" pitchFamily="34" charset="0"/>
              </a:rPr>
              <a:t>minimum understanding of </a:t>
            </a:r>
            <a:r>
              <a:rPr lang="en-GB" b="1" dirty="0" smtClean="0">
                <a:solidFill>
                  <a:srgbClr val="06065A"/>
                </a:solidFill>
                <a:latin typeface="Times New Roman" panose="02020603050405020304" pitchFamily="18" charset="0"/>
                <a:ea typeface="Calibri" panose="020F0502020204030204" pitchFamily="34" charset="0"/>
              </a:rPr>
              <a:t>basic science  </a:t>
            </a:r>
            <a:r>
              <a:rPr lang="en-GB" b="1" dirty="0" smtClean="0">
                <a:latin typeface="Times New Roman" panose="02020603050405020304" pitchFamily="18" charset="0"/>
                <a:ea typeface="Calibri" panose="020F0502020204030204" pitchFamily="34" charset="0"/>
              </a:rPr>
              <a:t>in </a:t>
            </a:r>
            <a:r>
              <a:rPr lang="en-GB" b="1" dirty="0">
                <a:latin typeface="Times New Roman" panose="02020603050405020304" pitchFamily="18" charset="0"/>
                <a:ea typeface="Calibri" panose="020F0502020204030204" pitchFamily="34" charset="0"/>
              </a:rPr>
              <a:t>order </a:t>
            </a:r>
            <a:r>
              <a:rPr lang="en-GB" b="1" dirty="0" smtClean="0">
                <a:latin typeface="Times New Roman" panose="02020603050405020304" pitchFamily="18" charset="0"/>
                <a:ea typeface="Calibri" panose="020F0502020204030204" pitchFamily="34" charset="0"/>
              </a:rPr>
              <a:t>to </a:t>
            </a:r>
          </a:p>
          <a:p>
            <a:pPr marL="342900" indent="-342900">
              <a:lnSpc>
                <a:spcPct val="107000"/>
              </a:lnSpc>
              <a:spcAft>
                <a:spcPts val="800"/>
              </a:spcAft>
              <a:buFont typeface="Wingdings" panose="05000000000000000000" pitchFamily="2" charset="2"/>
              <a:buChar char="§"/>
            </a:pPr>
            <a:r>
              <a:rPr lang="en-GB" b="1" dirty="0" smtClean="0">
                <a:solidFill>
                  <a:schemeClr val="accent1">
                    <a:lumMod val="50000"/>
                  </a:schemeClr>
                </a:solidFill>
                <a:latin typeface="Times New Roman" panose="02020603050405020304" pitchFamily="18" charset="0"/>
                <a:ea typeface="Calibri" panose="020F0502020204030204" pitchFamily="34" charset="0"/>
              </a:rPr>
              <a:t>understand </a:t>
            </a:r>
            <a:r>
              <a:rPr lang="en-GB" b="1" dirty="0">
                <a:solidFill>
                  <a:schemeClr val="accent1">
                    <a:lumMod val="50000"/>
                  </a:schemeClr>
                </a:solidFill>
                <a:latin typeface="Times New Roman" panose="02020603050405020304" pitchFamily="18" charset="0"/>
                <a:ea typeface="Calibri" panose="020F0502020204030204" pitchFamily="34" charset="0"/>
              </a:rPr>
              <a:t>natural </a:t>
            </a:r>
            <a:r>
              <a:rPr lang="en-GB" b="1" dirty="0" smtClean="0">
                <a:solidFill>
                  <a:schemeClr val="accent1">
                    <a:lumMod val="50000"/>
                  </a:schemeClr>
                </a:solidFill>
                <a:latin typeface="Times New Roman" panose="02020603050405020304" pitchFamily="18" charset="0"/>
                <a:ea typeface="Calibri" panose="020F0502020204030204" pitchFamily="34" charset="0"/>
              </a:rPr>
              <a:t>disasters </a:t>
            </a:r>
            <a:r>
              <a:rPr lang="en-GB" b="1" dirty="0" smtClean="0">
                <a:latin typeface="Times New Roman" panose="02020603050405020304" pitchFamily="18" charset="0"/>
                <a:ea typeface="Calibri" panose="020F0502020204030204" pitchFamily="34" charset="0"/>
              </a:rPr>
              <a:t>(thunder</a:t>
            </a:r>
            <a:r>
              <a:rPr lang="en-GB" b="1" dirty="0">
                <a:latin typeface="Times New Roman" panose="02020603050405020304" pitchFamily="18" charset="0"/>
                <a:ea typeface="Calibri" panose="020F0502020204030204" pitchFamily="34" charset="0"/>
              </a:rPr>
              <a:t>, lightning, earthquakes etc</a:t>
            </a:r>
            <a:r>
              <a:rPr lang="en-GB" b="1" dirty="0" smtClean="0">
                <a:latin typeface="Times New Roman" panose="02020603050405020304" pitchFamily="18" charset="0"/>
                <a:ea typeface="Calibri" panose="020F0502020204030204" pitchFamily="34" charset="0"/>
              </a:rPr>
              <a:t>.) as natural </a:t>
            </a:r>
            <a:r>
              <a:rPr lang="en-GB" b="1" dirty="0">
                <a:latin typeface="Times New Roman" panose="02020603050405020304" pitchFamily="18" charset="0"/>
                <a:ea typeface="Calibri" panose="020F0502020204030204" pitchFamily="34" charset="0"/>
              </a:rPr>
              <a:t>phenomena and not as expressions of the anger of gods) </a:t>
            </a:r>
            <a:r>
              <a:rPr lang="en-GB" b="1" dirty="0" smtClean="0">
                <a:latin typeface="Times New Roman" panose="02020603050405020304" pitchFamily="18" charset="0"/>
                <a:ea typeface="Calibri" panose="020F0502020204030204" pitchFamily="34" charset="0"/>
              </a:rPr>
              <a:t/>
            </a:r>
            <a:br>
              <a:rPr lang="en-GB" b="1" dirty="0" smtClean="0">
                <a:latin typeface="Times New Roman" panose="02020603050405020304" pitchFamily="18" charset="0"/>
                <a:ea typeface="Calibri" panose="020F0502020204030204" pitchFamily="34" charset="0"/>
              </a:rPr>
            </a:br>
            <a:r>
              <a:rPr lang="en-GB" b="1" dirty="0" smtClean="0">
                <a:solidFill>
                  <a:srgbClr val="C00000"/>
                </a:solidFill>
                <a:latin typeface="Times New Roman" panose="02020603050405020304" pitchFamily="18" charset="0"/>
                <a:ea typeface="Calibri" panose="020F0502020204030204" pitchFamily="34" charset="0"/>
              </a:rPr>
              <a:t>But astrology </a:t>
            </a:r>
            <a:r>
              <a:rPr lang="en-GB" b="1" dirty="0">
                <a:solidFill>
                  <a:srgbClr val="C00000"/>
                </a:solidFill>
                <a:latin typeface="Times New Roman" panose="02020603050405020304" pitchFamily="18" charset="0"/>
                <a:ea typeface="Calibri" panose="020F0502020204030204" pitchFamily="34" charset="0"/>
              </a:rPr>
              <a:t>is still a much appreciated topic in some journals. </a:t>
            </a:r>
            <a:r>
              <a:rPr lang="en-GB" b="1" dirty="0" smtClean="0">
                <a:solidFill>
                  <a:srgbClr val="C00000"/>
                </a:solidFill>
                <a:latin typeface="Times New Roman" panose="02020603050405020304" pitchFamily="18" charset="0"/>
                <a:ea typeface="Calibri" panose="020F0502020204030204" pitchFamily="34" charset="0"/>
              </a:rPr>
              <a:t> </a:t>
            </a:r>
            <a:endParaRPr lang="en-GB" b="1" dirty="0">
              <a:solidFill>
                <a:srgbClr val="C00000"/>
              </a:solidFill>
              <a:latin typeface="Times New Roman" panose="02020603050405020304" pitchFamily="18"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en-GB" b="1" dirty="0" smtClean="0">
                <a:latin typeface="Times New Roman" panose="02020603050405020304" pitchFamily="18" charset="0"/>
                <a:ea typeface="Calibri" panose="020F0502020204030204" pitchFamily="34" charset="0"/>
              </a:rPr>
              <a:t>be able to participate in political decision </a:t>
            </a:r>
          </a:p>
          <a:p>
            <a:pPr marL="342900" indent="-342900">
              <a:lnSpc>
                <a:spcPct val="107000"/>
              </a:lnSpc>
              <a:spcAft>
                <a:spcPts val="800"/>
              </a:spcAft>
              <a:buFont typeface="Wingdings" panose="05000000000000000000" pitchFamily="2" charset="2"/>
              <a:buChar char="§"/>
            </a:pPr>
            <a:r>
              <a:rPr lang="en-GB" b="1" dirty="0" smtClean="0">
                <a:latin typeface="Times New Roman" panose="02020603050405020304" pitchFamily="18" charset="0"/>
                <a:ea typeface="Calibri" panose="020F0502020204030204" pitchFamily="34" charset="0"/>
              </a:rPr>
              <a:t> Hence education </a:t>
            </a:r>
            <a:r>
              <a:rPr lang="en-GB" b="1" dirty="0">
                <a:latin typeface="Times New Roman" panose="02020603050405020304" pitchFamily="18" charset="0"/>
                <a:ea typeface="Calibri" panose="020F0502020204030204" pitchFamily="34" charset="0"/>
              </a:rPr>
              <a:t>should include not only reading and </a:t>
            </a:r>
            <a:r>
              <a:rPr lang="en-GB" b="1" dirty="0" smtClean="0">
                <a:latin typeface="Times New Roman" panose="02020603050405020304" pitchFamily="18" charset="0"/>
                <a:ea typeface="Calibri" panose="020F0502020204030204" pitchFamily="34" charset="0"/>
              </a:rPr>
              <a:t>writing</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but </a:t>
            </a:r>
            <a:r>
              <a:rPr lang="en-GB" b="1" dirty="0">
                <a:latin typeface="Times New Roman" panose="02020603050405020304" pitchFamily="18" charset="0"/>
                <a:ea typeface="Calibri" panose="020F0502020204030204" pitchFamily="34" charset="0"/>
              </a:rPr>
              <a:t>also a certain understanding of the fundamental laws of </a:t>
            </a:r>
            <a:r>
              <a:rPr lang="en-GB" b="1" dirty="0" smtClean="0">
                <a:latin typeface="Times New Roman" panose="02020603050405020304" pitchFamily="18" charset="0"/>
                <a:ea typeface="Calibri" panose="020F0502020204030204" pitchFamily="34" charset="0"/>
              </a:rPr>
              <a:t>nature. </a:t>
            </a:r>
            <a:br>
              <a:rPr lang="en-GB" b="1" dirty="0" smtClean="0">
                <a:latin typeface="Times New Roman" panose="02020603050405020304" pitchFamily="18" charset="0"/>
                <a:ea typeface="Calibri" panose="020F0502020204030204" pitchFamily="34" charset="0"/>
              </a:rPr>
            </a:br>
            <a:r>
              <a:rPr lang="en-GB" b="1" dirty="0" smtClean="0">
                <a:solidFill>
                  <a:srgbClr val="00B050"/>
                </a:solidFill>
                <a:latin typeface="Times New Roman" panose="02020603050405020304" pitchFamily="18" charset="0"/>
                <a:ea typeface="Calibri" panose="020F0502020204030204" pitchFamily="34" charset="0"/>
              </a:rPr>
              <a:t>This should be </a:t>
            </a:r>
            <a:r>
              <a:rPr lang="en-GB" b="1" dirty="0">
                <a:solidFill>
                  <a:srgbClr val="00B050"/>
                </a:solidFill>
                <a:latin typeface="Times New Roman" panose="02020603050405020304" pitchFamily="18" charset="0"/>
                <a:ea typeface="Calibri" panose="020F0502020204030204" pitchFamily="34" charset="0"/>
              </a:rPr>
              <a:t>the main task for primary and secondary schools. </a:t>
            </a:r>
            <a:r>
              <a:rPr lang="en-GB" b="1" dirty="0" smtClean="0">
                <a:solidFill>
                  <a:srgbClr val="00B050"/>
                </a:solidFill>
                <a:latin typeface="Times New Roman" panose="02020603050405020304" pitchFamily="18" charset="0"/>
                <a:ea typeface="Calibri" panose="020F0502020204030204" pitchFamily="34" charset="0"/>
              </a:rPr>
              <a:t/>
            </a:r>
            <a:br>
              <a:rPr lang="en-GB" b="1" dirty="0" smtClean="0">
                <a:solidFill>
                  <a:srgbClr val="00B050"/>
                </a:solidFill>
                <a:latin typeface="Times New Roman" panose="02020603050405020304" pitchFamily="18" charset="0"/>
                <a:ea typeface="Calibri" panose="020F0502020204030204" pitchFamily="34" charset="0"/>
              </a:rPr>
            </a:br>
            <a:r>
              <a:rPr lang="en-GB" sz="2000" b="1" dirty="0" smtClean="0">
                <a:solidFill>
                  <a:schemeClr val="accent2"/>
                </a:solidFill>
                <a:latin typeface="Times New Roman" panose="02020603050405020304" pitchFamily="18" charset="0"/>
                <a:ea typeface="Calibri" panose="020F0502020204030204" pitchFamily="34" charset="0"/>
              </a:rPr>
              <a:t>How to make it attractive???</a:t>
            </a:r>
          </a:p>
        </p:txBody>
      </p:sp>
      <p:sp>
        <p:nvSpPr>
          <p:cNvPr id="4" name="Rectangle 3"/>
          <p:cNvSpPr/>
          <p:nvPr/>
        </p:nvSpPr>
        <p:spPr>
          <a:xfrm>
            <a:off x="1137284" y="4235727"/>
            <a:ext cx="9231630" cy="2185214"/>
          </a:xfrm>
          <a:prstGeom prst="rect">
            <a:avLst/>
          </a:prstGeom>
        </p:spPr>
        <p:txBody>
          <a:bodyPr wrap="square">
            <a:spAutoFit/>
          </a:bodyPr>
          <a:lstStyle/>
          <a:p>
            <a:r>
              <a:rPr lang="en-GB" sz="2000" b="1" dirty="0">
                <a:latin typeface="Times New Roman" panose="02020603050405020304" pitchFamily="18" charset="0"/>
                <a:ea typeface="Calibri" panose="020F0502020204030204" pitchFamily="34" charset="0"/>
              </a:rPr>
              <a:t>But </a:t>
            </a:r>
            <a:r>
              <a:rPr lang="en-GB" sz="2000" b="1" dirty="0">
                <a:solidFill>
                  <a:srgbClr val="0070C0"/>
                </a:solidFill>
                <a:latin typeface="Times New Roman" panose="02020603050405020304" pitchFamily="18" charset="0"/>
                <a:ea typeface="Calibri" panose="020F0502020204030204" pitchFamily="34" charset="0"/>
              </a:rPr>
              <a:t>basic knowledge not sufficient </a:t>
            </a:r>
            <a:r>
              <a:rPr lang="en-GB" sz="2000" b="1" dirty="0">
                <a:latin typeface="Times New Roman" panose="02020603050405020304" pitchFamily="18" charset="0"/>
                <a:ea typeface="Calibri" panose="020F0502020204030204" pitchFamily="34" charset="0"/>
              </a:rPr>
              <a:t>for </a:t>
            </a:r>
            <a:r>
              <a:rPr lang="en-GB" sz="2000" b="1" dirty="0" smtClean="0">
                <a:latin typeface="Times New Roman" panose="02020603050405020304" pitchFamily="18" charset="0"/>
                <a:ea typeface="Calibri" panose="020F0502020204030204" pitchFamily="34" charset="0"/>
              </a:rPr>
              <a:t>taking decisions on </a:t>
            </a:r>
            <a:r>
              <a:rPr lang="en-GB" sz="2000" b="1" dirty="0">
                <a:latin typeface="Times New Roman" panose="02020603050405020304" pitchFamily="18" charset="0"/>
                <a:ea typeface="Calibri" panose="020F0502020204030204" pitchFamily="34" charset="0"/>
              </a:rPr>
              <a:t>modern extremely complex technological developments. </a:t>
            </a:r>
            <a:r>
              <a:rPr lang="en-GB" sz="2000" b="1" dirty="0">
                <a:solidFill>
                  <a:srgbClr val="00B050"/>
                </a:solidFill>
                <a:latin typeface="Times New Roman" panose="02020603050405020304" pitchFamily="18" charset="0"/>
                <a:ea typeface="Calibri" panose="020F0502020204030204" pitchFamily="34" charset="0"/>
              </a:rPr>
              <a:t>Not all citizens can become scientists </a:t>
            </a:r>
            <a:r>
              <a:rPr lang="en-GB" sz="2000" b="1" dirty="0" smtClean="0">
                <a:solidFill>
                  <a:srgbClr val="00B050"/>
                </a:solidFill>
                <a:latin typeface="Times New Roman" panose="02020603050405020304" pitchFamily="18" charset="0"/>
                <a:ea typeface="Calibri" panose="020F0502020204030204" pitchFamily="34" charset="0"/>
              </a:rPr>
              <a:t/>
            </a:r>
            <a:br>
              <a:rPr lang="en-GB" sz="2000" b="1" dirty="0" smtClean="0">
                <a:solidFill>
                  <a:srgbClr val="00B050"/>
                </a:solidFill>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a:t>
            </a:r>
            <a:r>
              <a:rPr lang="en-GB" b="1" dirty="0">
                <a:latin typeface="Times New Roman" panose="02020603050405020304" pitchFamily="18" charset="0"/>
                <a:ea typeface="Calibri" panose="020F0502020204030204" pitchFamily="34" charset="0"/>
              </a:rPr>
              <a:t>a few clicks in the WEB cannot replace a training of many years) </a:t>
            </a:r>
          </a:p>
          <a:p>
            <a:endParaRPr lang="en-GB" b="1" dirty="0">
              <a:latin typeface="Times New Roman" panose="02020603050405020304" pitchFamily="18" charset="0"/>
              <a:ea typeface="Calibri" panose="020F0502020204030204" pitchFamily="34" charset="0"/>
            </a:endParaRPr>
          </a:p>
          <a:p>
            <a:r>
              <a:rPr lang="en-GB" sz="2000" b="1" dirty="0">
                <a:latin typeface="Times New Roman" panose="02020603050405020304" pitchFamily="18" charset="0"/>
                <a:ea typeface="Calibri" panose="020F0502020204030204" pitchFamily="34" charset="0"/>
              </a:rPr>
              <a:t>Hence </a:t>
            </a:r>
            <a:r>
              <a:rPr lang="en-GB" sz="2000" b="1" dirty="0">
                <a:solidFill>
                  <a:srgbClr val="C00000"/>
                </a:solidFill>
                <a:latin typeface="Times New Roman" panose="02020603050405020304" pitchFamily="18" charset="0"/>
                <a:ea typeface="Calibri" panose="020F0502020204030204" pitchFamily="34" charset="0"/>
              </a:rPr>
              <a:t>technical </a:t>
            </a:r>
            <a:r>
              <a:rPr lang="en-GB" sz="2000" b="1" dirty="0" smtClean="0">
                <a:solidFill>
                  <a:srgbClr val="C00000"/>
                </a:solidFill>
                <a:latin typeface="Times New Roman" panose="02020603050405020304" pitchFamily="18" charset="0"/>
                <a:ea typeface="Calibri" panose="020F0502020204030204" pitchFamily="34" charset="0"/>
              </a:rPr>
              <a:t>scientific specialists </a:t>
            </a:r>
            <a:r>
              <a:rPr lang="en-GB" sz="2000" b="1" dirty="0">
                <a:latin typeface="Times New Roman" panose="02020603050405020304" pitchFamily="18" charset="0"/>
                <a:ea typeface="Calibri" panose="020F0502020204030204" pitchFamily="34" charset="0"/>
              </a:rPr>
              <a:t>are needed,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they have a high social responsibility – </a:t>
            </a:r>
            <a:r>
              <a:rPr lang="en-GB" sz="2000" b="1" dirty="0" smtClean="0">
                <a:solidFill>
                  <a:srgbClr val="FF0000"/>
                </a:solidFill>
                <a:latin typeface="Times New Roman" panose="02020603050405020304" pitchFamily="18" charset="0"/>
                <a:ea typeface="Calibri" panose="020F0502020204030204" pitchFamily="34" charset="0"/>
              </a:rPr>
              <a:t>how to use it?</a:t>
            </a:r>
            <a:br>
              <a:rPr lang="en-GB" sz="2000" b="1" dirty="0" smtClean="0">
                <a:solidFill>
                  <a:srgbClr val="FF0000"/>
                </a:solidFill>
                <a:latin typeface="Times New Roman" panose="02020603050405020304" pitchFamily="18" charset="0"/>
                <a:ea typeface="Calibri" panose="020F0502020204030204" pitchFamily="34" charset="0"/>
              </a:rPr>
            </a:br>
            <a:endParaRPr lang="en-GB" sz="20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8352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012" y="460501"/>
            <a:ext cx="9636338" cy="830997"/>
          </a:xfrm>
          <a:prstGeom prst="rect">
            <a:avLst/>
          </a:prstGeom>
          <a:ln>
            <a:solidFill>
              <a:srgbClr val="00B050"/>
            </a:solidFill>
          </a:ln>
        </p:spPr>
        <p:txBody>
          <a:bodyPr wrap="square">
            <a:spAutoFit/>
          </a:bodyPr>
          <a:lstStyle/>
          <a:p>
            <a:r>
              <a:rPr lang="en-GB" sz="2400" b="1" dirty="0" smtClean="0">
                <a:solidFill>
                  <a:srgbClr val="00B050"/>
                </a:solidFill>
                <a:latin typeface="Times New Roman" panose="02020603050405020304" pitchFamily="18" charset="0"/>
                <a:ea typeface="Calibri" panose="020F0502020204030204" pitchFamily="34" charset="0"/>
              </a:rPr>
              <a:t>Should all citizens have the same power </a:t>
            </a:r>
            <a:br>
              <a:rPr lang="en-GB" sz="2400" b="1" dirty="0" smtClean="0">
                <a:solidFill>
                  <a:srgbClr val="00B050"/>
                </a:solidFill>
                <a:latin typeface="Times New Roman" panose="02020603050405020304" pitchFamily="18" charset="0"/>
                <a:ea typeface="Calibri" panose="020F0502020204030204" pitchFamily="34" charset="0"/>
              </a:rPr>
            </a:br>
            <a:r>
              <a:rPr lang="en-GB" sz="2400" b="1" dirty="0" smtClean="0">
                <a:solidFill>
                  <a:srgbClr val="00B050"/>
                </a:solidFill>
                <a:latin typeface="Times New Roman" panose="02020603050405020304" pitchFamily="18" charset="0"/>
                <a:ea typeface="Calibri" panose="020F0502020204030204" pitchFamily="34" charset="0"/>
              </a:rPr>
              <a:t>in influencing ‘technical’ decisions?</a:t>
            </a:r>
            <a:endParaRPr lang="de-CH" sz="2400" b="1" dirty="0">
              <a:solidFill>
                <a:srgbClr val="00B050"/>
              </a:solidFill>
            </a:endParaRPr>
          </a:p>
        </p:txBody>
      </p:sp>
      <p:sp>
        <p:nvSpPr>
          <p:cNvPr id="3" name="Rectangle 2"/>
          <p:cNvSpPr/>
          <p:nvPr/>
        </p:nvSpPr>
        <p:spPr>
          <a:xfrm>
            <a:off x="711737" y="1359638"/>
            <a:ext cx="10084013" cy="2185214"/>
          </a:xfrm>
          <a:prstGeom prst="rect">
            <a:avLst/>
          </a:prstGeom>
        </p:spPr>
        <p:txBody>
          <a:bodyPr wrap="square">
            <a:spAutoFit/>
          </a:bodyPr>
          <a:lstStyle/>
          <a:p>
            <a:r>
              <a:rPr lang="en-GB" sz="2000" b="1" dirty="0" smtClean="0">
                <a:solidFill>
                  <a:srgbClr val="3333CC"/>
                </a:solidFill>
                <a:latin typeface="Times New Roman" panose="02020603050405020304" pitchFamily="18" charset="0"/>
                <a:ea typeface="Calibri" panose="020F0502020204030204" pitchFamily="34" charset="0"/>
              </a:rPr>
              <a:t>Maybe yes - All </a:t>
            </a:r>
            <a:r>
              <a:rPr lang="en-GB" sz="2000" b="1" dirty="0">
                <a:solidFill>
                  <a:srgbClr val="3333CC"/>
                </a:solidFill>
                <a:latin typeface="Times New Roman" panose="02020603050405020304" pitchFamily="18" charset="0"/>
                <a:ea typeface="Calibri" panose="020F0502020204030204" pitchFamily="34" charset="0"/>
              </a:rPr>
              <a:t>people are </a:t>
            </a:r>
            <a:r>
              <a:rPr lang="en-GB" sz="2000" b="1" dirty="0" smtClean="0">
                <a:solidFill>
                  <a:srgbClr val="3333CC"/>
                </a:solidFill>
                <a:latin typeface="Times New Roman" panose="02020603050405020304" pitchFamily="18" charset="0"/>
                <a:ea typeface="Calibri" panose="020F0502020204030204" pitchFamily="34" charset="0"/>
              </a:rPr>
              <a:t>equal !?  </a:t>
            </a:r>
            <a:r>
              <a:rPr lang="en-GB" sz="2000" b="1" dirty="0" smtClean="0">
                <a:solidFill>
                  <a:srgbClr val="C00000"/>
                </a:solidFill>
                <a:latin typeface="Times New Roman" panose="02020603050405020304" pitchFamily="18" charset="0"/>
                <a:ea typeface="Calibri" panose="020F0502020204030204" pitchFamily="34" charset="0"/>
              </a:rPr>
              <a:t>Wrong interpretation </a:t>
            </a:r>
            <a:r>
              <a:rPr lang="en-GB" sz="2000" b="1" dirty="0">
                <a:solidFill>
                  <a:srgbClr val="C00000"/>
                </a:solidFill>
                <a:latin typeface="Times New Roman" panose="02020603050405020304" pitchFamily="18" charset="0"/>
                <a:ea typeface="Calibri" panose="020F0502020204030204" pitchFamily="34" charset="0"/>
              </a:rPr>
              <a:t>of democracy</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Some </a:t>
            </a:r>
            <a:r>
              <a:rPr lang="en-GB" sz="2000" b="1" dirty="0">
                <a:latin typeface="Times New Roman" panose="02020603050405020304" pitchFamily="18" charset="0"/>
                <a:ea typeface="Calibri" panose="020F0502020204030204" pitchFamily="34" charset="0"/>
              </a:rPr>
              <a:t>people are stronger, more beautiful or more intelligent than others. </a:t>
            </a:r>
            <a:endParaRPr lang="en-GB" sz="2000" b="1" dirty="0" smtClean="0">
              <a:latin typeface="Times New Roman" panose="02020603050405020304" pitchFamily="18" charset="0"/>
              <a:ea typeface="Calibri" panose="020F0502020204030204" pitchFamily="34" charset="0"/>
            </a:endParaRPr>
          </a:p>
          <a:p>
            <a:r>
              <a:rPr lang="en-GB" sz="2000" b="1" dirty="0" smtClean="0">
                <a:solidFill>
                  <a:srgbClr val="00B050"/>
                </a:solidFill>
                <a:latin typeface="Times New Roman" panose="02020603050405020304" pitchFamily="18" charset="0"/>
                <a:ea typeface="Calibri" panose="020F0502020204030204" pitchFamily="34" charset="0"/>
              </a:rPr>
              <a:t>Democracy</a:t>
            </a:r>
            <a:r>
              <a:rPr lang="en-GB" sz="2000" b="1" dirty="0" smtClean="0">
                <a:latin typeface="Times New Roman" panose="02020603050405020304" pitchFamily="18" charset="0"/>
                <a:ea typeface="Calibri" panose="020F0502020204030204" pitchFamily="34" charset="0"/>
              </a:rPr>
              <a:t>: the </a:t>
            </a:r>
            <a:r>
              <a:rPr lang="en-GB" sz="2800" b="1" i="1" dirty="0">
                <a:solidFill>
                  <a:srgbClr val="FF0000"/>
                </a:solidFill>
                <a:latin typeface="Times New Roman" panose="02020603050405020304" pitchFamily="18" charset="0"/>
                <a:ea typeface="Calibri" panose="020F0502020204030204" pitchFamily="34" charset="0"/>
              </a:rPr>
              <a:t>chances</a:t>
            </a:r>
            <a:r>
              <a:rPr lang="en-GB" sz="2800" b="1" dirty="0">
                <a:solidFill>
                  <a:srgbClr val="FF0000"/>
                </a:solidFill>
                <a:latin typeface="Times New Roman" panose="02020603050405020304" pitchFamily="18" charset="0"/>
                <a:ea typeface="Calibri" panose="020F0502020204030204" pitchFamily="34" charset="0"/>
              </a:rPr>
              <a:t> </a:t>
            </a:r>
            <a:r>
              <a:rPr lang="en-GB" sz="2000" b="1" dirty="0" smtClean="0">
                <a:latin typeface="Times New Roman" panose="02020603050405020304" pitchFamily="18" charset="0"/>
                <a:ea typeface="Calibri" panose="020F0502020204030204" pitchFamily="34" charset="0"/>
              </a:rPr>
              <a:t>should be </a:t>
            </a:r>
            <a:r>
              <a:rPr lang="en-GB" sz="2000" b="1" dirty="0">
                <a:solidFill>
                  <a:srgbClr val="FF0000"/>
                </a:solidFill>
                <a:latin typeface="Times New Roman" panose="02020603050405020304" pitchFamily="18" charset="0"/>
                <a:ea typeface="Calibri" panose="020F0502020204030204" pitchFamily="34" charset="0"/>
              </a:rPr>
              <a:t>equal</a:t>
            </a:r>
            <a:r>
              <a:rPr lang="en-GB" sz="2000" b="1" dirty="0">
                <a:latin typeface="Times New Roman" panose="02020603050405020304" pitchFamily="18" charset="0"/>
                <a:ea typeface="Calibri" panose="020F0502020204030204" pitchFamily="34" charset="0"/>
              </a:rPr>
              <a:t> for all, but </a:t>
            </a:r>
            <a:r>
              <a:rPr lang="en-GB" sz="2000" b="1" dirty="0">
                <a:solidFill>
                  <a:srgbClr val="FF0000"/>
                </a:solidFill>
                <a:latin typeface="Times New Roman" panose="02020603050405020304" pitchFamily="18" charset="0"/>
                <a:ea typeface="Calibri" panose="020F0502020204030204" pitchFamily="34" charset="0"/>
              </a:rPr>
              <a:t>not </a:t>
            </a:r>
            <a:r>
              <a:rPr lang="en-GB" sz="2000" b="1" dirty="0" smtClean="0">
                <a:solidFill>
                  <a:srgbClr val="FF0000"/>
                </a:solidFill>
                <a:latin typeface="Times New Roman" panose="02020603050405020304" pitchFamily="18" charset="0"/>
                <a:ea typeface="Calibri" panose="020F0502020204030204" pitchFamily="34" charset="0"/>
              </a:rPr>
              <a:t>the </a:t>
            </a:r>
            <a:r>
              <a:rPr lang="en-GB" sz="2800" b="1" i="1" dirty="0">
                <a:solidFill>
                  <a:srgbClr val="FF0000"/>
                </a:solidFill>
                <a:latin typeface="Times New Roman" panose="02020603050405020304" pitchFamily="18" charset="0"/>
                <a:ea typeface="Calibri" panose="020F0502020204030204" pitchFamily="34" charset="0"/>
              </a:rPr>
              <a:t>final achievements</a:t>
            </a:r>
            <a:r>
              <a:rPr lang="en-GB" sz="2000" b="1" dirty="0" smtClean="0">
                <a:latin typeface="Times New Roman" panose="02020603050405020304" pitchFamily="18" charset="0"/>
                <a:ea typeface="Calibri" panose="020F0502020204030204" pitchFamily="34" charset="0"/>
              </a:rPr>
              <a:t>.</a:t>
            </a:r>
          </a:p>
          <a:p>
            <a:r>
              <a:rPr lang="en-GB" sz="2000" b="1" dirty="0" smtClean="0">
                <a:latin typeface="Times New Roman" panose="02020603050405020304" pitchFamily="18" charset="0"/>
                <a:ea typeface="Calibri" panose="020F0502020204030204" pitchFamily="34" charset="0"/>
              </a:rPr>
              <a:t> </a:t>
            </a:r>
          </a:p>
          <a:p>
            <a:r>
              <a:rPr lang="en-GB" sz="2400" b="1" dirty="0" smtClean="0">
                <a:solidFill>
                  <a:schemeClr val="accent2">
                    <a:lumMod val="75000"/>
                  </a:schemeClr>
                </a:solidFill>
                <a:latin typeface="Times New Roman" panose="02020603050405020304" pitchFamily="18" charset="0"/>
                <a:ea typeface="Calibri" panose="020F0502020204030204" pitchFamily="34" charset="0"/>
              </a:rPr>
              <a:t>Hence </a:t>
            </a:r>
            <a:r>
              <a:rPr lang="en-GB" sz="2400" b="1" dirty="0">
                <a:solidFill>
                  <a:schemeClr val="accent2">
                    <a:lumMod val="75000"/>
                  </a:schemeClr>
                </a:solidFill>
                <a:latin typeface="Times New Roman" panose="02020603050405020304" pitchFamily="18" charset="0"/>
                <a:ea typeface="Calibri" panose="020F0502020204030204" pitchFamily="34" charset="0"/>
              </a:rPr>
              <a:t>we should not expect that the critical power of judgement </a:t>
            </a:r>
            <a:r>
              <a:rPr lang="en-GB" sz="2400" b="1" dirty="0" smtClean="0">
                <a:solidFill>
                  <a:schemeClr val="accent2">
                    <a:lumMod val="75000"/>
                  </a:schemeClr>
                </a:solidFill>
                <a:latin typeface="Times New Roman" panose="02020603050405020304" pitchFamily="18" charset="0"/>
                <a:ea typeface="Calibri" panose="020F0502020204030204" pitchFamily="34" charset="0"/>
              </a:rPr>
              <a:t/>
            </a:r>
            <a:br>
              <a:rPr lang="en-GB" sz="2400" b="1" dirty="0" smtClean="0">
                <a:solidFill>
                  <a:schemeClr val="accent2">
                    <a:lumMod val="75000"/>
                  </a:schemeClr>
                </a:solidFill>
                <a:latin typeface="Times New Roman" panose="02020603050405020304" pitchFamily="18" charset="0"/>
                <a:ea typeface="Calibri" panose="020F0502020204030204" pitchFamily="34" charset="0"/>
              </a:rPr>
            </a:br>
            <a:r>
              <a:rPr lang="en-GB" sz="2400" b="1" dirty="0" smtClean="0">
                <a:solidFill>
                  <a:schemeClr val="accent2">
                    <a:lumMod val="75000"/>
                  </a:schemeClr>
                </a:solidFill>
                <a:latin typeface="Times New Roman" panose="02020603050405020304" pitchFamily="18" charset="0"/>
                <a:ea typeface="Calibri" panose="020F0502020204030204" pitchFamily="34" charset="0"/>
              </a:rPr>
              <a:t>can </a:t>
            </a:r>
            <a:r>
              <a:rPr lang="en-GB" sz="2400" b="1" dirty="0">
                <a:solidFill>
                  <a:schemeClr val="accent2">
                    <a:lumMod val="75000"/>
                  </a:schemeClr>
                </a:solidFill>
                <a:latin typeface="Times New Roman" panose="02020603050405020304" pitchFamily="18" charset="0"/>
                <a:ea typeface="Calibri" panose="020F0502020204030204" pitchFamily="34" charset="0"/>
              </a:rPr>
              <a:t>be the same for all </a:t>
            </a:r>
            <a:r>
              <a:rPr lang="en-GB" sz="2400" b="1" dirty="0" smtClean="0">
                <a:solidFill>
                  <a:schemeClr val="accent2">
                    <a:lumMod val="75000"/>
                  </a:schemeClr>
                </a:solidFill>
                <a:latin typeface="Times New Roman" panose="02020603050405020304" pitchFamily="18" charset="0"/>
                <a:ea typeface="Calibri" panose="020F0502020204030204" pitchFamily="34" charset="0"/>
              </a:rPr>
              <a:t>citizens and hence also the responsibilities. </a:t>
            </a:r>
            <a:endParaRPr lang="de-CH" sz="2400" b="1" dirty="0">
              <a:solidFill>
                <a:schemeClr val="accent2">
                  <a:lumMod val="75000"/>
                </a:schemeClr>
              </a:solidFill>
            </a:endParaRPr>
          </a:p>
        </p:txBody>
      </p:sp>
      <p:sp>
        <p:nvSpPr>
          <p:cNvPr id="4" name="Rectangle 3"/>
          <p:cNvSpPr/>
          <p:nvPr/>
        </p:nvSpPr>
        <p:spPr>
          <a:xfrm>
            <a:off x="784012" y="3676523"/>
            <a:ext cx="10156288" cy="1631216"/>
          </a:xfrm>
          <a:prstGeom prst="rect">
            <a:avLst/>
          </a:prstGeom>
        </p:spPr>
        <p:txBody>
          <a:bodyPr wrap="square">
            <a:spAutoFit/>
          </a:bodyPr>
          <a:lstStyle/>
          <a:p>
            <a:r>
              <a:rPr lang="en-GB" sz="2000" b="1" dirty="0" smtClean="0">
                <a:latin typeface="Times New Roman" panose="02020603050405020304" pitchFamily="18" charset="0"/>
                <a:ea typeface="Calibri" panose="020F0502020204030204" pitchFamily="34" charset="0"/>
              </a:rPr>
              <a:t>Should citizens </a:t>
            </a:r>
            <a:r>
              <a:rPr lang="en-GB" sz="2000" b="1" dirty="0">
                <a:latin typeface="Times New Roman" panose="02020603050405020304" pitchFamily="18" charset="0"/>
                <a:ea typeface="Calibri" panose="020F0502020204030204" pitchFamily="34" charset="0"/>
              </a:rPr>
              <a:t>with different degrees of (scientific) education </a:t>
            </a:r>
            <a:r>
              <a:rPr lang="en-GB" sz="2000" b="1" dirty="0" smtClean="0">
                <a:latin typeface="Times New Roman" panose="02020603050405020304" pitchFamily="18" charset="0"/>
                <a:ea typeface="Calibri" panose="020F0502020204030204" pitchFamily="34" charset="0"/>
              </a:rPr>
              <a:t>have </a:t>
            </a:r>
            <a:r>
              <a:rPr lang="en-GB" sz="2000" b="1" dirty="0">
                <a:latin typeface="Times New Roman" panose="02020603050405020304" pitchFamily="18" charset="0"/>
                <a:ea typeface="Calibri" panose="020F0502020204030204" pitchFamily="34" charset="0"/>
              </a:rPr>
              <a:t>different degrees of influence on social </a:t>
            </a:r>
            <a:r>
              <a:rPr lang="en-GB" sz="2000" b="1" dirty="0" smtClean="0">
                <a:latin typeface="Times New Roman" panose="02020603050405020304" pitchFamily="18" charset="0"/>
                <a:ea typeface="Calibri" panose="020F0502020204030204" pitchFamily="34" charset="0"/>
              </a:rPr>
              <a:t>decisions??   If so- b</a:t>
            </a:r>
            <a:r>
              <a:rPr lang="en-GB" sz="2000" b="1" dirty="0" smtClean="0">
                <a:solidFill>
                  <a:srgbClr val="0070C0"/>
                </a:solidFill>
                <a:latin typeface="Times New Roman" panose="02020603050405020304" pitchFamily="18" charset="0"/>
                <a:ea typeface="Calibri" panose="020F0502020204030204" pitchFamily="34" charset="0"/>
              </a:rPr>
              <a:t>ut </a:t>
            </a:r>
            <a:r>
              <a:rPr lang="en-GB" sz="2000" b="1" dirty="0">
                <a:solidFill>
                  <a:srgbClr val="0070C0"/>
                </a:solidFill>
                <a:latin typeface="Times New Roman" panose="02020603050405020304" pitchFamily="18" charset="0"/>
                <a:ea typeface="Calibri" panose="020F0502020204030204" pitchFamily="34" charset="0"/>
              </a:rPr>
              <a:t>how? </a:t>
            </a:r>
            <a:r>
              <a:rPr lang="en-GB" sz="2000" b="1" dirty="0" smtClean="0">
                <a:latin typeface="Times New Roman" panose="02020603050405020304" pitchFamily="18" charset="0"/>
                <a:ea typeface="Calibri" panose="020F0502020204030204" pitchFamily="34" charset="0"/>
              </a:rPr>
              <a:t>– </a:t>
            </a:r>
          </a:p>
          <a:p>
            <a:r>
              <a:rPr lang="en-GB" sz="2000" b="1" dirty="0" smtClean="0">
                <a:latin typeface="Times New Roman" panose="02020603050405020304" pitchFamily="18" charset="0"/>
                <a:ea typeface="Calibri" panose="020F0502020204030204" pitchFamily="34" charset="0"/>
              </a:rPr>
              <a:t>- experts </a:t>
            </a:r>
            <a:r>
              <a:rPr lang="en-GB" sz="2000" b="1" dirty="0">
                <a:latin typeface="Times New Roman" panose="02020603050405020304" pitchFamily="18" charset="0"/>
                <a:ea typeface="Calibri" panose="020F0502020204030204" pitchFamily="34" charset="0"/>
              </a:rPr>
              <a:t>cannot take </a:t>
            </a:r>
            <a:r>
              <a:rPr lang="en-GB" sz="2000" b="1" dirty="0" smtClean="0">
                <a:latin typeface="Times New Roman" panose="02020603050405020304" pitchFamily="18" charset="0"/>
                <a:ea typeface="Calibri" panose="020F0502020204030204" pitchFamily="34" charset="0"/>
              </a:rPr>
              <a:t>decisions </a:t>
            </a:r>
            <a:r>
              <a:rPr lang="en-GB" sz="2000" b="1" dirty="0">
                <a:solidFill>
                  <a:srgbClr val="009900"/>
                </a:solidFill>
                <a:latin typeface="Times New Roman" panose="02020603050405020304" pitchFamily="18" charset="0"/>
                <a:ea typeface="Calibri" panose="020F0502020204030204" pitchFamily="34" charset="0"/>
              </a:rPr>
              <a:t>alone</a:t>
            </a:r>
            <a:r>
              <a:rPr lang="en-GB" sz="2000" b="1" dirty="0">
                <a:latin typeface="Times New Roman" panose="02020603050405020304" pitchFamily="18" charset="0"/>
                <a:ea typeface="Calibri" panose="020F0502020204030204" pitchFamily="34" charset="0"/>
              </a:rPr>
              <a:t> in a democracy. </a:t>
            </a:r>
          </a:p>
          <a:p>
            <a:pPr marL="342900" indent="-342900">
              <a:buFontTx/>
              <a:buChar char="-"/>
            </a:pPr>
            <a:r>
              <a:rPr lang="en-GB" sz="2000" b="1" dirty="0" smtClean="0">
                <a:solidFill>
                  <a:srgbClr val="009900"/>
                </a:solidFill>
                <a:latin typeface="Times New Roman" panose="02020603050405020304" pitchFamily="18" charset="0"/>
                <a:ea typeface="Calibri" panose="020F0502020204030204" pitchFamily="34" charset="0"/>
              </a:rPr>
              <a:t>but </a:t>
            </a:r>
            <a:r>
              <a:rPr lang="en-GB" sz="2000" b="1" dirty="0">
                <a:solidFill>
                  <a:srgbClr val="009900"/>
                </a:solidFill>
                <a:latin typeface="Times New Roman" panose="02020603050405020304" pitchFamily="18" charset="0"/>
                <a:ea typeface="Calibri" panose="020F0502020204030204" pitchFamily="34" charset="0"/>
              </a:rPr>
              <a:t>they have a higher </a:t>
            </a:r>
            <a:r>
              <a:rPr lang="en-GB" sz="2000" b="1" dirty="0" smtClean="0">
                <a:solidFill>
                  <a:srgbClr val="009900"/>
                </a:solidFill>
                <a:latin typeface="Times New Roman" panose="02020603050405020304" pitchFamily="18" charset="0"/>
                <a:ea typeface="Calibri" panose="020F0502020204030204" pitchFamily="34" charset="0"/>
              </a:rPr>
              <a:t>responsibility</a:t>
            </a:r>
          </a:p>
          <a:p>
            <a:pPr marL="342900" indent="-342900">
              <a:buFontTx/>
              <a:buChar char="-"/>
            </a:pPr>
            <a:r>
              <a:rPr lang="en-GB" sz="2000" b="1" dirty="0">
                <a:solidFill>
                  <a:srgbClr val="FF0000"/>
                </a:solidFill>
                <a:latin typeface="Times New Roman" panose="02020603050405020304" pitchFamily="18" charset="0"/>
                <a:ea typeface="Calibri" panose="020F0502020204030204" pitchFamily="34" charset="0"/>
              </a:rPr>
              <a:t>Popular </a:t>
            </a:r>
            <a:r>
              <a:rPr lang="en-GB" sz="2000" b="1" dirty="0" smtClean="0">
                <a:solidFill>
                  <a:srgbClr val="FF0000"/>
                </a:solidFill>
                <a:latin typeface="Times New Roman" panose="02020603050405020304" pitchFamily="18" charset="0"/>
                <a:ea typeface="Calibri" panose="020F0502020204030204" pitchFamily="34" charset="0"/>
              </a:rPr>
              <a:t>votes?  </a:t>
            </a:r>
            <a:r>
              <a:rPr lang="en-GB" sz="2000" b="1" dirty="0">
                <a:solidFill>
                  <a:srgbClr val="FF0000"/>
                </a:solidFill>
                <a:latin typeface="Times New Roman" panose="02020603050405020304" pitchFamily="18" charset="0"/>
                <a:ea typeface="Calibri" panose="020F0502020204030204" pitchFamily="34" charset="0"/>
              </a:rPr>
              <a:t>do not guarantee the most reasonable technical </a:t>
            </a:r>
            <a:r>
              <a:rPr lang="en-GB" sz="2000" b="1" dirty="0" smtClean="0">
                <a:solidFill>
                  <a:srgbClr val="FF0000"/>
                </a:solidFill>
                <a:latin typeface="Times New Roman" panose="02020603050405020304" pitchFamily="18" charset="0"/>
                <a:ea typeface="Calibri" panose="020F0502020204030204" pitchFamily="34" charset="0"/>
              </a:rPr>
              <a:t>decision</a:t>
            </a:r>
            <a:endParaRPr lang="en-GB" sz="2400" b="1" dirty="0">
              <a:latin typeface="Times New Roman" panose="02020603050405020304" pitchFamily="18" charset="0"/>
              <a:ea typeface="Calibri" panose="020F0502020204030204" pitchFamily="34" charset="0"/>
            </a:endParaRPr>
          </a:p>
        </p:txBody>
      </p:sp>
      <p:sp>
        <p:nvSpPr>
          <p:cNvPr id="6" name="Rectangle 5"/>
          <p:cNvSpPr/>
          <p:nvPr/>
        </p:nvSpPr>
        <p:spPr>
          <a:xfrm>
            <a:off x="1101397" y="5573708"/>
            <a:ext cx="4500784" cy="487506"/>
          </a:xfrm>
          <a:prstGeom prst="rect">
            <a:avLst/>
          </a:prstGeom>
          <a:ln>
            <a:solidFill>
              <a:schemeClr val="tx1"/>
            </a:solidFill>
          </a:ln>
        </p:spPr>
        <p:txBody>
          <a:bodyPr wrap="none">
            <a:spAutoFit/>
          </a:bodyPr>
          <a:lstStyle/>
          <a:p>
            <a:pPr>
              <a:lnSpc>
                <a:spcPct val="107000"/>
              </a:lnSpc>
              <a:spcAft>
                <a:spcPts val="800"/>
              </a:spcAft>
            </a:pPr>
            <a:r>
              <a:rPr lang="en-GB" sz="2400" b="1" dirty="0" smtClean="0">
                <a:latin typeface="Times New Roman" panose="02020603050405020304" pitchFamily="18" charset="0"/>
                <a:ea typeface="Calibri" panose="020F0502020204030204" pitchFamily="34" charset="0"/>
              </a:rPr>
              <a:t>Unsolved Problem </a:t>
            </a:r>
            <a:r>
              <a:rPr lang="en-GB" sz="2400" b="1" dirty="0">
                <a:latin typeface="Times New Roman" panose="02020603050405020304" pitchFamily="18" charset="0"/>
                <a:ea typeface="Calibri" panose="020F0502020204030204" pitchFamily="34" charset="0"/>
              </a:rPr>
              <a:t>of democracy</a:t>
            </a:r>
            <a:r>
              <a:rPr lang="en-GB" dirty="0" smtClean="0">
                <a:latin typeface="Times New Roman" panose="02020603050405020304" pitchFamily="18" charset="0"/>
                <a:ea typeface="Calibri" panose="020F0502020204030204" pitchFamily="34" charset="0"/>
              </a:rPr>
              <a:t>.</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122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865" y="393489"/>
            <a:ext cx="4777270" cy="584775"/>
          </a:xfrm>
          <a:prstGeom prst="rect">
            <a:avLst/>
          </a:prstGeom>
          <a:ln>
            <a:solidFill>
              <a:srgbClr val="3333CC"/>
            </a:solidFill>
          </a:ln>
        </p:spPr>
        <p:txBody>
          <a:bodyPr wrap="none">
            <a:spAutoFit/>
          </a:bodyPr>
          <a:lstStyle/>
          <a:p>
            <a:r>
              <a:rPr lang="en-GB" sz="3200" b="1" dirty="0">
                <a:solidFill>
                  <a:srgbClr val="3333CC"/>
                </a:solidFill>
                <a:latin typeface="Times New Roman" panose="02020603050405020304" pitchFamily="18" charset="0"/>
                <a:ea typeface="Calibri" panose="020F0502020204030204" pitchFamily="34" charset="0"/>
              </a:rPr>
              <a:t>Science and human values</a:t>
            </a:r>
            <a:endParaRPr lang="de-CH" sz="3200" dirty="0">
              <a:solidFill>
                <a:srgbClr val="3333CC"/>
              </a:solidFill>
            </a:endParaRPr>
          </a:p>
        </p:txBody>
      </p:sp>
      <p:sp>
        <p:nvSpPr>
          <p:cNvPr id="3" name="TextBox 2"/>
          <p:cNvSpPr txBox="1"/>
          <p:nvPr/>
        </p:nvSpPr>
        <p:spPr>
          <a:xfrm>
            <a:off x="1017058" y="995109"/>
            <a:ext cx="6926792" cy="830997"/>
          </a:xfrm>
          <a:prstGeom prst="rect">
            <a:avLst/>
          </a:prstGeom>
          <a:noFill/>
        </p:spPr>
        <p:txBody>
          <a:bodyPr wrap="square" rtlCol="0">
            <a:spAutoFit/>
          </a:bodyPr>
          <a:lstStyle/>
          <a:p>
            <a:r>
              <a:rPr lang="de-CH" sz="2400" b="1" dirty="0" smtClean="0"/>
              <a:t>Understanding of </a:t>
            </a:r>
            <a:r>
              <a:rPr lang="de-CH" sz="2400" b="1" dirty="0" err="1" smtClean="0"/>
              <a:t>science</a:t>
            </a:r>
            <a:r>
              <a:rPr lang="de-CH" sz="2400" b="1" dirty="0" smtClean="0"/>
              <a:t> </a:t>
            </a:r>
            <a:r>
              <a:rPr lang="de-CH" sz="2400" b="1" dirty="0" err="1" smtClean="0"/>
              <a:t>by</a:t>
            </a:r>
            <a:r>
              <a:rPr lang="de-CH" sz="2400" b="1" dirty="0" smtClean="0"/>
              <a:t> </a:t>
            </a:r>
            <a:r>
              <a:rPr lang="de-CH" sz="2400" b="1" dirty="0" err="1" smtClean="0"/>
              <a:t>the</a:t>
            </a:r>
            <a:r>
              <a:rPr lang="de-CH" sz="2400" b="1" dirty="0" smtClean="0"/>
              <a:t> </a:t>
            </a:r>
            <a:r>
              <a:rPr lang="de-CH" sz="2400" b="1" dirty="0" err="1" smtClean="0"/>
              <a:t>citizen</a:t>
            </a:r>
            <a:r>
              <a:rPr lang="de-CH" sz="2400" b="1" dirty="0" smtClean="0"/>
              <a:t> </a:t>
            </a:r>
            <a:r>
              <a:rPr lang="de-CH" sz="2400" b="1" dirty="0" err="1" smtClean="0"/>
              <a:t>is</a:t>
            </a:r>
            <a:r>
              <a:rPr lang="de-CH" sz="2400" b="1" dirty="0" smtClean="0"/>
              <a:t> also </a:t>
            </a:r>
            <a:r>
              <a:rPr lang="de-CH" sz="2400" b="1" dirty="0" err="1" smtClean="0"/>
              <a:t>important</a:t>
            </a:r>
            <a:r>
              <a:rPr lang="de-CH" sz="2400" b="1" dirty="0" smtClean="0"/>
              <a:t> </a:t>
            </a:r>
            <a:r>
              <a:rPr lang="de-CH" sz="2400" b="1" dirty="0" err="1" smtClean="0"/>
              <a:t>for</a:t>
            </a:r>
            <a:r>
              <a:rPr lang="de-CH" sz="2400" b="1" dirty="0" smtClean="0"/>
              <a:t> </a:t>
            </a:r>
            <a:r>
              <a:rPr lang="de-CH" sz="2400" b="1" dirty="0" err="1" smtClean="0"/>
              <a:t>the</a:t>
            </a:r>
            <a:r>
              <a:rPr lang="de-CH" sz="2400" b="1" dirty="0" smtClean="0"/>
              <a:t> </a:t>
            </a:r>
            <a:r>
              <a:rPr lang="de-CH" sz="2400" b="1" dirty="0" err="1" smtClean="0"/>
              <a:t>formation</a:t>
            </a:r>
            <a:r>
              <a:rPr lang="de-CH" sz="2400" b="1" dirty="0" smtClean="0"/>
              <a:t> of human </a:t>
            </a:r>
            <a:r>
              <a:rPr lang="de-CH" sz="2400" b="1" dirty="0" err="1" smtClean="0"/>
              <a:t>values</a:t>
            </a:r>
            <a:endParaRPr lang="de-CH" b="1" dirty="0"/>
          </a:p>
        </p:txBody>
      </p:sp>
      <p:sp>
        <p:nvSpPr>
          <p:cNvPr id="4" name="Rectangle 3"/>
          <p:cNvSpPr/>
          <p:nvPr/>
        </p:nvSpPr>
        <p:spPr>
          <a:xfrm>
            <a:off x="922866" y="1904506"/>
            <a:ext cx="8354484" cy="140961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400" b="1" dirty="0" smtClean="0">
                <a:solidFill>
                  <a:srgbClr val="C00000"/>
                </a:solidFill>
                <a:latin typeface="Times New Roman" panose="02020603050405020304" pitchFamily="18" charset="0"/>
                <a:ea typeface="Calibri" panose="020F0502020204030204" pitchFamily="34" charset="0"/>
              </a:rPr>
              <a:t>Enlightenment has liberated us from superstition</a:t>
            </a:r>
            <a:r>
              <a:rPr lang="en-GB" sz="2000" b="1" dirty="0" smtClean="0">
                <a:latin typeface="Times New Roman" panose="02020603050405020304" pitchFamily="18" charset="0"/>
                <a:ea typeface="Calibri" panose="020F0502020204030204" pitchFamily="34" charset="0"/>
              </a:rPr>
              <a:t>.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Supernatural </a:t>
            </a:r>
            <a:r>
              <a:rPr lang="en-GB" sz="2000" b="1" dirty="0">
                <a:latin typeface="Times New Roman" panose="02020603050405020304" pitchFamily="18" charset="0"/>
                <a:ea typeface="Calibri" panose="020F0502020204030204" pitchFamily="34" charset="0"/>
              </a:rPr>
              <a:t>powers take </a:t>
            </a:r>
            <a:r>
              <a:rPr lang="en-GB" sz="2000" b="1" dirty="0" smtClean="0">
                <a:latin typeface="Times New Roman" panose="02020603050405020304" pitchFamily="18" charset="0"/>
                <a:ea typeface="Calibri" panose="020F0502020204030204" pitchFamily="34" charset="0"/>
              </a:rPr>
              <a:t>not a </a:t>
            </a:r>
            <a:r>
              <a:rPr lang="en-GB" sz="2000" b="1" dirty="0">
                <a:latin typeface="Times New Roman" panose="02020603050405020304" pitchFamily="18" charset="0"/>
                <a:ea typeface="Calibri" panose="020F0502020204030204" pitchFamily="34" charset="0"/>
              </a:rPr>
              <a:t>direct influence on human </a:t>
            </a:r>
            <a:r>
              <a:rPr lang="en-GB" sz="2000" b="1" dirty="0" smtClean="0">
                <a:latin typeface="Times New Roman" panose="02020603050405020304" pitchFamily="18" charset="0"/>
                <a:ea typeface="Calibri" panose="020F0502020204030204" pitchFamily="34" charset="0"/>
              </a:rPr>
              <a:t>destiny.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Kings </a:t>
            </a:r>
            <a:r>
              <a:rPr lang="en-GB" sz="2000" b="1" dirty="0">
                <a:latin typeface="Times New Roman" panose="02020603050405020304" pitchFamily="18" charset="0"/>
                <a:ea typeface="Calibri" panose="020F0502020204030204" pitchFamily="34" charset="0"/>
              </a:rPr>
              <a:t>and emperors are not </a:t>
            </a:r>
            <a:r>
              <a:rPr lang="en-GB" sz="2000" b="1" dirty="0" smtClean="0">
                <a:latin typeface="Times New Roman" panose="02020603050405020304" pitchFamily="18" charset="0"/>
                <a:ea typeface="Calibri" panose="020F0502020204030204" pitchFamily="34" charset="0"/>
              </a:rPr>
              <a:t>installed </a:t>
            </a:r>
            <a:r>
              <a:rPr lang="en-GB" sz="2000" b="1" dirty="0">
                <a:latin typeface="Times New Roman" panose="02020603050405020304" pitchFamily="18" charset="0"/>
                <a:ea typeface="Calibri" panose="020F0502020204030204" pitchFamily="34" charset="0"/>
              </a:rPr>
              <a:t>by the grace of </a:t>
            </a:r>
            <a:r>
              <a:rPr lang="en-GB" sz="2000" b="1" dirty="0" smtClean="0">
                <a:latin typeface="Times New Roman" panose="02020603050405020304" pitchFamily="18" charset="0"/>
                <a:ea typeface="Calibri" panose="020F0502020204030204" pitchFamily="34" charset="0"/>
              </a:rPr>
              <a:t>god</a:t>
            </a:r>
            <a:br>
              <a:rPr lang="en-GB" sz="2000" b="1" dirty="0" smtClean="0">
                <a:latin typeface="Times New Roman" panose="02020603050405020304" pitchFamily="18" charset="0"/>
                <a:ea typeface="Calibri" panose="020F0502020204030204" pitchFamily="34" charset="0"/>
              </a:rPr>
            </a:br>
            <a:endParaRPr lang="de-CH" sz="1400" b="1" dirty="0">
              <a:effectLst/>
              <a:latin typeface="Times New Roman" panose="02020603050405020304" pitchFamily="18" charset="0"/>
              <a:ea typeface="Calibri" panose="020F0502020204030204" pitchFamily="34" charset="0"/>
            </a:endParaRPr>
          </a:p>
        </p:txBody>
      </p:sp>
      <p:sp>
        <p:nvSpPr>
          <p:cNvPr id="5" name="Rectangle 4"/>
          <p:cNvSpPr/>
          <p:nvPr/>
        </p:nvSpPr>
        <p:spPr>
          <a:xfrm>
            <a:off x="922866" y="3314123"/>
            <a:ext cx="9878484" cy="2000548"/>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rgbClr val="009900"/>
                </a:solidFill>
                <a:latin typeface="Times New Roman" panose="02020603050405020304" pitchFamily="18" charset="0"/>
                <a:ea typeface="Calibri" panose="020F0502020204030204" pitchFamily="34" charset="0"/>
              </a:rPr>
              <a:t>Science has changed </a:t>
            </a:r>
            <a:r>
              <a:rPr lang="en-GB" sz="2400" b="1" dirty="0">
                <a:solidFill>
                  <a:srgbClr val="009900"/>
                </a:solidFill>
                <a:latin typeface="Times New Roman" panose="02020603050405020304" pitchFamily="18" charset="0"/>
                <a:ea typeface="Calibri" panose="020F0502020204030204" pitchFamily="34" charset="0"/>
              </a:rPr>
              <a:t>the relationship between science and faith.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Formulations </a:t>
            </a:r>
            <a:r>
              <a:rPr lang="en-GB" sz="2000" b="1" dirty="0">
                <a:latin typeface="Times New Roman" panose="02020603050405020304" pitchFamily="18" charset="0"/>
                <a:ea typeface="Calibri" panose="020F0502020204030204" pitchFamily="34" charset="0"/>
              </a:rPr>
              <a:t>in holy scripts should be interpreted </a:t>
            </a:r>
            <a:r>
              <a:rPr lang="en-GB" sz="2000" b="1" dirty="0" smtClean="0">
                <a:latin typeface="Times New Roman" panose="02020603050405020304" pitchFamily="18" charset="0"/>
                <a:ea typeface="Calibri" panose="020F0502020204030204" pitchFamily="34" charset="0"/>
              </a:rPr>
              <a:t>symbolically, not </a:t>
            </a:r>
            <a:r>
              <a:rPr lang="en-GB" sz="2000" b="1" dirty="0">
                <a:latin typeface="Times New Roman" panose="02020603050405020304" pitchFamily="18" charset="0"/>
                <a:ea typeface="Calibri" panose="020F0502020204030204" pitchFamily="34" charset="0"/>
              </a:rPr>
              <a:t>taken literally</a:t>
            </a:r>
            <a:endParaRPr lang="de-CH" sz="2000" b="1" dirty="0">
              <a:latin typeface="Times New Roman" panose="02020603050405020304" pitchFamily="18" charset="0"/>
              <a:ea typeface="Calibri" panose="020F0502020204030204" pitchFamily="34" charset="0"/>
            </a:endParaRPr>
          </a:p>
          <a:p>
            <a:r>
              <a:rPr lang="en-GB" b="1" dirty="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age </a:t>
            </a:r>
            <a:r>
              <a:rPr lang="en-GB" b="1" dirty="0">
                <a:latin typeface="Times New Roman" panose="02020603050405020304" pitchFamily="18" charset="0"/>
                <a:ea typeface="Calibri" panose="020F0502020204030204" pitchFamily="34" charset="0"/>
              </a:rPr>
              <a:t>of the earth </a:t>
            </a:r>
            <a:r>
              <a:rPr lang="en-GB" b="1" dirty="0" smtClean="0">
                <a:latin typeface="Times New Roman" panose="02020603050405020304" pitchFamily="18" charset="0"/>
                <a:ea typeface="Calibri" panose="020F0502020204030204" pitchFamily="34" charset="0"/>
              </a:rPr>
              <a:t>about 4 </a:t>
            </a:r>
            <a:r>
              <a:rPr lang="en-GB" b="1" dirty="0">
                <a:latin typeface="Times New Roman" panose="02020603050405020304" pitchFamily="18" charset="0"/>
                <a:ea typeface="Calibri" panose="020F0502020204030204" pitchFamily="34" charset="0"/>
              </a:rPr>
              <a:t>billion years and not about 4000 </a:t>
            </a:r>
            <a:r>
              <a:rPr lang="en-GB" b="1" dirty="0" smtClean="0">
                <a:latin typeface="Times New Roman" panose="02020603050405020304" pitchFamily="18" charset="0"/>
                <a:ea typeface="Calibri" panose="020F0502020204030204" pitchFamily="34" charset="0"/>
              </a:rPr>
              <a:t>years; </a:t>
            </a:r>
          </a:p>
          <a:p>
            <a:r>
              <a:rPr lang="en-GB" b="1" dirty="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evolution </a:t>
            </a:r>
            <a:r>
              <a:rPr lang="en-GB" b="1" dirty="0">
                <a:latin typeface="Times New Roman" panose="02020603050405020304" pitchFamily="18" charset="0"/>
                <a:ea typeface="Calibri" panose="020F0502020204030204" pitchFamily="34" charset="0"/>
              </a:rPr>
              <a:t>of </a:t>
            </a:r>
            <a:r>
              <a:rPr lang="en-GB" b="1" dirty="0" smtClean="0">
                <a:latin typeface="Times New Roman" panose="02020603050405020304" pitchFamily="18" charset="0"/>
                <a:ea typeface="Calibri" panose="020F0502020204030204" pitchFamily="34" charset="0"/>
              </a:rPr>
              <a:t>species including man </a:t>
            </a:r>
            <a:r>
              <a:rPr lang="en-GB" b="1" dirty="0">
                <a:latin typeface="Times New Roman" panose="02020603050405020304" pitchFamily="18" charset="0"/>
                <a:ea typeface="Calibri" panose="020F0502020204030204" pitchFamily="34" charset="0"/>
              </a:rPr>
              <a:t>i</a:t>
            </a:r>
            <a:r>
              <a:rPr lang="en-GB" b="1" dirty="0" smtClean="0">
                <a:latin typeface="Times New Roman" panose="02020603050405020304" pitchFamily="18" charset="0"/>
                <a:ea typeface="Calibri" panose="020F0502020204030204" pitchFamily="34" charset="0"/>
              </a:rPr>
              <a:t>s </a:t>
            </a:r>
            <a:r>
              <a:rPr lang="en-GB" b="1" dirty="0">
                <a:latin typeface="Times New Roman" panose="02020603050405020304" pitchFamily="18" charset="0"/>
                <a:ea typeface="Calibri" panose="020F0502020204030204" pitchFamily="34" charset="0"/>
              </a:rPr>
              <a:t>a result of evolution</a:t>
            </a:r>
            <a:r>
              <a:rPr lang="en-GB" b="1" dirty="0" smtClean="0">
                <a:latin typeface="Times New Roman" panose="02020603050405020304" pitchFamily="18" charset="0"/>
                <a:ea typeface="Calibri" panose="020F0502020204030204" pitchFamily="34" charset="0"/>
              </a:rPr>
              <a:t>.  </a:t>
            </a:r>
          </a:p>
          <a:p>
            <a:pPr marL="342900" indent="-342900">
              <a:spcAft>
                <a:spcPts val="0"/>
              </a:spcAft>
              <a:buFont typeface="Arial" panose="020B0604020202020204" pitchFamily="34" charset="0"/>
              <a:buChar char="•"/>
            </a:pPr>
            <a:r>
              <a:rPr lang="en-GB" sz="2000" b="1" dirty="0" smtClean="0">
                <a:solidFill>
                  <a:srgbClr val="7030A0"/>
                </a:solidFill>
                <a:latin typeface="Times New Roman" panose="02020603050405020304" pitchFamily="18" charset="0"/>
                <a:ea typeface="Calibri" panose="020F0502020204030204" pitchFamily="34" charset="0"/>
              </a:rPr>
              <a:t>Does modern </a:t>
            </a:r>
            <a:r>
              <a:rPr lang="en-GB" sz="2000" b="1" dirty="0">
                <a:solidFill>
                  <a:srgbClr val="7030A0"/>
                </a:solidFill>
                <a:latin typeface="Times New Roman" panose="02020603050405020304" pitchFamily="18" charset="0"/>
                <a:ea typeface="Calibri" panose="020F0502020204030204" pitchFamily="34" charset="0"/>
              </a:rPr>
              <a:t>science </a:t>
            </a:r>
            <a:r>
              <a:rPr lang="en-GB" sz="2000" b="1" dirty="0" smtClean="0">
                <a:solidFill>
                  <a:srgbClr val="7030A0"/>
                </a:solidFill>
                <a:latin typeface="Times New Roman" panose="02020603050405020304" pitchFamily="18" charset="0"/>
                <a:ea typeface="Calibri" panose="020F0502020204030204" pitchFamily="34" charset="0"/>
              </a:rPr>
              <a:t>lead </a:t>
            </a:r>
            <a:r>
              <a:rPr lang="en-GB" sz="2000" b="1" dirty="0">
                <a:solidFill>
                  <a:srgbClr val="7030A0"/>
                </a:solidFill>
                <a:latin typeface="Times New Roman" panose="02020603050405020304" pitchFamily="18" charset="0"/>
                <a:ea typeface="Calibri" panose="020F0502020204030204" pitchFamily="34" charset="0"/>
              </a:rPr>
              <a:t>necessarily to </a:t>
            </a:r>
            <a:r>
              <a:rPr lang="en-GB" sz="2000" b="1" dirty="0" smtClean="0">
                <a:solidFill>
                  <a:srgbClr val="7030A0"/>
                </a:solidFill>
                <a:latin typeface="Times New Roman" panose="02020603050405020304" pitchFamily="18" charset="0"/>
                <a:ea typeface="Calibri" panose="020F0502020204030204" pitchFamily="34" charset="0"/>
              </a:rPr>
              <a:t>atheism? Is God dead ? </a:t>
            </a:r>
            <a:r>
              <a:rPr lang="en-GB" sz="2000" b="1" dirty="0" smtClean="0">
                <a:latin typeface="Times New Roman" panose="02020603050405020304" pitchFamily="18" charset="0"/>
                <a:ea typeface="Calibri" panose="020F0502020204030204" pitchFamily="34" charset="0"/>
              </a:rPr>
              <a:t>(</a:t>
            </a:r>
            <a:r>
              <a:rPr lang="en-GB" sz="2000" b="1" dirty="0" err="1" smtClean="0">
                <a:latin typeface="Times New Roman" panose="02020603050405020304" pitchFamily="18" charset="0"/>
                <a:ea typeface="Calibri" panose="020F0502020204030204" pitchFamily="34" charset="0"/>
              </a:rPr>
              <a:t>F.Nietzsche</a:t>
            </a:r>
            <a:r>
              <a:rPr lang="en-GB" sz="2000" b="1" dirty="0" smtClean="0">
                <a:latin typeface="Times New Roman" panose="02020603050405020304" pitchFamily="18" charset="0"/>
                <a:ea typeface="Calibri" panose="020F0502020204030204" pitchFamily="34" charset="0"/>
              </a:rPr>
              <a:t>)</a:t>
            </a:r>
          </a:p>
          <a:p>
            <a:pPr>
              <a:spcAft>
                <a:spcPts val="0"/>
              </a:spcAft>
            </a:pPr>
            <a:r>
              <a:rPr lang="en-GB" sz="2000" b="1" dirty="0">
                <a:latin typeface="Times New Roman" panose="02020603050405020304" pitchFamily="18" charset="0"/>
                <a:ea typeface="Calibri" panose="020F0502020204030204" pitchFamily="34" charset="0"/>
              </a:rPr>
              <a:t>	</a:t>
            </a:r>
            <a:r>
              <a:rPr lang="en-GB" sz="2000" b="1" dirty="0" smtClean="0">
                <a:latin typeface="Times New Roman" panose="02020603050405020304" pitchFamily="18" charset="0"/>
                <a:ea typeface="Calibri" panose="020F0502020204030204" pitchFamily="34" charset="0"/>
              </a:rPr>
              <a:t>famous </a:t>
            </a:r>
            <a:r>
              <a:rPr lang="en-GB" sz="2000" b="1" dirty="0">
                <a:latin typeface="Times New Roman" panose="02020603050405020304" pitchFamily="18" charset="0"/>
                <a:ea typeface="Calibri" panose="020F0502020204030204" pitchFamily="34" charset="0"/>
              </a:rPr>
              <a:t>scientists </a:t>
            </a:r>
            <a:r>
              <a:rPr lang="en-GB" sz="2000" b="1" dirty="0" smtClean="0">
                <a:latin typeface="Times New Roman" panose="02020603050405020304" pitchFamily="18" charset="0"/>
                <a:ea typeface="Calibri" panose="020F0502020204030204" pitchFamily="34" charset="0"/>
              </a:rPr>
              <a:t>express </a:t>
            </a:r>
            <a:r>
              <a:rPr lang="en-GB" sz="2000" b="1" dirty="0">
                <a:latin typeface="Times New Roman" panose="02020603050405020304" pitchFamily="18" charset="0"/>
                <a:ea typeface="Calibri" panose="020F0502020204030204" pitchFamily="34" charset="0"/>
              </a:rPr>
              <a:t>themselves in this </a:t>
            </a:r>
            <a:r>
              <a:rPr lang="en-GB" sz="2000" b="1" dirty="0" smtClean="0">
                <a:latin typeface="Times New Roman" panose="02020603050405020304" pitchFamily="18" charset="0"/>
                <a:ea typeface="Calibri" panose="020F0502020204030204" pitchFamily="34" charset="0"/>
              </a:rPr>
              <a:t>way</a:t>
            </a:r>
          </a:p>
        </p:txBody>
      </p:sp>
      <p:sp>
        <p:nvSpPr>
          <p:cNvPr id="6" name="TextBox 5"/>
          <p:cNvSpPr txBox="1"/>
          <p:nvPr/>
        </p:nvSpPr>
        <p:spPr>
          <a:xfrm>
            <a:off x="2022475" y="5599727"/>
            <a:ext cx="5921375" cy="461665"/>
          </a:xfrm>
          <a:prstGeom prst="rect">
            <a:avLst/>
          </a:prstGeom>
          <a:noFill/>
          <a:ln>
            <a:solidFill>
              <a:srgbClr val="FF0000"/>
            </a:solidFill>
          </a:ln>
        </p:spPr>
        <p:txBody>
          <a:bodyPr wrap="square" rtlCol="0">
            <a:spAutoFit/>
          </a:bodyPr>
          <a:lstStyle/>
          <a:p>
            <a:r>
              <a:rPr lang="de-CH" sz="2400" b="1" dirty="0" err="1" smtClean="0">
                <a:solidFill>
                  <a:srgbClr val="FF0000"/>
                </a:solidFill>
              </a:rPr>
              <a:t>Wrong</a:t>
            </a:r>
            <a:r>
              <a:rPr lang="de-CH" sz="2400" b="1" dirty="0" smtClean="0">
                <a:solidFill>
                  <a:srgbClr val="FF0000"/>
                </a:solidFill>
              </a:rPr>
              <a:t>: </a:t>
            </a:r>
            <a:r>
              <a:rPr lang="de-CH" sz="2400" b="1" dirty="0" err="1" smtClean="0">
                <a:solidFill>
                  <a:srgbClr val="FF0000"/>
                </a:solidFill>
              </a:rPr>
              <a:t>science</a:t>
            </a:r>
            <a:r>
              <a:rPr lang="de-CH" sz="2400" b="1" dirty="0" smtClean="0">
                <a:solidFill>
                  <a:srgbClr val="FF0000"/>
                </a:solidFill>
              </a:rPr>
              <a:t> </a:t>
            </a:r>
            <a:r>
              <a:rPr lang="de-CH" sz="2400" b="1" dirty="0" err="1" smtClean="0">
                <a:solidFill>
                  <a:srgbClr val="FF0000"/>
                </a:solidFill>
              </a:rPr>
              <a:t>and</a:t>
            </a:r>
            <a:r>
              <a:rPr lang="de-CH" sz="2400" b="1" dirty="0" smtClean="0">
                <a:solidFill>
                  <a:srgbClr val="FF0000"/>
                </a:solidFill>
              </a:rPr>
              <a:t> </a:t>
            </a:r>
            <a:r>
              <a:rPr lang="de-CH" sz="2400" b="1" dirty="0" err="1" smtClean="0">
                <a:solidFill>
                  <a:srgbClr val="FF0000"/>
                </a:solidFill>
              </a:rPr>
              <a:t>faith</a:t>
            </a:r>
            <a:r>
              <a:rPr lang="de-CH" sz="2400" b="1" dirty="0" smtClean="0">
                <a:solidFill>
                  <a:srgbClr val="FF0000"/>
                </a:solidFill>
              </a:rPr>
              <a:t> </a:t>
            </a:r>
            <a:r>
              <a:rPr lang="de-CH" sz="2400" b="1" dirty="0" err="1" smtClean="0">
                <a:solidFill>
                  <a:srgbClr val="FF0000"/>
                </a:solidFill>
              </a:rPr>
              <a:t>are</a:t>
            </a:r>
            <a:r>
              <a:rPr lang="de-CH" sz="2400" b="1" dirty="0" smtClean="0">
                <a:solidFill>
                  <a:srgbClr val="FF0000"/>
                </a:solidFill>
              </a:rPr>
              <a:t> </a:t>
            </a:r>
            <a:r>
              <a:rPr lang="de-CH" sz="2400" b="1" dirty="0" err="1" smtClean="0">
                <a:solidFill>
                  <a:srgbClr val="FF0000"/>
                </a:solidFill>
              </a:rPr>
              <a:t>compatible</a:t>
            </a:r>
            <a:r>
              <a:rPr lang="de-CH" sz="2400" b="1" dirty="0" smtClean="0">
                <a:solidFill>
                  <a:srgbClr val="FF0000"/>
                </a:solidFill>
              </a:rPr>
              <a:t>!</a:t>
            </a:r>
            <a:endParaRPr lang="en-GB" sz="2400" b="1" dirty="0">
              <a:solidFill>
                <a:srgbClr val="FF0000"/>
              </a:solidFill>
            </a:endParaRPr>
          </a:p>
        </p:txBody>
      </p:sp>
    </p:spTree>
    <p:extLst>
      <p:ext uri="{BB962C8B-B14F-4D97-AF65-F5344CB8AC3E}">
        <p14:creationId xmlns:p14="http://schemas.microsoft.com/office/powerpoint/2010/main" val="1325683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75" y="753870"/>
            <a:ext cx="8334375" cy="3600986"/>
          </a:xfrm>
          <a:prstGeom prst="rect">
            <a:avLst/>
          </a:prstGeom>
        </p:spPr>
        <p:txBody>
          <a:bodyPr wrap="square">
            <a:spAutoFit/>
          </a:bodyPr>
          <a:lstStyle/>
          <a:p>
            <a:pPr marL="342900" indent="-342900">
              <a:buFont typeface="Wingdings" panose="05000000000000000000" pitchFamily="2" charset="2"/>
              <a:buChar char="v"/>
            </a:pPr>
            <a:r>
              <a:rPr lang="en-GB" sz="2400" b="1" dirty="0" smtClean="0">
                <a:latin typeface="Times New Roman" panose="02020603050405020304" pitchFamily="18" charset="0"/>
                <a:ea typeface="Calibri" panose="020F0502020204030204" pitchFamily="34" charset="0"/>
              </a:rPr>
              <a:t>in </a:t>
            </a:r>
            <a:r>
              <a:rPr lang="en-GB" sz="2400" b="1" dirty="0">
                <a:latin typeface="Times New Roman" panose="02020603050405020304" pitchFamily="18" charset="0"/>
                <a:ea typeface="Calibri" panose="020F0502020204030204" pitchFamily="34" charset="0"/>
              </a:rPr>
              <a:t>science is based on </a:t>
            </a:r>
            <a:r>
              <a:rPr lang="en-GB" sz="3200" b="1" dirty="0" smtClean="0">
                <a:solidFill>
                  <a:srgbClr val="FF0000"/>
                </a:solidFill>
                <a:latin typeface="Times New Roman" panose="02020603050405020304" pitchFamily="18" charset="0"/>
                <a:ea typeface="Calibri" panose="020F0502020204030204" pitchFamily="34" charset="0"/>
              </a:rPr>
              <a:t>reproducible</a:t>
            </a:r>
            <a:r>
              <a:rPr lang="en-GB" sz="2400" b="1" dirty="0" smtClean="0">
                <a:latin typeface="Times New Roman" panose="02020603050405020304" pitchFamily="18" charset="0"/>
                <a:ea typeface="Calibri" panose="020F0502020204030204" pitchFamily="34" charset="0"/>
              </a:rPr>
              <a:t> observations </a:t>
            </a:r>
            <a:r>
              <a:rPr lang="en-GB" sz="2400" b="1" dirty="0">
                <a:latin typeface="Times New Roman" panose="02020603050405020304" pitchFamily="18" charset="0"/>
                <a:ea typeface="Calibri" panose="020F0502020204030204" pitchFamily="34" charset="0"/>
              </a:rPr>
              <a:t>anytime and anywhere </a:t>
            </a:r>
            <a:endParaRPr lang="en-GB" sz="2400" b="1" dirty="0" smtClean="0">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v"/>
            </a:pPr>
            <a:r>
              <a:rPr lang="en-GB" sz="2400" b="1" dirty="0" smtClean="0">
                <a:latin typeface="Times New Roman" panose="02020603050405020304" pitchFamily="18" charset="0"/>
                <a:ea typeface="Calibri" panose="020F0502020204030204" pitchFamily="34" charset="0"/>
              </a:rPr>
              <a:t>in </a:t>
            </a:r>
            <a:r>
              <a:rPr lang="en-GB" sz="2400" b="1" dirty="0">
                <a:latin typeface="Times New Roman" panose="02020603050405020304" pitchFamily="18" charset="0"/>
                <a:ea typeface="Calibri" panose="020F0502020204030204" pitchFamily="34" charset="0"/>
              </a:rPr>
              <a:t>religion it depends on </a:t>
            </a:r>
            <a:r>
              <a:rPr lang="en-GB" sz="3200" b="1" dirty="0" smtClean="0">
                <a:solidFill>
                  <a:srgbClr val="009900"/>
                </a:solidFill>
                <a:latin typeface="Times New Roman" panose="02020603050405020304" pitchFamily="18" charset="0"/>
                <a:ea typeface="Calibri" panose="020F0502020204030204" pitchFamily="34" charset="0"/>
              </a:rPr>
              <a:t>revelation</a:t>
            </a:r>
            <a:r>
              <a:rPr lang="en-GB" sz="2400" b="1" dirty="0" smtClean="0">
                <a:latin typeface="Times New Roman" panose="02020603050405020304" pitchFamily="18" charset="0"/>
                <a:ea typeface="Calibri" panose="020F0502020204030204" pitchFamily="34" charset="0"/>
              </a:rPr>
              <a:t>, </a:t>
            </a:r>
            <a:br>
              <a:rPr lang="en-GB" sz="2400" b="1" dirty="0" smtClean="0">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normally </a:t>
            </a:r>
            <a:r>
              <a:rPr lang="en-GB" sz="2400" b="1" dirty="0">
                <a:latin typeface="Times New Roman" panose="02020603050405020304" pitchFamily="18" charset="0"/>
                <a:ea typeface="Calibri" panose="020F0502020204030204" pitchFamily="34" charset="0"/>
              </a:rPr>
              <a:t>not repeatable at </a:t>
            </a:r>
            <a:r>
              <a:rPr lang="en-GB" sz="2400" b="1" dirty="0" smtClean="0">
                <a:latin typeface="Times New Roman" panose="02020603050405020304" pitchFamily="18" charset="0"/>
                <a:ea typeface="Calibri" panose="020F0502020204030204" pitchFamily="34" charset="0"/>
              </a:rPr>
              <a:t>will</a:t>
            </a:r>
            <a:br>
              <a:rPr lang="en-GB" sz="24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no scientific statements concerning miracles (not repeatable!)</a:t>
            </a:r>
          </a:p>
          <a:p>
            <a:pPr marL="342900" indent="-342900">
              <a:buFont typeface="Wingdings" panose="05000000000000000000" pitchFamily="2" charset="2"/>
              <a:buChar char="v"/>
            </a:pPr>
            <a:r>
              <a:rPr lang="en-GB" sz="2800" b="1" dirty="0">
                <a:solidFill>
                  <a:srgbClr val="0070C0"/>
                </a:solidFill>
                <a:latin typeface="Times New Roman" panose="02020603050405020304" pitchFamily="18" charset="0"/>
                <a:ea typeface="Calibri" panose="020F0502020204030204" pitchFamily="34" charset="0"/>
              </a:rPr>
              <a:t>Hence science and </a:t>
            </a:r>
            <a:r>
              <a:rPr lang="en-GB" sz="2800" b="1" dirty="0" smtClean="0">
                <a:solidFill>
                  <a:srgbClr val="0070C0"/>
                </a:solidFill>
                <a:latin typeface="Times New Roman" panose="02020603050405020304" pitchFamily="18" charset="0"/>
                <a:ea typeface="Calibri" panose="020F0502020204030204" pitchFamily="34" charset="0"/>
              </a:rPr>
              <a:t>faith are compatible, </a:t>
            </a:r>
            <a:br>
              <a:rPr lang="en-GB" sz="2800" b="1" dirty="0" smtClean="0">
                <a:solidFill>
                  <a:srgbClr val="0070C0"/>
                </a:solidFill>
                <a:latin typeface="Times New Roman" panose="02020603050405020304" pitchFamily="18" charset="0"/>
                <a:ea typeface="Calibri" panose="020F0502020204030204" pitchFamily="34" charset="0"/>
              </a:rPr>
            </a:br>
            <a:r>
              <a:rPr lang="en-GB" sz="2800" b="1" dirty="0" smtClean="0">
                <a:solidFill>
                  <a:srgbClr val="0070C0"/>
                </a:solidFill>
                <a:latin typeface="Times New Roman" panose="02020603050405020304" pitchFamily="18" charset="0"/>
                <a:ea typeface="Calibri" panose="020F0502020204030204" pitchFamily="34" charset="0"/>
              </a:rPr>
              <a:t>not in conflict</a:t>
            </a:r>
            <a:r>
              <a:rPr lang="en-GB" sz="2400" b="1" dirty="0" smtClean="0">
                <a:latin typeface="Times New Roman" panose="02020603050405020304" pitchFamily="18" charset="0"/>
                <a:ea typeface="Calibri" panose="020F0502020204030204" pitchFamily="34" charset="0"/>
              </a:rPr>
              <a:t/>
            </a:r>
            <a:br>
              <a:rPr lang="en-GB" sz="24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Different ways of perceiving </a:t>
            </a:r>
            <a:r>
              <a:rPr lang="en-GB" sz="2000" b="1" dirty="0">
                <a:latin typeface="Times New Roman" panose="02020603050405020304" pitchFamily="18" charset="0"/>
                <a:ea typeface="Calibri" panose="020F0502020204030204" pitchFamily="34" charset="0"/>
              </a:rPr>
              <a:t>the </a:t>
            </a:r>
            <a:r>
              <a:rPr lang="en-GB" sz="2000" b="1" dirty="0" smtClean="0">
                <a:latin typeface="Times New Roman" panose="02020603050405020304" pitchFamily="18" charset="0"/>
                <a:ea typeface="Calibri" panose="020F0502020204030204" pitchFamily="34" charset="0"/>
              </a:rPr>
              <a:t>same world,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even if seem </a:t>
            </a:r>
            <a:r>
              <a:rPr lang="en-GB" sz="2000" b="1" dirty="0">
                <a:latin typeface="Times New Roman" panose="02020603050405020304" pitchFamily="18" charset="0"/>
                <a:ea typeface="Calibri" panose="020F0502020204030204" pitchFamily="34" charset="0"/>
              </a:rPr>
              <a:t>to contradict each </a:t>
            </a:r>
            <a:r>
              <a:rPr lang="en-GB" sz="2000" b="1" dirty="0" smtClean="0">
                <a:latin typeface="Times New Roman" panose="02020603050405020304" pitchFamily="18" charset="0"/>
                <a:ea typeface="Calibri" panose="020F0502020204030204" pitchFamily="34" charset="0"/>
              </a:rPr>
              <a:t>other</a:t>
            </a:r>
          </a:p>
        </p:txBody>
      </p:sp>
      <p:sp>
        <p:nvSpPr>
          <p:cNvPr id="3" name="Rectangle 2"/>
          <p:cNvSpPr/>
          <p:nvPr/>
        </p:nvSpPr>
        <p:spPr>
          <a:xfrm>
            <a:off x="752475" y="4670711"/>
            <a:ext cx="8867775" cy="1459310"/>
          </a:xfrm>
          <a:prstGeom prst="rect">
            <a:avLst/>
          </a:prstGeom>
        </p:spPr>
        <p:txBody>
          <a:bodyPr wrap="square">
            <a:spAutoFit/>
          </a:bodyPr>
          <a:lstStyle/>
          <a:p>
            <a:pPr>
              <a:lnSpc>
                <a:spcPct val="107000"/>
              </a:lnSpc>
              <a:spcAft>
                <a:spcPts val="800"/>
              </a:spcAft>
            </a:pPr>
            <a:r>
              <a:rPr lang="de-CH" sz="3200" b="1" dirty="0">
                <a:solidFill>
                  <a:srgbClr val="FF0000"/>
                </a:solidFill>
                <a:latin typeface="Times New Roman" panose="02020603050405020304" pitchFamily="18" charset="0"/>
                <a:ea typeface="Calibri" panose="020F0502020204030204" pitchFamily="34" charset="0"/>
              </a:rPr>
              <a:t>Science </a:t>
            </a:r>
            <a:r>
              <a:rPr lang="de-CH" sz="3200" b="1" dirty="0" err="1">
                <a:solidFill>
                  <a:srgbClr val="FF0000"/>
                </a:solidFill>
                <a:latin typeface="Times New Roman" panose="02020603050405020304" pitchFamily="18" charset="0"/>
                <a:ea typeface="Calibri" panose="020F0502020204030204" pitchFamily="34" charset="0"/>
              </a:rPr>
              <a:t>cannot</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make</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any</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statements</a:t>
            </a:r>
            <a:r>
              <a:rPr lang="de-CH" sz="3200" b="1" dirty="0">
                <a:solidFill>
                  <a:srgbClr val="FF0000"/>
                </a:solidFill>
                <a:latin typeface="Times New Roman" panose="02020603050405020304" pitchFamily="18" charset="0"/>
                <a:ea typeface="Calibri" panose="020F0502020204030204" pitchFamily="34" charset="0"/>
              </a:rPr>
              <a:t> on </a:t>
            </a:r>
            <a:r>
              <a:rPr lang="de-CH" sz="3200" b="1" dirty="0" err="1">
                <a:solidFill>
                  <a:srgbClr val="FF0000"/>
                </a:solidFill>
                <a:latin typeface="Times New Roman" panose="02020603050405020304" pitchFamily="18" charset="0"/>
                <a:ea typeface="Calibri" panose="020F0502020204030204" pitchFamily="34" charset="0"/>
              </a:rPr>
              <a:t>religion</a:t>
            </a:r>
            <a:r>
              <a:rPr lang="de-CH" sz="3200" b="1" dirty="0">
                <a:solidFill>
                  <a:srgbClr val="FF0000"/>
                </a:solidFill>
                <a:latin typeface="Times New Roman" panose="02020603050405020304" pitchFamily="18" charset="0"/>
                <a:ea typeface="Calibri" panose="020F0502020204030204" pitchFamily="34" charset="0"/>
              </a:rPr>
              <a:t> </a:t>
            </a:r>
            <a:r>
              <a:rPr lang="de-CH" sz="2400" b="1" dirty="0" smtClean="0">
                <a:latin typeface="Times New Roman" panose="02020603050405020304" pitchFamily="18" charset="0"/>
                <a:ea typeface="Calibri" panose="020F0502020204030204" pitchFamily="34" charset="0"/>
              </a:rPr>
              <a:t/>
            </a:r>
            <a:br>
              <a:rPr lang="de-CH" sz="2400" b="1" dirty="0" smtClean="0">
                <a:latin typeface="Times New Roman" panose="02020603050405020304" pitchFamily="18" charset="0"/>
                <a:ea typeface="Calibri" panose="020F0502020204030204" pitchFamily="34" charset="0"/>
              </a:rPr>
            </a:br>
            <a:r>
              <a:rPr lang="de-CH" sz="2800" b="1" dirty="0" smtClean="0">
                <a:solidFill>
                  <a:srgbClr val="3333CC"/>
                </a:solidFill>
                <a:latin typeface="Times New Roman" panose="02020603050405020304" pitchFamily="18" charset="0"/>
                <a:ea typeface="Calibri" panose="020F0502020204030204" pitchFamily="34" charset="0"/>
              </a:rPr>
              <a:t>Nor on </a:t>
            </a:r>
            <a:r>
              <a:rPr lang="de-CH" sz="2800" b="1" dirty="0" err="1" smtClean="0">
                <a:solidFill>
                  <a:srgbClr val="3333CC"/>
                </a:solidFill>
                <a:latin typeface="Times New Roman" panose="02020603050405020304" pitchFamily="18" charset="0"/>
                <a:ea typeface="Calibri" panose="020F0502020204030204" pitchFamily="34" charset="0"/>
              </a:rPr>
              <a:t>aestethics</a:t>
            </a:r>
            <a:r>
              <a:rPr lang="de-CH" sz="2800" b="1" dirty="0" smtClean="0">
                <a:solidFill>
                  <a:srgbClr val="3333CC"/>
                </a:solidFill>
                <a:latin typeface="Times New Roman" panose="02020603050405020304" pitchFamily="18" charset="0"/>
                <a:ea typeface="Calibri" panose="020F0502020204030204" pitchFamily="34" charset="0"/>
              </a:rPr>
              <a:t> </a:t>
            </a:r>
            <a:r>
              <a:rPr lang="de-CH" sz="2800" b="1" dirty="0" err="1" smtClean="0">
                <a:solidFill>
                  <a:srgbClr val="3333CC"/>
                </a:solidFill>
                <a:latin typeface="Times New Roman" panose="02020603050405020304" pitchFamily="18" charset="0"/>
                <a:ea typeface="Calibri" panose="020F0502020204030204" pitchFamily="34" charset="0"/>
              </a:rPr>
              <a:t>or</a:t>
            </a:r>
            <a:r>
              <a:rPr lang="de-CH" sz="2800" b="1" dirty="0" smtClean="0">
                <a:solidFill>
                  <a:srgbClr val="3333CC"/>
                </a:solidFill>
                <a:latin typeface="Times New Roman" panose="02020603050405020304" pitchFamily="18" charset="0"/>
                <a:ea typeface="Calibri" panose="020F0502020204030204" pitchFamily="34" charset="0"/>
              </a:rPr>
              <a:t> </a:t>
            </a:r>
            <a:r>
              <a:rPr lang="de-CH" sz="2800" b="1" dirty="0" err="1">
                <a:solidFill>
                  <a:srgbClr val="3333CC"/>
                </a:solidFill>
                <a:latin typeface="Times New Roman" panose="02020603050405020304" pitchFamily="18" charset="0"/>
                <a:ea typeface="Calibri" panose="020F0502020204030204" pitchFamily="34" charset="0"/>
              </a:rPr>
              <a:t>ethics</a:t>
            </a:r>
            <a:endParaRPr lang="de-CH" sz="2800" b="1" dirty="0">
              <a:solidFill>
                <a:srgbClr val="3333CC"/>
              </a:solidFill>
              <a:latin typeface="Times New Roman" panose="02020603050405020304" pitchFamily="18" charset="0"/>
              <a:ea typeface="Calibri" panose="020F0502020204030204" pitchFamily="34" charset="0"/>
            </a:endParaRPr>
          </a:p>
          <a:p>
            <a:pPr>
              <a:lnSpc>
                <a:spcPct val="107000"/>
              </a:lnSpc>
              <a:spcAft>
                <a:spcPts val="800"/>
              </a:spcAft>
            </a:pPr>
            <a:endParaRPr lang="de-CH" dirty="0">
              <a:effectLst/>
              <a:latin typeface="Times New Roman" panose="02020603050405020304" pitchFamily="18" charset="0"/>
              <a:ea typeface="Calibri" panose="020F0502020204030204" pitchFamily="34" charset="0"/>
            </a:endParaRPr>
          </a:p>
        </p:txBody>
      </p:sp>
      <p:sp>
        <p:nvSpPr>
          <p:cNvPr id="4" name="TextBox 3"/>
          <p:cNvSpPr txBox="1"/>
          <p:nvPr/>
        </p:nvSpPr>
        <p:spPr>
          <a:xfrm>
            <a:off x="2730499" y="308339"/>
            <a:ext cx="3184525" cy="584775"/>
          </a:xfrm>
          <a:prstGeom prst="rect">
            <a:avLst/>
          </a:prstGeom>
          <a:noFill/>
        </p:spPr>
        <p:txBody>
          <a:bodyPr wrap="square" rtlCol="0">
            <a:spAutoFit/>
          </a:bodyPr>
          <a:lstStyle/>
          <a:p>
            <a:r>
              <a:rPr lang="de-CH" sz="3200" b="1" dirty="0" err="1" smtClean="0"/>
              <a:t>What</a:t>
            </a:r>
            <a:r>
              <a:rPr lang="de-CH" sz="3200" b="1" dirty="0" smtClean="0"/>
              <a:t> </a:t>
            </a:r>
            <a:r>
              <a:rPr lang="de-CH" sz="3200" b="1" dirty="0" err="1" smtClean="0"/>
              <a:t>is</a:t>
            </a:r>
            <a:r>
              <a:rPr lang="de-CH" sz="3200" b="1" dirty="0" smtClean="0"/>
              <a:t> ‘</a:t>
            </a:r>
            <a:r>
              <a:rPr lang="de-CH" sz="3200" b="1" dirty="0" err="1" smtClean="0"/>
              <a:t>truth</a:t>
            </a:r>
            <a:r>
              <a:rPr lang="de-CH" sz="3200" b="1" dirty="0" smtClean="0"/>
              <a:t>’?</a:t>
            </a:r>
            <a:endParaRPr lang="en-GB"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101" y="215168"/>
            <a:ext cx="2023300" cy="135589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850" y="1935930"/>
            <a:ext cx="2912533" cy="3834111"/>
          </a:xfrm>
          <a:prstGeom prst="rect">
            <a:avLst/>
          </a:prstGeom>
        </p:spPr>
      </p:pic>
    </p:spTree>
    <p:extLst>
      <p:ext uri="{BB962C8B-B14F-4D97-AF65-F5344CB8AC3E}">
        <p14:creationId xmlns:p14="http://schemas.microsoft.com/office/powerpoint/2010/main" val="21195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557" y="4090361"/>
            <a:ext cx="6431604" cy="2123658"/>
          </a:xfrm>
          <a:prstGeom prst="rect">
            <a:avLst/>
          </a:prstGeom>
        </p:spPr>
        <p:txBody>
          <a:bodyPr wrap="square">
            <a:spAutoFit/>
          </a:bodyPr>
          <a:lstStyle/>
          <a:p>
            <a:r>
              <a:rPr lang="en-GB" sz="2400" b="1" dirty="0" smtClean="0">
                <a:solidFill>
                  <a:srgbClr val="3333CC"/>
                </a:solidFill>
                <a:latin typeface="Times New Roman" panose="02020603050405020304" pitchFamily="18" charset="0"/>
                <a:ea typeface="Calibri" panose="020F0502020204030204" pitchFamily="34" charset="0"/>
              </a:rPr>
              <a:t>Pope </a:t>
            </a:r>
            <a:r>
              <a:rPr lang="en-GB" sz="2400" b="1" dirty="0">
                <a:solidFill>
                  <a:srgbClr val="3333CC"/>
                </a:solidFill>
                <a:latin typeface="Times New Roman" panose="02020603050405020304" pitchFamily="18" charset="0"/>
                <a:ea typeface="Calibri" panose="020F0502020204030204" pitchFamily="34" charset="0"/>
              </a:rPr>
              <a:t>Johannes Paulus II visited CERN in 1983</a:t>
            </a:r>
            <a:r>
              <a:rPr lang="en-GB" sz="2400" dirty="0">
                <a:latin typeface="Times New Roman" panose="02020603050405020304" pitchFamily="18" charset="0"/>
                <a:ea typeface="Calibri" panose="020F0502020204030204" pitchFamily="34" charset="0"/>
              </a:rPr>
              <a:t>, </a:t>
            </a:r>
            <a:r>
              <a:rPr lang="en-GB" sz="2400" dirty="0" smtClean="0">
                <a:latin typeface="Times New Roman" panose="02020603050405020304" pitchFamily="18" charset="0"/>
                <a:ea typeface="Calibri" panose="020F0502020204030204" pitchFamily="34" charset="0"/>
              </a:rPr>
              <a:t/>
            </a:r>
            <a:br>
              <a:rPr lang="en-GB" sz="2400" dirty="0" smtClean="0">
                <a:latin typeface="Times New Roman" panose="02020603050405020304" pitchFamily="18" charset="0"/>
                <a:ea typeface="Calibri" panose="020F0502020204030204" pitchFamily="34" charset="0"/>
              </a:rPr>
            </a:br>
            <a:r>
              <a:rPr lang="en-GB" sz="2400" b="1" dirty="0" smtClean="0">
                <a:solidFill>
                  <a:srgbClr val="009900"/>
                </a:solidFill>
                <a:latin typeface="Times New Roman" panose="02020603050405020304" pitchFamily="18" charset="0"/>
                <a:ea typeface="Calibri" panose="020F0502020204030204" pitchFamily="34" charset="0"/>
              </a:rPr>
              <a:t>In discussion we agreed fully on this argument</a:t>
            </a:r>
            <a:r>
              <a:rPr lang="en-GB" sz="2400" b="1" dirty="0" smtClean="0">
                <a:latin typeface="Times New Roman" panose="02020603050405020304" pitchFamily="18" charset="0"/>
                <a:ea typeface="Calibri" panose="020F0502020204030204" pitchFamily="34" charset="0"/>
              </a:rPr>
              <a:t>. </a:t>
            </a:r>
            <a:br>
              <a:rPr lang="en-GB" sz="2400" b="1" dirty="0" smtClean="0">
                <a:latin typeface="Times New Roman" panose="02020603050405020304" pitchFamily="18" charset="0"/>
                <a:ea typeface="Calibri" panose="020F0502020204030204" pitchFamily="34" charset="0"/>
              </a:rPr>
            </a:br>
            <a:r>
              <a:rPr lang="en-GB" sz="2000" b="1" dirty="0"/>
              <a:t>My question: what then about Galileo Galilei </a:t>
            </a:r>
            <a:r>
              <a:rPr lang="en-GB" sz="2000" b="1" dirty="0" smtClean="0"/>
              <a:t/>
            </a:r>
            <a:br>
              <a:rPr lang="en-GB" sz="2000" b="1" dirty="0" smtClean="0"/>
            </a:br>
            <a:r>
              <a:rPr lang="en-GB" sz="2000" b="1" dirty="0" smtClean="0"/>
              <a:t>Answer: no document signed against him by a pope, </a:t>
            </a:r>
            <a:br>
              <a:rPr lang="en-GB" sz="2000" b="1" dirty="0" smtClean="0"/>
            </a:br>
            <a:r>
              <a:rPr lang="en-GB" sz="2000" b="1" dirty="0" smtClean="0"/>
              <a:t>only inquisition, matter of discipline </a:t>
            </a:r>
            <a:br>
              <a:rPr lang="en-GB" sz="2000" b="1" dirty="0" smtClean="0"/>
            </a:br>
            <a:r>
              <a:rPr lang="en-GB" sz="2000" b="1" dirty="0" smtClean="0"/>
              <a:t>a </a:t>
            </a:r>
            <a:r>
              <a:rPr lang="en-GB" sz="2000" b="1" dirty="0"/>
              <a:t>few years later </a:t>
            </a:r>
            <a:r>
              <a:rPr lang="en-GB" sz="2000" b="1" dirty="0" smtClean="0"/>
              <a:t>Galileo was </a:t>
            </a:r>
            <a:r>
              <a:rPr lang="en-GB" sz="2000" b="1" dirty="0"/>
              <a:t>vindicated by the Vatican</a:t>
            </a:r>
            <a:r>
              <a:rPr lang="en-GB" sz="2400" b="1" dirty="0"/>
              <a:t>. </a:t>
            </a:r>
            <a:endParaRPr lang="en-GB" sz="2400" b="1" dirty="0" smtClean="0"/>
          </a:p>
        </p:txBody>
      </p:sp>
      <p:pic>
        <p:nvPicPr>
          <p:cNvPr id="4" name="Picture 3" descr="C:\MzDocuments\Lep_Buch\LEPFigures\FigChap12\PopeModel.jpg"/>
          <p:cNvPicPr>
            <a:picLocks noChangeAspect="1" noChangeArrowheads="1"/>
          </p:cNvPicPr>
          <p:nvPr/>
        </p:nvPicPr>
        <p:blipFill>
          <a:blip r:embed="rId2" cstate="print"/>
          <a:srcRect/>
          <a:stretch>
            <a:fillRect/>
          </a:stretch>
        </p:blipFill>
        <p:spPr bwMode="auto">
          <a:xfrm>
            <a:off x="893880" y="337243"/>
            <a:ext cx="3367224" cy="3583734"/>
          </a:xfrm>
          <a:prstGeom prst="rect">
            <a:avLst/>
          </a:prstGeom>
          <a:noFill/>
        </p:spPr>
      </p:pic>
      <p:pic>
        <p:nvPicPr>
          <p:cNvPr id="6" name="Picture 3" descr="C:\MzDocuments\Lep_Buch\LEPFigures\FigChap12\Erdbeeren.bmp"/>
          <p:cNvPicPr>
            <a:picLocks noChangeAspect="1" noChangeArrowheads="1"/>
          </p:cNvPicPr>
          <p:nvPr/>
        </p:nvPicPr>
        <p:blipFill>
          <a:blip r:embed="rId3" cstate="print"/>
          <a:srcRect/>
          <a:stretch>
            <a:fillRect/>
          </a:stretch>
        </p:blipFill>
        <p:spPr bwMode="auto">
          <a:xfrm>
            <a:off x="7872984" y="154363"/>
            <a:ext cx="3970109" cy="5905247"/>
          </a:xfrm>
          <a:prstGeom prst="rect">
            <a:avLst/>
          </a:prstGeom>
          <a:noFill/>
        </p:spPr>
      </p:pic>
      <p:sp>
        <p:nvSpPr>
          <p:cNvPr id="7" name="Rectangle 6"/>
          <p:cNvSpPr/>
          <p:nvPr/>
        </p:nvSpPr>
        <p:spPr>
          <a:xfrm>
            <a:off x="8501656" y="6214019"/>
            <a:ext cx="3010504" cy="369332"/>
          </a:xfrm>
          <a:prstGeom prst="rect">
            <a:avLst/>
          </a:prstGeom>
        </p:spPr>
        <p:txBody>
          <a:bodyPr wrap="none">
            <a:spAutoFit/>
          </a:bodyPr>
          <a:lstStyle/>
          <a:p>
            <a:r>
              <a:rPr lang="en-GB" b="1" dirty="0">
                <a:solidFill>
                  <a:prstClr val="black"/>
                </a:solidFill>
              </a:rPr>
              <a:t>Original graph shown to Pope</a:t>
            </a:r>
          </a:p>
        </p:txBody>
      </p:sp>
    </p:spTree>
    <p:extLst>
      <p:ext uri="{BB962C8B-B14F-4D97-AF65-F5344CB8AC3E}">
        <p14:creationId xmlns:p14="http://schemas.microsoft.com/office/powerpoint/2010/main" val="3053337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3583" y="1906693"/>
            <a:ext cx="6096000" cy="2431435"/>
          </a:xfrm>
          <a:prstGeom prst="rect">
            <a:avLst/>
          </a:prstGeom>
        </p:spPr>
        <p:txBody>
          <a:bodyPr>
            <a:spAutoFit/>
          </a:bodyPr>
          <a:lstStyle/>
          <a:p>
            <a:r>
              <a:rPr lang="en-GB" sz="2800" b="1" dirty="0" smtClean="0">
                <a:solidFill>
                  <a:srgbClr val="009900"/>
                </a:solidFill>
              </a:rPr>
              <a:t>Dalai </a:t>
            </a:r>
            <a:r>
              <a:rPr lang="en-GB" sz="2800" b="1" dirty="0">
                <a:solidFill>
                  <a:srgbClr val="009900"/>
                </a:solidFill>
              </a:rPr>
              <a:t>Lama </a:t>
            </a:r>
            <a:r>
              <a:rPr lang="en-GB" sz="2800" b="1" dirty="0" smtClean="0">
                <a:solidFill>
                  <a:srgbClr val="009900"/>
                </a:solidFill>
              </a:rPr>
              <a:t>at CERN</a:t>
            </a:r>
            <a:r>
              <a:rPr lang="en-GB" sz="2800" b="1" dirty="0" smtClean="0"/>
              <a:t>:</a:t>
            </a:r>
            <a:br>
              <a:rPr lang="en-GB" sz="2800" b="1" dirty="0" smtClean="0"/>
            </a:br>
            <a:r>
              <a:rPr lang="en-GB" sz="2800" b="1" dirty="0" smtClean="0"/>
              <a:t>same </a:t>
            </a:r>
            <a:r>
              <a:rPr lang="en-GB" sz="2800" b="1" dirty="0"/>
              <a:t>conclusion</a:t>
            </a:r>
            <a:r>
              <a:rPr lang="en-GB" sz="2400" dirty="0" smtClean="0"/>
              <a:t>.</a:t>
            </a:r>
          </a:p>
          <a:p>
            <a:r>
              <a:rPr lang="en-GB" sz="2400" dirty="0" smtClean="0"/>
              <a:t> </a:t>
            </a:r>
            <a:r>
              <a:rPr lang="en-GB" sz="2400" dirty="0"/>
              <a:t>When I expressed my surprise that he fully agreed with the Pope he answered that he had dinner regularly with the Pope where they discussed such questions.</a:t>
            </a:r>
            <a:endParaRPr lang="de-CH" sz="2400" dirty="0"/>
          </a:p>
        </p:txBody>
      </p:sp>
      <p:pic>
        <p:nvPicPr>
          <p:cNvPr id="4" name="Picture 3"/>
          <p:cNvPicPr>
            <a:picLocks noChangeAspect="1"/>
          </p:cNvPicPr>
          <p:nvPr/>
        </p:nvPicPr>
        <p:blipFill>
          <a:blip r:embed="rId2"/>
          <a:stretch>
            <a:fillRect/>
          </a:stretch>
        </p:blipFill>
        <p:spPr>
          <a:xfrm>
            <a:off x="7032038" y="592390"/>
            <a:ext cx="3961827" cy="5817553"/>
          </a:xfrm>
          <a:prstGeom prst="rect">
            <a:avLst/>
          </a:prstGeom>
        </p:spPr>
      </p:pic>
    </p:spTree>
    <p:extLst>
      <p:ext uri="{BB962C8B-B14F-4D97-AF65-F5344CB8AC3E}">
        <p14:creationId xmlns:p14="http://schemas.microsoft.com/office/powerpoint/2010/main" val="388103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512"/>
            <a:ext cx="10515600" cy="966788"/>
          </a:xfrm>
        </p:spPr>
        <p:txBody>
          <a:bodyPr>
            <a:normAutofit/>
          </a:bodyPr>
          <a:lstStyle/>
          <a:p>
            <a:r>
              <a:rPr lang="de-CH" sz="4000" b="1" dirty="0" smtClean="0">
                <a:solidFill>
                  <a:srgbClr val="009900"/>
                </a:solidFill>
              </a:rPr>
              <a:t>Knowledge </a:t>
            </a:r>
            <a:r>
              <a:rPr lang="de-CH" sz="4000" b="1" dirty="0" err="1" smtClean="0">
                <a:solidFill>
                  <a:srgbClr val="009900"/>
                </a:solidFill>
              </a:rPr>
              <a:t>and</a:t>
            </a:r>
            <a:r>
              <a:rPr lang="de-CH" sz="4000" b="1" dirty="0" smtClean="0">
                <a:solidFill>
                  <a:srgbClr val="009900"/>
                </a:solidFill>
              </a:rPr>
              <a:t> </a:t>
            </a:r>
            <a:r>
              <a:rPr lang="de-CH" sz="4000" b="1" dirty="0" err="1" smtClean="0">
                <a:solidFill>
                  <a:srgbClr val="009900"/>
                </a:solidFill>
              </a:rPr>
              <a:t>social</a:t>
            </a:r>
            <a:r>
              <a:rPr lang="de-CH" sz="4000" b="1" dirty="0" smtClean="0">
                <a:solidFill>
                  <a:srgbClr val="009900"/>
                </a:solidFill>
              </a:rPr>
              <a:t> power</a:t>
            </a:r>
            <a:endParaRPr lang="en-GB" sz="4000" b="1" dirty="0">
              <a:solidFill>
                <a:srgbClr val="009900"/>
              </a:solidFill>
            </a:endParaRPr>
          </a:p>
        </p:txBody>
      </p:sp>
      <p:sp>
        <p:nvSpPr>
          <p:cNvPr id="3" name="Content Placeholder 2"/>
          <p:cNvSpPr>
            <a:spLocks noGrp="1"/>
          </p:cNvSpPr>
          <p:nvPr>
            <p:ph idx="1"/>
          </p:nvPr>
        </p:nvSpPr>
        <p:spPr>
          <a:xfrm>
            <a:off x="647700" y="1257300"/>
            <a:ext cx="10706100" cy="4595813"/>
          </a:xfrm>
        </p:spPr>
        <p:txBody>
          <a:bodyPr>
            <a:normAutofit fontScale="92500"/>
          </a:bodyPr>
          <a:lstStyle/>
          <a:p>
            <a:r>
              <a:rPr lang="de-CH" b="1" dirty="0" smtClean="0"/>
              <a:t>Most of </a:t>
            </a:r>
            <a:r>
              <a:rPr lang="de-CH" b="1" dirty="0" err="1" smtClean="0"/>
              <a:t>increase</a:t>
            </a:r>
            <a:r>
              <a:rPr lang="de-CH" b="1" dirty="0" smtClean="0"/>
              <a:t> of </a:t>
            </a:r>
            <a:r>
              <a:rPr lang="de-CH" b="1" dirty="0" err="1" smtClean="0"/>
              <a:t>knowledge</a:t>
            </a:r>
            <a:r>
              <a:rPr lang="de-CH" b="1" dirty="0" smtClean="0"/>
              <a:t> </a:t>
            </a:r>
            <a:r>
              <a:rPr lang="de-CH" b="1" dirty="0" err="1" smtClean="0"/>
              <a:t>since</a:t>
            </a:r>
            <a:r>
              <a:rPr lang="de-CH" b="1" dirty="0" smtClean="0"/>
              <a:t> </a:t>
            </a:r>
            <a:r>
              <a:rPr lang="de-CH" b="1" dirty="0" err="1" smtClean="0"/>
              <a:t>the</a:t>
            </a:r>
            <a:r>
              <a:rPr lang="de-CH" b="1" dirty="0" smtClean="0"/>
              <a:t> </a:t>
            </a:r>
            <a:r>
              <a:rPr lang="de-CH" b="1" dirty="0" err="1" smtClean="0"/>
              <a:t>era</a:t>
            </a:r>
            <a:r>
              <a:rPr lang="de-CH" b="1" dirty="0" smtClean="0"/>
              <a:t> of </a:t>
            </a:r>
            <a:r>
              <a:rPr lang="de-CH" b="1" dirty="0" err="1" smtClean="0"/>
              <a:t>enlightenment</a:t>
            </a:r>
            <a:r>
              <a:rPr lang="de-CH" b="1" dirty="0" smtClean="0"/>
              <a:t>  was </a:t>
            </a:r>
            <a:r>
              <a:rPr lang="de-CH" b="1" dirty="0" err="1" smtClean="0">
                <a:solidFill>
                  <a:srgbClr val="FF0000"/>
                </a:solidFill>
              </a:rPr>
              <a:t>scientific</a:t>
            </a:r>
            <a:r>
              <a:rPr lang="de-CH" b="1" dirty="0" smtClean="0">
                <a:solidFill>
                  <a:srgbClr val="FF0000"/>
                </a:solidFill>
              </a:rPr>
              <a:t> </a:t>
            </a:r>
            <a:r>
              <a:rPr lang="de-CH" b="1" dirty="0" err="1" smtClean="0">
                <a:solidFill>
                  <a:srgbClr val="FF0000"/>
                </a:solidFill>
              </a:rPr>
              <a:t>knowledge</a:t>
            </a:r>
            <a:r>
              <a:rPr lang="de-CH" b="1" dirty="0" smtClean="0">
                <a:solidFill>
                  <a:srgbClr val="FF0000"/>
                </a:solidFill>
              </a:rPr>
              <a:t> </a:t>
            </a:r>
            <a:r>
              <a:rPr lang="de-CH" b="1" dirty="0" err="1" smtClean="0"/>
              <a:t>and</a:t>
            </a:r>
            <a:r>
              <a:rPr lang="de-CH" b="1" dirty="0" smtClean="0"/>
              <a:t> </a:t>
            </a:r>
            <a:r>
              <a:rPr lang="de-CH" b="1" dirty="0" err="1" smtClean="0"/>
              <a:t>is</a:t>
            </a:r>
            <a:r>
              <a:rPr lang="de-CH" b="1" dirty="0" smtClean="0"/>
              <a:t> </a:t>
            </a:r>
            <a:r>
              <a:rPr lang="de-CH" b="1" dirty="0" err="1" smtClean="0"/>
              <a:t>now</a:t>
            </a:r>
            <a:r>
              <a:rPr lang="de-CH" b="1" dirty="0" smtClean="0"/>
              <a:t> an essential </a:t>
            </a:r>
            <a:r>
              <a:rPr lang="de-CH" b="1" dirty="0" err="1" smtClean="0"/>
              <a:t>part</a:t>
            </a:r>
            <a:r>
              <a:rPr lang="de-CH" b="1" dirty="0" smtClean="0"/>
              <a:t> of </a:t>
            </a:r>
            <a:r>
              <a:rPr lang="de-CH" b="1" dirty="0" err="1" smtClean="0"/>
              <a:t>general</a:t>
            </a:r>
            <a:r>
              <a:rPr lang="de-CH" b="1" dirty="0" smtClean="0"/>
              <a:t> </a:t>
            </a:r>
            <a:r>
              <a:rPr lang="de-CH" b="1" dirty="0" err="1" smtClean="0"/>
              <a:t>knowledge</a:t>
            </a:r>
            <a:r>
              <a:rPr lang="de-CH" b="1" dirty="0" smtClean="0"/>
              <a:t/>
            </a:r>
            <a:br>
              <a:rPr lang="de-CH" b="1" dirty="0" smtClean="0"/>
            </a:br>
            <a:r>
              <a:rPr lang="de-CH" sz="2600" b="1" i="1" dirty="0" err="1" smtClean="0"/>
              <a:t>as</a:t>
            </a:r>
            <a:r>
              <a:rPr lang="de-CH" sz="2600" b="1" i="1" dirty="0" smtClean="0"/>
              <a:t> </a:t>
            </a:r>
            <a:r>
              <a:rPr lang="de-CH" sz="2600" b="1" i="1" dirty="0" err="1"/>
              <a:t>physicist</a:t>
            </a:r>
            <a:r>
              <a:rPr lang="de-CH" sz="2600" b="1" i="1" dirty="0"/>
              <a:t> </a:t>
            </a:r>
            <a:r>
              <a:rPr lang="de-CH" sz="2600" b="1" i="1" dirty="0" err="1" smtClean="0">
                <a:solidFill>
                  <a:srgbClr val="00B050"/>
                </a:solidFill>
              </a:rPr>
              <a:t>basic</a:t>
            </a:r>
            <a:r>
              <a:rPr lang="de-CH" sz="2600" b="1" i="1" dirty="0" smtClean="0">
                <a:solidFill>
                  <a:srgbClr val="00B050"/>
                </a:solidFill>
              </a:rPr>
              <a:t> </a:t>
            </a:r>
            <a:r>
              <a:rPr lang="de-CH" sz="2600" b="1" i="1" dirty="0" err="1" smtClean="0">
                <a:solidFill>
                  <a:srgbClr val="00B050"/>
                </a:solidFill>
              </a:rPr>
              <a:t>science</a:t>
            </a:r>
            <a:r>
              <a:rPr lang="de-CH" sz="2600" b="1" i="1" dirty="0" smtClean="0">
                <a:solidFill>
                  <a:srgbClr val="00B050"/>
                </a:solidFill>
              </a:rPr>
              <a:t> </a:t>
            </a:r>
            <a:r>
              <a:rPr lang="de-CH" sz="2600" b="1" i="1" dirty="0" err="1" smtClean="0"/>
              <a:t>is</a:t>
            </a:r>
            <a:r>
              <a:rPr lang="de-CH" sz="2600" b="1" i="1" dirty="0" smtClean="0"/>
              <a:t> </a:t>
            </a:r>
            <a:r>
              <a:rPr lang="de-CH" sz="2600" b="1" i="1" dirty="0" err="1" smtClean="0"/>
              <a:t>my</a:t>
            </a:r>
            <a:r>
              <a:rPr lang="de-CH" sz="2600" b="1" i="1" dirty="0" smtClean="0"/>
              <a:t> </a:t>
            </a:r>
            <a:r>
              <a:rPr lang="de-CH" sz="2600" b="1" i="1" dirty="0" err="1" smtClean="0"/>
              <a:t>field</a:t>
            </a:r>
            <a:r>
              <a:rPr lang="de-CH" sz="2600" b="1" i="1" dirty="0" smtClean="0"/>
              <a:t> </a:t>
            </a:r>
            <a:r>
              <a:rPr lang="de-CH" sz="2600" b="1" i="1" dirty="0" err="1" smtClean="0"/>
              <a:t>and</a:t>
            </a:r>
            <a:r>
              <a:rPr lang="de-CH" sz="2600" b="1" i="1" dirty="0" smtClean="0"/>
              <a:t> </a:t>
            </a:r>
            <a:r>
              <a:rPr lang="de-CH" sz="2600" b="1" i="1" dirty="0" err="1" smtClean="0"/>
              <a:t>hence</a:t>
            </a:r>
            <a:r>
              <a:rPr lang="de-CH" sz="2600" b="1" i="1" dirty="0" smtClean="0"/>
              <a:t> I </a:t>
            </a:r>
            <a:r>
              <a:rPr lang="de-CH" sz="2600" b="1" i="1" dirty="0" err="1"/>
              <a:t>shall</a:t>
            </a:r>
            <a:r>
              <a:rPr lang="de-CH" sz="2600" b="1" i="1" dirty="0"/>
              <a:t> </a:t>
            </a:r>
            <a:r>
              <a:rPr lang="de-CH" sz="2600" b="1" i="1" dirty="0" err="1" smtClean="0"/>
              <a:t>speak</a:t>
            </a:r>
            <a:r>
              <a:rPr lang="de-CH" sz="2600" b="1" i="1" dirty="0" smtClean="0"/>
              <a:t> </a:t>
            </a:r>
            <a:r>
              <a:rPr lang="de-CH" sz="2600" b="1" i="1" dirty="0" err="1" smtClean="0"/>
              <a:t>about</a:t>
            </a:r>
            <a:r>
              <a:rPr lang="de-CH" sz="2600" b="1" i="1" dirty="0" smtClean="0"/>
              <a:t> </a:t>
            </a:r>
            <a:br>
              <a:rPr lang="de-CH" sz="2600" b="1" i="1" dirty="0" smtClean="0"/>
            </a:br>
            <a:r>
              <a:rPr lang="de-CH" sz="2600" b="1" i="1" dirty="0" err="1" smtClean="0">
                <a:solidFill>
                  <a:srgbClr val="C00000"/>
                </a:solidFill>
              </a:rPr>
              <a:t>natural</a:t>
            </a:r>
            <a:r>
              <a:rPr lang="de-CH" sz="2600" b="1" i="1" dirty="0" smtClean="0">
                <a:solidFill>
                  <a:srgbClr val="C00000"/>
                </a:solidFill>
              </a:rPr>
              <a:t> </a:t>
            </a:r>
            <a:r>
              <a:rPr lang="de-CH" sz="2600" b="1" i="1" dirty="0" err="1" smtClean="0">
                <a:solidFill>
                  <a:srgbClr val="C00000"/>
                </a:solidFill>
              </a:rPr>
              <a:t>sciences</a:t>
            </a:r>
            <a:r>
              <a:rPr lang="de-CH" sz="2600" b="1" i="1" dirty="0" smtClean="0"/>
              <a:t>,  </a:t>
            </a:r>
          </a:p>
          <a:p>
            <a:r>
              <a:rPr lang="de-CH" b="1" dirty="0" smtClean="0">
                <a:solidFill>
                  <a:srgbClr val="0070C0"/>
                </a:solidFill>
              </a:rPr>
              <a:t>Natural </a:t>
            </a:r>
            <a:r>
              <a:rPr lang="de-CH" b="1" dirty="0" err="1" smtClean="0">
                <a:solidFill>
                  <a:srgbClr val="0070C0"/>
                </a:solidFill>
              </a:rPr>
              <a:t>sciences</a:t>
            </a:r>
            <a:r>
              <a:rPr lang="de-CH" b="1" dirty="0" smtClean="0">
                <a:solidFill>
                  <a:srgbClr val="0070C0"/>
                </a:solidFill>
              </a:rPr>
              <a:t> (</a:t>
            </a:r>
            <a:r>
              <a:rPr lang="de-CH" b="1" dirty="0" err="1" smtClean="0">
                <a:solidFill>
                  <a:srgbClr val="0070C0"/>
                </a:solidFill>
              </a:rPr>
              <a:t>physics</a:t>
            </a:r>
            <a:r>
              <a:rPr lang="de-CH" b="1" dirty="0" smtClean="0">
                <a:solidFill>
                  <a:srgbClr val="0070C0"/>
                </a:solidFill>
              </a:rPr>
              <a:t>, </a:t>
            </a:r>
            <a:r>
              <a:rPr lang="de-CH" b="1" dirty="0" err="1" smtClean="0">
                <a:solidFill>
                  <a:srgbClr val="0070C0"/>
                </a:solidFill>
              </a:rPr>
              <a:t>chemistry</a:t>
            </a:r>
            <a:r>
              <a:rPr lang="de-CH" b="1" dirty="0" smtClean="0">
                <a:solidFill>
                  <a:srgbClr val="0070C0"/>
                </a:solidFill>
              </a:rPr>
              <a:t>, </a:t>
            </a:r>
            <a:r>
              <a:rPr lang="de-CH" b="1" dirty="0" err="1" smtClean="0">
                <a:solidFill>
                  <a:srgbClr val="0070C0"/>
                </a:solidFill>
              </a:rPr>
              <a:t>biology</a:t>
            </a:r>
            <a:r>
              <a:rPr lang="de-CH" b="1" dirty="0" smtClean="0">
                <a:solidFill>
                  <a:srgbClr val="0070C0"/>
                </a:solidFill>
              </a:rPr>
              <a:t>, </a:t>
            </a:r>
            <a:r>
              <a:rPr lang="de-CH" b="1" dirty="0" err="1" smtClean="0">
                <a:solidFill>
                  <a:srgbClr val="0070C0"/>
                </a:solidFill>
              </a:rPr>
              <a:t>geology</a:t>
            </a:r>
            <a:r>
              <a:rPr lang="de-CH" b="1" dirty="0" smtClean="0">
                <a:solidFill>
                  <a:srgbClr val="0070C0"/>
                </a:solidFill>
              </a:rPr>
              <a:t>….) </a:t>
            </a:r>
            <a:r>
              <a:rPr lang="de-CH" b="1" dirty="0" err="1" smtClean="0"/>
              <a:t>have</a:t>
            </a:r>
            <a:r>
              <a:rPr lang="de-CH" b="1" dirty="0" smtClean="0"/>
              <a:t> </a:t>
            </a:r>
            <a:r>
              <a:rPr lang="de-CH" b="1" dirty="0" err="1" smtClean="0"/>
              <a:t>produced</a:t>
            </a:r>
            <a:r>
              <a:rPr lang="de-CH" b="1" dirty="0" smtClean="0"/>
              <a:t> </a:t>
            </a:r>
            <a:r>
              <a:rPr lang="de-CH" b="1" dirty="0" err="1" smtClean="0"/>
              <a:t>the</a:t>
            </a:r>
            <a:r>
              <a:rPr lang="de-CH" b="1" dirty="0" smtClean="0"/>
              <a:t> </a:t>
            </a:r>
            <a:r>
              <a:rPr lang="de-CH" b="1" dirty="0" err="1" smtClean="0"/>
              <a:t>basis</a:t>
            </a:r>
            <a:r>
              <a:rPr lang="de-CH" b="1" dirty="0" smtClean="0"/>
              <a:t> </a:t>
            </a:r>
            <a:r>
              <a:rPr lang="de-CH" b="1" dirty="0" err="1" smtClean="0"/>
              <a:t>for</a:t>
            </a:r>
            <a:r>
              <a:rPr lang="de-CH" b="1" dirty="0" smtClean="0"/>
              <a:t> a </a:t>
            </a:r>
            <a:r>
              <a:rPr lang="de-CH" b="1" dirty="0" err="1" smtClean="0"/>
              <a:t>new</a:t>
            </a:r>
            <a:r>
              <a:rPr lang="de-CH" b="1" dirty="0" smtClean="0"/>
              <a:t> </a:t>
            </a:r>
            <a:r>
              <a:rPr lang="de-CH" b="1" dirty="0" err="1" smtClean="0"/>
              <a:t>understanding</a:t>
            </a:r>
            <a:r>
              <a:rPr lang="de-CH" b="1" dirty="0" smtClean="0"/>
              <a:t> of </a:t>
            </a:r>
            <a:r>
              <a:rPr lang="de-CH" b="1" dirty="0" err="1" smtClean="0"/>
              <a:t>nature</a:t>
            </a:r>
            <a:r>
              <a:rPr lang="de-CH" b="1" dirty="0" smtClean="0"/>
              <a:t>, </a:t>
            </a:r>
            <a:r>
              <a:rPr lang="de-CH" b="1" dirty="0" err="1" smtClean="0"/>
              <a:t>cosmos</a:t>
            </a:r>
            <a:r>
              <a:rPr lang="de-CH" b="1" dirty="0" smtClean="0"/>
              <a:t> </a:t>
            </a:r>
            <a:r>
              <a:rPr lang="de-CH" b="1" dirty="0" err="1" smtClean="0"/>
              <a:t>and</a:t>
            </a:r>
            <a:r>
              <a:rPr lang="de-CH" b="1" dirty="0" smtClean="0"/>
              <a:t> </a:t>
            </a:r>
            <a:r>
              <a:rPr lang="de-CH" b="1" dirty="0" err="1" smtClean="0"/>
              <a:t>environment</a:t>
            </a:r>
            <a:r>
              <a:rPr lang="de-CH" b="1" dirty="0" smtClean="0"/>
              <a:t/>
            </a:r>
            <a:br>
              <a:rPr lang="de-CH" b="1" dirty="0" smtClean="0"/>
            </a:br>
            <a:r>
              <a:rPr lang="de-CH" b="1" dirty="0" err="1" smtClean="0"/>
              <a:t>How</a:t>
            </a:r>
            <a:r>
              <a:rPr lang="de-CH" b="1" dirty="0" smtClean="0"/>
              <a:t> </a:t>
            </a:r>
            <a:r>
              <a:rPr lang="de-CH" b="1" dirty="0" err="1" smtClean="0"/>
              <a:t>can</a:t>
            </a:r>
            <a:r>
              <a:rPr lang="de-CH" b="1" dirty="0" smtClean="0"/>
              <a:t> </a:t>
            </a:r>
            <a:r>
              <a:rPr lang="de-CH" b="1" dirty="0" err="1" smtClean="0"/>
              <a:t>this</a:t>
            </a:r>
            <a:r>
              <a:rPr lang="de-CH" b="1" dirty="0" smtClean="0"/>
              <a:t> power of </a:t>
            </a:r>
            <a:r>
              <a:rPr lang="de-CH" b="1" dirty="0" err="1" smtClean="0"/>
              <a:t>knowledge</a:t>
            </a:r>
            <a:r>
              <a:rPr lang="de-CH" b="1" dirty="0" smtClean="0"/>
              <a:t> </a:t>
            </a:r>
            <a:r>
              <a:rPr lang="de-CH" b="1" dirty="0" err="1" smtClean="0"/>
              <a:t>be</a:t>
            </a:r>
            <a:r>
              <a:rPr lang="de-CH" b="1" dirty="0" smtClean="0"/>
              <a:t> </a:t>
            </a:r>
            <a:r>
              <a:rPr lang="de-CH" b="1" dirty="0" err="1" smtClean="0"/>
              <a:t>transformed</a:t>
            </a:r>
            <a:r>
              <a:rPr lang="de-CH" b="1" dirty="0" smtClean="0"/>
              <a:t> </a:t>
            </a:r>
            <a:r>
              <a:rPr lang="de-CH" b="1" dirty="0" err="1" smtClean="0"/>
              <a:t>into</a:t>
            </a:r>
            <a:r>
              <a:rPr lang="de-CH" b="1" dirty="0" smtClean="0"/>
              <a:t> </a:t>
            </a:r>
            <a:r>
              <a:rPr lang="de-CH" b="1" dirty="0" err="1" smtClean="0">
                <a:solidFill>
                  <a:srgbClr val="00B050"/>
                </a:solidFill>
              </a:rPr>
              <a:t>social</a:t>
            </a:r>
            <a:r>
              <a:rPr lang="de-CH" b="1" dirty="0" smtClean="0">
                <a:solidFill>
                  <a:srgbClr val="00B050"/>
                </a:solidFill>
              </a:rPr>
              <a:t> power</a:t>
            </a:r>
            <a:r>
              <a:rPr lang="de-CH" b="1" dirty="0" smtClean="0"/>
              <a:t>:</a:t>
            </a:r>
          </a:p>
          <a:p>
            <a:pPr marL="0" indent="0">
              <a:buNone/>
            </a:pPr>
            <a:r>
              <a:rPr lang="de-CH" b="1" dirty="0"/>
              <a:t> </a:t>
            </a:r>
            <a:r>
              <a:rPr lang="de-CH" b="1" dirty="0" smtClean="0"/>
              <a:t>- </a:t>
            </a:r>
            <a:r>
              <a:rPr lang="de-CH" b="1" dirty="0" err="1" smtClean="0"/>
              <a:t>changing</a:t>
            </a:r>
            <a:r>
              <a:rPr lang="de-CH" b="1" dirty="0" smtClean="0"/>
              <a:t> </a:t>
            </a:r>
            <a:r>
              <a:rPr lang="de-CH" b="1" dirty="0" err="1" smtClean="0"/>
              <a:t>our</a:t>
            </a:r>
            <a:r>
              <a:rPr lang="de-CH" b="1" dirty="0" smtClean="0"/>
              <a:t> </a:t>
            </a:r>
            <a:r>
              <a:rPr lang="de-CH" b="1" dirty="0" err="1" smtClean="0"/>
              <a:t>values</a:t>
            </a:r>
            <a:endParaRPr lang="de-CH" b="1" dirty="0" smtClean="0"/>
          </a:p>
          <a:p>
            <a:pPr marL="0" indent="0">
              <a:buNone/>
            </a:pPr>
            <a:r>
              <a:rPr lang="de-CH" b="1" dirty="0"/>
              <a:t> </a:t>
            </a:r>
            <a:r>
              <a:rPr lang="de-CH" b="1" dirty="0" smtClean="0"/>
              <a:t>- </a:t>
            </a:r>
            <a:r>
              <a:rPr lang="de-CH" b="1" dirty="0" err="1" smtClean="0"/>
              <a:t>introducing</a:t>
            </a:r>
            <a:r>
              <a:rPr lang="de-CH" b="1" dirty="0" smtClean="0"/>
              <a:t> </a:t>
            </a:r>
            <a:r>
              <a:rPr lang="de-CH" b="1" dirty="0" err="1" smtClean="0"/>
              <a:t>new</a:t>
            </a:r>
            <a:r>
              <a:rPr lang="de-CH" b="1" dirty="0" smtClean="0"/>
              <a:t> </a:t>
            </a:r>
            <a:r>
              <a:rPr lang="de-CH" b="1" dirty="0" err="1" smtClean="0"/>
              <a:t>technologies</a:t>
            </a:r>
            <a:endParaRPr lang="de-CH" b="1" dirty="0" smtClean="0"/>
          </a:p>
          <a:p>
            <a:pPr marL="0" indent="0">
              <a:buNone/>
            </a:pPr>
            <a:endParaRPr lang="de-CH" b="1" dirty="0" smtClean="0"/>
          </a:p>
          <a:p>
            <a:r>
              <a:rPr lang="de-CH" b="1" dirty="0" err="1" smtClean="0">
                <a:solidFill>
                  <a:srgbClr val="009900"/>
                </a:solidFill>
              </a:rPr>
              <a:t>What</a:t>
            </a:r>
            <a:r>
              <a:rPr lang="de-CH" b="1" dirty="0" smtClean="0">
                <a:solidFill>
                  <a:srgbClr val="009900"/>
                </a:solidFill>
              </a:rPr>
              <a:t> </a:t>
            </a:r>
            <a:r>
              <a:rPr lang="de-CH" b="1" dirty="0" err="1" smtClean="0">
                <a:solidFill>
                  <a:srgbClr val="009900"/>
                </a:solidFill>
              </a:rPr>
              <a:t>are</a:t>
            </a:r>
            <a:r>
              <a:rPr lang="de-CH" b="1" dirty="0" smtClean="0">
                <a:solidFill>
                  <a:srgbClr val="009900"/>
                </a:solidFill>
              </a:rPr>
              <a:t> </a:t>
            </a:r>
            <a:r>
              <a:rPr lang="de-CH" b="1" dirty="0" err="1" smtClean="0">
                <a:solidFill>
                  <a:srgbClr val="009900"/>
                </a:solidFill>
              </a:rPr>
              <a:t>the</a:t>
            </a:r>
            <a:r>
              <a:rPr lang="de-CH" b="1" dirty="0" smtClean="0">
                <a:solidFill>
                  <a:srgbClr val="009900"/>
                </a:solidFill>
              </a:rPr>
              <a:t> </a:t>
            </a:r>
            <a:r>
              <a:rPr lang="de-CH" b="1" dirty="0" err="1" smtClean="0">
                <a:solidFill>
                  <a:srgbClr val="009900"/>
                </a:solidFill>
              </a:rPr>
              <a:t>limits</a:t>
            </a:r>
            <a:r>
              <a:rPr lang="de-CH" b="1" dirty="0" smtClean="0">
                <a:solidFill>
                  <a:srgbClr val="009900"/>
                </a:solidFill>
              </a:rPr>
              <a:t> of </a:t>
            </a:r>
            <a:r>
              <a:rPr lang="de-CH" b="1" dirty="0" err="1" smtClean="0">
                <a:solidFill>
                  <a:srgbClr val="009900"/>
                </a:solidFill>
              </a:rPr>
              <a:t>scientific</a:t>
            </a:r>
            <a:r>
              <a:rPr lang="de-CH" b="1" dirty="0" smtClean="0">
                <a:solidFill>
                  <a:srgbClr val="009900"/>
                </a:solidFill>
              </a:rPr>
              <a:t> power</a:t>
            </a:r>
            <a:endParaRPr lang="en-GB" b="1" dirty="0"/>
          </a:p>
        </p:txBody>
      </p:sp>
    </p:spTree>
    <p:extLst>
      <p:ext uri="{BB962C8B-B14F-4D97-AF65-F5344CB8AC3E}">
        <p14:creationId xmlns:p14="http://schemas.microsoft.com/office/powerpoint/2010/main" val="640274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865" y="410824"/>
            <a:ext cx="10034059" cy="4878643"/>
          </a:xfrm>
          <a:prstGeom prst="rect">
            <a:avLst/>
          </a:prstGeom>
        </p:spPr>
        <p:txBody>
          <a:bodyPr wrap="square">
            <a:spAutoFit/>
          </a:bodyPr>
          <a:lstStyle/>
          <a:p>
            <a:pPr>
              <a:lnSpc>
                <a:spcPct val="107000"/>
              </a:lnSpc>
              <a:spcAft>
                <a:spcPts val="800"/>
              </a:spcAft>
            </a:pPr>
            <a:r>
              <a:rPr lang="en-GB" sz="2800" b="1" dirty="0">
                <a:solidFill>
                  <a:srgbClr val="3333CC"/>
                </a:solidFill>
                <a:latin typeface="Times New Roman" panose="02020603050405020304" pitchFamily="18" charset="0"/>
                <a:ea typeface="Calibri" panose="020F0502020204030204" pitchFamily="34" charset="0"/>
              </a:rPr>
              <a:t>W</a:t>
            </a:r>
            <a:r>
              <a:rPr lang="en-GB" sz="2800" b="1" dirty="0" smtClean="0">
                <a:solidFill>
                  <a:srgbClr val="3333CC"/>
                </a:solidFill>
                <a:latin typeface="Times New Roman" panose="02020603050405020304" pitchFamily="18" charset="0"/>
                <a:ea typeface="Calibri" panose="020F0502020204030204" pitchFamily="34" charset="0"/>
              </a:rPr>
              <a:t>hom could citizens trust when it comes to technical decisions?</a:t>
            </a:r>
          </a:p>
          <a:p>
            <a:pPr marL="457200" indent="-457200">
              <a:lnSpc>
                <a:spcPct val="107000"/>
              </a:lnSpc>
              <a:spcAft>
                <a:spcPts val="800"/>
              </a:spcAft>
              <a:buFont typeface="Wingdings" panose="05000000000000000000" pitchFamily="2" charset="2"/>
              <a:buChar char="v"/>
            </a:pPr>
            <a:r>
              <a:rPr lang="en-GB" sz="2800" b="1" dirty="0" smtClean="0">
                <a:solidFill>
                  <a:srgbClr val="00B0F0"/>
                </a:solidFill>
                <a:latin typeface="Times New Roman" panose="02020603050405020304" pitchFamily="18" charset="0"/>
                <a:ea typeface="Calibri" panose="020F0502020204030204" pitchFamily="34" charset="0"/>
              </a:rPr>
              <a:t>individual Scientists? </a:t>
            </a:r>
            <a:br>
              <a:rPr lang="en-GB" sz="2800" b="1" dirty="0" smtClean="0">
                <a:solidFill>
                  <a:srgbClr val="00B0F0"/>
                </a:solidFill>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have their ambitions, are proud of their own achievements and </a:t>
            </a:r>
            <a:br>
              <a:rPr lang="en-GB" sz="2400" b="1" dirty="0" smtClean="0">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are after all human beings with their prejudices. </a:t>
            </a:r>
            <a:br>
              <a:rPr lang="en-GB" sz="2400" b="1" dirty="0" smtClean="0">
                <a:latin typeface="Times New Roman" panose="02020603050405020304" pitchFamily="18" charset="0"/>
                <a:ea typeface="Calibri" panose="020F0502020204030204" pitchFamily="34" charset="0"/>
              </a:rPr>
            </a:br>
            <a:r>
              <a:rPr lang="en-GB" sz="2400" b="1" dirty="0" smtClean="0">
                <a:solidFill>
                  <a:srgbClr val="CC9900"/>
                </a:solidFill>
                <a:latin typeface="Times New Roman" panose="02020603050405020304" pitchFamily="18" charset="0"/>
                <a:ea typeface="Calibri" panose="020F0502020204030204" pitchFamily="34" charset="0"/>
              </a:rPr>
              <a:t>For every dispute on a technical problem concerning society one will be able to find individual scientists who are in favour or against. </a:t>
            </a:r>
            <a:br>
              <a:rPr lang="en-GB" sz="2400" b="1" dirty="0" smtClean="0">
                <a:solidFill>
                  <a:srgbClr val="CC9900"/>
                </a:solidFill>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In the past some </a:t>
            </a:r>
            <a:r>
              <a:rPr lang="en-GB" b="1" dirty="0" smtClean="0">
                <a:solidFill>
                  <a:srgbClr val="009900"/>
                </a:solidFill>
                <a:latin typeface="Times New Roman" panose="02020603050405020304" pitchFamily="18" charset="0"/>
                <a:ea typeface="Calibri" panose="020F0502020204030204" pitchFamily="34" charset="0"/>
              </a:rPr>
              <a:t>outstanding scientists </a:t>
            </a:r>
            <a:r>
              <a:rPr lang="en-GB" b="1" dirty="0" smtClean="0">
                <a:latin typeface="Times New Roman" panose="02020603050405020304" pitchFamily="18" charset="0"/>
                <a:ea typeface="Calibri" panose="020F0502020204030204" pitchFamily="34" charset="0"/>
              </a:rPr>
              <a:t>had managed to acquire sufficient confidence and their messages had a certain weight. Unfortunately this happens much rarer today</a:t>
            </a:r>
            <a:br>
              <a:rPr lang="en-GB" b="1" dirty="0" smtClean="0">
                <a:latin typeface="Times New Roman" panose="02020603050405020304" pitchFamily="18" charset="0"/>
                <a:ea typeface="Calibri" panose="020F0502020204030204" pitchFamily="34" charset="0"/>
              </a:rPr>
            </a:br>
            <a:r>
              <a:rPr lang="en-GB" b="1" dirty="0" smtClean="0">
                <a:solidFill>
                  <a:srgbClr val="00B0F0"/>
                </a:solidFill>
                <a:latin typeface="Times New Roman" panose="02020603050405020304" pitchFamily="18" charset="0"/>
                <a:ea typeface="Calibri" panose="020F0502020204030204" pitchFamily="34" charset="0"/>
              </a:rPr>
              <a:t>Politician and media prefer beauties or footballers who are much more popular than scientists. </a:t>
            </a:r>
          </a:p>
          <a:p>
            <a:pPr marL="342900" indent="-342900">
              <a:lnSpc>
                <a:spcPct val="107000"/>
              </a:lnSpc>
              <a:spcAft>
                <a:spcPts val="800"/>
              </a:spcAft>
              <a:buFont typeface="Wingdings" panose="05000000000000000000" pitchFamily="2" charset="2"/>
              <a:buChar char="v"/>
            </a:pPr>
            <a:r>
              <a:rPr lang="en-GB" sz="2400" b="1" dirty="0" smtClean="0">
                <a:solidFill>
                  <a:srgbClr val="C00000"/>
                </a:solidFill>
                <a:latin typeface="Times New Roman" panose="02020603050405020304" pitchFamily="18" charset="0"/>
                <a:ea typeface="Calibri" panose="020F0502020204030204" pitchFamily="34" charset="0"/>
              </a:rPr>
              <a:t>The </a:t>
            </a:r>
            <a:r>
              <a:rPr lang="en-GB" sz="2400" b="1" dirty="0">
                <a:solidFill>
                  <a:srgbClr val="C00000"/>
                </a:solidFill>
                <a:latin typeface="Times New Roman" panose="02020603050405020304" pitchFamily="18" charset="0"/>
                <a:ea typeface="Calibri" panose="020F0502020204030204" pitchFamily="34" charset="0"/>
              </a:rPr>
              <a:t>media </a:t>
            </a:r>
            <a:r>
              <a:rPr lang="en-GB" sz="2400" b="1" dirty="0">
                <a:latin typeface="Times New Roman" panose="02020603050405020304" pitchFamily="18" charset="0"/>
                <a:ea typeface="Calibri" panose="020F0502020204030204" pitchFamily="34" charset="0"/>
              </a:rPr>
              <a:t>are often not neutral, </a:t>
            </a:r>
            <a:r>
              <a:rPr lang="en-GB" sz="2400" b="1" dirty="0" smtClean="0">
                <a:latin typeface="Times New Roman" panose="02020603050405020304" pitchFamily="18" charset="0"/>
                <a:ea typeface="Calibri" panose="020F0502020204030204" pitchFamily="34" charset="0"/>
              </a:rPr>
              <a:t/>
            </a:r>
            <a:br>
              <a:rPr lang="en-GB" sz="2400" b="1" dirty="0" smtClean="0">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influenced </a:t>
            </a:r>
            <a:r>
              <a:rPr lang="en-GB" sz="2400" b="1" dirty="0">
                <a:latin typeface="Times New Roman" panose="02020603050405020304" pitchFamily="18" charset="0"/>
                <a:ea typeface="Calibri" panose="020F0502020204030204" pitchFamily="34" charset="0"/>
              </a:rPr>
              <a:t>by </a:t>
            </a:r>
            <a:r>
              <a:rPr lang="en-GB" sz="2400" b="1" dirty="0" smtClean="0">
                <a:latin typeface="Times New Roman" panose="02020603050405020304" pitchFamily="18" charset="0"/>
                <a:ea typeface="Calibri" panose="020F0502020204030204" pitchFamily="34" charset="0"/>
              </a:rPr>
              <a:t>economic, ideological </a:t>
            </a:r>
            <a:r>
              <a:rPr lang="en-GB" sz="2400" b="1" dirty="0">
                <a:latin typeface="Times New Roman" panose="02020603050405020304" pitchFamily="18" charset="0"/>
                <a:ea typeface="Calibri" panose="020F0502020204030204" pitchFamily="34" charset="0"/>
              </a:rPr>
              <a:t>or political pressures. </a:t>
            </a:r>
            <a:endParaRPr lang="en-GB" sz="2400" b="1" dirty="0" smtClean="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endParaRPr lang="de-CH"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05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24" y="1794771"/>
            <a:ext cx="9586863" cy="3792064"/>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Ø"/>
            </a:pPr>
            <a:r>
              <a:rPr lang="en-GB" sz="2000" b="1" dirty="0" smtClean="0">
                <a:solidFill>
                  <a:srgbClr val="C00000"/>
                </a:solidFill>
                <a:latin typeface="Times New Roman" panose="02020603050405020304" pitchFamily="18" charset="0"/>
                <a:ea typeface="Calibri" panose="020F0502020204030204" pitchFamily="34" charset="0"/>
              </a:rPr>
              <a:t>Play a useful role in informing the public </a:t>
            </a:r>
          </a:p>
          <a:p>
            <a:pPr marL="342900" indent="-342900">
              <a:lnSpc>
                <a:spcPct val="107000"/>
              </a:lnSpc>
              <a:spcAft>
                <a:spcPts val="800"/>
              </a:spcAft>
              <a:buFont typeface="Wingdings" panose="05000000000000000000" pitchFamily="2" charset="2"/>
              <a:buChar char="Ø"/>
            </a:pPr>
            <a:r>
              <a:rPr lang="en-GB" sz="2000" b="1" dirty="0" smtClean="0">
                <a:latin typeface="Times New Roman" panose="02020603050405020304" pitchFamily="18" charset="0"/>
                <a:ea typeface="Calibri" panose="020F0502020204030204" pitchFamily="34" charset="0"/>
              </a:rPr>
              <a:t>Can be trusted if the studies, analysis and recommendations are not biased politically, ideologically or economics-wise. </a:t>
            </a:r>
            <a:br>
              <a:rPr lang="en-GB" sz="2000" b="1" dirty="0" smtClean="0">
                <a:latin typeface="Times New Roman" panose="02020603050405020304" pitchFamily="18" charset="0"/>
                <a:ea typeface="Calibri" panose="020F0502020204030204" pitchFamily="34" charset="0"/>
              </a:rPr>
            </a:br>
            <a:r>
              <a:rPr lang="en-GB" sz="2000" b="1" dirty="0" smtClean="0">
                <a:solidFill>
                  <a:srgbClr val="00B0F0"/>
                </a:solidFill>
                <a:latin typeface="Times New Roman" panose="02020603050405020304" pitchFamily="18" charset="0"/>
                <a:ea typeface="Calibri" panose="020F0502020204030204" pitchFamily="34" charset="0"/>
              </a:rPr>
              <a:t>Trivial but not easy to achieve. </a:t>
            </a:r>
          </a:p>
          <a:p>
            <a:pPr marL="342900" indent="-342900">
              <a:lnSpc>
                <a:spcPct val="107000"/>
              </a:lnSpc>
              <a:spcAft>
                <a:spcPts val="800"/>
              </a:spcAft>
              <a:buFont typeface="Wingdings" panose="05000000000000000000" pitchFamily="2" charset="2"/>
              <a:buChar char="Ø"/>
            </a:pPr>
            <a:r>
              <a:rPr lang="en-GB" sz="2000" b="1" dirty="0" smtClean="0">
                <a:solidFill>
                  <a:srgbClr val="C00000"/>
                </a:solidFill>
                <a:latin typeface="Times New Roman" panose="02020603050405020304" pitchFamily="18" charset="0"/>
                <a:ea typeface="Calibri" panose="020F0502020204030204" pitchFamily="34" charset="0"/>
              </a:rPr>
              <a:t>A few organisations come close to this ideal</a:t>
            </a:r>
            <a:r>
              <a:rPr lang="en-GB" sz="2000" b="1" dirty="0" smtClean="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like Club of Rome, National Academy USA, the Royal Society UK or the </a:t>
            </a:r>
            <a:r>
              <a:rPr lang="en-GB" b="1" dirty="0" err="1" smtClean="0">
                <a:latin typeface="Times New Roman" panose="02020603050405020304" pitchFamily="18" charset="0"/>
                <a:ea typeface="Calibri" panose="020F0502020204030204" pitchFamily="34" charset="0"/>
              </a:rPr>
              <a:t>Leopoldina</a:t>
            </a:r>
            <a:r>
              <a:rPr lang="en-GB" b="1" dirty="0" smtClean="0">
                <a:latin typeface="Times New Roman" panose="02020603050405020304" pitchFamily="18" charset="0"/>
                <a:ea typeface="Calibri" panose="020F0502020204030204" pitchFamily="34" charset="0"/>
              </a:rPr>
              <a:t> in Germany. </a:t>
            </a:r>
            <a:br>
              <a:rPr lang="en-GB" b="1" dirty="0" smtClean="0">
                <a:latin typeface="Times New Roman" panose="02020603050405020304" pitchFamily="18" charset="0"/>
                <a:ea typeface="Calibri" panose="020F0502020204030204" pitchFamily="34" charset="0"/>
              </a:rPr>
            </a:br>
            <a:r>
              <a:rPr lang="en-GB" sz="2000" b="1" dirty="0" smtClean="0">
                <a:solidFill>
                  <a:schemeClr val="accent5"/>
                </a:solidFill>
                <a:latin typeface="Times New Roman" panose="02020603050405020304" pitchFamily="18" charset="0"/>
                <a:ea typeface="Calibri" panose="020F0502020204030204" pitchFamily="34" charset="0"/>
              </a:rPr>
              <a:t>But their influence on governments, media and on the public is still rather limited and in most cases restricted to national problems</a:t>
            </a:r>
            <a:r>
              <a:rPr lang="en-GB" sz="2000" b="1" dirty="0" smtClean="0">
                <a:latin typeface="Times New Roman" panose="02020603050405020304" pitchFamily="18" charset="0"/>
                <a:ea typeface="Calibri" panose="020F0502020204030204" pitchFamily="34" charset="0"/>
              </a:rPr>
              <a:t>. </a:t>
            </a:r>
          </a:p>
          <a:p>
            <a:pPr marL="342900" indent="-342900">
              <a:lnSpc>
                <a:spcPct val="107000"/>
              </a:lnSpc>
              <a:spcAft>
                <a:spcPts val="800"/>
              </a:spcAft>
              <a:buFont typeface="Wingdings" panose="05000000000000000000" pitchFamily="2" charset="2"/>
              <a:buChar char="Ø"/>
            </a:pPr>
            <a:r>
              <a:rPr lang="en-GB" sz="2400" b="1" dirty="0" smtClean="0">
                <a:solidFill>
                  <a:srgbClr val="009900"/>
                </a:solidFill>
                <a:latin typeface="Times New Roman" panose="02020603050405020304" pitchFamily="18" charset="0"/>
                <a:ea typeface="Calibri" panose="020F0502020204030204" pitchFamily="34" charset="0"/>
              </a:rPr>
              <a:t>Could WAAS play a greater role, in particular as far as global issues are concerned? How?</a:t>
            </a:r>
            <a:endParaRPr lang="de-CH" sz="2400" b="1" dirty="0">
              <a:solidFill>
                <a:srgbClr val="000000"/>
              </a:solidFill>
              <a:effectLst/>
              <a:latin typeface="Arial" panose="020B0604020202020204" pitchFamily="34" charset="0"/>
              <a:ea typeface="Calibri" panose="020F0502020204030204" pitchFamily="34" charset="0"/>
            </a:endParaRPr>
          </a:p>
        </p:txBody>
      </p:sp>
      <p:sp>
        <p:nvSpPr>
          <p:cNvPr id="4" name="Rectangle 3"/>
          <p:cNvSpPr/>
          <p:nvPr/>
        </p:nvSpPr>
        <p:spPr>
          <a:xfrm>
            <a:off x="552200" y="1024852"/>
            <a:ext cx="9600064" cy="583750"/>
          </a:xfrm>
          <a:prstGeom prst="rect">
            <a:avLst/>
          </a:prstGeom>
        </p:spPr>
        <p:txBody>
          <a:bodyPr wrap="none">
            <a:spAutoFit/>
          </a:bodyPr>
          <a:lstStyle/>
          <a:p>
            <a:pPr marL="342900" indent="-342900">
              <a:lnSpc>
                <a:spcPct val="107000"/>
              </a:lnSpc>
              <a:spcAft>
                <a:spcPts val="800"/>
              </a:spcAft>
              <a:buFont typeface="Wingdings" panose="05000000000000000000" pitchFamily="2" charset="2"/>
              <a:buChar char="v"/>
            </a:pPr>
            <a:r>
              <a:rPr lang="en-GB" sz="3200" b="1" dirty="0" smtClean="0">
                <a:solidFill>
                  <a:srgbClr val="009900"/>
                </a:solidFill>
                <a:latin typeface="Times New Roman" panose="02020603050405020304" pitchFamily="18" charset="0"/>
                <a:ea typeface="Calibri" panose="020F0502020204030204" pitchFamily="34" charset="0"/>
              </a:rPr>
              <a:t>The role of Scientific Academies </a:t>
            </a:r>
            <a:r>
              <a:rPr lang="en-GB" sz="3200" b="1" dirty="0">
                <a:solidFill>
                  <a:srgbClr val="009900"/>
                </a:solidFill>
                <a:latin typeface="Times New Roman" panose="02020603050405020304" pitchFamily="18" charset="0"/>
                <a:ea typeface="Calibri" panose="020F0502020204030204" pitchFamily="34" charset="0"/>
              </a:rPr>
              <a:t>or learned societies</a:t>
            </a:r>
          </a:p>
        </p:txBody>
      </p:sp>
    </p:spTree>
    <p:extLst>
      <p:ext uri="{BB962C8B-B14F-4D97-AF65-F5344CB8AC3E}">
        <p14:creationId xmlns:p14="http://schemas.microsoft.com/office/powerpoint/2010/main" val="606032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44" y="857526"/>
            <a:ext cx="10515600" cy="3159125"/>
          </a:xfrm>
        </p:spPr>
        <p:txBody>
          <a:bodyPr>
            <a:normAutofit/>
          </a:bodyPr>
          <a:lstStyle/>
          <a:p>
            <a:r>
              <a:rPr lang="de-CH" b="1" dirty="0" smtClean="0">
                <a:solidFill>
                  <a:srgbClr val="3333CC"/>
                </a:solidFill>
                <a:latin typeface="Algerian" panose="04020705040A02060702" pitchFamily="82" charset="0"/>
              </a:rPr>
              <a:t>		Summary</a:t>
            </a:r>
            <a:r>
              <a:rPr lang="en-GB" b="1" dirty="0">
                <a:solidFill>
                  <a:srgbClr val="3333CC"/>
                </a:solidFill>
                <a:latin typeface="Algerian" panose="04020705040A02060702" pitchFamily="82" charset="0"/>
              </a:rPr>
              <a:t/>
            </a:r>
            <a:br>
              <a:rPr lang="en-GB" b="1" dirty="0">
                <a:solidFill>
                  <a:srgbClr val="3333CC"/>
                </a:solidFill>
                <a:latin typeface="Algerian" panose="04020705040A02060702" pitchFamily="82" charset="0"/>
              </a:rPr>
            </a:br>
            <a:r>
              <a:rPr lang="en-GB" sz="2800" b="1" dirty="0" smtClean="0">
                <a:solidFill>
                  <a:srgbClr val="3333CC"/>
                </a:solidFill>
                <a:latin typeface="Algerian" panose="04020705040A02060702" pitchFamily="82" charset="0"/>
              </a:rPr>
              <a:t>Use rational arguments as much s possible</a:t>
            </a:r>
            <a:br>
              <a:rPr lang="en-GB" sz="2800" b="1" dirty="0" smtClean="0">
                <a:solidFill>
                  <a:srgbClr val="3333CC"/>
                </a:solidFill>
                <a:latin typeface="Algerian" panose="04020705040A02060702" pitchFamily="82" charset="0"/>
              </a:rPr>
            </a:br>
            <a:r>
              <a:rPr lang="en-GB" sz="2800" b="1" dirty="0" smtClean="0">
                <a:solidFill>
                  <a:srgbClr val="3333CC"/>
                </a:solidFill>
                <a:latin typeface="Algerian" panose="04020705040A02060702" pitchFamily="82" charset="0"/>
              </a:rPr>
              <a:t>Bring in emotions. Values only </a:t>
            </a:r>
            <a:r>
              <a:rPr lang="en-GB" sz="2800" b="1" smtClean="0">
                <a:solidFill>
                  <a:srgbClr val="3333CC"/>
                </a:solidFill>
                <a:latin typeface="Algerian" panose="04020705040A02060702" pitchFamily="82" charset="0"/>
              </a:rPr>
              <a:t>when necessary</a:t>
            </a:r>
            <a:r>
              <a:rPr lang="en-GB" sz="2800" b="1" dirty="0" smtClean="0">
                <a:solidFill>
                  <a:srgbClr val="3333CC"/>
                </a:solidFill>
                <a:latin typeface="Algerian" panose="04020705040A02060702" pitchFamily="82" charset="0"/>
              </a:rPr>
              <a:t/>
            </a:r>
            <a:br>
              <a:rPr lang="en-GB" sz="2800" b="1" dirty="0" smtClean="0">
                <a:solidFill>
                  <a:srgbClr val="3333CC"/>
                </a:solidFill>
                <a:latin typeface="Algerian" panose="04020705040A02060702" pitchFamily="82" charset="0"/>
              </a:rPr>
            </a:br>
            <a:r>
              <a:rPr lang="en-GB" sz="2800" b="1" dirty="0" err="1" smtClean="0">
                <a:solidFill>
                  <a:srgbClr val="3333CC"/>
                </a:solidFill>
                <a:latin typeface="Algerian" panose="04020705040A02060702" pitchFamily="82" charset="0"/>
              </a:rPr>
              <a:t>plansteps</a:t>
            </a:r>
            <a:r>
              <a:rPr lang="en-GB" sz="2800" b="1" dirty="0" smtClean="0">
                <a:solidFill>
                  <a:srgbClr val="3333CC"/>
                </a:solidFill>
                <a:latin typeface="Algerian" panose="04020705040A02060702" pitchFamily="82" charset="0"/>
              </a:rPr>
              <a:t> to next new deal carefully</a:t>
            </a:r>
            <a:r>
              <a:rPr lang="en-GB" b="1" dirty="0" smtClean="0">
                <a:solidFill>
                  <a:srgbClr val="3333CC"/>
                </a:solidFill>
                <a:latin typeface="Algerian" panose="04020705040A02060702" pitchFamily="82" charset="0"/>
              </a:rPr>
              <a:t/>
            </a:r>
            <a:br>
              <a:rPr lang="en-GB" b="1" dirty="0" smtClean="0">
                <a:solidFill>
                  <a:srgbClr val="3333CC"/>
                </a:solidFill>
                <a:latin typeface="Algerian" panose="04020705040A02060702" pitchFamily="82" charset="0"/>
              </a:rPr>
            </a:br>
            <a:r>
              <a:rPr lang="en-GB" b="1" dirty="0" smtClean="0">
                <a:solidFill>
                  <a:srgbClr val="3333CC"/>
                </a:solidFill>
                <a:latin typeface="Algerian" panose="04020705040A02060702" pitchFamily="82" charset="0"/>
              </a:rPr>
              <a:t/>
            </a:r>
            <a:br>
              <a:rPr lang="en-GB" b="1" dirty="0" smtClean="0">
                <a:solidFill>
                  <a:srgbClr val="3333CC"/>
                </a:solidFill>
                <a:latin typeface="Algerian" panose="04020705040A02060702" pitchFamily="82" charset="0"/>
              </a:rPr>
            </a:br>
            <a:r>
              <a:rPr lang="en-GB" b="1" dirty="0" smtClean="0">
                <a:solidFill>
                  <a:srgbClr val="C00000"/>
                </a:solidFill>
                <a:latin typeface="Algerian" panose="04020705040A02060702" pitchFamily="82" charset="0"/>
              </a:rPr>
              <a:t>Many open questions </a:t>
            </a:r>
            <a:endParaRPr lang="en-GB" b="1" dirty="0">
              <a:solidFill>
                <a:srgbClr val="C00000"/>
              </a:solidFill>
              <a:latin typeface="Algerian" panose="04020705040A02060702" pitchFamily="82" charset="0"/>
            </a:endParaRPr>
          </a:p>
        </p:txBody>
      </p:sp>
      <p:sp>
        <p:nvSpPr>
          <p:cNvPr id="4" name="Rectangle 3"/>
          <p:cNvSpPr/>
          <p:nvPr/>
        </p:nvSpPr>
        <p:spPr>
          <a:xfrm>
            <a:off x="1552574" y="4129385"/>
            <a:ext cx="7981951" cy="830997"/>
          </a:xfrm>
          <a:prstGeom prst="rect">
            <a:avLst/>
          </a:prstGeom>
        </p:spPr>
        <p:txBody>
          <a:bodyPr wrap="square">
            <a:spAutoFit/>
          </a:bodyPr>
          <a:lstStyle/>
          <a:p>
            <a:r>
              <a:rPr lang="en-GB" sz="2400" b="1" dirty="0">
                <a:solidFill>
                  <a:srgbClr val="000000"/>
                </a:solidFill>
                <a:latin typeface="Arial" panose="020B0604020202020204" pitchFamily="34" charset="0"/>
                <a:ea typeface="Calibri" panose="020F0502020204030204" pitchFamily="34" charset="0"/>
              </a:rPr>
              <a:t>Talmud: ‘La </a:t>
            </a:r>
            <a:r>
              <a:rPr lang="en-GB" sz="2400" b="1" dirty="0" err="1">
                <a:solidFill>
                  <a:srgbClr val="000000"/>
                </a:solidFill>
                <a:latin typeface="Arial" panose="020B0604020202020204" pitchFamily="34" charset="0"/>
                <a:ea typeface="Calibri" panose="020F0502020204030204" pitchFamily="34" charset="0"/>
              </a:rPr>
              <a:t>réponse</a:t>
            </a:r>
            <a:r>
              <a:rPr lang="en-GB" sz="2400" b="1" dirty="0">
                <a:solidFill>
                  <a:srgbClr val="000000"/>
                </a:solidFill>
                <a:latin typeface="Arial" panose="020B0604020202020204" pitchFamily="34" charset="0"/>
                <a:ea typeface="Calibri" panose="020F0502020204030204" pitchFamily="34" charset="0"/>
              </a:rPr>
              <a:t> </a:t>
            </a:r>
            <a:r>
              <a:rPr lang="en-GB" sz="2400" b="1" dirty="0" err="1">
                <a:solidFill>
                  <a:srgbClr val="000000"/>
                </a:solidFill>
                <a:latin typeface="Arial" panose="020B0604020202020204" pitchFamily="34" charset="0"/>
                <a:ea typeface="Calibri" panose="020F0502020204030204" pitchFamily="34" charset="0"/>
              </a:rPr>
              <a:t>est</a:t>
            </a:r>
            <a:r>
              <a:rPr lang="en-GB" sz="2400" b="1" dirty="0">
                <a:solidFill>
                  <a:srgbClr val="000000"/>
                </a:solidFill>
                <a:latin typeface="Arial" panose="020B0604020202020204" pitchFamily="34" charset="0"/>
                <a:ea typeface="Calibri" panose="020F0502020204030204" pitchFamily="34" charset="0"/>
              </a:rPr>
              <a:t> le </a:t>
            </a:r>
            <a:r>
              <a:rPr lang="en-GB" sz="2400" b="1" dirty="0" err="1">
                <a:solidFill>
                  <a:srgbClr val="000000"/>
                </a:solidFill>
                <a:latin typeface="Arial" panose="020B0604020202020204" pitchFamily="34" charset="0"/>
                <a:ea typeface="Calibri" panose="020F0502020204030204" pitchFamily="34" charset="0"/>
              </a:rPr>
              <a:t>malheure</a:t>
            </a:r>
            <a:r>
              <a:rPr lang="en-GB" sz="2400" b="1" dirty="0">
                <a:solidFill>
                  <a:srgbClr val="000000"/>
                </a:solidFill>
                <a:latin typeface="Arial" panose="020B0604020202020204" pitchFamily="34" charset="0"/>
                <a:ea typeface="Calibri" panose="020F0502020204030204" pitchFamily="34" charset="0"/>
              </a:rPr>
              <a:t> de la question’</a:t>
            </a:r>
            <a:br>
              <a:rPr lang="en-GB" sz="2400" b="1" dirty="0">
                <a:solidFill>
                  <a:srgbClr val="000000"/>
                </a:solidFill>
                <a:latin typeface="Arial" panose="020B0604020202020204" pitchFamily="34" charset="0"/>
                <a:ea typeface="Calibri" panose="020F0502020204030204" pitchFamily="34" charset="0"/>
              </a:rPr>
            </a:br>
            <a:r>
              <a:rPr lang="en-GB" sz="2400" b="1" dirty="0">
                <a:solidFill>
                  <a:srgbClr val="000000"/>
                </a:solidFill>
                <a:latin typeface="Arial" panose="020B0604020202020204" pitchFamily="34" charset="0"/>
                <a:ea typeface="Calibri" panose="020F0502020204030204" pitchFamily="34" charset="0"/>
              </a:rPr>
              <a:t>	   The answer is the misfortune of the question</a:t>
            </a:r>
            <a:endParaRPr lang="en-GB" sz="2400" b="1" dirty="0"/>
          </a:p>
        </p:txBody>
      </p:sp>
    </p:spTree>
    <p:extLst>
      <p:ext uri="{BB962C8B-B14F-4D97-AF65-F5344CB8AC3E}">
        <p14:creationId xmlns:p14="http://schemas.microsoft.com/office/powerpoint/2010/main" val="454655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2927351" y="2420938"/>
            <a:ext cx="5832475" cy="2520950"/>
          </a:xfrm>
        </p:spPr>
        <p:txBody>
          <a:bodyPr/>
          <a:lstStyle/>
          <a:p>
            <a:pPr algn="ctr"/>
            <a:r>
              <a:rPr lang="de-CH" altLang="en-US" sz="11700"/>
              <a:t>Thank you</a:t>
            </a:r>
            <a:endParaRPr lang="en-GB" altLang="en-US" sz="11700"/>
          </a:p>
        </p:txBody>
      </p:sp>
    </p:spTree>
    <p:extLst>
      <p:ext uri="{BB962C8B-B14F-4D97-AF65-F5344CB8AC3E}">
        <p14:creationId xmlns:p14="http://schemas.microsoft.com/office/powerpoint/2010/main" val="3895251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4" y="567384"/>
            <a:ext cx="7707086" cy="4537781"/>
          </a:xfrm>
          <a:prstGeom prst="rect">
            <a:avLst/>
          </a:prstGeom>
        </p:spPr>
        <p:txBody>
          <a:bodyPr wrap="square">
            <a:spAutoFit/>
          </a:bodyPr>
          <a:lstStyle/>
          <a:p>
            <a:pPr>
              <a:lnSpc>
                <a:spcPct val="107000"/>
              </a:lnSpc>
              <a:spcAft>
                <a:spcPts val="800"/>
              </a:spcAft>
            </a:pPr>
            <a:r>
              <a:rPr lang="en-GB" i="1" dirty="0" smtClean="0">
                <a:effectLst/>
                <a:latin typeface="Times New Roman" panose="02020603050405020304" pitchFamily="18" charset="0"/>
                <a:ea typeface="Calibri" panose="020F0502020204030204" pitchFamily="34" charset="0"/>
              </a:rPr>
              <a:t>In natural Science facts are based on measurements which can be put in numbers, in formulae and finally in mathematically formulated theories which not only reproduce all measurements but also allow predictions. This is one of the mysteries: nature prefers mathematics as a language! Considering the history of science we state that a first step was the penetration of physics by mathematics. Combined with quantum mechanics this helped us understand the structure of the atom, then the atomic nucleus and most recently, the structure of elementary particles and the forces acting between them. Of course always being guided and confirmed by experiments! Chemistry was in the beginning like all sciences, a purely empirical activity, (starting with the alchemists) and later became a real science only around 1920 when, thanks mainly to Linus Pauling, physics helped us understand the chemical bonding and reactions on the basis of the atomic structure. Molecular Biology is presently in a transition from empiricism to theoretical understanding, whereas genetics or neuroscience are still restricted to certainly remarkable but still empirical successes. </a:t>
            </a:r>
            <a:endParaRPr lang="de-CH"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7108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06" y="603012"/>
            <a:ext cx="7865533" cy="4560607"/>
          </a:xfrm>
          <a:prstGeom prst="rect">
            <a:avLst/>
          </a:prstGeom>
        </p:spPr>
        <p:txBody>
          <a:bodyPr wrap="square">
            <a:spAutoFit/>
          </a:bodyPr>
          <a:lstStyle/>
          <a:p>
            <a:pPr>
              <a:lnSpc>
                <a:spcPct val="107000"/>
              </a:lnSpc>
              <a:spcAft>
                <a:spcPts val="800"/>
              </a:spcAft>
            </a:pPr>
            <a:r>
              <a:rPr lang="en-GB" dirty="0" smtClean="0">
                <a:latin typeface="Times New Roman" panose="02020603050405020304" pitchFamily="18" charset="0"/>
                <a:ea typeface="Calibri" panose="020F0502020204030204" pitchFamily="34" charset="0"/>
              </a:rPr>
              <a:t>human </a:t>
            </a:r>
            <a:r>
              <a:rPr lang="en-GB" dirty="0">
                <a:latin typeface="Times New Roman" panose="02020603050405020304" pitchFamily="18" charset="0"/>
                <a:ea typeface="Calibri" panose="020F0502020204030204" pitchFamily="34" charset="0"/>
              </a:rPr>
              <a:t>beings need in addition to rational thinking a metaphysical ‘narrative’.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Can </a:t>
            </a:r>
            <a:r>
              <a:rPr lang="en-GB" dirty="0">
                <a:latin typeface="Times New Roman" panose="02020603050405020304" pitchFamily="18" charset="0"/>
                <a:ea typeface="Calibri" panose="020F0502020204030204" pitchFamily="34" charset="0"/>
              </a:rPr>
              <a:t>sciences contribute at least indirectly to establish such a narrative and the ensuing human values?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Maybe</a:t>
            </a:r>
            <a:r>
              <a:rPr lang="en-GB" dirty="0">
                <a:latin typeface="Times New Roman" panose="02020603050405020304" pitchFamily="18" charset="0"/>
                <a:ea typeface="Calibri" panose="020F0502020204030204" pitchFamily="34" charset="0"/>
              </a:rPr>
              <a:t>, maybe not!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Some </a:t>
            </a:r>
            <a:r>
              <a:rPr lang="en-GB" dirty="0">
                <a:latin typeface="Times New Roman" panose="02020603050405020304" pitchFamily="18" charset="0"/>
                <a:ea typeface="Calibri" panose="020F0502020204030204" pitchFamily="34" charset="0"/>
              </a:rPr>
              <a:t>general principles accepted in sciences may provide some hints.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As </a:t>
            </a:r>
            <a:r>
              <a:rPr lang="en-GB" dirty="0">
                <a:latin typeface="Times New Roman" panose="02020603050405020304" pitchFamily="18" charset="0"/>
                <a:ea typeface="Calibri" panose="020F0502020204030204" pitchFamily="34" charset="0"/>
              </a:rPr>
              <a:t>far as we know today the laws of nature are universally valid—everywhere on earth, in the whole observable universe and at all times.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Should </a:t>
            </a:r>
            <a:r>
              <a:rPr lang="en-GB" dirty="0">
                <a:latin typeface="Times New Roman" panose="02020603050405020304" pitchFamily="18" charset="0"/>
                <a:ea typeface="Calibri" panose="020F0502020204030204" pitchFamily="34" charset="0"/>
              </a:rPr>
              <a:t>one endeavour to find similar general laws for human ethics? Are ‘Human Rights’ as defined by the United Nations at least an approximation of such general laws?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At </a:t>
            </a:r>
            <a:r>
              <a:rPr lang="en-GB" dirty="0">
                <a:latin typeface="Times New Roman" panose="02020603050405020304" pitchFamily="18" charset="0"/>
                <a:ea typeface="Calibri" panose="020F0502020204030204" pitchFamily="34" charset="0"/>
              </a:rPr>
              <a:t>least in </a:t>
            </a:r>
            <a:r>
              <a:rPr lang="en-GB" dirty="0" smtClean="0">
                <a:latin typeface="Times New Roman" panose="02020603050405020304" pitchFamily="18" charset="0"/>
                <a:ea typeface="Calibri" panose="020F0502020204030204" pitchFamily="34" charset="0"/>
              </a:rPr>
              <a:t>science, one of the most noble and most universal expression of human existence, </a:t>
            </a:r>
            <a:r>
              <a:rPr lang="en-GB" dirty="0">
                <a:latin typeface="Times New Roman" panose="02020603050405020304" pitchFamily="18" charset="0"/>
                <a:ea typeface="Calibri" panose="020F0502020204030204" pitchFamily="34" charset="0"/>
              </a:rPr>
              <a:t>we have learned that </a:t>
            </a:r>
            <a:r>
              <a:rPr lang="en-GB" dirty="0" smtClean="0">
                <a:latin typeface="Times New Roman" panose="02020603050405020304" pitchFamily="18" charset="0"/>
                <a:ea typeface="Calibri" panose="020F0502020204030204" pitchFamily="34" charset="0"/>
              </a:rPr>
              <a:t>non-discrimination </a:t>
            </a:r>
            <a:r>
              <a:rPr lang="en-GB" dirty="0">
                <a:latin typeface="Times New Roman" panose="02020603050405020304" pitchFamily="18" charset="0"/>
                <a:ea typeface="Calibri" panose="020F0502020204030204" pitchFamily="34" charset="0"/>
              </a:rPr>
              <a:t>of races, </a:t>
            </a:r>
            <a:r>
              <a:rPr lang="en-GB" dirty="0" smtClean="0">
                <a:latin typeface="Times New Roman" panose="02020603050405020304" pitchFamily="18" charset="0"/>
                <a:ea typeface="Calibri" panose="020F0502020204030204" pitchFamily="34" charset="0"/>
              </a:rPr>
              <a:t>faiths </a:t>
            </a:r>
            <a:r>
              <a:rPr lang="en-GB" dirty="0">
                <a:latin typeface="Times New Roman" panose="02020603050405020304" pitchFamily="18" charset="0"/>
                <a:ea typeface="Calibri" panose="020F0502020204030204" pitchFamily="34" charset="0"/>
              </a:rPr>
              <a:t>and mentalities and </a:t>
            </a:r>
            <a:r>
              <a:rPr lang="en-GB" dirty="0" smtClean="0">
                <a:latin typeface="Times New Roman" panose="02020603050405020304" pitchFamily="18" charset="0"/>
                <a:ea typeface="Calibri" panose="020F0502020204030204" pitchFamily="34" charset="0"/>
              </a:rPr>
              <a:t>tolerance in general, are </a:t>
            </a:r>
            <a:r>
              <a:rPr lang="en-GB" dirty="0">
                <a:latin typeface="Times New Roman" panose="02020603050405020304" pitchFamily="18" charset="0"/>
                <a:ea typeface="Calibri" panose="020F0502020204030204" pitchFamily="34" charset="0"/>
              </a:rPr>
              <a:t>positive values for the development of society.</a:t>
            </a:r>
            <a:endParaRPr lang="de-CH" dirty="0">
              <a:effectLst/>
              <a:latin typeface="Times New Roman" panose="02020603050405020304" pitchFamily="18" charset="0"/>
              <a:ea typeface="Calibri" panose="020F0502020204030204" pitchFamily="34" charset="0"/>
            </a:endParaRPr>
          </a:p>
        </p:txBody>
      </p:sp>
      <p:sp>
        <p:nvSpPr>
          <p:cNvPr id="4" name="TextBox 3"/>
          <p:cNvSpPr txBox="1"/>
          <p:nvPr/>
        </p:nvSpPr>
        <p:spPr>
          <a:xfrm>
            <a:off x="2492586" y="233680"/>
            <a:ext cx="3613574" cy="369332"/>
          </a:xfrm>
          <a:prstGeom prst="rect">
            <a:avLst/>
          </a:prstGeom>
          <a:noFill/>
        </p:spPr>
        <p:txBody>
          <a:bodyPr wrap="square" rtlCol="0">
            <a:spAutoFit/>
          </a:bodyPr>
          <a:lstStyle/>
          <a:p>
            <a:r>
              <a:rPr lang="de-CH" dirty="0" smtClean="0"/>
              <a:t>Science </a:t>
            </a:r>
            <a:r>
              <a:rPr lang="de-CH" dirty="0" err="1" smtClean="0"/>
              <a:t>and</a:t>
            </a:r>
            <a:r>
              <a:rPr lang="de-CH" dirty="0" smtClean="0"/>
              <a:t> </a:t>
            </a:r>
            <a:r>
              <a:rPr lang="de-CH" dirty="0" err="1" smtClean="0"/>
              <a:t>spirituality</a:t>
            </a:r>
            <a:endParaRPr lang="en-GB" dirty="0"/>
          </a:p>
        </p:txBody>
      </p:sp>
    </p:spTree>
    <p:extLst>
      <p:ext uri="{BB962C8B-B14F-4D97-AF65-F5344CB8AC3E}">
        <p14:creationId xmlns:p14="http://schemas.microsoft.com/office/powerpoint/2010/main" val="3243765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800" y="1405177"/>
            <a:ext cx="7569200" cy="3762697"/>
          </a:xfrm>
          <a:prstGeom prst="rect">
            <a:avLst/>
          </a:prstGeom>
        </p:spPr>
        <p:txBody>
          <a:bodyPr wrap="square">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rPr>
              <a:t>In sciences we aspire to explain the </a:t>
            </a:r>
            <a:r>
              <a:rPr lang="en-GB" dirty="0" smtClean="0">
                <a:latin typeface="Times New Roman" panose="02020603050405020304" pitchFamily="18" charset="0"/>
                <a:ea typeface="Calibri" panose="020F0502020204030204" pitchFamily="34" charset="0"/>
              </a:rPr>
              <a:t>multitude </a:t>
            </a:r>
            <a:r>
              <a:rPr lang="en-GB" dirty="0">
                <a:latin typeface="Times New Roman" panose="02020603050405020304" pitchFamily="18" charset="0"/>
                <a:ea typeface="Calibri" panose="020F0502020204030204" pitchFamily="34" charset="0"/>
              </a:rPr>
              <a:t>of phenomena </a:t>
            </a:r>
            <a:r>
              <a:rPr lang="en-GB" dirty="0" smtClean="0">
                <a:latin typeface="Times New Roman" panose="02020603050405020304" pitchFamily="18" charset="0"/>
                <a:ea typeface="Calibri" panose="020F0502020204030204" pitchFamily="34" charset="0"/>
              </a:rPr>
              <a:t>by a </a:t>
            </a:r>
            <a:r>
              <a:rPr lang="en-GB" dirty="0">
                <a:latin typeface="Times New Roman" panose="02020603050405020304" pitchFamily="18" charset="0"/>
                <a:ea typeface="Calibri" panose="020F0502020204030204" pitchFamily="34" charset="0"/>
              </a:rPr>
              <a:t>‘theory of everything</a:t>
            </a:r>
            <a:r>
              <a:rPr lang="en-GB" dirty="0" smtClean="0">
                <a:latin typeface="Times New Roman" panose="02020603050405020304" pitchFamily="18" charset="0"/>
                <a:ea typeface="Calibri" panose="020F0502020204030204" pitchFamily="34" charset="0"/>
              </a:rPr>
              <a:t>’</a:t>
            </a:r>
            <a:r>
              <a:rPr lang="en-GB" dirty="0">
                <a:latin typeface="Times New Roman" panose="02020603050405020304" pitchFamily="18" charset="0"/>
                <a:ea typeface="Calibri" panose="020F0502020204030204" pitchFamily="34" charset="0"/>
              </a:rPr>
              <a:t> </a:t>
            </a:r>
            <a:r>
              <a:rPr lang="en-GB" dirty="0" smtClean="0">
                <a:latin typeface="Times New Roman" panose="02020603050405020304" pitchFamily="18" charset="0"/>
                <a:ea typeface="Calibri" panose="020F0502020204030204" pitchFamily="34" charset="0"/>
              </a:rPr>
              <a:t>based </a:t>
            </a:r>
            <a:r>
              <a:rPr lang="en-GB" dirty="0">
                <a:latin typeface="Times New Roman" panose="02020603050405020304" pitchFamily="18" charset="0"/>
                <a:ea typeface="Calibri" panose="020F0502020204030204" pitchFamily="34" charset="0"/>
              </a:rPr>
              <a:t>on as few assumptions as </a:t>
            </a:r>
            <a:r>
              <a:rPr lang="en-GB" dirty="0" smtClean="0">
                <a:latin typeface="Times New Roman" panose="02020603050405020304" pitchFamily="18" charset="0"/>
                <a:ea typeface="Calibri" panose="020F0502020204030204" pitchFamily="34" charset="0"/>
              </a:rPr>
              <a:t>possible. </a:t>
            </a:r>
          </a:p>
          <a:p>
            <a:pPr>
              <a:lnSpc>
                <a:spcPct val="107000"/>
              </a:lnSpc>
              <a:spcAft>
                <a:spcPts val="800"/>
              </a:spcAft>
            </a:pP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search for unification seems to be one of the fundamental aspirations of human existence. It allows us to put the multitude of phenomena into a logical scheme and may be the basis for logical thinking. However, in physics we have learned that there will never be a complete theory of </a:t>
            </a:r>
            <a:r>
              <a:rPr lang="en-GB" dirty="0" smtClean="0">
                <a:latin typeface="Times New Roman" panose="02020603050405020304" pitchFamily="18" charset="0"/>
                <a:ea typeface="Calibri" panose="020F0502020204030204" pitchFamily="34" charset="0"/>
              </a:rPr>
              <a:t>everything, </a:t>
            </a:r>
            <a:endParaRPr lang="en-GB" dirty="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developing </a:t>
            </a:r>
            <a:r>
              <a:rPr lang="en-GB" dirty="0">
                <a:latin typeface="Times New Roman" panose="02020603050405020304" pitchFamily="18" charset="0"/>
                <a:ea typeface="Calibri" panose="020F0502020204030204" pitchFamily="34" charset="0"/>
              </a:rPr>
              <a:t>new concepts based on empirical observations new realms of nature can be opened to research.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Exploring nature is not unveiling a completed picture! </a:t>
            </a:r>
          </a:p>
          <a:p>
            <a:pPr>
              <a:lnSpc>
                <a:spcPct val="107000"/>
              </a:lnSpc>
              <a:spcAft>
                <a:spcPts val="800"/>
              </a:spcAft>
            </a:pP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understanding that there will never be a theory of everything in the natural sciences might perhaps be a lesson for other </a:t>
            </a:r>
            <a:r>
              <a:rPr lang="en-GB" dirty="0" smtClean="0">
                <a:latin typeface="Times New Roman" panose="02020603050405020304" pitchFamily="18" charset="0"/>
                <a:ea typeface="Calibri" panose="020F0502020204030204" pitchFamily="34" charset="0"/>
              </a:rPr>
              <a:t>human </a:t>
            </a:r>
            <a:r>
              <a:rPr lang="en-GB" dirty="0">
                <a:latin typeface="Times New Roman" panose="02020603050405020304" pitchFamily="18" charset="0"/>
                <a:ea typeface="Calibri" panose="020F0502020204030204" pitchFamily="34" charset="0"/>
              </a:rPr>
              <a:t>actions. </a:t>
            </a:r>
            <a:endParaRPr lang="de-CH" dirty="0">
              <a:latin typeface="Times New Roman" panose="02020603050405020304" pitchFamily="18" charset="0"/>
              <a:ea typeface="Calibri" panose="020F0502020204030204" pitchFamily="34" charset="0"/>
            </a:endParaRPr>
          </a:p>
        </p:txBody>
      </p:sp>
      <p:sp>
        <p:nvSpPr>
          <p:cNvPr id="3" name="TextBox 2"/>
          <p:cNvSpPr txBox="1"/>
          <p:nvPr/>
        </p:nvSpPr>
        <p:spPr>
          <a:xfrm>
            <a:off x="1666240" y="711200"/>
            <a:ext cx="4917440" cy="369332"/>
          </a:xfrm>
          <a:prstGeom prst="rect">
            <a:avLst/>
          </a:prstGeom>
          <a:noFill/>
        </p:spPr>
        <p:txBody>
          <a:bodyPr wrap="square" rtlCol="0">
            <a:spAutoFit/>
          </a:bodyPr>
          <a:lstStyle/>
          <a:p>
            <a:r>
              <a:rPr lang="de-CH" dirty="0" err="1" smtClean="0"/>
              <a:t>Unification</a:t>
            </a:r>
            <a:r>
              <a:rPr lang="de-CH" dirty="0" smtClean="0"/>
              <a:t> </a:t>
            </a:r>
            <a:r>
              <a:rPr lang="de-CH" dirty="0" err="1" smtClean="0"/>
              <a:t>or</a:t>
            </a:r>
            <a:r>
              <a:rPr lang="de-CH" dirty="0" smtClean="0"/>
              <a:t> </a:t>
            </a:r>
            <a:r>
              <a:rPr lang="de-CH" dirty="0" err="1" smtClean="0"/>
              <a:t>multitude</a:t>
            </a:r>
            <a:r>
              <a:rPr lang="de-CH" dirty="0" smtClean="0"/>
              <a:t>?</a:t>
            </a:r>
            <a:endParaRPr lang="en-GB" dirty="0"/>
          </a:p>
        </p:txBody>
      </p:sp>
    </p:spTree>
    <p:extLst>
      <p:ext uri="{BB962C8B-B14F-4D97-AF65-F5344CB8AC3E}">
        <p14:creationId xmlns:p14="http://schemas.microsoft.com/office/powerpoint/2010/main" val="2637652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237102"/>
            <a:ext cx="10261600" cy="923330"/>
          </a:xfrm>
          <a:prstGeom prst="rect">
            <a:avLst/>
          </a:prstGeom>
        </p:spPr>
        <p:txBody>
          <a:bodyPr wrap="square">
            <a:spAutoFit/>
          </a:bodyPr>
          <a:lstStyle/>
          <a:p>
            <a:r>
              <a:rPr lang="en-GB" dirty="0" smtClean="0">
                <a:latin typeface="Times New Roman" panose="02020603050405020304" pitchFamily="18" charset="0"/>
                <a:ea typeface="Calibri" panose="020F0502020204030204" pitchFamily="34" charset="0"/>
              </a:rPr>
              <a:t>Fundamental science (answering questions and satisfying human curiosity) because </a:t>
            </a:r>
            <a:r>
              <a:rPr lang="en-GB" dirty="0">
                <a:latin typeface="Times New Roman" panose="02020603050405020304" pitchFamily="18" charset="0"/>
                <a:ea typeface="Calibri" panose="020F0502020204030204" pitchFamily="34" charset="0"/>
              </a:rPr>
              <a:t>of its deep cultural value should be free to choose its targets for research and should not be limited by political or ideological ideas—a message that should be transferred to the citizens.</a:t>
            </a:r>
            <a:endParaRPr lang="de-CH" dirty="0"/>
          </a:p>
        </p:txBody>
      </p:sp>
      <p:sp>
        <p:nvSpPr>
          <p:cNvPr id="3" name="TextBox 2"/>
          <p:cNvSpPr txBox="1"/>
          <p:nvPr/>
        </p:nvSpPr>
        <p:spPr>
          <a:xfrm>
            <a:off x="889000" y="567266"/>
            <a:ext cx="6739466" cy="523220"/>
          </a:xfrm>
          <a:prstGeom prst="rect">
            <a:avLst/>
          </a:prstGeom>
          <a:noFill/>
        </p:spPr>
        <p:txBody>
          <a:bodyPr wrap="square" rtlCol="0">
            <a:spAutoFit/>
          </a:bodyPr>
          <a:lstStyle/>
          <a:p>
            <a:r>
              <a:rPr lang="de-CH" sz="2800" b="1" dirty="0" err="1" smtClean="0">
                <a:solidFill>
                  <a:srgbClr val="3333CC"/>
                </a:solidFill>
              </a:rPr>
              <a:t>Does</a:t>
            </a:r>
            <a:r>
              <a:rPr lang="de-CH" sz="2800" b="1" dirty="0" smtClean="0">
                <a:solidFill>
                  <a:srgbClr val="3333CC"/>
                </a:solidFill>
              </a:rPr>
              <a:t> </a:t>
            </a:r>
            <a:r>
              <a:rPr lang="de-CH" sz="2800" b="1" dirty="0" err="1" smtClean="0">
                <a:solidFill>
                  <a:srgbClr val="3333CC"/>
                </a:solidFill>
              </a:rPr>
              <a:t>the</a:t>
            </a:r>
            <a:r>
              <a:rPr lang="de-CH" sz="2800" b="1" dirty="0" smtClean="0">
                <a:solidFill>
                  <a:srgbClr val="3333CC"/>
                </a:solidFill>
              </a:rPr>
              <a:t> </a:t>
            </a:r>
            <a:r>
              <a:rPr lang="de-CH" sz="2800" b="1" dirty="0" err="1" smtClean="0">
                <a:solidFill>
                  <a:srgbClr val="3333CC"/>
                </a:solidFill>
              </a:rPr>
              <a:t>public</a:t>
            </a:r>
            <a:r>
              <a:rPr lang="de-CH" sz="2800" b="1" dirty="0" smtClean="0">
                <a:solidFill>
                  <a:srgbClr val="3333CC"/>
                </a:solidFill>
              </a:rPr>
              <a:t> </a:t>
            </a:r>
            <a:r>
              <a:rPr lang="de-CH" sz="2800" b="1" dirty="0" err="1" smtClean="0">
                <a:solidFill>
                  <a:srgbClr val="3333CC"/>
                </a:solidFill>
              </a:rPr>
              <a:t>trust</a:t>
            </a:r>
            <a:r>
              <a:rPr lang="de-CH" sz="2800" b="1" dirty="0" smtClean="0">
                <a:solidFill>
                  <a:srgbClr val="3333CC"/>
                </a:solidFill>
              </a:rPr>
              <a:t> </a:t>
            </a:r>
            <a:r>
              <a:rPr lang="de-CH" sz="2800" b="1" dirty="0" err="1" smtClean="0">
                <a:solidFill>
                  <a:srgbClr val="3333CC"/>
                </a:solidFill>
              </a:rPr>
              <a:t>scientists</a:t>
            </a:r>
            <a:r>
              <a:rPr lang="de-CH" sz="2800" b="1" dirty="0" smtClean="0">
                <a:solidFill>
                  <a:srgbClr val="3333CC"/>
                </a:solidFill>
              </a:rPr>
              <a:t>?</a:t>
            </a:r>
            <a:endParaRPr lang="de-CH" sz="2800" b="1" dirty="0">
              <a:solidFill>
                <a:srgbClr val="3333CC"/>
              </a:solidFill>
            </a:endParaRPr>
          </a:p>
        </p:txBody>
      </p:sp>
      <p:sp>
        <p:nvSpPr>
          <p:cNvPr id="4" name="Rectangle 3"/>
          <p:cNvSpPr/>
          <p:nvPr/>
        </p:nvSpPr>
        <p:spPr>
          <a:xfrm>
            <a:off x="711200" y="2661735"/>
            <a:ext cx="8017934" cy="1200329"/>
          </a:xfrm>
          <a:prstGeom prst="rect">
            <a:avLst/>
          </a:prstGeom>
        </p:spPr>
        <p:txBody>
          <a:bodyPr wrap="square">
            <a:spAutoFit/>
          </a:bodyPr>
          <a:lstStyle/>
          <a:p>
            <a:r>
              <a:rPr lang="en-GB" dirty="0" smtClean="0">
                <a:latin typeface="Times New Roman" panose="02020603050405020304" pitchFamily="18" charset="0"/>
                <a:ea typeface="Calibri" panose="020F0502020204030204" pitchFamily="34" charset="0"/>
              </a:rPr>
              <a:t>But The </a:t>
            </a:r>
            <a:r>
              <a:rPr lang="en-GB" dirty="0">
                <a:latin typeface="Times New Roman" panose="02020603050405020304" pitchFamily="18" charset="0"/>
                <a:ea typeface="Calibri" panose="020F0502020204030204" pitchFamily="34" charset="0"/>
              </a:rPr>
              <a:t>results of science </a:t>
            </a:r>
            <a:r>
              <a:rPr lang="en-GB" dirty="0" smtClean="0">
                <a:latin typeface="Times New Roman" panose="02020603050405020304" pitchFamily="18" charset="0"/>
                <a:ea typeface="Calibri" panose="020F0502020204030204" pitchFamily="34" charset="0"/>
              </a:rPr>
              <a:t>and technologies  concern the </a:t>
            </a:r>
            <a:r>
              <a:rPr lang="en-GB" dirty="0">
                <a:latin typeface="Times New Roman" panose="02020603050405020304" pitchFamily="18" charset="0"/>
                <a:ea typeface="Calibri" panose="020F0502020204030204" pitchFamily="34" charset="0"/>
              </a:rPr>
              <a:t>better or </a:t>
            </a:r>
            <a:r>
              <a:rPr lang="en-GB" dirty="0" smtClean="0">
                <a:latin typeface="Times New Roman" panose="02020603050405020304" pitchFamily="18" charset="0"/>
                <a:ea typeface="Calibri" panose="020F0502020204030204" pitchFamily="34" charset="0"/>
              </a:rPr>
              <a:t>worse </a:t>
            </a:r>
            <a:r>
              <a:rPr lang="en-GB" dirty="0">
                <a:latin typeface="Times New Roman" panose="02020603050405020304" pitchFamily="18" charset="0"/>
                <a:ea typeface="Calibri" panose="020F0502020204030204" pitchFamily="34" charset="0"/>
              </a:rPr>
              <a:t>of society. To decide which technologies should be developed and which </a:t>
            </a:r>
            <a:r>
              <a:rPr lang="en-GB" dirty="0" smtClean="0">
                <a:latin typeface="Times New Roman" panose="02020603050405020304" pitchFamily="18" charset="0"/>
                <a:ea typeface="Calibri" panose="020F0502020204030204" pitchFamily="34" charset="0"/>
              </a:rPr>
              <a:t>to ban </a:t>
            </a:r>
            <a:r>
              <a:rPr lang="en-GB" dirty="0">
                <a:latin typeface="Times New Roman" panose="02020603050405020304" pitchFamily="18" charset="0"/>
                <a:ea typeface="Calibri" panose="020F0502020204030204" pitchFamily="34" charset="0"/>
              </a:rPr>
              <a:t>is not the responsibility of the scientists alone, it is a decision to be taken by </a:t>
            </a: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democratic </a:t>
            </a:r>
            <a:r>
              <a:rPr lang="en-GB" dirty="0" smtClean="0">
                <a:latin typeface="Times New Roman" panose="02020603050405020304" pitchFamily="18" charset="0"/>
                <a:ea typeface="Calibri" panose="020F0502020204030204" pitchFamily="34" charset="0"/>
              </a:rPr>
              <a:t>representatives after listening to the citizen</a:t>
            </a:r>
            <a:endParaRPr lang="de-CH" dirty="0"/>
          </a:p>
        </p:txBody>
      </p:sp>
      <p:sp>
        <p:nvSpPr>
          <p:cNvPr id="5" name="Rectangle 4"/>
          <p:cNvSpPr/>
          <p:nvPr/>
        </p:nvSpPr>
        <p:spPr>
          <a:xfrm>
            <a:off x="711200" y="4363367"/>
            <a:ext cx="9337040" cy="1477328"/>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Democracy </a:t>
            </a:r>
            <a:r>
              <a:rPr lang="en-GB" dirty="0" smtClean="0">
                <a:latin typeface="Times New Roman" panose="02020603050405020304" pitchFamily="18" charset="0"/>
                <a:ea typeface="Calibri" panose="020F0502020204030204" pitchFamily="34" charset="0"/>
              </a:rPr>
              <a:t>assumes </a:t>
            </a:r>
            <a:r>
              <a:rPr lang="en-GB" dirty="0">
                <a:latin typeface="Times New Roman" panose="02020603050405020304" pitchFamily="18" charset="0"/>
                <a:ea typeface="Calibri" panose="020F0502020204030204" pitchFamily="34" charset="0"/>
              </a:rPr>
              <a:t>that the ‘politically educated citizen’ (‘der </a:t>
            </a:r>
            <a:r>
              <a:rPr lang="en-GB" dirty="0" err="1">
                <a:latin typeface="Times New Roman" panose="02020603050405020304" pitchFamily="18" charset="0"/>
                <a:ea typeface="Calibri" panose="020F0502020204030204" pitchFamily="34" charset="0"/>
              </a:rPr>
              <a:t>mündige</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Bürger</a:t>
            </a:r>
            <a:r>
              <a:rPr lang="en-GB" dirty="0">
                <a:latin typeface="Times New Roman" panose="02020603050405020304" pitchFamily="18" charset="0"/>
                <a:ea typeface="Calibri" panose="020F0502020204030204" pitchFamily="34" charset="0"/>
              </a:rPr>
              <a:t>’ in German) would be able to form his own judgement. This is an illusion. Certainly the educational systems have made it possible for practically every citizen to understand better our environment and the public networks allow everyone to obtain immediate information on whatever topic is of interest. However, a few clicks on internet pages cannot replace many years of specialised studies. </a:t>
            </a:r>
            <a:endParaRPr lang="de-CH" dirty="0"/>
          </a:p>
        </p:txBody>
      </p:sp>
      <p:sp>
        <p:nvSpPr>
          <p:cNvPr id="6" name="TextBox 5"/>
          <p:cNvSpPr txBox="1"/>
          <p:nvPr/>
        </p:nvSpPr>
        <p:spPr>
          <a:xfrm>
            <a:off x="889000" y="3994035"/>
            <a:ext cx="1219199" cy="369332"/>
          </a:xfrm>
          <a:prstGeom prst="rect">
            <a:avLst/>
          </a:prstGeom>
          <a:noFill/>
        </p:spPr>
        <p:txBody>
          <a:bodyPr wrap="square" rtlCol="0">
            <a:spAutoFit/>
          </a:bodyPr>
          <a:lstStyle/>
          <a:p>
            <a:r>
              <a:rPr lang="de-CH" dirty="0" smtClean="0"/>
              <a:t>Problem</a:t>
            </a:r>
            <a:endParaRPr lang="en-GB" dirty="0"/>
          </a:p>
        </p:txBody>
      </p:sp>
    </p:spTree>
    <p:extLst>
      <p:ext uri="{BB962C8B-B14F-4D97-AF65-F5344CB8AC3E}">
        <p14:creationId xmlns:p14="http://schemas.microsoft.com/office/powerpoint/2010/main" val="146826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405459"/>
            <a:ext cx="10525126" cy="2075825"/>
          </a:xfrm>
          <a:prstGeom prst="rect">
            <a:avLst/>
          </a:prstGeom>
        </p:spPr>
        <p:txBody>
          <a:bodyPr wrap="square">
            <a:spAutoFit/>
          </a:bodyPr>
          <a:lstStyle/>
          <a:p>
            <a:pPr>
              <a:lnSpc>
                <a:spcPct val="107000"/>
              </a:lnSpc>
              <a:spcAft>
                <a:spcPts val="800"/>
              </a:spcAft>
            </a:pPr>
            <a:r>
              <a:rPr lang="en-GB" sz="2400" b="1" dirty="0">
                <a:solidFill>
                  <a:schemeClr val="accent1">
                    <a:lumMod val="75000"/>
                  </a:schemeClr>
                </a:solidFill>
                <a:latin typeface="Times New Roman" panose="02020603050405020304" pitchFamily="18" charset="0"/>
                <a:ea typeface="Calibri" panose="020F0502020204030204" pitchFamily="34" charset="0"/>
              </a:rPr>
              <a:t>S</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cience</a:t>
            </a:r>
            <a:r>
              <a:rPr lang="en-GB" sz="2000" dirty="0" smtClean="0">
                <a:effectLst/>
                <a:latin typeface="Times New Roman" panose="02020603050405020304" pitchFamily="18" charset="0"/>
                <a:ea typeface="Calibri" panose="020F0502020204030204" pitchFamily="34" charset="0"/>
              </a:rPr>
              <a:t> as the </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basis of modern technology </a:t>
            </a:r>
            <a:r>
              <a:rPr lang="en-GB" sz="2000" dirty="0" smtClean="0">
                <a:effectLst/>
                <a:latin typeface="Times New Roman" panose="02020603050405020304" pitchFamily="18" charset="0"/>
                <a:ea typeface="Calibri" panose="020F0502020204030204" pitchFamily="34" charset="0"/>
              </a:rPr>
              <a:t>has </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changed the evolution of society </a:t>
            </a:r>
            <a:r>
              <a:rPr lang="en-GB" sz="2000" b="1" dirty="0" smtClean="0">
                <a:effectLst/>
                <a:latin typeface="Times New Roman" panose="02020603050405020304" pitchFamily="18" charset="0"/>
                <a:ea typeface="Calibri" panose="020F0502020204030204" pitchFamily="34" charset="0"/>
              </a:rPr>
              <a:t>during the last 200 years (travel, </a:t>
            </a:r>
            <a:r>
              <a:rPr lang="en-GB" sz="2000" b="1" dirty="0" smtClean="0">
                <a:latin typeface="Times New Roman" panose="02020603050405020304" pitchFamily="18" charset="0"/>
                <a:ea typeface="Calibri" panose="020F0502020204030204" pitchFamily="34" charset="0"/>
              </a:rPr>
              <a:t>electricity, communication</a:t>
            </a:r>
            <a:r>
              <a:rPr lang="en-GB" sz="2000" b="1" dirty="0">
                <a:latin typeface="Times New Roman" panose="02020603050405020304" pitchFamily="18" charset="0"/>
                <a:ea typeface="Calibri" panose="020F0502020204030204" pitchFamily="34" charset="0"/>
              </a:rPr>
              <a:t>,</a:t>
            </a:r>
            <a:r>
              <a:rPr lang="en-GB" sz="2000" b="1" dirty="0" smtClean="0">
                <a:latin typeface="Times New Roman" panose="02020603050405020304" pitchFamily="18" charset="0"/>
                <a:ea typeface="Calibri" panose="020F0502020204030204" pitchFamily="34" charset="0"/>
              </a:rPr>
              <a:t>…) </a:t>
            </a:r>
          </a:p>
          <a:p>
            <a:pPr>
              <a:lnSpc>
                <a:spcPct val="107000"/>
              </a:lnSpc>
              <a:spcAft>
                <a:spcPts val="800"/>
              </a:spcAft>
            </a:pPr>
            <a:r>
              <a:rPr lang="en-GB" sz="2000" b="1" dirty="0" smtClean="0">
                <a:solidFill>
                  <a:srgbClr val="00B050"/>
                </a:solidFill>
                <a:latin typeface="Times New Roman" panose="02020603050405020304" pitchFamily="18" charset="0"/>
                <a:ea typeface="Calibri" panose="020F0502020204030204" pitchFamily="34" charset="0"/>
              </a:rPr>
              <a:t>But high </a:t>
            </a:r>
            <a:r>
              <a:rPr lang="en-GB" sz="2000" b="1" dirty="0">
                <a:solidFill>
                  <a:srgbClr val="00B050"/>
                </a:solidFill>
                <a:latin typeface="Times New Roman" panose="02020603050405020304" pitchFamily="18" charset="0"/>
                <a:ea typeface="Calibri" panose="020F0502020204030204" pitchFamily="34" charset="0"/>
              </a:rPr>
              <a:t>standards of living, freedom and wellbeing </a:t>
            </a:r>
            <a:r>
              <a:rPr lang="en-GB" sz="2000" b="1" dirty="0">
                <a:solidFill>
                  <a:srgbClr val="C00000"/>
                </a:solidFill>
                <a:latin typeface="Times New Roman" panose="02020603050405020304" pitchFamily="18" charset="0"/>
                <a:ea typeface="Calibri" panose="020F0502020204030204" pitchFamily="34" charset="0"/>
              </a:rPr>
              <a:t>for everybody </a:t>
            </a:r>
            <a:r>
              <a:rPr lang="en-GB" sz="2000" b="1" dirty="0" smtClean="0">
                <a:solidFill>
                  <a:srgbClr val="00B050"/>
                </a:solidFill>
                <a:latin typeface="Times New Roman" panose="02020603050405020304" pitchFamily="18" charset="0"/>
                <a:ea typeface="Calibri" panose="020F0502020204030204" pitchFamily="34" charset="0"/>
              </a:rPr>
              <a:t/>
            </a:r>
            <a:br>
              <a:rPr lang="en-GB" sz="2000" b="1" dirty="0" smtClean="0">
                <a:solidFill>
                  <a:srgbClr val="00B050"/>
                </a:solidFill>
                <a:latin typeface="Times New Roman" panose="02020603050405020304" pitchFamily="18" charset="0"/>
                <a:ea typeface="Calibri" panose="020F0502020204030204" pitchFamily="34" charset="0"/>
              </a:rPr>
            </a:br>
            <a:r>
              <a:rPr lang="en-GB" sz="2400" b="1" dirty="0" smtClean="0">
                <a:solidFill>
                  <a:srgbClr val="00B050"/>
                </a:solidFill>
                <a:latin typeface="Times New Roman" panose="02020603050405020304" pitchFamily="18" charset="0"/>
                <a:ea typeface="Calibri" panose="020F0502020204030204" pitchFamily="34" charset="0"/>
              </a:rPr>
              <a:t>have </a:t>
            </a:r>
            <a:r>
              <a:rPr lang="en-GB" sz="2400" b="1" dirty="0">
                <a:solidFill>
                  <a:srgbClr val="FF0000"/>
                </a:solidFill>
                <a:latin typeface="Times New Roman" panose="02020603050405020304" pitchFamily="18" charset="0"/>
                <a:ea typeface="Calibri" panose="020F0502020204030204" pitchFamily="34" charset="0"/>
              </a:rPr>
              <a:t>not been </a:t>
            </a:r>
            <a:r>
              <a:rPr lang="en-GB" sz="2400" b="1" dirty="0" smtClean="0">
                <a:solidFill>
                  <a:srgbClr val="FF0000"/>
                </a:solidFill>
                <a:latin typeface="Times New Roman" panose="02020603050405020304" pitchFamily="18" charset="0"/>
                <a:ea typeface="Calibri" panose="020F0502020204030204" pitchFamily="34" charset="0"/>
              </a:rPr>
              <a:t>attained</a:t>
            </a:r>
            <a:endParaRPr lang="en-GB" sz="2000" b="1" dirty="0" smtClean="0">
              <a:solidFill>
                <a:srgbClr val="FF000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Hence Science and technology are blamed for many of the </a:t>
            </a:r>
            <a:r>
              <a:rPr lang="en-GB" sz="2000" b="1" dirty="0" smtClean="0">
                <a:solidFill>
                  <a:srgbClr val="C00000"/>
                </a:solidFill>
                <a:effectLst/>
                <a:latin typeface="Times New Roman" panose="02020603050405020304" pitchFamily="18" charset="0"/>
                <a:ea typeface="Calibri" panose="020F0502020204030204" pitchFamily="34" charset="0"/>
              </a:rPr>
              <a:t>problems leading to crisis </a:t>
            </a:r>
            <a:r>
              <a:rPr lang="en-GB" sz="2000" b="1" dirty="0" smtClean="0">
                <a:effectLst/>
                <a:latin typeface="Times New Roman" panose="02020603050405020304" pitchFamily="18" charset="0"/>
                <a:ea typeface="Calibri" panose="020F0502020204030204" pitchFamily="34" charset="0"/>
              </a:rPr>
              <a:t>of society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515513"/>
            <a:ext cx="3924300" cy="3541265"/>
          </a:xfrm>
          <a:prstGeom prst="rect">
            <a:avLst/>
          </a:prstGeom>
        </p:spPr>
      </p:pic>
      <p:sp>
        <p:nvSpPr>
          <p:cNvPr id="4" name="Rectangle 3"/>
          <p:cNvSpPr/>
          <p:nvPr/>
        </p:nvSpPr>
        <p:spPr>
          <a:xfrm>
            <a:off x="1028699" y="2515513"/>
            <a:ext cx="6096000" cy="3627403"/>
          </a:xfrm>
          <a:prstGeom prst="rect">
            <a:avLst/>
          </a:prstGeom>
        </p:spPr>
        <p:txBody>
          <a:bodyPr>
            <a:spAutoFit/>
          </a:bodyPr>
          <a:lstStyle/>
          <a:p>
            <a:pPr lvl="0">
              <a:lnSpc>
                <a:spcPct val="107000"/>
              </a:lnSpc>
              <a:spcAft>
                <a:spcPts val="800"/>
              </a:spcAft>
            </a:pPr>
            <a:r>
              <a:rPr lang="en-GB" sz="3000" b="1" dirty="0" smtClean="0">
                <a:solidFill>
                  <a:srgbClr val="00B050"/>
                </a:solidFill>
                <a:latin typeface="Times New Roman" panose="02020603050405020304" pitchFamily="18" charset="0"/>
                <a:ea typeface="Calibri" panose="020F0502020204030204" pitchFamily="34" charset="0"/>
              </a:rPr>
              <a:t>Era of post-enlightenment</a:t>
            </a:r>
            <a:r>
              <a:rPr lang="en-GB" sz="2000" b="1" dirty="0" smtClean="0">
                <a:solidFill>
                  <a:srgbClr val="00B050"/>
                </a:solidFill>
                <a:latin typeface="Times New Roman" panose="02020603050405020304" pitchFamily="18" charset="0"/>
                <a:ea typeface="Calibri" panose="020F0502020204030204" pitchFamily="34" charset="0"/>
              </a:rPr>
              <a:t>? </a:t>
            </a:r>
            <a:r>
              <a:rPr lang="en-GB" sz="2000" b="1" dirty="0" smtClean="0">
                <a:solidFill>
                  <a:srgbClr val="00B050"/>
                </a:solidFill>
                <a:latin typeface="Times New Roman" panose="02020603050405020304" pitchFamily="18" charset="0"/>
                <a:ea typeface="Calibri" panose="020F0502020204030204" pitchFamily="34" charset="0"/>
              </a:rPr>
              <a:t/>
            </a:r>
            <a:br>
              <a:rPr lang="en-GB" sz="2000" b="1" dirty="0" smtClean="0">
                <a:solidFill>
                  <a:srgbClr val="00B050"/>
                </a:solidFill>
                <a:latin typeface="Times New Roman" panose="02020603050405020304" pitchFamily="18" charset="0"/>
                <a:ea typeface="Calibri" panose="020F0502020204030204" pitchFamily="34" charset="0"/>
              </a:rPr>
            </a:br>
            <a:r>
              <a:rPr lang="en-GB" sz="3000" b="1" dirty="0" smtClean="0">
                <a:solidFill>
                  <a:srgbClr val="0070C0"/>
                </a:solidFill>
                <a:latin typeface="Times New Roman" panose="02020603050405020304" pitchFamily="18" charset="0"/>
                <a:ea typeface="Calibri" panose="020F0502020204030204" pitchFamily="34" charset="0"/>
              </a:rPr>
              <a:t>Rationality is </a:t>
            </a:r>
            <a:r>
              <a:rPr lang="en-GB" sz="3000" b="1" dirty="0">
                <a:solidFill>
                  <a:srgbClr val="0070C0"/>
                </a:solidFill>
                <a:latin typeface="Times New Roman" panose="02020603050405020304" pitchFamily="18" charset="0"/>
                <a:ea typeface="Calibri" panose="020F0502020204030204" pitchFamily="34" charset="0"/>
              </a:rPr>
              <a:t>replaced by emotions</a:t>
            </a:r>
            <a:r>
              <a:rPr lang="en-GB" sz="3000" b="1" dirty="0" smtClean="0">
                <a:solidFill>
                  <a:srgbClr val="0070C0"/>
                </a:solidFill>
                <a:latin typeface="Times New Roman" panose="02020603050405020304" pitchFamily="18" charset="0"/>
                <a:ea typeface="Calibri" panose="020F0502020204030204" pitchFamily="34" charset="0"/>
              </a:rPr>
              <a:t>?</a:t>
            </a:r>
            <a:endParaRPr lang="en-GB" sz="3000" b="1" dirty="0">
              <a:solidFill>
                <a:srgbClr val="0070C0"/>
              </a:solidFill>
              <a:latin typeface="Times New Roman" panose="02020603050405020304" pitchFamily="18" charset="0"/>
              <a:ea typeface="Calibri" panose="020F0502020204030204" pitchFamily="34" charset="0"/>
            </a:endParaRPr>
          </a:p>
          <a:p>
            <a:pPr lvl="0">
              <a:lnSpc>
                <a:spcPct val="107000"/>
              </a:lnSpc>
              <a:spcAft>
                <a:spcPts val="800"/>
              </a:spcAft>
            </a:pPr>
            <a:r>
              <a:rPr lang="de-CH" sz="2000" b="1" dirty="0">
                <a:solidFill>
                  <a:srgbClr val="C00000"/>
                </a:solidFill>
                <a:latin typeface="Times New Roman" panose="02020603050405020304" pitchFamily="18" charset="0"/>
                <a:ea typeface="Calibri" panose="020F0502020204030204" pitchFamily="34" charset="0"/>
              </a:rPr>
              <a:t>Political </a:t>
            </a:r>
            <a:r>
              <a:rPr lang="de-CH" sz="2000" b="1" dirty="0" err="1">
                <a:solidFill>
                  <a:srgbClr val="C00000"/>
                </a:solidFill>
                <a:latin typeface="Times New Roman" panose="02020603050405020304" pitchFamily="18" charset="0"/>
                <a:ea typeface="Calibri" panose="020F0502020204030204" pitchFamily="34" charset="0"/>
              </a:rPr>
              <a:t>decisions</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neglect</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often</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scientific</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facts</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smtClean="0">
                <a:solidFill>
                  <a:srgbClr val="C00000"/>
                </a:solidFill>
                <a:latin typeface="Times New Roman" panose="02020603050405020304" pitchFamily="18" charset="0"/>
                <a:ea typeface="Calibri" panose="020F0502020204030204" pitchFamily="34" charset="0"/>
              </a:rPr>
              <a:t/>
            </a:r>
            <a:br>
              <a:rPr lang="de-CH" sz="2000" b="1" dirty="0" smtClean="0">
                <a:solidFill>
                  <a:srgbClr val="C00000"/>
                </a:solidFill>
                <a:latin typeface="Times New Roman" panose="02020603050405020304" pitchFamily="18" charset="0"/>
                <a:ea typeface="Calibri" panose="020F0502020204030204" pitchFamily="34" charset="0"/>
              </a:rPr>
            </a:br>
            <a:r>
              <a:rPr lang="de-CH" sz="2000" b="1" dirty="0" smtClean="0">
                <a:solidFill>
                  <a:srgbClr val="C00000"/>
                </a:solidFill>
                <a:latin typeface="Times New Roman" panose="02020603050405020304" pitchFamily="18" charset="0"/>
                <a:ea typeface="Calibri" panose="020F0502020204030204" pitchFamily="34" charset="0"/>
              </a:rPr>
              <a:t>‘</a:t>
            </a:r>
            <a:r>
              <a:rPr lang="de-CH" sz="2000" b="1" dirty="0" err="1" smtClean="0">
                <a:solidFill>
                  <a:srgbClr val="C00000"/>
                </a:solidFill>
                <a:latin typeface="Times New Roman" panose="02020603050405020304" pitchFamily="18" charset="0"/>
                <a:ea typeface="Calibri" panose="020F0502020204030204" pitchFamily="34" charset="0"/>
              </a:rPr>
              <a:t>perceptions</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are</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facts</a:t>
            </a:r>
            <a:r>
              <a:rPr lang="de-CH" sz="2000" b="1" dirty="0" smtClean="0">
                <a:solidFill>
                  <a:srgbClr val="C00000"/>
                </a:solidFill>
                <a:latin typeface="Times New Roman" panose="02020603050405020304" pitchFamily="18" charset="0"/>
                <a:ea typeface="Calibri" panose="020F0502020204030204" pitchFamily="34" charset="0"/>
              </a:rPr>
              <a:t>’</a:t>
            </a:r>
            <a:endParaRPr lang="de-CH" sz="2000" b="1" dirty="0">
              <a:solidFill>
                <a:srgbClr val="C00000"/>
              </a:solidFill>
              <a:latin typeface="Times New Roman" panose="02020603050405020304" pitchFamily="18" charset="0"/>
              <a:ea typeface="Calibri" panose="020F0502020204030204" pitchFamily="34" charset="0"/>
            </a:endParaRPr>
          </a:p>
          <a:p>
            <a:pPr lvl="0">
              <a:lnSpc>
                <a:spcPct val="107000"/>
              </a:lnSpc>
              <a:spcAft>
                <a:spcPts val="800"/>
              </a:spcAft>
            </a:pPr>
            <a:r>
              <a:rPr lang="de-CH" sz="2000" b="1" dirty="0">
                <a:latin typeface="Times New Roman" panose="02020603050405020304" pitchFamily="18" charset="0"/>
                <a:ea typeface="Calibri" panose="020F0502020204030204" pitchFamily="34" charset="0"/>
              </a:rPr>
              <a:t>Scientific </a:t>
            </a:r>
            <a:r>
              <a:rPr lang="de-CH" sz="2000" b="1" dirty="0" err="1">
                <a:latin typeface="Times New Roman" panose="02020603050405020304" pitchFamily="18" charset="0"/>
                <a:ea typeface="Calibri" panose="020F0502020204030204" pitchFamily="34" charset="0"/>
              </a:rPr>
              <a:t>issues</a:t>
            </a:r>
            <a:r>
              <a:rPr lang="de-CH" sz="2000" b="1" dirty="0">
                <a:latin typeface="Times New Roman" panose="02020603050405020304" pitchFamily="18" charset="0"/>
                <a:ea typeface="Calibri" panose="020F0502020204030204" pitchFamily="34" charset="0"/>
              </a:rPr>
              <a:t> do not bring </a:t>
            </a:r>
            <a:r>
              <a:rPr lang="de-CH" sz="2000" b="1" dirty="0" err="1">
                <a:latin typeface="Times New Roman" panose="02020603050405020304" pitchFamily="18" charset="0"/>
                <a:ea typeface="Calibri" panose="020F0502020204030204" pitchFamily="34" charset="0"/>
              </a:rPr>
              <a:t>votes</a:t>
            </a:r>
            <a:r>
              <a:rPr lang="de-CH" sz="2000" b="1" dirty="0">
                <a:latin typeface="Times New Roman" panose="02020603050405020304" pitchFamily="18" charset="0"/>
                <a:ea typeface="Calibri" panose="020F0502020204030204" pitchFamily="34" charset="0"/>
              </a:rPr>
              <a:t> </a:t>
            </a:r>
            <a:r>
              <a:rPr lang="de-CH" sz="2000" b="1" dirty="0" smtClean="0">
                <a:latin typeface="Times New Roman" panose="02020603050405020304" pitchFamily="18" charset="0"/>
                <a:ea typeface="Calibri" panose="020F0502020204030204" pitchFamily="34" charset="0"/>
              </a:rPr>
              <a:t/>
            </a:r>
            <a:br>
              <a:rPr lang="de-CH" sz="2000" b="1" dirty="0" smtClean="0">
                <a:latin typeface="Times New Roman" panose="02020603050405020304" pitchFamily="18" charset="0"/>
                <a:ea typeface="Calibri" panose="020F0502020204030204" pitchFamily="34" charset="0"/>
              </a:rPr>
            </a:br>
            <a:r>
              <a:rPr lang="de-CH" sz="2000" b="1" dirty="0" smtClean="0">
                <a:latin typeface="Times New Roman" panose="02020603050405020304" pitchFamily="18" charset="0"/>
                <a:ea typeface="Calibri" panose="020F0502020204030204" pitchFamily="34" charset="0"/>
              </a:rPr>
              <a:t>(</a:t>
            </a:r>
            <a:r>
              <a:rPr lang="de-CH" sz="2000" b="1" dirty="0" err="1">
                <a:latin typeface="Times New Roman" panose="02020603050405020304" pitchFamily="18" charset="0"/>
                <a:ea typeface="Calibri" panose="020F0502020204030204" pitchFamily="34" charset="0"/>
              </a:rPr>
              <a:t>see</a:t>
            </a:r>
            <a:r>
              <a:rPr lang="de-CH" sz="2000" b="1" dirty="0">
                <a:latin typeface="Times New Roman" panose="02020603050405020304" pitchFamily="18" charset="0"/>
                <a:ea typeface="Calibri" panose="020F0502020204030204" pitchFamily="34" charset="0"/>
              </a:rPr>
              <a:t> American </a:t>
            </a:r>
            <a:r>
              <a:rPr lang="de-CH" sz="2000" b="1" dirty="0" err="1">
                <a:latin typeface="Times New Roman" panose="02020603050405020304" pitchFamily="18" charset="0"/>
                <a:ea typeface="Calibri" panose="020F0502020204030204" pitchFamily="34" charset="0"/>
              </a:rPr>
              <a:t>presidential</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campaign</a:t>
            </a:r>
            <a:r>
              <a:rPr lang="de-CH" sz="2000" b="1" dirty="0" smtClean="0">
                <a:latin typeface="Times New Roman" panose="02020603050405020304" pitchFamily="18" charset="0"/>
                <a:ea typeface="Calibri" panose="020F0502020204030204" pitchFamily="34" charset="0"/>
              </a:rPr>
              <a:t>!)</a:t>
            </a:r>
            <a:endParaRPr lang="de-CH" sz="2000" b="1" dirty="0">
              <a:latin typeface="Times New Roman" panose="02020603050405020304" pitchFamily="18" charset="0"/>
              <a:ea typeface="Calibri" panose="020F0502020204030204" pitchFamily="34" charset="0"/>
            </a:endParaRPr>
          </a:p>
          <a:p>
            <a:pPr lvl="0">
              <a:lnSpc>
                <a:spcPct val="107000"/>
              </a:lnSpc>
              <a:spcAft>
                <a:spcPts val="800"/>
              </a:spcAft>
            </a:pPr>
            <a:r>
              <a:rPr lang="de-CH" sz="2800" b="1" dirty="0" err="1">
                <a:solidFill>
                  <a:srgbClr val="FF0000"/>
                </a:solidFill>
                <a:latin typeface="Times New Roman" panose="02020603050405020304" pitchFamily="18" charset="0"/>
                <a:ea typeface="Calibri" panose="020F0502020204030204" pitchFamily="34" charset="0"/>
              </a:rPr>
              <a:t>Nevertheless</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many</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political</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decisions</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need</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scientific</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input</a:t>
            </a:r>
            <a:endParaRPr lang="de-CH" sz="28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863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154" y="1060010"/>
            <a:ext cx="7553325" cy="4037772"/>
          </a:xfrm>
          <a:prstGeom prst="rect">
            <a:avLst/>
          </a:prstGeom>
        </p:spPr>
        <p:txBody>
          <a:bodyPr wrap="square">
            <a:spAutoFit/>
          </a:bodyPr>
          <a:lstStyle/>
          <a:p>
            <a:pPr>
              <a:lnSpc>
                <a:spcPct val="107000"/>
              </a:lnSpc>
              <a:spcAft>
                <a:spcPts val="800"/>
              </a:spcAft>
            </a:pPr>
            <a:r>
              <a:rPr lang="en-GB" sz="2800" b="1" dirty="0">
                <a:solidFill>
                  <a:srgbClr val="00B050"/>
                </a:solidFill>
                <a:latin typeface="Times New Roman" panose="02020603050405020304" pitchFamily="18" charset="0"/>
                <a:ea typeface="Calibri" panose="020F0502020204030204" pitchFamily="34" charset="0"/>
              </a:rPr>
              <a:t>How to </a:t>
            </a:r>
            <a:r>
              <a:rPr lang="en-GB" sz="2800" b="1" dirty="0" smtClean="0">
                <a:solidFill>
                  <a:srgbClr val="00B050"/>
                </a:solidFill>
                <a:latin typeface="Times New Roman" panose="02020603050405020304" pitchFamily="18" charset="0"/>
                <a:ea typeface="Calibri" panose="020F0502020204030204" pitchFamily="34" charset="0"/>
              </a:rPr>
              <a:t>improve the situation ? </a:t>
            </a:r>
          </a:p>
          <a:p>
            <a:pPr>
              <a:lnSpc>
                <a:spcPct val="107000"/>
              </a:lnSpc>
              <a:spcAft>
                <a:spcPts val="800"/>
              </a:spcAft>
            </a:pPr>
            <a:r>
              <a:rPr lang="de-CH" sz="2400" b="1" dirty="0" err="1" smtClean="0">
                <a:solidFill>
                  <a:srgbClr val="00B050"/>
                </a:solidFill>
                <a:latin typeface="Times New Roman" panose="02020603050405020304" pitchFamily="18" charset="0"/>
                <a:ea typeface="Calibri" panose="020F0502020204030204" pitchFamily="34" charset="0"/>
              </a:rPr>
              <a:t>How</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to</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transfer</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smtClean="0">
                <a:solidFill>
                  <a:srgbClr val="C00000"/>
                </a:solidFill>
                <a:latin typeface="Times New Roman" panose="02020603050405020304" pitchFamily="18" charset="0"/>
                <a:ea typeface="Calibri" panose="020F0502020204030204" pitchFamily="34" charset="0"/>
              </a:rPr>
              <a:t>Knowledge</a:t>
            </a:r>
            <a:r>
              <a:rPr lang="de-CH" sz="2400" b="1" dirty="0" smtClean="0">
                <a:solidFill>
                  <a:srgbClr val="00B050"/>
                </a:solidFill>
                <a:latin typeface="Times New Roman" panose="02020603050405020304" pitchFamily="18" charset="0"/>
                <a:ea typeface="Calibri" panose="020F0502020204030204" pitchFamily="34" charset="0"/>
              </a:rPr>
              <a:t> power </a:t>
            </a:r>
            <a:r>
              <a:rPr lang="de-CH" sz="2400" b="1" dirty="0" err="1" smtClean="0">
                <a:solidFill>
                  <a:srgbClr val="00B050"/>
                </a:solidFill>
                <a:latin typeface="Times New Roman" panose="02020603050405020304" pitchFamily="18" charset="0"/>
                <a:ea typeface="Calibri" panose="020F0502020204030204" pitchFamily="34" charset="0"/>
              </a:rPr>
              <a:t>into</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a:solidFill>
                  <a:srgbClr val="FF0000"/>
                </a:solidFill>
                <a:latin typeface="Times New Roman" panose="02020603050405020304" pitchFamily="18" charset="0"/>
                <a:ea typeface="Calibri" panose="020F0502020204030204" pitchFamily="34" charset="0"/>
              </a:rPr>
              <a:t>S</a:t>
            </a:r>
            <a:r>
              <a:rPr lang="de-CH" sz="2400" b="1" dirty="0" err="1" smtClean="0">
                <a:solidFill>
                  <a:srgbClr val="FF0000"/>
                </a:solidFill>
                <a:latin typeface="Times New Roman" panose="02020603050405020304" pitchFamily="18" charset="0"/>
                <a:ea typeface="Calibri" panose="020F0502020204030204" pitchFamily="34" charset="0"/>
              </a:rPr>
              <a:t>ocial</a:t>
            </a:r>
            <a:r>
              <a:rPr lang="de-CH" sz="2400" b="1" dirty="0" smtClean="0">
                <a:solidFill>
                  <a:srgbClr val="00B050"/>
                </a:solidFill>
                <a:latin typeface="Times New Roman" panose="02020603050405020304" pitchFamily="18" charset="0"/>
                <a:ea typeface="Calibri" panose="020F0502020204030204" pitchFamily="34" charset="0"/>
              </a:rPr>
              <a:t> power?</a:t>
            </a:r>
          </a:p>
          <a:p>
            <a:pPr>
              <a:lnSpc>
                <a:spcPct val="107000"/>
              </a:lnSpc>
              <a:spcAft>
                <a:spcPts val="800"/>
              </a:spcAft>
            </a:pPr>
            <a:endParaRPr lang="en-GB" sz="2400" b="1" dirty="0">
              <a:solidFill>
                <a:srgbClr val="00B050"/>
              </a:solidFill>
              <a:latin typeface="Times New Roman" panose="02020603050405020304" pitchFamily="18" charset="0"/>
              <a:ea typeface="Calibri" panose="020F0502020204030204" pitchFamily="34" charset="0"/>
            </a:endParaRPr>
          </a:p>
          <a:p>
            <a:pPr>
              <a:lnSpc>
                <a:spcPct val="107000"/>
              </a:lnSpc>
              <a:spcAft>
                <a:spcPts val="800"/>
              </a:spcAft>
            </a:pPr>
            <a:r>
              <a:rPr lang="en-GB" sz="2000" b="1" dirty="0">
                <a:latin typeface="Times New Roman" panose="02020603050405020304" pitchFamily="18" charset="0"/>
                <a:ea typeface="Calibri" panose="020F0502020204030204" pitchFamily="34" charset="0"/>
              </a:rPr>
              <a:t>Explain </a:t>
            </a:r>
            <a:r>
              <a:rPr lang="en-GB" sz="2000" b="1" dirty="0" smtClean="0">
                <a:latin typeface="Times New Roman" panose="02020603050405020304" pitchFamily="18" charset="0"/>
                <a:ea typeface="Calibri" panose="020F0502020204030204" pitchFamily="34" charset="0"/>
              </a:rPr>
              <a:t>better </a:t>
            </a:r>
            <a:r>
              <a:rPr lang="en-GB" sz="2000" b="1" dirty="0">
                <a:latin typeface="Times New Roman" panose="02020603050405020304" pitchFamily="18" charset="0"/>
                <a:ea typeface="Calibri" panose="020F0502020204030204" pitchFamily="34" charset="0"/>
              </a:rPr>
              <a:t>to </a:t>
            </a:r>
            <a:r>
              <a:rPr lang="en-GB" sz="2000" b="1" dirty="0" smtClean="0">
                <a:latin typeface="Times New Roman" panose="02020603050405020304" pitchFamily="18" charset="0"/>
                <a:ea typeface="Calibri" panose="020F0502020204030204" pitchFamily="34" charset="0"/>
              </a:rPr>
              <a:t>people (including politicians):</a:t>
            </a:r>
          </a:p>
          <a:p>
            <a:pPr>
              <a:lnSpc>
                <a:spcPct val="107000"/>
              </a:lnSpc>
              <a:spcAft>
                <a:spcPts val="800"/>
              </a:spcAft>
            </a:pP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What</a:t>
            </a: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science</a:t>
            </a: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is</a:t>
            </a: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how</a:t>
            </a: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it</a:t>
            </a:r>
            <a:r>
              <a:rPr lang="de-CH" sz="2000" b="1" dirty="0" smtClean="0">
                <a:latin typeface="Times New Roman" panose="02020603050405020304" pitchFamily="18" charset="0"/>
                <a:ea typeface="Calibri" panose="020F0502020204030204" pitchFamily="34" charset="0"/>
              </a:rPr>
              <a:t> </a:t>
            </a:r>
            <a:r>
              <a:rPr lang="de-CH" sz="2000" b="1" dirty="0" err="1" smtClean="0">
                <a:latin typeface="Times New Roman" panose="02020603050405020304" pitchFamily="18" charset="0"/>
                <a:ea typeface="Calibri" panose="020F0502020204030204" pitchFamily="34" charset="0"/>
              </a:rPr>
              <a:t>works</a:t>
            </a:r>
            <a:r>
              <a:rPr lang="de-CH" sz="2000" b="1" dirty="0" smtClean="0">
                <a:latin typeface="Times New Roman" panose="02020603050405020304" pitchFamily="18" charset="0"/>
                <a:ea typeface="Calibri" panose="020F0502020204030204" pitchFamily="34" charset="0"/>
              </a:rPr>
              <a:t>,</a:t>
            </a:r>
            <a:endParaRPr lang="en-GB" sz="2000" b="1" dirty="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r>
              <a:rPr lang="en-GB" sz="2000" b="1" dirty="0" smtClean="0">
                <a:latin typeface="Times New Roman" panose="02020603050405020304" pitchFamily="18" charset="0"/>
                <a:ea typeface="Calibri" panose="020F0502020204030204" pitchFamily="34" charset="0"/>
              </a:rPr>
              <a:t>The relations </a:t>
            </a:r>
            <a:r>
              <a:rPr lang="en-GB" sz="2000" b="1" dirty="0">
                <a:latin typeface="Times New Roman" panose="02020603050405020304" pitchFamily="18" charset="0"/>
                <a:ea typeface="Calibri" panose="020F0502020204030204" pitchFamily="34" charset="0"/>
              </a:rPr>
              <a:t>between </a:t>
            </a:r>
            <a:r>
              <a:rPr lang="en-GB" sz="2000" b="1" dirty="0" smtClean="0">
                <a:latin typeface="Times New Roman" panose="02020603050405020304" pitchFamily="18" charset="0"/>
                <a:ea typeface="Calibri" panose="020F0502020204030204" pitchFamily="34" charset="0"/>
              </a:rPr>
              <a:t>Science and Technology </a:t>
            </a:r>
            <a:r>
              <a:rPr lang="en-GB" sz="2000" b="1" dirty="0">
                <a:latin typeface="Times New Roman" panose="02020603050405020304" pitchFamily="18" charset="0"/>
                <a:ea typeface="Calibri" panose="020F0502020204030204" pitchFamily="34" charset="0"/>
              </a:rPr>
              <a:t>and </a:t>
            </a:r>
            <a:r>
              <a:rPr lang="en-GB" sz="2000" b="1" dirty="0" smtClean="0">
                <a:latin typeface="Times New Roman" panose="02020603050405020304" pitchFamily="18" charset="0"/>
                <a:ea typeface="Calibri" panose="020F0502020204030204" pitchFamily="34" charset="0"/>
              </a:rPr>
              <a:t>Society</a:t>
            </a:r>
          </a:p>
          <a:p>
            <a:pPr marL="285750" indent="-285750">
              <a:lnSpc>
                <a:spcPct val="107000"/>
              </a:lnSpc>
              <a:spcAft>
                <a:spcPts val="800"/>
              </a:spcAft>
              <a:buFontTx/>
              <a:buChar char="-"/>
            </a:pPr>
            <a:r>
              <a:rPr lang="de-CH" sz="2000" b="1" dirty="0" smtClean="0">
                <a:latin typeface="Times New Roman" panose="02020603050405020304" pitchFamily="18" charset="0"/>
                <a:ea typeface="Calibri" panose="020F0502020204030204" pitchFamily="34" charset="0"/>
              </a:rPr>
              <a:t>Science </a:t>
            </a:r>
            <a:r>
              <a:rPr lang="de-CH" sz="2000" b="1" dirty="0" err="1" smtClean="0">
                <a:latin typeface="Times New Roman" panose="02020603050405020304" pitchFamily="18" charset="0"/>
                <a:ea typeface="Calibri" panose="020F0502020204030204" pitchFamily="34" charset="0"/>
              </a:rPr>
              <a:t>and</a:t>
            </a:r>
            <a:r>
              <a:rPr lang="de-CH" sz="2000" b="1" dirty="0" smtClean="0">
                <a:latin typeface="Times New Roman" panose="02020603050405020304" pitchFamily="18" charset="0"/>
                <a:ea typeface="Calibri" panose="020F0502020204030204" pitchFamily="34" charset="0"/>
              </a:rPr>
              <a:t> human </a:t>
            </a:r>
            <a:r>
              <a:rPr lang="de-CH" sz="2000" b="1" dirty="0" err="1" smtClean="0">
                <a:latin typeface="Times New Roman" panose="02020603050405020304" pitchFamily="18" charset="0"/>
                <a:ea typeface="Calibri" panose="020F0502020204030204" pitchFamily="34" charset="0"/>
              </a:rPr>
              <a:t>values</a:t>
            </a:r>
            <a:endParaRPr lang="en-GB" sz="2000" b="1" dirty="0">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latin typeface="Times New Roman" panose="02020603050405020304" pitchFamily="18" charset="0"/>
                <a:ea typeface="Calibri" panose="020F0502020204030204" pitchFamily="34" charset="0"/>
              </a:rPr>
              <a:t>-  Clarify </a:t>
            </a:r>
            <a:r>
              <a:rPr lang="en-GB" sz="2000" b="1" dirty="0">
                <a:latin typeface="Times New Roman" panose="02020603050405020304" pitchFamily="18" charset="0"/>
                <a:ea typeface="Calibri" panose="020F0502020204030204" pitchFamily="34" charset="0"/>
              </a:rPr>
              <a:t>misunderstandings </a:t>
            </a:r>
            <a:r>
              <a:rPr lang="en-GB" sz="2000" b="1" dirty="0" smtClean="0">
                <a:latin typeface="Times New Roman" panose="02020603050405020304" pitchFamily="18" charset="0"/>
                <a:ea typeface="Calibri" panose="020F0502020204030204" pitchFamily="34" charset="0"/>
              </a:rPr>
              <a:t>about science</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	(</a:t>
            </a:r>
            <a:r>
              <a:rPr lang="en-GB" sz="2000" b="1" dirty="0">
                <a:latin typeface="Times New Roman" panose="02020603050405020304" pitchFamily="18" charset="0"/>
                <a:ea typeface="Calibri" panose="020F0502020204030204" pitchFamily="34" charset="0"/>
              </a:rPr>
              <a:t>due to media and </a:t>
            </a:r>
            <a:r>
              <a:rPr lang="en-GB" sz="2000" b="1" dirty="0" smtClean="0">
                <a:latin typeface="Times New Roman" panose="02020603050405020304" pitchFamily="18" charset="0"/>
                <a:ea typeface="Calibri" panose="020F0502020204030204" pitchFamily="34" charset="0"/>
              </a:rPr>
              <a:t>over-ambitious </a:t>
            </a:r>
            <a:r>
              <a:rPr lang="en-GB" sz="2000" b="1" dirty="0">
                <a:latin typeface="Times New Roman" panose="02020603050405020304" pitchFamily="18" charset="0"/>
                <a:ea typeface="Calibri" panose="020F0502020204030204" pitchFamily="34" charset="0"/>
              </a:rPr>
              <a:t>scientists)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266" y="1179576"/>
            <a:ext cx="2581351" cy="3132968"/>
          </a:xfrm>
          <a:prstGeom prst="rect">
            <a:avLst/>
          </a:prstGeom>
        </p:spPr>
      </p:pic>
    </p:spTree>
    <p:extLst>
      <p:ext uri="{BB962C8B-B14F-4D97-AF65-F5344CB8AC3E}">
        <p14:creationId xmlns:p14="http://schemas.microsoft.com/office/powerpoint/2010/main" val="189606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856" y="848232"/>
            <a:ext cx="9527904" cy="4893968"/>
          </a:xfrm>
          <a:prstGeom prst="rect">
            <a:avLst/>
          </a:prstGeom>
        </p:spPr>
        <p:txBody>
          <a:bodyPr wrap="square">
            <a:spAutoFit/>
          </a:bodyPr>
          <a:lstStyle/>
          <a:p>
            <a:pPr>
              <a:lnSpc>
                <a:spcPct val="107000"/>
              </a:lnSpc>
              <a:spcAft>
                <a:spcPts val="800"/>
              </a:spcAft>
            </a:pPr>
            <a:r>
              <a:rPr lang="en-GB" sz="2800" b="1" dirty="0" smtClean="0">
                <a:solidFill>
                  <a:srgbClr val="FF0000"/>
                </a:solidFill>
                <a:effectLst/>
                <a:latin typeface="Times New Roman" panose="02020603050405020304" pitchFamily="18" charset="0"/>
                <a:ea typeface="Calibri" panose="020F0502020204030204" pitchFamily="34" charset="0"/>
              </a:rPr>
              <a:t>What is ‘science’?</a:t>
            </a:r>
          </a:p>
          <a:p>
            <a:pPr>
              <a:lnSpc>
                <a:spcPct val="107000"/>
              </a:lnSpc>
              <a:spcAft>
                <a:spcPts val="800"/>
              </a:spcAft>
            </a:pPr>
            <a:r>
              <a:rPr lang="en-GB" sz="2400" b="1" dirty="0" smtClean="0">
                <a:effectLst/>
                <a:latin typeface="Times New Roman" panose="02020603050405020304" pitchFamily="18" charset="0"/>
                <a:ea typeface="Calibri" panose="020F0502020204030204" pitchFamily="34" charset="0"/>
              </a:rPr>
              <a:t>By ‘science’ I mean here </a:t>
            </a:r>
            <a:r>
              <a:rPr lang="en-GB" sz="2400" b="1" dirty="0" smtClean="0">
                <a:solidFill>
                  <a:srgbClr val="0070C0"/>
                </a:solidFill>
                <a:effectLst/>
                <a:latin typeface="Times New Roman" panose="02020603050405020304" pitchFamily="18" charset="0"/>
                <a:ea typeface="Calibri" panose="020F0502020204030204" pitchFamily="34" charset="0"/>
              </a:rPr>
              <a:t>‘natural sciences’ </a:t>
            </a:r>
            <a:r>
              <a:rPr lang="en-GB" sz="2400" b="1" dirty="0" smtClean="0">
                <a:effectLst/>
                <a:latin typeface="Times New Roman" panose="02020603050405020304" pitchFamily="18" charset="0"/>
                <a:ea typeface="Calibri" panose="020F0502020204030204" pitchFamily="34" charset="0"/>
              </a:rPr>
              <a:t>(</a:t>
            </a:r>
            <a:r>
              <a:rPr lang="en-GB" sz="2400" b="1" i="1" dirty="0" err="1" smtClean="0">
                <a:effectLst/>
                <a:latin typeface="Times New Roman" panose="02020603050405020304" pitchFamily="18" charset="0"/>
                <a:ea typeface="Calibri" panose="020F0502020204030204" pitchFamily="34" charset="0"/>
              </a:rPr>
              <a:t>Naturwissenschaften</a:t>
            </a:r>
            <a:r>
              <a:rPr lang="en-GB" sz="2400" b="1" dirty="0" smtClean="0">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(physics, chemistry, biology, geology,….) which are the basis of technologies </a:t>
            </a:r>
            <a:endParaRPr lang="en-GB" sz="2000" b="1" dirty="0">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solidFill>
                  <a:schemeClr val="accent4">
                    <a:lumMod val="75000"/>
                  </a:schemeClr>
                </a:solidFill>
                <a:effectLst/>
                <a:latin typeface="Times New Roman" panose="02020603050405020304" pitchFamily="18" charset="0"/>
                <a:ea typeface="Calibri" panose="020F0502020204030204" pitchFamily="34" charset="0"/>
              </a:rPr>
              <a:t>not humanities (</a:t>
            </a:r>
            <a:r>
              <a:rPr lang="en-GB" sz="2000" b="1" i="1" dirty="0" err="1" smtClean="0">
                <a:solidFill>
                  <a:schemeClr val="accent4">
                    <a:lumMod val="75000"/>
                  </a:schemeClr>
                </a:solidFill>
                <a:latin typeface="Times New Roman" panose="02020603050405020304" pitchFamily="18" charset="0"/>
                <a:ea typeface="Calibri" panose="020F0502020204030204" pitchFamily="34" charset="0"/>
              </a:rPr>
              <a:t>G</a:t>
            </a:r>
            <a:r>
              <a:rPr lang="en-GB" sz="2000" b="1" i="1" dirty="0" err="1" smtClean="0">
                <a:solidFill>
                  <a:schemeClr val="accent4">
                    <a:lumMod val="75000"/>
                  </a:schemeClr>
                </a:solidFill>
                <a:effectLst/>
                <a:latin typeface="Times New Roman" panose="02020603050405020304" pitchFamily="18" charset="0"/>
                <a:ea typeface="Calibri" panose="020F0502020204030204" pitchFamily="34" charset="0"/>
              </a:rPr>
              <a:t>eisteswissenschaften</a:t>
            </a:r>
            <a:r>
              <a:rPr lang="en-GB" sz="2000" b="1" dirty="0" smtClean="0">
                <a:solidFill>
                  <a:schemeClr val="accent4">
                    <a:lumMod val="75000"/>
                  </a:schemeClr>
                </a:solidFill>
                <a:effectLst/>
                <a:latin typeface="Times New Roman" panose="02020603050405020304" pitchFamily="18" charset="0"/>
                <a:ea typeface="Calibri" panose="020F0502020204030204" pitchFamily="34" charset="0"/>
              </a:rPr>
              <a:t>), nor economics</a:t>
            </a:r>
            <a:r>
              <a:rPr lang="en-GB" sz="2000" b="1" dirty="0" smtClean="0">
                <a:solidFill>
                  <a:srgbClr val="CC9900"/>
                </a:solidFill>
                <a:effectLst/>
                <a:latin typeface="Times New Roman" panose="02020603050405020304" pitchFamily="18" charset="0"/>
                <a:ea typeface="Calibri" panose="020F0502020204030204" pitchFamily="34" charset="0"/>
              </a:rPr>
              <a:t>. </a:t>
            </a:r>
          </a:p>
          <a:p>
            <a:pPr>
              <a:lnSpc>
                <a:spcPct val="107000"/>
              </a:lnSpc>
              <a:spcAft>
                <a:spcPts val="800"/>
              </a:spcAft>
            </a:pPr>
            <a:endParaRPr lang="en-GB" sz="2000"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solidFill>
                  <a:srgbClr val="C00000"/>
                </a:solidFill>
                <a:latin typeface="Times New Roman" panose="02020603050405020304" pitchFamily="18" charset="0"/>
                <a:ea typeface="Calibri" panose="020F0502020204030204" pitchFamily="34" charset="0"/>
              </a:rPr>
              <a:t>Differences will be discussed later</a:t>
            </a:r>
            <a:r>
              <a:rPr lang="en-GB" sz="2400" b="1" dirty="0" smtClean="0">
                <a:effectLst/>
                <a:latin typeface="Times New Roman" panose="02020603050405020304" pitchFamily="18" charset="0"/>
                <a:ea typeface="Calibri" panose="020F0502020204030204" pitchFamily="34" charset="0"/>
              </a:rPr>
              <a:t/>
            </a:r>
            <a:br>
              <a:rPr lang="en-GB" sz="2400" b="1" dirty="0" smtClean="0">
                <a:effectLst/>
                <a:latin typeface="Times New Roman" panose="02020603050405020304" pitchFamily="18" charset="0"/>
                <a:ea typeface="Calibri" panose="020F0502020204030204" pitchFamily="34" charset="0"/>
              </a:rPr>
            </a:br>
            <a:r>
              <a:rPr lang="en-GB" sz="2400" b="1" dirty="0" smtClean="0">
                <a:solidFill>
                  <a:srgbClr val="00B050"/>
                </a:solidFill>
                <a:effectLst/>
                <a:latin typeface="Times New Roman" panose="02020603050405020304" pitchFamily="18" charset="0"/>
                <a:ea typeface="Calibri" panose="020F0502020204030204" pitchFamily="34" charset="0"/>
              </a:rPr>
              <a:t>Problem of languages, </a:t>
            </a:r>
            <a:br>
              <a:rPr lang="en-GB" sz="2400" b="1" dirty="0" smtClean="0">
                <a:solidFill>
                  <a:srgbClr val="00B050"/>
                </a:solidFill>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(in science words are exactly defined, poetry lives from ambiguities of words)</a:t>
            </a:r>
          </a:p>
          <a:p>
            <a:pPr>
              <a:lnSpc>
                <a:spcPct val="107000"/>
              </a:lnSpc>
              <a:spcAft>
                <a:spcPts val="800"/>
              </a:spcAft>
            </a:pPr>
            <a:endParaRPr lang="en-GB" sz="2000"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a:solidFill>
                  <a:srgbClr val="CC9900"/>
                </a:solidFill>
                <a:latin typeface="Times New Roman" panose="02020603050405020304" pitchFamily="18" charset="0"/>
                <a:ea typeface="Calibri" panose="020F0502020204030204" pitchFamily="34" charset="0"/>
              </a:rPr>
              <a:t>T</a:t>
            </a:r>
            <a:r>
              <a:rPr lang="en-GB" sz="2400" b="1" dirty="0" smtClean="0">
                <a:solidFill>
                  <a:srgbClr val="CC9900"/>
                </a:solidFill>
                <a:effectLst/>
                <a:latin typeface="Times New Roman" panose="02020603050405020304" pitchFamily="18" charset="0"/>
                <a:ea typeface="Calibri" panose="020F0502020204030204" pitchFamily="34" charset="0"/>
              </a:rPr>
              <a:t>wo cultures </a:t>
            </a:r>
            <a:r>
              <a:rPr lang="en-GB" sz="2400" b="1" dirty="0" smtClean="0">
                <a:solidFill>
                  <a:srgbClr val="CC9900"/>
                </a:solidFill>
                <a:latin typeface="Times New Roman" panose="02020603050405020304" pitchFamily="18" charset="0"/>
                <a:ea typeface="Calibri" panose="020F0502020204030204" pitchFamily="34" charset="0"/>
              </a:rPr>
              <a:t>Still exist!</a:t>
            </a:r>
          </a:p>
          <a:p>
            <a:pPr>
              <a:lnSpc>
                <a:spcPct val="107000"/>
              </a:lnSpc>
              <a:spcAft>
                <a:spcPts val="800"/>
              </a:spcAft>
            </a:pPr>
            <a:r>
              <a:rPr lang="de-CH" sz="2400" b="1" dirty="0" err="1" smtClean="0">
                <a:solidFill>
                  <a:srgbClr val="00B050"/>
                </a:solidFill>
                <a:latin typeface="Times New Roman" panose="02020603050405020304" pitchFamily="18" charset="0"/>
                <a:ea typeface="Calibri" panose="020F0502020204030204" pitchFamily="34" charset="0"/>
              </a:rPr>
              <a:t>Sciences</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are</a:t>
            </a:r>
            <a:r>
              <a:rPr lang="de-CH" sz="2400" b="1" dirty="0" smtClean="0">
                <a:solidFill>
                  <a:srgbClr val="00B050"/>
                </a:solidFill>
                <a:latin typeface="Times New Roman" panose="02020603050405020304" pitchFamily="18" charset="0"/>
                <a:ea typeface="Calibri" panose="020F0502020204030204" pitchFamily="34" charset="0"/>
              </a:rPr>
              <a:t> not </a:t>
            </a:r>
            <a:r>
              <a:rPr lang="de-CH" sz="2400" b="1" dirty="0" err="1" smtClean="0">
                <a:solidFill>
                  <a:srgbClr val="00B050"/>
                </a:solidFill>
                <a:latin typeface="Times New Roman" panose="02020603050405020304" pitchFamily="18" charset="0"/>
                <a:ea typeface="Calibri" panose="020F0502020204030204" pitchFamily="34" charset="0"/>
              </a:rPr>
              <a:t>liked</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by</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most</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people</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smtClean="0">
                <a:solidFill>
                  <a:srgbClr val="CC9900"/>
                </a:solidFill>
                <a:latin typeface="Times New Roman" panose="02020603050405020304" pitchFamily="18" charset="0"/>
                <a:ea typeface="Calibri" panose="020F0502020204030204" pitchFamily="34" charset="0"/>
              </a:rPr>
              <a:t>(</a:t>
            </a:r>
            <a:r>
              <a:rPr lang="de-CH" sz="2400" b="1" dirty="0" err="1" smtClean="0">
                <a:solidFill>
                  <a:srgbClr val="CC9900"/>
                </a:solidFill>
                <a:latin typeface="Times New Roman" panose="02020603050405020304" pitchFamily="18" charset="0"/>
                <a:ea typeface="Calibri" panose="020F0502020204030204" pitchFamily="34" charset="0"/>
              </a:rPr>
              <a:t>physics</a:t>
            </a:r>
            <a:r>
              <a:rPr lang="de-CH" sz="2400" b="1" dirty="0" smtClean="0">
                <a:solidFill>
                  <a:srgbClr val="CC9900"/>
                </a:solidFill>
                <a:latin typeface="Times New Roman" panose="02020603050405020304" pitchFamily="18" charset="0"/>
                <a:ea typeface="Calibri" panose="020F0502020204030204" pitchFamily="34" charset="0"/>
              </a:rPr>
              <a:t> at </a:t>
            </a:r>
            <a:r>
              <a:rPr lang="de-CH" sz="2400" b="1" dirty="0" err="1" smtClean="0">
                <a:solidFill>
                  <a:srgbClr val="CC9900"/>
                </a:solidFill>
                <a:latin typeface="Times New Roman" panose="02020603050405020304" pitchFamily="18" charset="0"/>
                <a:ea typeface="Calibri" panose="020F0502020204030204" pitchFamily="34" charset="0"/>
              </a:rPr>
              <a:t>schools</a:t>
            </a:r>
            <a:r>
              <a:rPr lang="de-CH" sz="2400" b="1" dirty="0" smtClean="0">
                <a:solidFill>
                  <a:srgbClr val="CC9900"/>
                </a:solidFill>
                <a:latin typeface="Times New Roman" panose="02020603050405020304" pitchFamily="18" charset="0"/>
                <a:ea typeface="Calibri" panose="020F0502020204030204" pitchFamily="34" charset="0"/>
              </a:rPr>
              <a:t>! </a:t>
            </a:r>
            <a:r>
              <a:rPr lang="de-CH" sz="2400" b="1" dirty="0" err="1" smtClean="0">
                <a:solidFill>
                  <a:srgbClr val="CC9900"/>
                </a:solidFill>
                <a:latin typeface="Times New Roman" panose="02020603050405020304" pitchFamily="18" charset="0"/>
                <a:ea typeface="Calibri" panose="020F0502020204030204" pitchFamily="34" charset="0"/>
              </a:rPr>
              <a:t>Awfull</a:t>
            </a:r>
            <a:r>
              <a:rPr lang="de-CH" sz="2400" b="1" dirty="0" smtClean="0">
                <a:solidFill>
                  <a:srgbClr val="CC9900"/>
                </a:solidFill>
                <a:latin typeface="Times New Roman" panose="02020603050405020304" pitchFamily="18" charset="0"/>
                <a:ea typeface="Calibri" panose="020F0502020204030204" pitchFamily="34" charset="0"/>
              </a:rPr>
              <a:t>!)</a:t>
            </a:r>
            <a:endParaRPr lang="en-GB" sz="2400" b="1" dirty="0" smtClean="0">
              <a:solidFill>
                <a:srgbClr val="CC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704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899" y="818594"/>
            <a:ext cx="7614557" cy="4293611"/>
          </a:xfrm>
          <a:prstGeom prst="rect">
            <a:avLst/>
          </a:prstGeom>
        </p:spPr>
        <p:txBody>
          <a:bodyPr wrap="square">
            <a:spAutoFit/>
          </a:bodyPr>
          <a:lstStyle/>
          <a:p>
            <a:pPr lvl="0">
              <a:lnSpc>
                <a:spcPct val="107000"/>
              </a:lnSpc>
              <a:spcAft>
                <a:spcPts val="800"/>
              </a:spcAft>
            </a:pPr>
            <a:r>
              <a:rPr lang="en-GB" sz="3200" b="1" dirty="0">
                <a:solidFill>
                  <a:srgbClr val="0070C0"/>
                </a:solidFill>
                <a:latin typeface="Times New Roman" panose="02020603050405020304" pitchFamily="18" charset="0"/>
                <a:ea typeface="Calibri" panose="020F0502020204030204" pitchFamily="34" charset="0"/>
              </a:rPr>
              <a:t>H</a:t>
            </a:r>
            <a:r>
              <a:rPr lang="en-GB" sz="3200" b="1" dirty="0" smtClean="0">
                <a:solidFill>
                  <a:srgbClr val="0070C0"/>
                </a:solidFill>
                <a:effectLst/>
                <a:latin typeface="Times New Roman" panose="02020603050405020304" pitchFamily="18" charset="0"/>
                <a:ea typeface="Calibri" panose="020F0502020204030204" pitchFamily="34" charset="0"/>
              </a:rPr>
              <a:t>ow </a:t>
            </a:r>
            <a:r>
              <a:rPr lang="en-GB" sz="3200" b="1" dirty="0">
                <a:solidFill>
                  <a:srgbClr val="0070C0"/>
                </a:solidFill>
                <a:latin typeface="Times New Roman" panose="02020603050405020304" pitchFamily="18" charset="0"/>
                <a:ea typeface="Calibri" panose="020F0502020204030204" pitchFamily="34" charset="0"/>
              </a:rPr>
              <a:t>d</a:t>
            </a:r>
            <a:r>
              <a:rPr lang="en-GB" sz="3200" b="1" dirty="0" smtClean="0">
                <a:solidFill>
                  <a:srgbClr val="0070C0"/>
                </a:solidFill>
                <a:effectLst/>
                <a:latin typeface="Times New Roman" panose="02020603050405020304" pitchFamily="18" charset="0"/>
                <a:ea typeface="Calibri" panose="020F0502020204030204" pitchFamily="34" charset="0"/>
              </a:rPr>
              <a:t>oes science work?</a:t>
            </a:r>
            <a:endParaRPr lang="de-CH" sz="3200" dirty="0" smtClean="0">
              <a:solidFill>
                <a:srgbClr val="0070C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latin typeface="Times New Roman" panose="02020603050405020304" pitchFamily="18" charset="0"/>
                <a:ea typeface="Calibri" panose="020F0502020204030204" pitchFamily="34" charset="0"/>
              </a:rPr>
              <a:t>Two </a:t>
            </a:r>
            <a:r>
              <a:rPr lang="en-GB" sz="2400" b="1" dirty="0">
                <a:solidFill>
                  <a:srgbClr val="FF0000"/>
                </a:solidFill>
                <a:latin typeface="Times New Roman" panose="02020603050405020304" pitchFamily="18" charset="0"/>
                <a:ea typeface="Calibri" panose="020F0502020204030204" pitchFamily="34" charset="0"/>
              </a:rPr>
              <a:t>w</a:t>
            </a:r>
            <a:r>
              <a:rPr lang="en-GB" sz="2400" b="1" dirty="0" smtClean="0">
                <a:solidFill>
                  <a:srgbClr val="FF0000"/>
                </a:solidFill>
                <a:effectLst/>
                <a:latin typeface="Times New Roman" panose="02020603050405020304" pitchFamily="18" charset="0"/>
                <a:ea typeface="Calibri" panose="020F0502020204030204" pitchFamily="34" charset="0"/>
              </a:rPr>
              <a:t>rong</a:t>
            </a:r>
            <a:r>
              <a:rPr lang="en-GB" sz="2400" b="1" dirty="0" smtClean="0">
                <a:solidFill>
                  <a:srgbClr val="FF0000"/>
                </a:solidFill>
                <a:latin typeface="Times New Roman" panose="02020603050405020304" pitchFamily="18" charset="0"/>
                <a:ea typeface="Calibri" panose="020F0502020204030204" pitchFamily="34" charset="0"/>
              </a:rPr>
              <a:t> extremes </a:t>
            </a:r>
            <a:r>
              <a:rPr lang="en-GB" sz="2400" b="1" dirty="0" smtClean="0">
                <a:effectLst/>
                <a:latin typeface="Times New Roman" panose="02020603050405020304" pitchFamily="18" charset="0"/>
                <a:ea typeface="Calibri" panose="020F0502020204030204" pitchFamily="34" charset="0"/>
              </a:rPr>
              <a:t>presented by media: </a:t>
            </a:r>
          </a:p>
          <a:p>
            <a:pPr>
              <a:lnSpc>
                <a:spcPct val="107000"/>
              </a:lnSpc>
              <a:spcAft>
                <a:spcPts val="800"/>
              </a:spcAft>
            </a:pPr>
            <a:r>
              <a:rPr lang="en-GB" sz="2400" b="1" dirty="0" smtClean="0">
                <a:latin typeface="Times New Roman" panose="02020603050405020304" pitchFamily="18" charset="0"/>
                <a:ea typeface="Calibri" panose="020F0502020204030204" pitchFamily="34" charset="0"/>
              </a:rPr>
              <a:t>-  </a:t>
            </a:r>
            <a:r>
              <a:rPr lang="en-GB" sz="2400" b="1" dirty="0" smtClean="0">
                <a:effectLst/>
                <a:latin typeface="Times New Roman" panose="02020603050405020304" pitchFamily="18" charset="0"/>
                <a:ea typeface="Calibri" panose="020F0502020204030204" pitchFamily="34" charset="0"/>
              </a:rPr>
              <a:t>science represents the </a:t>
            </a:r>
            <a:r>
              <a:rPr lang="en-GB" sz="2400" b="1" dirty="0" smtClean="0">
                <a:solidFill>
                  <a:srgbClr val="009900"/>
                </a:solidFill>
                <a:effectLst/>
                <a:latin typeface="Times New Roman" panose="02020603050405020304" pitchFamily="18" charset="0"/>
                <a:ea typeface="Calibri" panose="020F0502020204030204" pitchFamily="34" charset="0"/>
              </a:rPr>
              <a:t>absolute eternal truth</a:t>
            </a:r>
          </a:p>
          <a:p>
            <a:pPr marL="285750" indent="-285750">
              <a:lnSpc>
                <a:spcPct val="107000"/>
              </a:lnSpc>
              <a:spcAft>
                <a:spcPts val="800"/>
              </a:spcAft>
              <a:buFontTx/>
              <a:buChar char="-"/>
            </a:pPr>
            <a:r>
              <a:rPr lang="en-GB" sz="2400" b="1" dirty="0" smtClean="0">
                <a:effectLst/>
                <a:latin typeface="Times New Roman" panose="02020603050405020304" pitchFamily="18" charset="0"/>
                <a:ea typeface="Calibri" panose="020F0502020204030204" pitchFamily="34" charset="0"/>
              </a:rPr>
              <a:t>science is a social activity and hence depends on historical conditions, contingencies and is therefore </a:t>
            </a:r>
            <a:r>
              <a:rPr lang="en-GB" sz="2400" b="1" dirty="0" smtClean="0">
                <a:solidFill>
                  <a:srgbClr val="CC9900"/>
                </a:solidFill>
                <a:effectLst/>
                <a:latin typeface="Times New Roman" panose="02020603050405020304" pitchFamily="18" charset="0"/>
                <a:ea typeface="Calibri" panose="020F0502020204030204" pitchFamily="34" charset="0"/>
              </a:rPr>
              <a:t>untrustworthy</a:t>
            </a:r>
            <a:r>
              <a:rPr lang="en-GB" sz="2400" b="1" dirty="0" smtClean="0">
                <a:effectLst/>
                <a:latin typeface="Times New Roman" panose="02020603050405020304" pitchFamily="18" charset="0"/>
                <a:ea typeface="Calibri" panose="020F0502020204030204" pitchFamily="34" charset="0"/>
              </a:rPr>
              <a:t>. </a:t>
            </a:r>
          </a:p>
          <a:p>
            <a:pPr>
              <a:lnSpc>
                <a:spcPct val="107000"/>
              </a:lnSpc>
              <a:spcAft>
                <a:spcPts val="800"/>
              </a:spcAft>
            </a:pPr>
            <a:r>
              <a:rPr lang="de-CH" sz="2400" b="1" dirty="0" err="1" smtClean="0">
                <a:solidFill>
                  <a:srgbClr val="C00000"/>
                </a:solidFill>
                <a:latin typeface="Times New Roman" panose="02020603050405020304" pitchFamily="18" charset="0"/>
                <a:ea typeface="Calibri" panose="020F0502020204030204" pitchFamily="34" charset="0"/>
              </a:rPr>
              <a:t>Both</a:t>
            </a:r>
            <a:r>
              <a:rPr lang="de-CH" sz="2400" b="1" dirty="0" smtClean="0">
                <a:solidFill>
                  <a:srgbClr val="C00000"/>
                </a:solidFill>
                <a:latin typeface="Times New Roman" panose="02020603050405020304" pitchFamily="18" charset="0"/>
                <a:ea typeface="Calibri" panose="020F0502020204030204" pitchFamily="34" charset="0"/>
              </a:rPr>
              <a:t> </a:t>
            </a:r>
            <a:r>
              <a:rPr lang="de-CH" sz="2400" b="1" dirty="0" err="1" smtClean="0">
                <a:solidFill>
                  <a:srgbClr val="C00000"/>
                </a:solidFill>
                <a:latin typeface="Times New Roman" panose="02020603050405020304" pitchFamily="18" charset="0"/>
                <a:ea typeface="Calibri" panose="020F0502020204030204" pitchFamily="34" charset="0"/>
              </a:rPr>
              <a:t>perseptions</a:t>
            </a:r>
            <a:r>
              <a:rPr lang="de-CH" sz="2400" b="1" dirty="0" smtClean="0">
                <a:solidFill>
                  <a:srgbClr val="C00000"/>
                </a:solidFill>
                <a:latin typeface="Times New Roman" panose="02020603050405020304" pitchFamily="18" charset="0"/>
                <a:ea typeface="Calibri" panose="020F0502020204030204" pitchFamily="34" charset="0"/>
              </a:rPr>
              <a:t> not </a:t>
            </a:r>
            <a:r>
              <a:rPr lang="de-CH" sz="2400" b="1" dirty="0" err="1" smtClean="0">
                <a:solidFill>
                  <a:srgbClr val="C00000"/>
                </a:solidFill>
                <a:latin typeface="Times New Roman" panose="02020603050405020304" pitchFamily="18" charset="0"/>
                <a:ea typeface="Calibri" panose="020F0502020204030204" pitchFamily="34" charset="0"/>
              </a:rPr>
              <a:t>true</a:t>
            </a:r>
            <a:r>
              <a:rPr lang="de-CH" sz="2400" b="1" dirty="0" smtClean="0">
                <a:solidFill>
                  <a:srgbClr val="C00000"/>
                </a:solidFill>
                <a:latin typeface="Times New Roman" panose="02020603050405020304" pitchFamily="18" charset="0"/>
                <a:ea typeface="Calibri" panose="020F0502020204030204" pitchFamily="34" charset="0"/>
              </a:rPr>
              <a:t>, </a:t>
            </a:r>
            <a:r>
              <a:rPr lang="de-CH" sz="2400" b="1" dirty="0" smtClean="0">
                <a:latin typeface="Times New Roman" panose="02020603050405020304" pitchFamily="18" charset="0"/>
                <a:ea typeface="Calibri" panose="020F0502020204030204" pitchFamily="34" charset="0"/>
              </a:rPr>
              <a:t/>
            </a:r>
            <a:br>
              <a:rPr lang="de-CH" sz="2400" b="1" dirty="0" smtClean="0">
                <a:latin typeface="Times New Roman" panose="02020603050405020304" pitchFamily="18" charset="0"/>
                <a:ea typeface="Calibri" panose="020F0502020204030204" pitchFamily="34" charset="0"/>
              </a:rPr>
            </a:br>
            <a:r>
              <a:rPr lang="de-CH" sz="2400" b="1" dirty="0" err="1" smtClean="0">
                <a:latin typeface="Times New Roman" panose="02020603050405020304" pitchFamily="18" charset="0"/>
                <a:ea typeface="Calibri" panose="020F0502020204030204" pitchFamily="34" charset="0"/>
              </a:rPr>
              <a:t>progress</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and</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results</a:t>
            </a:r>
            <a:r>
              <a:rPr lang="de-CH" sz="2400" b="1" dirty="0" smtClean="0">
                <a:latin typeface="Times New Roman" panose="02020603050405020304" pitchFamily="18" charset="0"/>
                <a:ea typeface="Calibri" panose="020F0502020204030204" pitchFamily="34" charset="0"/>
              </a:rPr>
              <a:t> of </a:t>
            </a:r>
            <a:r>
              <a:rPr lang="de-CH" sz="2400" b="1" dirty="0" err="1" smtClean="0">
                <a:latin typeface="Times New Roman" panose="02020603050405020304" pitchFamily="18" charset="0"/>
                <a:ea typeface="Calibri" panose="020F0502020204030204" pitchFamily="34" charset="0"/>
              </a:rPr>
              <a:t>science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are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more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complicated</a:t>
            </a:r>
            <a:endParaRPr lang="de-CH" sz="2400" b="1" dirty="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endParaRPr lang="de-CH" sz="24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688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144" y="779146"/>
            <a:ext cx="9787255" cy="5509200"/>
          </a:xfrm>
          <a:prstGeom prst="rect">
            <a:avLst/>
          </a:prstGeom>
        </p:spPr>
        <p:txBody>
          <a:bodyPr wrap="square">
            <a:spAutoFit/>
          </a:bodyPr>
          <a:lstStyle/>
          <a:p>
            <a:pPr marL="342900" indent="-342900">
              <a:spcAft>
                <a:spcPts val="0"/>
              </a:spcAft>
              <a:buAutoNum type="arabicPeriod"/>
            </a:pPr>
            <a:r>
              <a:rPr lang="en-GB" sz="2400" b="1" dirty="0" smtClean="0">
                <a:solidFill>
                  <a:schemeClr val="accent5">
                    <a:lumMod val="75000"/>
                  </a:schemeClr>
                </a:solidFill>
                <a:latin typeface="Times New Roman" panose="02020603050405020304" pitchFamily="18" charset="0"/>
                <a:ea typeface="Calibri" panose="020F0502020204030204" pitchFamily="34" charset="0"/>
              </a:rPr>
              <a:t>Phase: Human approach </a:t>
            </a:r>
            <a:endParaRPr lang="en-GB" sz="2000" b="1" dirty="0" smtClean="0">
              <a:latin typeface="Times New Roman" panose="02020603050405020304" pitchFamily="18" charset="0"/>
              <a:ea typeface="Calibri" panose="020F0502020204030204" pitchFamily="34" charset="0"/>
            </a:endParaRPr>
          </a:p>
          <a:p>
            <a:pPr marL="342900" indent="-342900">
              <a:spcAft>
                <a:spcPts val="0"/>
              </a:spcAft>
              <a:buFont typeface="Courier New" panose="02070309020205020404" pitchFamily="49" charset="0"/>
              <a:buChar char="o"/>
            </a:pPr>
            <a:r>
              <a:rPr lang="en-GB" sz="2000" b="1" dirty="0" smtClean="0">
                <a:latin typeface="Times New Roman" panose="02020603050405020304" pitchFamily="18" charset="0"/>
                <a:ea typeface="Calibri" panose="020F0502020204030204" pitchFamily="34" charset="0"/>
              </a:rPr>
              <a:t>the </a:t>
            </a:r>
            <a:r>
              <a:rPr lang="en-GB" sz="2000" b="1" dirty="0">
                <a:latin typeface="Times New Roman" panose="02020603050405020304" pitchFamily="18" charset="0"/>
                <a:ea typeface="Calibri" panose="020F0502020204030204" pitchFamily="34" charset="0"/>
              </a:rPr>
              <a:t>researcher is choosing his method of work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either in a </a:t>
            </a:r>
            <a:r>
              <a:rPr lang="en-GB" sz="2000" b="1" dirty="0">
                <a:solidFill>
                  <a:srgbClr val="009900"/>
                </a:solidFill>
                <a:latin typeface="Times New Roman" panose="02020603050405020304" pitchFamily="18" charset="0"/>
                <a:ea typeface="Calibri" panose="020F0502020204030204" pitchFamily="34" charset="0"/>
              </a:rPr>
              <a:t>more systematic way </a:t>
            </a:r>
            <a:r>
              <a:rPr lang="en-GB" sz="2000" b="1" dirty="0">
                <a:latin typeface="Times New Roman" panose="02020603050405020304" pitchFamily="18" charset="0"/>
                <a:ea typeface="Calibri" panose="020F0502020204030204" pitchFamily="34" charset="0"/>
              </a:rPr>
              <a:t>or </a:t>
            </a:r>
            <a:r>
              <a:rPr lang="en-GB" sz="2000" b="1" dirty="0" smtClean="0">
                <a:latin typeface="Times New Roman" panose="02020603050405020304" pitchFamily="18" charset="0"/>
                <a:ea typeface="Calibri" panose="020F0502020204030204" pitchFamily="34" charset="0"/>
              </a:rPr>
              <a:t>by </a:t>
            </a:r>
            <a:r>
              <a:rPr lang="en-GB" sz="2000" b="1" dirty="0">
                <a:solidFill>
                  <a:srgbClr val="C00000"/>
                </a:solidFill>
                <a:latin typeface="Times New Roman" panose="02020603050405020304" pitchFamily="18" charset="0"/>
                <a:ea typeface="Calibri" panose="020F0502020204030204" pitchFamily="34" charset="0"/>
              </a:rPr>
              <a:t>trial and error</a:t>
            </a:r>
            <a:r>
              <a:rPr lang="en-GB" sz="2000" b="1" dirty="0" smtClean="0">
                <a:latin typeface="Times New Roman" panose="02020603050405020304" pitchFamily="18" charset="0"/>
                <a:ea typeface="Calibri" panose="020F0502020204030204" pitchFamily="34" charset="0"/>
              </a:rPr>
              <a:t>.</a:t>
            </a:r>
          </a:p>
          <a:p>
            <a:pPr marL="342900" indent="-342900">
              <a:buFont typeface="Courier New" panose="02070309020205020404" pitchFamily="49" charset="0"/>
              <a:buChar char="o"/>
            </a:pPr>
            <a:r>
              <a:rPr lang="en-GB" sz="2000" b="1" dirty="0" smtClean="0">
                <a:solidFill>
                  <a:srgbClr val="C00000"/>
                </a:solidFill>
                <a:latin typeface="Times New Roman" panose="02020603050405020304" pitchFamily="18" charset="0"/>
                <a:ea typeface="Calibri" panose="020F0502020204030204" pitchFamily="34" charset="0"/>
              </a:rPr>
              <a:t>contacts </a:t>
            </a:r>
            <a:r>
              <a:rPr lang="en-GB" sz="2000" b="1" dirty="0">
                <a:solidFill>
                  <a:srgbClr val="C00000"/>
                </a:solidFill>
                <a:latin typeface="Times New Roman" panose="02020603050405020304" pitchFamily="18" charset="0"/>
                <a:ea typeface="Calibri" panose="020F0502020204030204" pitchFamily="34" charset="0"/>
              </a:rPr>
              <a:t>with other scientists </a:t>
            </a:r>
            <a:r>
              <a:rPr lang="en-GB" sz="2000" b="1" dirty="0" smtClean="0">
                <a:latin typeface="Times New Roman" panose="02020603050405020304" pitchFamily="18" charset="0"/>
                <a:ea typeface="Calibri" panose="020F0502020204030204" pitchFamily="34" charset="0"/>
              </a:rPr>
              <a:t>are essential to form new ideas. </a:t>
            </a:r>
            <a:br>
              <a:rPr lang="en-GB" sz="2000" b="1" dirty="0" smtClean="0">
                <a:latin typeface="Times New Roman" panose="02020603050405020304" pitchFamily="18" charset="0"/>
                <a:ea typeface="Calibri" panose="020F0502020204030204" pitchFamily="34" charset="0"/>
              </a:rPr>
            </a:br>
            <a:r>
              <a:rPr lang="en-GB" sz="2000" b="1" dirty="0" smtClean="0">
                <a:solidFill>
                  <a:srgbClr val="C00000"/>
                </a:solidFill>
                <a:latin typeface="Times New Roman" panose="02020603050405020304" pitchFamily="18" charset="0"/>
                <a:ea typeface="Calibri" panose="020F0502020204030204" pitchFamily="34" charset="0"/>
              </a:rPr>
              <a:t>theorists - experimentalists! </a:t>
            </a:r>
            <a:br>
              <a:rPr lang="en-GB" sz="2000" b="1" dirty="0" smtClean="0">
                <a:solidFill>
                  <a:srgbClr val="C00000"/>
                </a:solidFill>
                <a:latin typeface="Times New Roman" panose="02020603050405020304" pitchFamily="18" charset="0"/>
                <a:ea typeface="Calibri" panose="020F0502020204030204" pitchFamily="34" charset="0"/>
              </a:rPr>
            </a:br>
            <a:r>
              <a:rPr lang="en-GB" sz="2400" b="1" i="1" dirty="0" smtClean="0">
                <a:solidFill>
                  <a:srgbClr val="00B050"/>
                </a:solidFill>
                <a:latin typeface="Times New Roman" panose="02020603050405020304" pitchFamily="18" charset="0"/>
                <a:ea typeface="Calibri" panose="020F0502020204030204" pitchFamily="34" charset="0"/>
              </a:rPr>
              <a:t>The </a:t>
            </a:r>
            <a:r>
              <a:rPr lang="en-GB" sz="2400" b="1" i="1" dirty="0">
                <a:solidFill>
                  <a:srgbClr val="00B050"/>
                </a:solidFill>
                <a:latin typeface="Times New Roman" panose="02020603050405020304" pitchFamily="18" charset="0"/>
                <a:ea typeface="Calibri" panose="020F0502020204030204" pitchFamily="34" charset="0"/>
              </a:rPr>
              <a:t>image of the lonely genius </a:t>
            </a:r>
            <a:r>
              <a:rPr lang="en-GB" sz="2400" b="1" i="1" dirty="0" smtClean="0">
                <a:solidFill>
                  <a:srgbClr val="00B050"/>
                </a:solidFill>
                <a:latin typeface="Times New Roman" panose="02020603050405020304" pitchFamily="18" charset="0"/>
                <a:ea typeface="Calibri" panose="020F0502020204030204" pitchFamily="34" charset="0"/>
              </a:rPr>
              <a:t>solving </a:t>
            </a:r>
            <a:r>
              <a:rPr lang="en-GB" sz="2400" b="1" i="1" dirty="0">
                <a:solidFill>
                  <a:srgbClr val="00B050"/>
                </a:solidFill>
                <a:latin typeface="Times New Roman" panose="02020603050405020304" pitchFamily="18" charset="0"/>
                <a:ea typeface="Calibri" panose="020F0502020204030204" pitchFamily="34" charset="0"/>
              </a:rPr>
              <a:t>all the riddles in his study by thinking </a:t>
            </a:r>
            <a:r>
              <a:rPr lang="en-GB" sz="2400" b="1" i="1" dirty="0" smtClean="0">
                <a:solidFill>
                  <a:srgbClr val="00B050"/>
                </a:solidFill>
                <a:latin typeface="Times New Roman" panose="02020603050405020304" pitchFamily="18" charset="0"/>
                <a:ea typeface="Calibri" panose="020F0502020204030204" pitchFamily="34" charset="0"/>
              </a:rPr>
              <a:t>deeply is </a:t>
            </a:r>
            <a:r>
              <a:rPr lang="en-GB" sz="2400" b="1" i="1" dirty="0">
                <a:solidFill>
                  <a:srgbClr val="00B050"/>
                </a:solidFill>
                <a:latin typeface="Times New Roman" panose="02020603050405020304" pitchFamily="18" charset="0"/>
                <a:ea typeface="Calibri" panose="020F0502020204030204" pitchFamily="34" charset="0"/>
              </a:rPr>
              <a:t>completely wrong. </a:t>
            </a:r>
            <a:r>
              <a:rPr lang="en-GB" sz="2400" b="1" i="1" dirty="0" smtClean="0">
                <a:solidFill>
                  <a:srgbClr val="00B050"/>
                </a:solidFill>
                <a:latin typeface="Times New Roman" panose="02020603050405020304" pitchFamily="18" charset="0"/>
                <a:ea typeface="Calibri" panose="020F0502020204030204" pitchFamily="34" charset="0"/>
              </a:rPr>
              <a:t> </a:t>
            </a:r>
            <a:br>
              <a:rPr lang="en-GB" sz="2400" b="1" i="1" dirty="0" smtClean="0">
                <a:solidFill>
                  <a:srgbClr val="00B050"/>
                </a:solidFill>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Media </a:t>
            </a:r>
            <a:r>
              <a:rPr lang="en-GB" sz="2000" b="1" dirty="0">
                <a:latin typeface="Times New Roman" panose="02020603050405020304" pitchFamily="18" charset="0"/>
                <a:ea typeface="Calibri" panose="020F0502020204030204" pitchFamily="34" charset="0"/>
              </a:rPr>
              <a:t>and public prefer human heroes, </a:t>
            </a:r>
            <a:r>
              <a:rPr lang="en-GB" sz="2000" b="1" dirty="0" smtClean="0">
                <a:latin typeface="Times New Roman" panose="02020603050405020304" pitchFamily="18" charset="0"/>
                <a:ea typeface="Calibri" panose="020F0502020204030204" pitchFamily="34" charset="0"/>
              </a:rPr>
              <a:t>Theorists are favoured</a:t>
            </a:r>
            <a:r>
              <a:rPr lang="en-GB" b="1" dirty="0" smtClean="0">
                <a:latin typeface="Times New Roman" panose="02020603050405020304" pitchFamily="18" charset="0"/>
                <a:ea typeface="Calibri" panose="020F0502020204030204" pitchFamily="34" charset="0"/>
              </a:rPr>
              <a:t/>
            </a:r>
            <a:br>
              <a:rPr lang="en-GB" b="1" dirty="0" smtClean="0">
                <a:latin typeface="Times New Roman" panose="02020603050405020304" pitchFamily="18" charset="0"/>
                <a:ea typeface="Calibri" panose="020F0502020204030204" pitchFamily="34" charset="0"/>
              </a:rPr>
            </a:br>
            <a:r>
              <a:rPr lang="en-GB" sz="1600" b="1" dirty="0" smtClean="0">
                <a:solidFill>
                  <a:srgbClr val="C00000"/>
                </a:solidFill>
                <a:latin typeface="Times New Roman" panose="02020603050405020304" pitchFamily="18" charset="0"/>
                <a:ea typeface="Calibri" panose="020F0502020204030204" pitchFamily="34" charset="0"/>
              </a:rPr>
              <a:t>Even </a:t>
            </a:r>
            <a:r>
              <a:rPr lang="en-GB" sz="1600" b="1" dirty="0">
                <a:solidFill>
                  <a:srgbClr val="C00000"/>
                </a:solidFill>
                <a:latin typeface="Times New Roman" panose="02020603050405020304" pitchFamily="18" charset="0"/>
                <a:ea typeface="Calibri" panose="020F0502020204030204" pitchFamily="34" charset="0"/>
              </a:rPr>
              <a:t>Einstein, </a:t>
            </a:r>
            <a:r>
              <a:rPr lang="en-GB" sz="1600" b="1" dirty="0" smtClean="0">
                <a:solidFill>
                  <a:srgbClr val="C00000"/>
                </a:solidFill>
                <a:latin typeface="Times New Roman" panose="02020603050405020304" pitchFamily="18" charset="0"/>
                <a:ea typeface="Calibri" panose="020F0502020204030204" pitchFamily="34" charset="0"/>
              </a:rPr>
              <a:t>the </a:t>
            </a:r>
            <a:r>
              <a:rPr lang="en-GB" sz="1600" b="1" dirty="0">
                <a:solidFill>
                  <a:srgbClr val="C00000"/>
                </a:solidFill>
                <a:latin typeface="Times New Roman" panose="02020603050405020304" pitchFamily="18" charset="0"/>
                <a:ea typeface="Calibri" panose="020F0502020204030204" pitchFamily="34" charset="0"/>
              </a:rPr>
              <a:t>most outstanding example of the solitary mastermind, depended on interactions with other </a:t>
            </a:r>
            <a:r>
              <a:rPr lang="en-GB" sz="1600" b="1" dirty="0" smtClean="0">
                <a:solidFill>
                  <a:srgbClr val="C00000"/>
                </a:solidFill>
                <a:latin typeface="Times New Roman" panose="02020603050405020304" pitchFamily="18" charset="0"/>
                <a:ea typeface="Calibri" panose="020F0502020204030204" pitchFamily="34" charset="0"/>
              </a:rPr>
              <a:t>colleagues</a:t>
            </a:r>
            <a:r>
              <a:rPr lang="en-GB" sz="1600" b="1" dirty="0">
                <a:solidFill>
                  <a:srgbClr val="C00000"/>
                </a:solidFill>
                <a:latin typeface="Times New Roman" panose="02020603050405020304" pitchFamily="18" charset="0"/>
                <a:ea typeface="Calibri" panose="020F0502020204030204" pitchFamily="34" charset="0"/>
              </a:rPr>
              <a:t>,</a:t>
            </a:r>
            <a:r>
              <a:rPr lang="en-GB" sz="1600" b="1" dirty="0" smtClean="0">
                <a:solidFill>
                  <a:srgbClr val="C00000"/>
                </a:solidFill>
                <a:latin typeface="Times New Roman" panose="02020603050405020304" pitchFamily="18" charset="0"/>
                <a:ea typeface="Calibri" panose="020F0502020204030204" pitchFamily="34" charset="0"/>
              </a:rPr>
              <a:t> </a:t>
            </a:r>
            <a:r>
              <a:rPr lang="en-GB" sz="1600" dirty="0" smtClean="0">
                <a:latin typeface="Times New Roman" panose="02020603050405020304" pitchFamily="18" charset="0"/>
                <a:ea typeface="Calibri" panose="020F0502020204030204" pitchFamily="34" charset="0"/>
              </a:rPr>
              <a:t>knew the </a:t>
            </a:r>
            <a:r>
              <a:rPr lang="en-GB" sz="1600" dirty="0">
                <a:latin typeface="Times New Roman" panose="02020603050405020304" pitchFamily="18" charset="0"/>
                <a:ea typeface="Calibri" panose="020F0502020204030204" pitchFamily="34" charset="0"/>
              </a:rPr>
              <a:t>Lorentz </a:t>
            </a:r>
            <a:r>
              <a:rPr lang="en-GB" sz="1600" dirty="0" smtClean="0">
                <a:latin typeface="Times New Roman" panose="02020603050405020304" pitchFamily="18" charset="0"/>
                <a:ea typeface="Calibri" panose="020F0502020204030204" pitchFamily="34" charset="0"/>
              </a:rPr>
              <a:t>transformation (special relativity) </a:t>
            </a:r>
            <a:r>
              <a:rPr lang="en-GB" sz="1600" dirty="0">
                <a:latin typeface="Times New Roman" panose="02020603050405020304" pitchFamily="18" charset="0"/>
                <a:ea typeface="Calibri" panose="020F0502020204030204" pitchFamily="34" charset="0"/>
              </a:rPr>
              <a:t>and he learned from Riemann’s geometry of curved </a:t>
            </a:r>
            <a:r>
              <a:rPr lang="en-GB" sz="1600" dirty="0" smtClean="0">
                <a:latin typeface="Times New Roman" panose="02020603050405020304" pitchFamily="18" charset="0"/>
                <a:ea typeface="Calibri" panose="020F0502020204030204" pitchFamily="34" charset="0"/>
              </a:rPr>
              <a:t>space (general relativity)</a:t>
            </a:r>
            <a:endParaRPr lang="en-GB" sz="2000" b="1" dirty="0" smtClean="0">
              <a:solidFill>
                <a:srgbClr val="C00000"/>
              </a:solidFill>
              <a:latin typeface="Times New Roman" panose="02020603050405020304" pitchFamily="18" charset="0"/>
              <a:ea typeface="Calibri" panose="020F0502020204030204" pitchFamily="34" charset="0"/>
            </a:endParaRPr>
          </a:p>
          <a:p>
            <a:pPr marL="342900" indent="-342900">
              <a:spcAft>
                <a:spcPts val="0"/>
              </a:spcAft>
              <a:buFont typeface="Courier New" panose="02070309020205020404" pitchFamily="49" charset="0"/>
              <a:buChar char="o"/>
            </a:pPr>
            <a:r>
              <a:rPr lang="en-GB" sz="2000" b="1" dirty="0" smtClean="0">
                <a:latin typeface="Times New Roman" panose="02020603050405020304" pitchFamily="18" charset="0"/>
                <a:ea typeface="Calibri" panose="020F0502020204030204" pitchFamily="34" charset="0"/>
              </a:rPr>
              <a:t> Usually </a:t>
            </a:r>
            <a:r>
              <a:rPr lang="en-GB" sz="2000" b="1" dirty="0">
                <a:latin typeface="Times New Roman" panose="02020603050405020304" pitchFamily="18" charset="0"/>
                <a:ea typeface="Calibri" panose="020F0502020204030204" pitchFamily="34" charset="0"/>
              </a:rPr>
              <a:t>only after many </a:t>
            </a:r>
            <a:r>
              <a:rPr lang="en-GB" sz="2000" b="1" dirty="0">
                <a:solidFill>
                  <a:srgbClr val="CC9900"/>
                </a:solidFill>
                <a:latin typeface="Times New Roman" panose="02020603050405020304" pitchFamily="18" charset="0"/>
                <a:ea typeface="Calibri" panose="020F0502020204030204" pitchFamily="34" charset="0"/>
              </a:rPr>
              <a:t>wrong trials </a:t>
            </a:r>
            <a:r>
              <a:rPr lang="en-GB" sz="2000" b="1" dirty="0">
                <a:latin typeface="Times New Roman" panose="02020603050405020304" pitchFamily="18" charset="0"/>
                <a:ea typeface="Calibri" panose="020F0502020204030204" pitchFamily="34" charset="0"/>
              </a:rPr>
              <a:t>and many </a:t>
            </a:r>
            <a:r>
              <a:rPr lang="en-GB" sz="2000" b="1" dirty="0">
                <a:solidFill>
                  <a:srgbClr val="CC9900"/>
                </a:solidFill>
                <a:latin typeface="Times New Roman" panose="02020603050405020304" pitchFamily="18" charset="0"/>
                <a:ea typeface="Calibri" panose="020F0502020204030204" pitchFamily="34" charset="0"/>
              </a:rPr>
              <a:t>useless detours </a:t>
            </a:r>
            <a:r>
              <a:rPr lang="en-GB" sz="2000" b="1" dirty="0">
                <a:latin typeface="Times New Roman" panose="02020603050405020304" pitchFamily="18" charset="0"/>
                <a:ea typeface="Calibri" panose="020F0502020204030204" pitchFamily="34" charset="0"/>
              </a:rPr>
              <a:t>‘final’ results emerge. </a:t>
            </a:r>
            <a:r>
              <a:rPr lang="en-GB" b="1" dirty="0">
                <a:latin typeface="Times New Roman" panose="02020603050405020304" pitchFamily="18" charset="0"/>
                <a:ea typeface="Calibri" panose="020F0502020204030204" pitchFamily="34" charset="0"/>
              </a:rPr>
              <a:t>(may be questioned by the results of others and only </a:t>
            </a:r>
            <a:r>
              <a:rPr lang="en-GB" b="1" dirty="0" smtClean="0">
                <a:latin typeface="Times New Roman" panose="02020603050405020304" pitchFamily="18" charset="0"/>
                <a:ea typeface="Calibri" panose="020F0502020204030204" pitchFamily="34" charset="0"/>
              </a:rPr>
              <a:t>continuing work </a:t>
            </a:r>
            <a:r>
              <a:rPr lang="en-GB" b="1" dirty="0">
                <a:latin typeface="Times New Roman" panose="02020603050405020304" pitchFamily="18" charset="0"/>
                <a:ea typeface="Calibri" panose="020F0502020204030204" pitchFamily="34" charset="0"/>
              </a:rPr>
              <a:t>may </a:t>
            </a:r>
            <a:r>
              <a:rPr lang="en-GB" b="1" dirty="0" smtClean="0">
                <a:latin typeface="Times New Roman" panose="02020603050405020304" pitchFamily="18" charset="0"/>
                <a:ea typeface="Calibri" panose="020F0502020204030204" pitchFamily="34" charset="0"/>
              </a:rPr>
              <a:t>eventually lead </a:t>
            </a:r>
            <a:r>
              <a:rPr lang="en-GB" b="1" dirty="0">
                <a:latin typeface="Times New Roman" panose="02020603050405020304" pitchFamily="18" charset="0"/>
                <a:ea typeface="Calibri" panose="020F0502020204030204" pitchFamily="34" charset="0"/>
              </a:rPr>
              <a:t>to definite </a:t>
            </a:r>
            <a:r>
              <a:rPr lang="en-GB" b="1" dirty="0" smtClean="0">
                <a:latin typeface="Times New Roman" panose="02020603050405020304" pitchFamily="18" charset="0"/>
                <a:ea typeface="Calibri" panose="020F0502020204030204" pitchFamily="34" charset="0"/>
              </a:rPr>
              <a:t>solutions). </a:t>
            </a:r>
            <a:br>
              <a:rPr lang="en-GB" b="1" dirty="0" smtClean="0">
                <a:latin typeface="Times New Roman" panose="02020603050405020304" pitchFamily="18" charset="0"/>
                <a:ea typeface="Calibri" panose="020F0502020204030204" pitchFamily="34" charset="0"/>
              </a:rPr>
            </a:br>
            <a:endParaRPr lang="en-GB" sz="2000" b="1" dirty="0">
              <a:latin typeface="Times New Roman" panose="02020603050405020304" pitchFamily="18" charset="0"/>
              <a:ea typeface="Calibri" panose="020F0502020204030204" pitchFamily="34" charset="0"/>
            </a:endParaRPr>
          </a:p>
          <a:p>
            <a:pPr>
              <a:spcAft>
                <a:spcPts val="0"/>
              </a:spcAft>
            </a:pPr>
            <a:r>
              <a:rPr lang="en-GB" sz="2400" b="1" dirty="0" smtClean="0">
                <a:latin typeface="Times New Roman" panose="02020603050405020304" pitchFamily="18" charset="0"/>
                <a:ea typeface="Calibri" panose="020F0502020204030204" pitchFamily="34" charset="0"/>
              </a:rPr>
              <a:t>     </a:t>
            </a:r>
            <a:r>
              <a:rPr lang="en-GB" sz="2400" b="1" dirty="0" smtClean="0">
                <a:solidFill>
                  <a:srgbClr val="0070C0"/>
                </a:solidFill>
                <a:latin typeface="Times New Roman" panose="02020603050405020304" pitchFamily="18" charset="0"/>
                <a:ea typeface="Calibri" panose="020F0502020204030204" pitchFamily="34" charset="0"/>
              </a:rPr>
              <a:t>Intuition is helpful, </a:t>
            </a:r>
            <a:r>
              <a:rPr lang="en-GB" sz="2400" b="1" dirty="0">
                <a:solidFill>
                  <a:srgbClr val="0070C0"/>
                </a:solidFill>
                <a:latin typeface="Times New Roman" panose="02020603050405020304" pitchFamily="18" charset="0"/>
                <a:ea typeface="Calibri" panose="020F0502020204030204" pitchFamily="34" charset="0"/>
              </a:rPr>
              <a:t>but alone not sufficient. </a:t>
            </a:r>
            <a:br>
              <a:rPr lang="en-GB" sz="2400" b="1" dirty="0">
                <a:solidFill>
                  <a:srgbClr val="0070C0"/>
                </a:solidFill>
                <a:latin typeface="Times New Roman" panose="02020603050405020304" pitchFamily="18" charset="0"/>
                <a:ea typeface="Calibri" panose="020F0502020204030204" pitchFamily="34" charset="0"/>
              </a:rPr>
            </a:br>
            <a:r>
              <a:rPr lang="en-GB" sz="2400" b="1" dirty="0" smtClean="0">
                <a:solidFill>
                  <a:srgbClr val="0070C0"/>
                </a:solidFill>
                <a:latin typeface="Times New Roman" panose="02020603050405020304" pitchFamily="18" charset="0"/>
                <a:ea typeface="Calibri" panose="020F0502020204030204" pitchFamily="34" charset="0"/>
              </a:rPr>
              <a:t>     </a:t>
            </a:r>
            <a:r>
              <a:rPr lang="en-GB" sz="2800" b="1" dirty="0" smtClean="0">
                <a:solidFill>
                  <a:srgbClr val="FF0000"/>
                </a:solidFill>
                <a:latin typeface="Times New Roman" panose="02020603050405020304" pitchFamily="18" charset="0"/>
                <a:ea typeface="Calibri" panose="020F0502020204030204" pitchFamily="34" charset="0"/>
              </a:rPr>
              <a:t>Science is hard often tedious work, final rewards are great</a:t>
            </a:r>
            <a:endParaRPr lang="de-CH" sz="2400" b="1" dirty="0">
              <a:solidFill>
                <a:srgbClr val="FF0000"/>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523" y="182808"/>
            <a:ext cx="2949152" cy="2257659"/>
          </a:xfrm>
          <a:prstGeom prst="rect">
            <a:avLst/>
          </a:prstGeom>
        </p:spPr>
      </p:pic>
      <p:sp>
        <p:nvSpPr>
          <p:cNvPr id="4" name="Rectangle 3"/>
          <p:cNvSpPr/>
          <p:nvPr/>
        </p:nvSpPr>
        <p:spPr>
          <a:xfrm>
            <a:off x="1231415" y="182808"/>
            <a:ext cx="2218877" cy="583750"/>
          </a:xfrm>
          <a:prstGeom prst="rect">
            <a:avLst/>
          </a:prstGeom>
        </p:spPr>
        <p:txBody>
          <a:bodyPr wrap="none">
            <a:spAutoFit/>
          </a:bodyPr>
          <a:lstStyle/>
          <a:p>
            <a:pPr>
              <a:lnSpc>
                <a:spcPct val="107000"/>
              </a:lnSpc>
              <a:spcAft>
                <a:spcPts val="800"/>
              </a:spcAft>
            </a:pPr>
            <a:r>
              <a:rPr lang="de-CH" sz="3200" b="1" dirty="0" err="1">
                <a:solidFill>
                  <a:srgbClr val="009900"/>
                </a:solidFill>
                <a:latin typeface="Times New Roman" panose="02020603050405020304" pitchFamily="18" charset="0"/>
                <a:ea typeface="Calibri" panose="020F0502020204030204" pitchFamily="34" charset="0"/>
              </a:rPr>
              <a:t>Two</a:t>
            </a:r>
            <a:r>
              <a:rPr lang="de-CH" sz="3200" b="1" dirty="0">
                <a:solidFill>
                  <a:srgbClr val="009900"/>
                </a:solidFill>
                <a:latin typeface="Times New Roman" panose="02020603050405020304" pitchFamily="18" charset="0"/>
                <a:ea typeface="Calibri" panose="020F0502020204030204" pitchFamily="34" charset="0"/>
              </a:rPr>
              <a:t> </a:t>
            </a:r>
            <a:r>
              <a:rPr lang="de-CH" sz="3200" b="1" dirty="0" err="1">
                <a:solidFill>
                  <a:srgbClr val="009900"/>
                </a:solidFill>
                <a:latin typeface="Times New Roman" panose="02020603050405020304" pitchFamily="18" charset="0"/>
                <a:ea typeface="Calibri" panose="020F0502020204030204" pitchFamily="34" charset="0"/>
              </a:rPr>
              <a:t>Phases</a:t>
            </a:r>
            <a:endParaRPr lang="de-CH" sz="3200" b="1" dirty="0">
              <a:solidFill>
                <a:srgbClr val="00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499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455538"/>
            <a:ext cx="10012680" cy="4747005"/>
          </a:xfrm>
          <a:prstGeom prst="rect">
            <a:avLst/>
          </a:prstGeom>
        </p:spPr>
        <p:txBody>
          <a:bodyPr wrap="square">
            <a:spAutoFit/>
          </a:bodyPr>
          <a:lstStyle/>
          <a:p>
            <a:pPr>
              <a:lnSpc>
                <a:spcPct val="107000"/>
              </a:lnSpc>
            </a:pPr>
            <a:r>
              <a:rPr lang="en-GB" sz="2800" b="1" dirty="0" smtClean="0">
                <a:solidFill>
                  <a:schemeClr val="accent5">
                    <a:lumMod val="75000"/>
                  </a:schemeClr>
                </a:solidFill>
                <a:latin typeface="Times New Roman" panose="02020603050405020304" pitchFamily="18" charset="0"/>
                <a:ea typeface="Calibri" panose="020F0502020204030204" pitchFamily="34" charset="0"/>
              </a:rPr>
              <a:t>2. phase: </a:t>
            </a:r>
            <a:r>
              <a:rPr lang="en-GB" sz="2800" b="1" dirty="0">
                <a:solidFill>
                  <a:schemeClr val="accent5">
                    <a:lumMod val="75000"/>
                  </a:schemeClr>
                </a:solidFill>
                <a:latin typeface="Times New Roman" panose="02020603050405020304" pitchFamily="18" charset="0"/>
                <a:ea typeface="Calibri" panose="020F0502020204030204" pitchFamily="34" charset="0"/>
              </a:rPr>
              <a:t>consolidation and </a:t>
            </a:r>
            <a:r>
              <a:rPr lang="en-GB" sz="2800" b="1" dirty="0" smtClean="0">
                <a:solidFill>
                  <a:schemeClr val="accent5">
                    <a:lumMod val="75000"/>
                  </a:schemeClr>
                </a:solidFill>
                <a:latin typeface="Times New Roman" panose="02020603050405020304" pitchFamily="18" charset="0"/>
                <a:ea typeface="Calibri" panose="020F0502020204030204" pitchFamily="34" charset="0"/>
              </a:rPr>
              <a:t>verification</a:t>
            </a:r>
            <a:r>
              <a:rPr lang="en-GB" sz="2400" b="1" dirty="0" smtClean="0">
                <a:solidFill>
                  <a:schemeClr val="accent5">
                    <a:lumMod val="75000"/>
                  </a:schemeClr>
                </a:solidFill>
                <a:latin typeface="Times New Roman" panose="02020603050405020304" pitchFamily="18" charset="0"/>
                <a:ea typeface="Calibri" panose="020F0502020204030204" pitchFamily="34" charset="0"/>
              </a:rPr>
              <a:t> of results</a:t>
            </a:r>
            <a:endParaRPr lang="en-GB" sz="2400" b="1" dirty="0">
              <a:solidFill>
                <a:schemeClr val="accent5">
                  <a:lumMod val="75000"/>
                </a:schemeClr>
              </a:solidFill>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provides the </a:t>
            </a:r>
            <a:r>
              <a:rPr lang="en-GB" sz="2000" b="1" dirty="0" smtClean="0">
                <a:solidFill>
                  <a:srgbClr val="009900"/>
                </a:solidFill>
                <a:effectLst/>
                <a:latin typeface="Times New Roman" panose="02020603050405020304" pitchFamily="18" charset="0"/>
                <a:ea typeface="Calibri" panose="020F0502020204030204" pitchFamily="34" charset="0"/>
              </a:rPr>
              <a:t>‘cleaned’ contents of textbooks and handbooks</a:t>
            </a:r>
            <a:r>
              <a:rPr lang="en-GB" sz="2000" b="1" dirty="0" smtClean="0">
                <a:effectLst/>
                <a:latin typeface="Times New Roman" panose="02020603050405020304" pitchFamily="18" charset="0"/>
                <a:ea typeface="Calibri" panose="020F0502020204030204" pitchFamily="34" charset="0"/>
              </a:rPr>
              <a:t>.  There everything looks logical and straightforward and all the detours are </a:t>
            </a:r>
            <a:r>
              <a:rPr lang="en-GB" b="1" dirty="0" smtClean="0">
                <a:effectLst/>
                <a:latin typeface="Times New Roman" panose="02020603050405020304" pitchFamily="18" charset="0"/>
                <a:ea typeface="Calibri" panose="020F0502020204030204" pitchFamily="34" charset="0"/>
              </a:rPr>
              <a:t>forgotten </a:t>
            </a:r>
            <a:br>
              <a:rPr lang="en-GB" b="1" dirty="0" smtClean="0">
                <a:effectLst/>
                <a:latin typeface="Times New Roman" panose="02020603050405020304" pitchFamily="18" charset="0"/>
                <a:ea typeface="Calibri" panose="020F0502020204030204" pitchFamily="34" charset="0"/>
              </a:rPr>
            </a:br>
            <a:r>
              <a:rPr lang="en-GB" b="1" dirty="0" smtClean="0">
                <a:effectLst/>
                <a:latin typeface="Times New Roman" panose="02020603050405020304" pitchFamily="18" charset="0"/>
                <a:ea typeface="Calibri" panose="020F0502020204030204" pitchFamily="34" charset="0"/>
              </a:rPr>
              <a:t>(which may give the wrong impression that science is </a:t>
            </a:r>
            <a:r>
              <a:rPr lang="en-GB" b="1" dirty="0" smtClean="0">
                <a:solidFill>
                  <a:srgbClr val="C00000"/>
                </a:solidFill>
                <a:effectLst/>
                <a:latin typeface="Times New Roman" panose="02020603050405020304" pitchFamily="18" charset="0"/>
                <a:ea typeface="Calibri" panose="020F0502020204030204" pitchFamily="34" charset="0"/>
              </a:rPr>
              <a:t>boring since no surprises and intuition</a:t>
            </a:r>
            <a:r>
              <a:rPr lang="en-GB" b="1" dirty="0" smtClean="0">
                <a:effectLst/>
                <a:latin typeface="Times New Roman" panose="02020603050405020304" pitchFamily="18" charset="0"/>
                <a:ea typeface="Calibri" panose="020F0502020204030204" pitchFamily="34" charset="0"/>
              </a:rPr>
              <a:t>). </a:t>
            </a:r>
          </a:p>
          <a:p>
            <a:pPr marL="285750" indent="-285750">
              <a:lnSpc>
                <a:spcPct val="107000"/>
              </a:lnSpc>
              <a:spcAft>
                <a:spcPts val="800"/>
              </a:spcAft>
              <a:buFont typeface="Wingdings" panose="05000000000000000000" pitchFamily="2" charset="2"/>
              <a:buChar char="v"/>
            </a:pPr>
            <a:r>
              <a:rPr lang="de-CH" b="1" dirty="0" smtClean="0">
                <a:latin typeface="Times New Roman" panose="02020603050405020304" pitchFamily="18" charset="0"/>
                <a:ea typeface="Calibri" panose="020F0502020204030204" pitchFamily="34" charset="0"/>
              </a:rPr>
              <a:t>  </a:t>
            </a:r>
            <a:r>
              <a:rPr lang="de-CH" sz="2400" b="1" dirty="0" smtClean="0">
                <a:solidFill>
                  <a:srgbClr val="009900"/>
                </a:solidFill>
                <a:latin typeface="Times New Roman" panose="02020603050405020304" pitchFamily="18" charset="0"/>
                <a:ea typeface="Calibri" panose="020F0502020204030204" pitchFamily="34" charset="0"/>
              </a:rPr>
              <a:t>Konsolidation of experimental </a:t>
            </a:r>
            <a:r>
              <a:rPr lang="de-CH" sz="2400" b="1" dirty="0" err="1" smtClean="0">
                <a:solidFill>
                  <a:srgbClr val="009900"/>
                </a:solidFill>
                <a:latin typeface="Times New Roman" panose="02020603050405020304" pitchFamily="18" charset="0"/>
                <a:ea typeface="Calibri" panose="020F0502020204030204" pitchFamily="34" charset="0"/>
              </a:rPr>
              <a:t>facts</a:t>
            </a:r>
            <a:r>
              <a:rPr lang="de-CH" sz="2400" b="1" dirty="0" smtClean="0">
                <a:solidFill>
                  <a:srgbClr val="009900"/>
                </a:solidFill>
                <a:latin typeface="Times New Roman" panose="02020603050405020304" pitchFamily="18" charset="0"/>
                <a:ea typeface="Calibri" panose="020F0502020204030204" pitchFamily="34" charset="0"/>
              </a:rPr>
              <a:t/>
            </a:r>
            <a:br>
              <a:rPr lang="de-CH" sz="2400" b="1" dirty="0" smtClean="0">
                <a:solidFill>
                  <a:srgbClr val="009900"/>
                </a:solidFill>
                <a:latin typeface="Times New Roman" panose="02020603050405020304" pitchFamily="18" charset="0"/>
                <a:ea typeface="Calibri" panose="020F0502020204030204" pitchFamily="34" charset="0"/>
              </a:rPr>
            </a:br>
            <a:r>
              <a:rPr lang="en-GB" sz="2400" b="1" dirty="0" smtClean="0">
                <a:solidFill>
                  <a:srgbClr val="3333CC"/>
                </a:solidFill>
                <a:latin typeface="Times New Roman" panose="02020603050405020304" pitchFamily="18" charset="0"/>
                <a:ea typeface="Calibri" panose="020F0502020204030204" pitchFamily="34" charset="0"/>
              </a:rPr>
              <a:t>T</a:t>
            </a:r>
            <a:r>
              <a:rPr lang="en-GB" sz="2400" b="1" dirty="0" smtClean="0">
                <a:solidFill>
                  <a:srgbClr val="3333CC"/>
                </a:solidFill>
                <a:effectLst/>
                <a:latin typeface="Times New Roman" panose="02020603050405020304" pitchFamily="18" charset="0"/>
                <a:ea typeface="Calibri" panose="020F0502020204030204" pitchFamily="34" charset="0"/>
              </a:rPr>
              <a:t>heory is compared with facts (experiments = numbers)</a:t>
            </a:r>
            <a:r>
              <a:rPr lang="en-GB" sz="2400" b="1" dirty="0" smtClean="0">
                <a:effectLst/>
                <a:latin typeface="Times New Roman" panose="02020603050405020304" pitchFamily="18" charset="0"/>
                <a:ea typeface="Calibri" panose="020F0502020204030204" pitchFamily="34" charset="0"/>
              </a:rPr>
              <a:t>. </a:t>
            </a:r>
            <a:br>
              <a:rPr lang="en-GB" sz="2400" b="1" dirty="0" smtClean="0">
                <a:effectLst/>
                <a:latin typeface="Times New Roman" panose="02020603050405020304" pitchFamily="18" charset="0"/>
                <a:ea typeface="Calibri" panose="020F0502020204030204" pitchFamily="34" charset="0"/>
              </a:rPr>
            </a:br>
            <a:r>
              <a:rPr lang="de-CH" sz="2400" b="1" dirty="0" err="1" smtClean="0">
                <a:solidFill>
                  <a:srgbClr val="FF0000"/>
                </a:solidFill>
                <a:latin typeface="Times New Roman" panose="02020603050405020304" pitchFamily="18" charset="0"/>
                <a:ea typeface="Calibri" panose="020F0502020204030204" pitchFamily="34" charset="0"/>
              </a:rPr>
              <a:t>Falsification</a:t>
            </a:r>
            <a:r>
              <a:rPr lang="de-CH" sz="2000" b="1" dirty="0" smtClean="0">
                <a:latin typeface="Times New Roman" panose="02020603050405020304" pitchFamily="18" charset="0"/>
                <a:ea typeface="Calibri" panose="020F0502020204030204" pitchFamily="34" charset="0"/>
              </a:rPr>
              <a:t> </a:t>
            </a:r>
            <a:r>
              <a:rPr lang="de-CH" sz="2000" b="1" dirty="0">
                <a:latin typeface="Times New Roman" panose="02020603050405020304" pitchFamily="18" charset="0"/>
                <a:ea typeface="Calibri" panose="020F0502020204030204" pitchFamily="34" charset="0"/>
              </a:rPr>
              <a:t>of </a:t>
            </a:r>
            <a:r>
              <a:rPr lang="de-CH" sz="2000" b="1" dirty="0" err="1">
                <a:latin typeface="Times New Roman" panose="02020603050405020304" pitchFamily="18" charset="0"/>
                <a:ea typeface="Calibri" panose="020F0502020204030204" pitchFamily="34" charset="0"/>
              </a:rPr>
              <a:t>theories</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is</a:t>
            </a:r>
            <a:r>
              <a:rPr lang="de-CH" sz="2000" b="1" dirty="0">
                <a:latin typeface="Times New Roman" panose="02020603050405020304" pitchFamily="18" charset="0"/>
                <a:ea typeface="Calibri" panose="020F0502020204030204" pitchFamily="34" charset="0"/>
              </a:rPr>
              <a:t> essential </a:t>
            </a:r>
            <a:r>
              <a:rPr lang="de-CH" sz="2000" b="1" dirty="0" err="1">
                <a:latin typeface="Times New Roman" panose="02020603050405020304" pitchFamily="18" charset="0"/>
                <a:ea typeface="Calibri" panose="020F0502020204030204" pitchFamily="34" charset="0"/>
              </a:rPr>
              <a:t>for</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progress</a:t>
            </a:r>
            <a:r>
              <a:rPr lang="de-CH" sz="2000" b="1" dirty="0">
                <a:latin typeface="Times New Roman" panose="02020603050405020304" pitchFamily="18" charset="0"/>
                <a:ea typeface="Calibri" panose="020F0502020204030204" pitchFamily="34" charset="0"/>
              </a:rPr>
              <a:t> of </a:t>
            </a:r>
            <a:r>
              <a:rPr lang="de-CH" sz="2000" b="1" dirty="0" err="1">
                <a:latin typeface="Times New Roman" panose="02020603050405020304" pitchFamily="18" charset="0"/>
                <a:ea typeface="Calibri" panose="020F0502020204030204" pitchFamily="34" charset="0"/>
              </a:rPr>
              <a:t>science</a:t>
            </a:r>
            <a:r>
              <a:rPr lang="de-CH" sz="2000" b="1" dirty="0">
                <a:latin typeface="Times New Roman" panose="02020603050405020304" pitchFamily="18" charset="0"/>
                <a:ea typeface="Calibri" panose="020F0502020204030204" pitchFamily="34" charset="0"/>
              </a:rPr>
              <a:t> (not </a:t>
            </a:r>
            <a:r>
              <a:rPr lang="de-CH" sz="2000" b="1" dirty="0" err="1">
                <a:latin typeface="Times New Roman" panose="02020603050405020304" pitchFamily="18" charset="0"/>
                <a:ea typeface="Calibri" panose="020F0502020204030204" pitchFamily="34" charset="0"/>
              </a:rPr>
              <a:t>interesting</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for</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media</a:t>
            </a:r>
            <a:r>
              <a:rPr lang="de-CH" sz="2000" b="1" dirty="0">
                <a:latin typeface="Times New Roman" panose="02020603050405020304" pitchFamily="18" charset="0"/>
                <a:ea typeface="Calibri" panose="020F0502020204030204" pitchFamily="34" charset="0"/>
              </a:rPr>
              <a:t>)</a:t>
            </a:r>
            <a:endParaRPr lang="en-GB" sz="2000" b="1" dirty="0">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    Requires strong </a:t>
            </a:r>
            <a:r>
              <a:rPr lang="en-GB" sz="2000" b="1" dirty="0" smtClean="0">
                <a:solidFill>
                  <a:schemeClr val="accent6">
                    <a:lumMod val="75000"/>
                  </a:schemeClr>
                </a:solidFill>
                <a:effectLst/>
                <a:latin typeface="Times New Roman" panose="02020603050405020304" pitchFamily="18" charset="0"/>
                <a:ea typeface="Calibri" panose="020F0502020204030204" pitchFamily="34" charset="0"/>
              </a:rPr>
              <a:t>collaboration between theory and experiment.</a:t>
            </a:r>
          </a:p>
          <a:p>
            <a:pPr marL="342900" indent="-342900">
              <a:lnSpc>
                <a:spcPct val="107000"/>
              </a:lnSpc>
              <a:spcAft>
                <a:spcPts val="800"/>
              </a:spcAft>
              <a:buFont typeface="Wingdings" panose="05000000000000000000" pitchFamily="2" charset="2"/>
              <a:buChar char="v"/>
            </a:pPr>
            <a:r>
              <a:rPr lang="en-GB" sz="2000" b="1" dirty="0" smtClean="0">
                <a:effectLst/>
                <a:latin typeface="Times New Roman" panose="02020603050405020304" pitchFamily="18" charset="0"/>
                <a:ea typeface="Calibri" panose="020F0502020204030204" pitchFamily="34" charset="0"/>
              </a:rPr>
              <a:t> </a:t>
            </a:r>
            <a:r>
              <a:rPr lang="en-GB" sz="2400" b="1" dirty="0">
                <a:latin typeface="Times New Roman" panose="02020603050405020304" pitchFamily="18" charset="0"/>
                <a:ea typeface="Calibri" panose="020F0502020204030204" pitchFamily="34" charset="0"/>
              </a:rPr>
              <a:t>P</a:t>
            </a:r>
            <a:r>
              <a:rPr lang="en-GB" sz="2400" b="1" dirty="0" smtClean="0">
                <a:effectLst/>
                <a:latin typeface="Times New Roman" panose="02020603050405020304" pitchFamily="18" charset="0"/>
                <a:ea typeface="Calibri" panose="020F0502020204030204" pitchFamily="34" charset="0"/>
              </a:rPr>
              <a:t>rogress is made mainly </a:t>
            </a:r>
            <a:r>
              <a:rPr lang="en-GB" sz="3400" b="1" dirty="0" smtClean="0">
                <a:solidFill>
                  <a:schemeClr val="accent1">
                    <a:lumMod val="75000"/>
                  </a:schemeClr>
                </a:solidFill>
                <a:effectLst/>
                <a:latin typeface="Times New Roman" panose="02020603050405020304" pitchFamily="18" charset="0"/>
                <a:ea typeface="Calibri" panose="020F0502020204030204" pitchFamily="34" charset="0"/>
              </a:rPr>
              <a:t>in small steps </a:t>
            </a:r>
            <a:r>
              <a:rPr lang="en-GB" sz="2000" b="1" dirty="0" smtClean="0">
                <a:effectLst/>
                <a:latin typeface="Times New Roman" panose="02020603050405020304" pitchFamily="18" charset="0"/>
                <a:ea typeface="Calibri" panose="020F0502020204030204" pitchFamily="34" charset="0"/>
              </a:rPr>
              <a:t>and seldom  in a few breakthrough discoveries.</a:t>
            </a:r>
            <a:r>
              <a:rPr lang="en-GB" sz="2400" b="1" dirty="0">
                <a:solidFill>
                  <a:srgbClr val="009900"/>
                </a:solidFill>
                <a:latin typeface="Times New Roman" panose="02020603050405020304" pitchFamily="18" charset="0"/>
                <a:ea typeface="Calibri" panose="020F0502020204030204" pitchFamily="34" charset="0"/>
              </a:rPr>
              <a:t> </a:t>
            </a:r>
            <a:r>
              <a:rPr lang="en-GB" sz="1400" b="1" dirty="0">
                <a:latin typeface="Times New Roman" panose="02020603050405020304" pitchFamily="18" charset="0"/>
                <a:ea typeface="Calibri" panose="020F0502020204030204" pitchFamily="34" charset="0"/>
              </a:rPr>
              <a:t>Example: Unified</a:t>
            </a:r>
            <a:r>
              <a:rPr lang="de-CH" sz="1400" b="1" dirty="0">
                <a:latin typeface="Times New Roman" panose="02020603050405020304" pitchFamily="18" charset="0"/>
                <a:ea typeface="Calibri" panose="020F0502020204030204" pitchFamily="34" charset="0"/>
              </a:rPr>
              <a:t> e</a:t>
            </a:r>
            <a:r>
              <a:rPr lang="en-GB" sz="1400" b="1" dirty="0" err="1">
                <a:latin typeface="Times New Roman" panose="02020603050405020304" pitchFamily="18" charset="0"/>
                <a:ea typeface="Calibri" panose="020F0502020204030204" pitchFamily="34" charset="0"/>
              </a:rPr>
              <a:t>lectromagnetic</a:t>
            </a:r>
            <a:r>
              <a:rPr lang="en-GB" sz="1400" b="1" dirty="0">
                <a:latin typeface="Times New Roman" panose="02020603050405020304" pitchFamily="18" charset="0"/>
                <a:ea typeface="Calibri" panose="020F0502020204030204" pitchFamily="34" charset="0"/>
              </a:rPr>
              <a:t> theory by Maxwell’s equation: he added one final element  including varying electromagnetic fields, based on many results from others:  </a:t>
            </a:r>
            <a:r>
              <a:rPr lang="en-GB" sz="1400" b="1" dirty="0">
                <a:latin typeface="Times New Roman" panose="02020603050405020304" pitchFamily="18" charset="0"/>
                <a:ea typeface="Calibri" panose="020F0502020204030204" pitchFamily="34" charset="0"/>
                <a:hlinkClick r:id="rId2" tooltip="Michael Faraday"/>
              </a:rPr>
              <a:t>M. Faraday</a:t>
            </a:r>
            <a:r>
              <a:rPr lang="en-GB" sz="1400" b="1" dirty="0">
                <a:latin typeface="Times New Roman" panose="02020603050405020304" pitchFamily="18" charset="0"/>
                <a:ea typeface="Calibri" panose="020F0502020204030204" pitchFamily="34" charset="0"/>
              </a:rPr>
              <a:t>, H. Ch. </a:t>
            </a:r>
            <a:r>
              <a:rPr lang="en-GB" sz="1400" b="1" dirty="0" err="1">
                <a:latin typeface="Times New Roman" panose="02020603050405020304" pitchFamily="18" charset="0"/>
                <a:ea typeface="Calibri" panose="020F0502020204030204" pitchFamily="34" charset="0"/>
              </a:rPr>
              <a:t>Øersted</a:t>
            </a:r>
            <a:r>
              <a:rPr lang="en-GB" sz="1400" b="1" dirty="0">
                <a:latin typeface="Times New Roman" panose="02020603050405020304" pitchFamily="18" charset="0"/>
                <a:ea typeface="Calibri" panose="020F0502020204030204" pitchFamily="34" charset="0"/>
              </a:rPr>
              <a:t>, Heinrich Hertz) </a:t>
            </a:r>
            <a:endParaRPr lang="en-GB" sz="2400" b="1" dirty="0" smtClean="0">
              <a:solidFill>
                <a:srgbClr val="00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40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639" y="523344"/>
            <a:ext cx="9345386" cy="5499326"/>
          </a:xfrm>
          <a:prstGeom prst="rect">
            <a:avLst/>
          </a:prstGeom>
        </p:spPr>
        <p:txBody>
          <a:bodyPr wrap="square">
            <a:spAutoFit/>
          </a:bodyPr>
          <a:lstStyle/>
          <a:p>
            <a:pPr lvl="0">
              <a:lnSpc>
                <a:spcPct val="107000"/>
              </a:lnSpc>
              <a:spcAft>
                <a:spcPts val="800"/>
              </a:spcAft>
            </a:pPr>
            <a:r>
              <a:rPr lang="en-GB" sz="2800" b="1" dirty="0" smtClean="0">
                <a:solidFill>
                  <a:srgbClr val="3333CC"/>
                </a:solidFill>
                <a:effectLst/>
                <a:latin typeface="Times New Roman" panose="02020603050405020304" pitchFamily="18" charset="0"/>
                <a:ea typeface="Calibri" panose="020F0502020204030204" pitchFamily="34" charset="0"/>
              </a:rPr>
              <a:t>What means ‘Truths’ in science ?</a:t>
            </a:r>
          </a:p>
          <a:p>
            <a:pPr lvl="0">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Main difference between the </a:t>
            </a:r>
            <a:r>
              <a:rPr lang="en-GB" sz="2000" b="1" dirty="0" smtClean="0">
                <a:solidFill>
                  <a:srgbClr val="009900"/>
                </a:solidFill>
                <a:effectLst/>
                <a:latin typeface="Times New Roman" panose="02020603050405020304" pitchFamily="18" charset="0"/>
                <a:ea typeface="Calibri" panose="020F0502020204030204" pitchFamily="34" charset="0"/>
              </a:rPr>
              <a:t>natural sciences </a:t>
            </a:r>
            <a:r>
              <a:rPr lang="en-GB" sz="2000" b="1" dirty="0" smtClean="0">
                <a:effectLst/>
                <a:latin typeface="Times New Roman" panose="02020603050405020304" pitchFamily="18" charset="0"/>
                <a:ea typeface="Calibri" panose="020F0502020204030204" pitchFamily="34" charset="0"/>
              </a:rPr>
              <a:t>and </a:t>
            </a:r>
            <a:r>
              <a:rPr lang="en-GB" sz="2000" b="1" dirty="0" smtClean="0">
                <a:solidFill>
                  <a:srgbClr val="009900"/>
                </a:solidFill>
                <a:effectLst/>
                <a:latin typeface="Times New Roman" panose="02020603050405020304" pitchFamily="18" charset="0"/>
                <a:ea typeface="Calibri" panose="020F0502020204030204" pitchFamily="34" charset="0"/>
              </a:rPr>
              <a:t>other human actions</a:t>
            </a:r>
          </a:p>
          <a:p>
            <a:pPr lvl="0">
              <a:lnSpc>
                <a:spcPct val="107000"/>
              </a:lnSpc>
              <a:spcAft>
                <a:spcPts val="800"/>
              </a:spcAft>
            </a:pPr>
            <a:r>
              <a:rPr lang="en-GB" sz="2000" b="1" dirty="0" smtClean="0">
                <a:solidFill>
                  <a:srgbClr val="009900"/>
                </a:solidFill>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is </a:t>
            </a:r>
            <a:r>
              <a:rPr lang="en-GB" sz="2400" b="1" dirty="0" smtClean="0">
                <a:solidFill>
                  <a:srgbClr val="C00000"/>
                </a:solidFill>
                <a:effectLst/>
                <a:latin typeface="Times New Roman" panose="02020603050405020304" pitchFamily="18" charset="0"/>
                <a:ea typeface="Calibri" panose="020F0502020204030204" pitchFamily="34" charset="0"/>
              </a:rPr>
              <a:t>the definition of ‘truth’ </a:t>
            </a:r>
            <a:r>
              <a:rPr lang="en-GB" sz="2000" b="1" dirty="0" smtClean="0">
                <a:effectLst/>
                <a:latin typeface="Times New Roman" panose="02020603050405020304" pitchFamily="18" charset="0"/>
                <a:ea typeface="Calibri" panose="020F0502020204030204" pitchFamily="34" charset="0"/>
              </a:rPr>
              <a:t>: </a:t>
            </a:r>
          </a:p>
          <a:p>
            <a:pPr marL="342900" lvl="0" indent="-342900">
              <a:lnSpc>
                <a:spcPct val="107000"/>
              </a:lnSpc>
              <a:spcAft>
                <a:spcPts val="800"/>
              </a:spcAft>
              <a:buFont typeface="Wingdings" panose="05000000000000000000" pitchFamily="2" charset="2"/>
              <a:buChar char="Ø"/>
            </a:pPr>
            <a:r>
              <a:rPr lang="en-GB" sz="2000" b="1" dirty="0" smtClean="0">
                <a:effectLst/>
                <a:latin typeface="Times New Roman" panose="02020603050405020304" pitchFamily="18" charset="0"/>
                <a:ea typeface="Calibri" panose="020F0502020204030204" pitchFamily="34" charset="0"/>
              </a:rPr>
              <a:t>in science a result is recognised as ‘true’ only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if it can be </a:t>
            </a:r>
            <a:r>
              <a:rPr lang="en-GB" sz="2000" b="1" dirty="0" smtClean="0">
                <a:solidFill>
                  <a:srgbClr val="FF0000"/>
                </a:solidFill>
                <a:effectLst/>
                <a:latin typeface="Times New Roman" panose="02020603050405020304" pitchFamily="18" charset="0"/>
                <a:ea typeface="Calibri" panose="020F0502020204030204" pitchFamily="34" charset="0"/>
              </a:rPr>
              <a:t>reproduced everywhere at any time. </a:t>
            </a:r>
          </a:p>
          <a:p>
            <a:pPr marL="342900" lvl="0" indent="-342900">
              <a:lnSpc>
                <a:spcPct val="107000"/>
              </a:lnSpc>
              <a:spcAft>
                <a:spcPts val="800"/>
              </a:spcAft>
              <a:buFont typeface="Wingdings" panose="05000000000000000000" pitchFamily="2" charset="2"/>
              <a:buChar char="Ø"/>
            </a:pPr>
            <a:r>
              <a:rPr lang="en-GB" sz="2000" b="1" dirty="0" smtClean="0">
                <a:effectLst/>
                <a:latin typeface="Times New Roman" panose="02020603050405020304" pitchFamily="18" charset="0"/>
                <a:ea typeface="Calibri" panose="020F0502020204030204" pitchFamily="34" charset="0"/>
              </a:rPr>
              <a:t>The </a:t>
            </a:r>
            <a:r>
              <a:rPr lang="en-GB" sz="2000" b="1" dirty="0" smtClean="0">
                <a:solidFill>
                  <a:srgbClr val="0070C0"/>
                </a:solidFill>
                <a:effectLst/>
                <a:latin typeface="Times New Roman" panose="02020603050405020304" pitchFamily="18" charset="0"/>
                <a:ea typeface="Calibri" panose="020F0502020204030204" pitchFamily="34" charset="0"/>
              </a:rPr>
              <a:t>ultimate authority is nature </a:t>
            </a:r>
            <a:r>
              <a:rPr lang="en-GB" sz="2000" b="1" dirty="0" smtClean="0">
                <a:effectLst/>
                <a:latin typeface="Times New Roman" panose="02020603050405020304" pitchFamily="18" charset="0"/>
                <a:ea typeface="Calibri" panose="020F0502020204030204" pitchFamily="34" charset="0"/>
              </a:rPr>
              <a:t>and not human authorities. </a:t>
            </a:r>
          </a:p>
          <a:p>
            <a:pPr marL="457200" lvl="0" indent="-457200">
              <a:lnSpc>
                <a:spcPct val="107000"/>
              </a:lnSpc>
              <a:spcAft>
                <a:spcPts val="800"/>
              </a:spcAft>
              <a:buFont typeface="Wingdings" panose="05000000000000000000" pitchFamily="2" charset="2"/>
              <a:buChar char="Ø"/>
            </a:pPr>
            <a:r>
              <a:rPr lang="en-GB" sz="2400" b="1" dirty="0" smtClean="0">
                <a:solidFill>
                  <a:srgbClr val="00B0F0"/>
                </a:solidFill>
                <a:effectLst/>
                <a:latin typeface="Times New Roman" panose="02020603050405020304" pitchFamily="18" charset="0"/>
                <a:ea typeface="Calibri" panose="020F0502020204030204" pitchFamily="34" charset="0"/>
              </a:rPr>
              <a:t>reproducibility </a:t>
            </a:r>
            <a:r>
              <a:rPr lang="en-GB" sz="2000" b="1" dirty="0" smtClean="0">
                <a:effectLst/>
                <a:latin typeface="Times New Roman" panose="02020603050405020304" pitchFamily="18" charset="0"/>
                <a:ea typeface="Calibri" panose="020F0502020204030204" pitchFamily="34" charset="0"/>
              </a:rPr>
              <a:t>provides </a:t>
            </a:r>
            <a:r>
              <a:rPr lang="en-GB" sz="2000" b="1" dirty="0" smtClean="0">
                <a:solidFill>
                  <a:schemeClr val="accent4">
                    <a:lumMod val="75000"/>
                  </a:schemeClr>
                </a:solidFill>
                <a:effectLst/>
                <a:latin typeface="Times New Roman" panose="02020603050405020304" pitchFamily="18" charset="0"/>
                <a:ea typeface="Calibri" panose="020F0502020204030204" pitchFamily="34" charset="0"/>
              </a:rPr>
              <a:t>confidence for results of science and technology</a:t>
            </a:r>
            <a:r>
              <a:rPr lang="en-GB" sz="2000" b="1" dirty="0" smtClean="0">
                <a:effectLst/>
                <a:latin typeface="Times New Roman" panose="02020603050405020304" pitchFamily="18" charset="0"/>
                <a:ea typeface="Calibri" panose="020F0502020204030204" pitchFamily="34" charset="0"/>
              </a:rPr>
              <a:t>. </a:t>
            </a:r>
          </a:p>
          <a:p>
            <a:pPr lvl="0">
              <a:lnSpc>
                <a:spcPct val="107000"/>
              </a:lnSpc>
              <a:spcAft>
                <a:spcPts val="800"/>
              </a:spcAft>
            </a:pPr>
            <a:r>
              <a:rPr lang="en-GB" b="1" dirty="0" smtClean="0">
                <a:effectLst/>
                <a:latin typeface="Times New Roman" panose="02020603050405020304" pitchFamily="18" charset="0"/>
                <a:ea typeface="Calibri" panose="020F0502020204030204" pitchFamily="34" charset="0"/>
              </a:rPr>
              <a:t>When social scientists occasionally claimed that all results of science are uncertain since they are dominated by social conditions, I asked them whether they trust a bridge which they cross or an airplane which they board. </a:t>
            </a:r>
            <a:endParaRPr lang="de-CH" b="1" dirty="0" smtClean="0">
              <a:effectLst/>
              <a:latin typeface="Times New Roman" panose="02020603050405020304" pitchFamily="18" charset="0"/>
              <a:ea typeface="Calibri" panose="020F0502020204030204" pitchFamily="34" charset="0"/>
            </a:endParaRPr>
          </a:p>
          <a:p>
            <a:pPr>
              <a:spcAft>
                <a:spcPts val="0"/>
              </a:spcAft>
            </a:pPr>
            <a:r>
              <a:rPr lang="en-GB" sz="2000" b="1" i="1" dirty="0" smtClean="0">
                <a:solidFill>
                  <a:srgbClr val="009900"/>
                </a:solidFill>
                <a:effectLst/>
                <a:latin typeface="Times New Roman" panose="02020603050405020304" pitchFamily="18" charset="0"/>
                <a:ea typeface="Calibri" panose="020F0502020204030204" pitchFamily="34" charset="0"/>
              </a:rPr>
              <a:t>all the interesting philosophical discussions about reality and objectivity are  very interesting from a philosophical point of view but as a practising physicist I have to ignore them as long as I am in the laboratory and want to do good science.</a:t>
            </a:r>
          </a:p>
          <a:p>
            <a:pPr>
              <a:spcAft>
                <a:spcPts val="0"/>
              </a:spcAft>
            </a:pPr>
            <a:r>
              <a:rPr lang="de-CH" sz="2000" b="1" dirty="0" smtClean="0">
                <a:solidFill>
                  <a:srgbClr val="C00000"/>
                </a:solidFill>
                <a:latin typeface="Times New Roman" panose="02020603050405020304" pitchFamily="18" charset="0"/>
                <a:ea typeface="Calibri" panose="020F0502020204030204" pitchFamily="34" charset="0"/>
              </a:rPr>
              <a:t>Relations </a:t>
            </a:r>
            <a:r>
              <a:rPr lang="de-CH" sz="2000" b="1" dirty="0" err="1" smtClean="0">
                <a:solidFill>
                  <a:srgbClr val="C00000"/>
                </a:solidFill>
                <a:latin typeface="Times New Roman" panose="02020603050405020304" pitchFamily="18" charset="0"/>
                <a:ea typeface="Calibri" panose="020F0502020204030204" pitchFamily="34" charset="0"/>
              </a:rPr>
              <a:t>with</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Truth</a:t>
            </a:r>
            <a:r>
              <a:rPr lang="de-CH" sz="2000" b="1" dirty="0" smtClean="0">
                <a:solidFill>
                  <a:srgbClr val="C00000"/>
                </a:solidFill>
                <a:latin typeface="Times New Roman" panose="02020603050405020304" pitchFamily="18" charset="0"/>
                <a:ea typeface="Calibri" panose="020F0502020204030204" pitchFamily="34" charset="0"/>
              </a:rPr>
              <a:t> in </a:t>
            </a:r>
            <a:r>
              <a:rPr lang="de-CH" sz="2000" b="1" dirty="0" err="1" smtClean="0">
                <a:solidFill>
                  <a:srgbClr val="C00000"/>
                </a:solidFill>
                <a:latin typeface="Times New Roman" panose="02020603050405020304" pitchFamily="18" charset="0"/>
                <a:ea typeface="Calibri" panose="020F0502020204030204" pitchFamily="34" charset="0"/>
              </a:rPr>
              <a:t>other</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areas</a:t>
            </a:r>
            <a:r>
              <a:rPr lang="de-CH" sz="2000" b="1" dirty="0" smtClean="0">
                <a:solidFill>
                  <a:srgbClr val="C00000"/>
                </a:solidFill>
                <a:latin typeface="Times New Roman" panose="02020603050405020304" pitchFamily="18" charset="0"/>
                <a:ea typeface="Calibri" panose="020F0502020204030204" pitchFamily="34" charset="0"/>
              </a:rPr>
              <a:t> of human </a:t>
            </a:r>
            <a:r>
              <a:rPr lang="de-CH" sz="2000" b="1" dirty="0" err="1" smtClean="0">
                <a:solidFill>
                  <a:srgbClr val="C00000"/>
                </a:solidFill>
                <a:latin typeface="Times New Roman" panose="02020603050405020304" pitchFamily="18" charset="0"/>
                <a:ea typeface="Calibri" panose="020F0502020204030204" pitchFamily="34" charset="0"/>
              </a:rPr>
              <a:t>activity</a:t>
            </a:r>
            <a:r>
              <a:rPr lang="de-CH" sz="2000" b="1" dirty="0" smtClean="0">
                <a:solidFill>
                  <a:srgbClr val="C00000"/>
                </a:solidFill>
                <a:latin typeface="Times New Roman" panose="02020603050405020304" pitchFamily="18" charset="0"/>
                <a:ea typeface="Calibri" panose="020F0502020204030204" pitchFamily="34" charset="0"/>
              </a:rPr>
              <a:t> will </a:t>
            </a:r>
            <a:r>
              <a:rPr lang="de-CH" sz="2000" b="1" dirty="0" err="1" smtClean="0">
                <a:solidFill>
                  <a:srgbClr val="C00000"/>
                </a:solidFill>
                <a:latin typeface="Times New Roman" panose="02020603050405020304" pitchFamily="18" charset="0"/>
                <a:ea typeface="Calibri" panose="020F0502020204030204" pitchFamily="34" charset="0"/>
              </a:rPr>
              <a:t>be</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considered</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later</a:t>
            </a:r>
            <a:endParaRPr lang="de-CH" sz="2000" b="1" dirty="0">
              <a:solidFill>
                <a:srgbClr val="C00000"/>
              </a:solidFill>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5300" y="177861"/>
            <a:ext cx="2364083" cy="1584264"/>
          </a:xfrm>
          <a:prstGeom prst="rect">
            <a:avLst/>
          </a:prstGeom>
        </p:spPr>
      </p:pic>
    </p:spTree>
    <p:extLst>
      <p:ext uri="{BB962C8B-B14F-4D97-AF65-F5344CB8AC3E}">
        <p14:creationId xmlns:p14="http://schemas.microsoft.com/office/powerpoint/2010/main" val="315096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1406</Words>
  <Application>Microsoft Office PowerPoint</Application>
  <PresentationFormat>Custom</PresentationFormat>
  <Paragraphs>146</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Ocean</vt:lpstr>
      <vt:lpstr>Office Theme</vt:lpstr>
      <vt:lpstr>Scientific knowledge and the citizen </vt:lpstr>
      <vt:lpstr>Knowledge and social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 Use rational arguments as much s possible Bring in emotions. Values only when necessary plansteps to next new deal carefully  Many open questions </vt:lpstr>
      <vt:lpstr>Thank you</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knowledge and the citizen</dc:title>
  <dc:creator>Herwig Schopper</dc:creator>
  <cp:lastModifiedBy>VaniSenthil</cp:lastModifiedBy>
  <cp:revision>92</cp:revision>
  <dcterms:created xsi:type="dcterms:W3CDTF">2016-10-14T16:31:51Z</dcterms:created>
  <dcterms:modified xsi:type="dcterms:W3CDTF">2016-10-31T15:04:55Z</dcterms:modified>
</cp:coreProperties>
</file>