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notesMasterIdLst>
    <p:notesMasterId r:id="rId29"/>
  </p:notesMasterIdLst>
  <p:sldIdLst>
    <p:sldId id="279" r:id="rId2"/>
    <p:sldId id="287" r:id="rId3"/>
    <p:sldId id="280"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88" r:id="rId21"/>
    <p:sldId id="276" r:id="rId22"/>
    <p:sldId id="278" r:id="rId23"/>
    <p:sldId id="281" r:id="rId24"/>
    <p:sldId id="282" r:id="rId25"/>
    <p:sldId id="284" r:id="rId26"/>
    <p:sldId id="289"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BD33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600"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1B7F0F-77EC-4C08-950C-9DA50F6ED9B5}" type="datetimeFigureOut">
              <a:rPr lang="en-US" smtClean="0"/>
              <a:t>10/26/2016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B600F-416C-4B24-8DD5-4BCC00609545}" type="slidenum">
              <a:rPr lang="en-US" smtClean="0"/>
              <a:t>‹#›</a:t>
            </a:fld>
            <a:endParaRPr lang="en-US"/>
          </a:p>
        </p:txBody>
      </p:sp>
    </p:spTree>
    <p:extLst>
      <p:ext uri="{BB962C8B-B14F-4D97-AF65-F5344CB8AC3E}">
        <p14:creationId xmlns:p14="http://schemas.microsoft.com/office/powerpoint/2010/main" val="771099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0B600F-416C-4B24-8DD5-4BCC00609545}" type="slidenum">
              <a:rPr lang="en-US" smtClean="0"/>
              <a:t>1</a:t>
            </a:fld>
            <a:endParaRPr lang="en-US"/>
          </a:p>
        </p:txBody>
      </p:sp>
    </p:spTree>
    <p:extLst>
      <p:ext uri="{BB962C8B-B14F-4D97-AF65-F5344CB8AC3E}">
        <p14:creationId xmlns:p14="http://schemas.microsoft.com/office/powerpoint/2010/main" val="1739576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97EB3E-F8AA-47DB-9C60-674D797F022C}"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239480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7EB3E-F8AA-47DB-9C60-674D797F022C}"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303284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7EB3E-F8AA-47DB-9C60-674D797F022C}"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ED9ED-847D-47EF-BD05-8667BDBCE3B2}"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18051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7EB3E-F8AA-47DB-9C60-674D797F022C}"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681527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7EB3E-F8AA-47DB-9C60-674D797F022C}"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ED9ED-847D-47EF-BD05-8667BDBCE3B2}"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12153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7EB3E-F8AA-47DB-9C60-674D797F022C}"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3523729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97EB3E-F8AA-47DB-9C60-674D797F022C}"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23927295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97EB3E-F8AA-47DB-9C60-674D797F022C}"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2785075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97EB3E-F8AA-47DB-9C60-674D797F022C}"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4038243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97EB3E-F8AA-47DB-9C60-674D797F022C}"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60692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97EB3E-F8AA-47DB-9C60-674D797F022C}" type="datetimeFigureOut">
              <a:rPr lang="en-US" smtClean="0"/>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233551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97EB3E-F8AA-47DB-9C60-674D797F022C}" type="datetimeFigureOut">
              <a:rPr lang="en-US" smtClean="0"/>
              <a:t>10/26/2016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219996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97EB3E-F8AA-47DB-9C60-674D797F022C}" type="datetimeFigureOut">
              <a:rPr lang="en-US" smtClean="0"/>
              <a:t>10/26/2016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4254335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97EB3E-F8AA-47DB-9C60-674D797F022C}" type="datetimeFigureOut">
              <a:rPr lang="en-US" smtClean="0"/>
              <a:t>10/26/2016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1761629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97EB3E-F8AA-47DB-9C60-674D797F022C}" type="datetimeFigureOut">
              <a:rPr lang="en-US" smtClean="0"/>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1965707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97EB3E-F8AA-47DB-9C60-674D797F022C}" type="datetimeFigureOut">
              <a:rPr lang="en-US" smtClean="0"/>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9ED9ED-847D-47EF-BD05-8667BDBCE3B2}" type="slidenum">
              <a:rPr lang="en-US" smtClean="0"/>
              <a:t>‹#›</a:t>
            </a:fld>
            <a:endParaRPr lang="en-US"/>
          </a:p>
        </p:txBody>
      </p:sp>
    </p:spTree>
    <p:extLst>
      <p:ext uri="{BB962C8B-B14F-4D97-AF65-F5344CB8AC3E}">
        <p14:creationId xmlns:p14="http://schemas.microsoft.com/office/powerpoint/2010/main" val="149633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097EB3E-F8AA-47DB-9C60-674D797F022C}" type="datetimeFigureOut">
              <a:rPr lang="en-US" smtClean="0"/>
              <a:t>10/26/2016</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D9ED9ED-847D-47EF-BD05-8667BDBCE3B2}" type="slidenum">
              <a:rPr lang="en-US" smtClean="0"/>
              <a:t>‹#›</a:t>
            </a:fld>
            <a:endParaRPr lang="en-US"/>
          </a:p>
        </p:txBody>
      </p:sp>
    </p:spTree>
    <p:extLst>
      <p:ext uri="{BB962C8B-B14F-4D97-AF65-F5344CB8AC3E}">
        <p14:creationId xmlns:p14="http://schemas.microsoft.com/office/powerpoint/2010/main" val="3797124788"/>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 id="214748383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www.businessdictionary.com/definition/expertise.html" TargetMode="External"/><Relationship Id="rId3" Type="http://schemas.openxmlformats.org/officeDocument/2006/relationships/hyperlink" Target="http://www.businessdictionary.com/definition/person.html" TargetMode="External"/><Relationship Id="rId7" Type="http://schemas.openxmlformats.org/officeDocument/2006/relationships/hyperlink" Target="http://www.businessdictionary.com/definition/information.html" TargetMode="External"/><Relationship Id="rId2" Type="http://schemas.openxmlformats.org/officeDocument/2006/relationships/hyperlink" Target="http://www.businessdictionary.com/definition/power.html" TargetMode="External"/><Relationship Id="rId1" Type="http://schemas.openxmlformats.org/officeDocument/2006/relationships/slideLayout" Target="../slideLayouts/slideLayout7.xml"/><Relationship Id="rId6" Type="http://schemas.openxmlformats.org/officeDocument/2006/relationships/hyperlink" Target="http://www.businessdictionary.com/definition/knowledge.html" TargetMode="External"/><Relationship Id="rId5" Type="http://schemas.openxmlformats.org/officeDocument/2006/relationships/hyperlink" Target="http://www.businessdictionary.com/definition/skill.html" TargetMode="External"/><Relationship Id="rId4" Type="http://schemas.openxmlformats.org/officeDocument/2006/relationships/hyperlink" Target="http://www.businessdictionary.com/definition/business.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p:cNvSpPr/>
          <p:nvPr/>
        </p:nvSpPr>
        <p:spPr>
          <a:xfrm>
            <a:off x="1403648" y="332656"/>
            <a:ext cx="6408874" cy="6200800"/>
          </a:xfrm>
          <a:prstGeom prst="rect">
            <a:avLst/>
          </a:prstGeom>
        </p:spPr>
        <p:txBody>
          <a:bodyPr wrap="square">
            <a:spAutoFit/>
          </a:bodyPr>
          <a:lstStyle/>
          <a:p>
            <a:pPr>
              <a:lnSpc>
                <a:spcPct val="107000"/>
              </a:lnSpc>
              <a:spcAft>
                <a:spcPts val="800"/>
              </a:spcAft>
            </a:pPr>
            <a:r>
              <a:rPr lang="sr-Latn-ME" dirty="0">
                <a:latin typeface="Calibri" panose="020F0502020204030204" pitchFamily="34" charset="0"/>
                <a:ea typeface="Calibri" panose="020F0502020204030204" pitchFamily="34" charset="0"/>
                <a:cs typeface="Times New Roman" panose="02020603050405020304" pitchFamily="18" charset="0"/>
              </a:rPr>
              <a:t>IUC, Dubrovnik</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ME" b="1" dirty="0" smtClean="0">
                <a:solidFill>
                  <a:srgbClr val="FF0000"/>
                </a:solidFill>
                <a:latin typeface="Berlin Sans FB" panose="020E0602020502020306" pitchFamily="34" charset="0"/>
                <a:ea typeface="Calibri" panose="020F0502020204030204" pitchFamily="34" charset="0"/>
                <a:cs typeface="Times New Roman" panose="02020603050405020304" pitchFamily="18" charset="0"/>
              </a:rPr>
              <a:t>SOCIAL POWER</a:t>
            </a:r>
          </a:p>
          <a:p>
            <a:pPr>
              <a:lnSpc>
                <a:spcPct val="107000"/>
              </a:lnSpc>
              <a:spcAft>
                <a:spcPts val="800"/>
              </a:spcAft>
            </a:pPr>
            <a:r>
              <a:rPr lang="sr-Latn-ME" dirty="0" smtClean="0">
                <a:latin typeface="Berlin Sans FB" panose="020E0602020502020306" pitchFamily="34" charset="0"/>
                <a:ea typeface="Calibri" panose="020F0502020204030204" pitchFamily="34" charset="0"/>
                <a:cs typeface="Times New Roman" panose="02020603050405020304" pitchFamily="18" charset="0"/>
              </a:rPr>
              <a:t>Post Graduate Certificate Course</a:t>
            </a:r>
            <a:endParaRPr lang="en-US" dirty="0">
              <a:latin typeface="Berlin Sans FB" panose="020E0602020502020306"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ME"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ME"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ME" dirty="0">
                <a:latin typeface="Calibri" panose="020F0502020204030204" pitchFamily="34" charset="0"/>
                <a:ea typeface="Calibri" panose="020F0502020204030204" pitchFamily="34" charset="0"/>
                <a:cs typeface="Times New Roman" panose="02020603050405020304" pitchFamily="18" charset="0"/>
              </a:rPr>
              <a:t>M.Djurovic</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r-Latn-ME"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Social Power</a:t>
            </a:r>
            <a:r>
              <a:rPr lang="sr-Latn-ME" sz="2800" b="1">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sr-Latn-ME" sz="2800" b="1"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Social </a:t>
            </a:r>
            <a:r>
              <a:rPr lang="sr-Latn-ME"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Responsibility and Science</a:t>
            </a:r>
            <a:endParaRPr lang="en-US"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r-Latn-ME" dirty="0">
                <a:latin typeface="Calibri" panose="020F0502020204030204" pitchFamily="34" charset="0"/>
                <a:ea typeface="Calibri" panose="020F0502020204030204" pitchFamily="34" charset="0"/>
                <a:cs typeface="Times New Roman" panose="02020603050405020304" pitchFamily="18" charset="0"/>
              </a:rPr>
              <a:t>	(Knowledge as power)</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sr-Latn-ME"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ME"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ME"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ME"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ME" dirty="0">
                <a:latin typeface="Calibri" panose="020F050202020403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r-Latn-ME" dirty="0" smtClean="0">
                <a:latin typeface="Calibri" panose="020F0502020204030204" pitchFamily="34" charset="0"/>
                <a:ea typeface="Calibri" panose="020F0502020204030204" pitchFamily="34" charset="0"/>
                <a:cs typeface="Times New Roman" panose="02020603050405020304" pitchFamily="18" charset="0"/>
              </a:rPr>
              <a:t>	October </a:t>
            </a:r>
            <a:r>
              <a:rPr lang="sr-Latn-ME" dirty="0">
                <a:latin typeface="Calibri" panose="020F0502020204030204" pitchFamily="34" charset="0"/>
                <a:ea typeface="Calibri" panose="020F0502020204030204" pitchFamily="34" charset="0"/>
                <a:cs typeface="Times New Roman" panose="02020603050405020304" pitchFamily="18" charset="0"/>
              </a:rPr>
              <a:t>31-November 2, 2016</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0354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395536" y="692696"/>
            <a:ext cx="7560840" cy="6247864"/>
          </a:xfrm>
          <a:prstGeom prst="rect">
            <a:avLst/>
          </a:prstGeom>
        </p:spPr>
        <p:txBody>
          <a:bodyPr wrap="square">
            <a:spAutoFit/>
          </a:bodyPr>
          <a:lstStyle/>
          <a:p>
            <a:r>
              <a:rPr lang="en-US" sz="2000" dirty="0" smtClean="0">
                <a:solidFill>
                  <a:schemeClr val="accent3">
                    <a:lumMod val="75000"/>
                  </a:schemeClr>
                </a:solidFill>
              </a:rPr>
              <a:t>There </a:t>
            </a:r>
            <a:r>
              <a:rPr lang="en-US" sz="2000" dirty="0">
                <a:solidFill>
                  <a:schemeClr val="accent3">
                    <a:lumMod val="75000"/>
                  </a:schemeClr>
                </a:solidFill>
              </a:rPr>
              <a:t>are two different ideologies when it comes to research and public utility in the scientific community</a:t>
            </a:r>
            <a:r>
              <a:rPr lang="en-US" sz="2000" dirty="0" smtClean="0">
                <a:solidFill>
                  <a:schemeClr val="accent3">
                    <a:lumMod val="75000"/>
                  </a:schemeClr>
                </a:solidFill>
              </a:rPr>
              <a:t>:</a:t>
            </a:r>
          </a:p>
          <a:p>
            <a:endParaRPr lang="en-US" sz="2000" dirty="0">
              <a:solidFill>
                <a:srgbClr val="00B0F0"/>
              </a:solidFill>
            </a:endParaRPr>
          </a:p>
          <a:p>
            <a:pPr lvl="0"/>
            <a:r>
              <a:rPr lang="en-US" sz="2000" dirty="0">
                <a:solidFill>
                  <a:srgbClr val="00B0F0"/>
                </a:solidFill>
              </a:rPr>
              <a:t>An ideology of </a:t>
            </a:r>
            <a:r>
              <a:rPr lang="en-US" sz="2000" b="1" dirty="0">
                <a:solidFill>
                  <a:srgbClr val="00B0F0"/>
                </a:solidFill>
              </a:rPr>
              <a:t>internal control </a:t>
            </a:r>
            <a:r>
              <a:rPr lang="en-US" sz="2000" dirty="0">
                <a:solidFill>
                  <a:srgbClr val="00B0F0"/>
                </a:solidFill>
              </a:rPr>
              <a:t>– researchers are to judge about the public utility of their research. To make important discoveries, research must be motivated by curiosity</a:t>
            </a:r>
            <a:r>
              <a:rPr lang="en-US" sz="2000" dirty="0" smtClean="0">
                <a:solidFill>
                  <a:srgbClr val="00B0F0"/>
                </a:solidFill>
              </a:rPr>
              <a:t>.</a:t>
            </a:r>
          </a:p>
          <a:p>
            <a:pPr lvl="0"/>
            <a:endParaRPr lang="en-US" sz="2000" dirty="0">
              <a:solidFill>
                <a:srgbClr val="00B0F0"/>
              </a:solidFill>
            </a:endParaRPr>
          </a:p>
          <a:p>
            <a:pPr lvl="0"/>
            <a:r>
              <a:rPr lang="en-US" sz="2000" dirty="0">
                <a:solidFill>
                  <a:srgbClr val="C00000"/>
                </a:solidFill>
              </a:rPr>
              <a:t>An ideology of </a:t>
            </a:r>
            <a:r>
              <a:rPr lang="en-US" sz="2000" b="1" dirty="0">
                <a:solidFill>
                  <a:srgbClr val="C00000"/>
                </a:solidFill>
              </a:rPr>
              <a:t>external control </a:t>
            </a:r>
            <a:r>
              <a:rPr lang="en-US" sz="2000" dirty="0">
                <a:solidFill>
                  <a:srgbClr val="C00000"/>
                </a:solidFill>
              </a:rPr>
              <a:t>– social actors, such as politicians and organizations determine what research should be done and how. It might become very fashion-driven especially concerning funding of research. The example might be treatment of climate change, nanotechnology, and synthetic biology</a:t>
            </a:r>
            <a:r>
              <a:rPr lang="en-US" sz="2000" dirty="0" smtClean="0">
                <a:solidFill>
                  <a:srgbClr val="C00000"/>
                </a:solidFill>
              </a:rPr>
              <a:t>.</a:t>
            </a:r>
            <a:endParaRPr lang="sr-Latn-ME" sz="2000" dirty="0" smtClean="0">
              <a:solidFill>
                <a:srgbClr val="C00000"/>
              </a:solidFill>
            </a:endParaRPr>
          </a:p>
          <a:p>
            <a:pPr lvl="0"/>
            <a:endParaRPr lang="sr-Latn-ME" sz="2000" dirty="0" smtClean="0">
              <a:solidFill>
                <a:schemeClr val="accent3">
                  <a:lumMod val="75000"/>
                </a:schemeClr>
              </a:solidFill>
            </a:endParaRPr>
          </a:p>
          <a:p>
            <a:r>
              <a:rPr lang="sr-Latn-ME" sz="2000" dirty="0">
                <a:solidFill>
                  <a:srgbClr val="CC3300"/>
                </a:solidFill>
              </a:rPr>
              <a:t>The </a:t>
            </a:r>
            <a:r>
              <a:rPr lang="en-US" sz="2000" dirty="0">
                <a:solidFill>
                  <a:srgbClr val="CC3300"/>
                </a:solidFill>
              </a:rPr>
              <a:t>good scientific practice includes the sharing of scientific results with others, whereby everyone, in principle, is able to test, challenge and use scientific results, known under the acronym CUDOS (universalism, communism, disinterestedness, organized </a:t>
            </a:r>
            <a:r>
              <a:rPr lang="en-US" sz="2000" dirty="0" err="1">
                <a:solidFill>
                  <a:srgbClr val="CC3300"/>
                </a:solidFill>
              </a:rPr>
              <a:t>sceptism</a:t>
            </a:r>
            <a:r>
              <a:rPr lang="en-US" sz="2000" dirty="0">
                <a:solidFill>
                  <a:srgbClr val="CC3300"/>
                </a:solidFill>
              </a:rPr>
              <a:t>).</a:t>
            </a:r>
          </a:p>
          <a:p>
            <a:pPr lvl="0"/>
            <a:endParaRPr lang="en-US" sz="2000" dirty="0">
              <a:solidFill>
                <a:schemeClr val="accent3">
                  <a:lumMod val="75000"/>
                </a:schemeClr>
              </a:solidFill>
            </a:endParaRPr>
          </a:p>
        </p:txBody>
      </p:sp>
    </p:spTree>
    <p:extLst>
      <p:ext uri="{BB962C8B-B14F-4D97-AF65-F5344CB8AC3E}">
        <p14:creationId xmlns:p14="http://schemas.microsoft.com/office/powerpoint/2010/main" val="2735507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tile tx="-44450" ty="0" sx="93000" sy="100000" flip="none" algn="tr"/>
        </a:blipFill>
        <a:effectLst/>
      </p:bgPr>
    </p:bg>
    <p:spTree>
      <p:nvGrpSpPr>
        <p:cNvPr id="1" name=""/>
        <p:cNvGrpSpPr/>
        <p:nvPr/>
      </p:nvGrpSpPr>
      <p:grpSpPr>
        <a:xfrm>
          <a:off x="0" y="0"/>
          <a:ext cx="0" cy="0"/>
          <a:chOff x="0" y="0"/>
          <a:chExt cx="0" cy="0"/>
        </a:xfrm>
      </p:grpSpPr>
      <p:sp>
        <p:nvSpPr>
          <p:cNvPr id="2" name="Rectangle 1"/>
          <p:cNvSpPr/>
          <p:nvPr/>
        </p:nvSpPr>
        <p:spPr>
          <a:xfrm>
            <a:off x="323528" y="620688"/>
            <a:ext cx="8064896" cy="5539978"/>
          </a:xfrm>
          <a:prstGeom prst="rect">
            <a:avLst/>
          </a:prstGeom>
        </p:spPr>
        <p:txBody>
          <a:bodyPr wrap="square">
            <a:spAutoFit/>
          </a:bodyPr>
          <a:lstStyle/>
          <a:p>
            <a:r>
              <a:rPr lang="en-US" dirty="0">
                <a:solidFill>
                  <a:schemeClr val="accent6">
                    <a:lumMod val="75000"/>
                  </a:schemeClr>
                </a:solidFill>
              </a:rPr>
              <a:t>Many professional associations, government agencies, and universities have imposed ethical codes, rules, and policies related to research ethics. The following is a rough and general summary of some professional ethical principles, which include: </a:t>
            </a:r>
            <a:endParaRPr lang="en-US" dirty="0" smtClean="0">
              <a:solidFill>
                <a:schemeClr val="accent6">
                  <a:lumMod val="75000"/>
                </a:schemeClr>
              </a:solidFill>
            </a:endParaRPr>
          </a:p>
          <a:p>
            <a:r>
              <a:rPr lang="en-US" sz="2000" dirty="0" smtClean="0">
                <a:solidFill>
                  <a:schemeClr val="bg1">
                    <a:lumMod val="50000"/>
                  </a:schemeClr>
                </a:solidFill>
              </a:rPr>
              <a:t>Honesty</a:t>
            </a:r>
            <a:r>
              <a:rPr lang="en-US" sz="2000" dirty="0">
                <a:solidFill>
                  <a:schemeClr val="bg1">
                    <a:lumMod val="50000"/>
                  </a:schemeClr>
                </a:solidFill>
              </a:rPr>
              <a:t>, </a:t>
            </a:r>
            <a:endParaRPr lang="en-US" sz="2000" dirty="0" smtClean="0">
              <a:solidFill>
                <a:schemeClr val="bg1">
                  <a:lumMod val="50000"/>
                </a:schemeClr>
              </a:solidFill>
            </a:endParaRPr>
          </a:p>
          <a:p>
            <a:r>
              <a:rPr lang="en-US" sz="2000" dirty="0" smtClean="0">
                <a:solidFill>
                  <a:schemeClr val="bg1">
                    <a:lumMod val="50000"/>
                  </a:schemeClr>
                </a:solidFill>
              </a:rPr>
              <a:t>Objectivity</a:t>
            </a:r>
            <a:r>
              <a:rPr lang="en-US" sz="2000" dirty="0">
                <a:solidFill>
                  <a:schemeClr val="bg1">
                    <a:lumMod val="50000"/>
                  </a:schemeClr>
                </a:solidFill>
              </a:rPr>
              <a:t>, </a:t>
            </a:r>
            <a:endParaRPr lang="en-US" sz="2000" dirty="0" smtClean="0">
              <a:solidFill>
                <a:schemeClr val="bg1">
                  <a:lumMod val="50000"/>
                </a:schemeClr>
              </a:solidFill>
            </a:endParaRPr>
          </a:p>
          <a:p>
            <a:r>
              <a:rPr lang="en-US" sz="2000" dirty="0" smtClean="0">
                <a:solidFill>
                  <a:schemeClr val="bg1">
                    <a:lumMod val="50000"/>
                  </a:schemeClr>
                </a:solidFill>
              </a:rPr>
              <a:t>Integrity</a:t>
            </a:r>
            <a:r>
              <a:rPr lang="en-US" sz="2000" dirty="0">
                <a:solidFill>
                  <a:schemeClr val="bg1">
                    <a:lumMod val="50000"/>
                  </a:schemeClr>
                </a:solidFill>
              </a:rPr>
              <a:t>, </a:t>
            </a:r>
            <a:endParaRPr lang="en-US" sz="2000" dirty="0" smtClean="0">
              <a:solidFill>
                <a:schemeClr val="bg1">
                  <a:lumMod val="50000"/>
                </a:schemeClr>
              </a:solidFill>
            </a:endParaRPr>
          </a:p>
          <a:p>
            <a:r>
              <a:rPr lang="en-US" sz="2000" dirty="0" smtClean="0">
                <a:solidFill>
                  <a:schemeClr val="bg1">
                    <a:lumMod val="50000"/>
                  </a:schemeClr>
                </a:solidFill>
              </a:rPr>
              <a:t>Carefulness</a:t>
            </a:r>
            <a:r>
              <a:rPr lang="en-US" sz="2000" dirty="0">
                <a:solidFill>
                  <a:schemeClr val="bg1">
                    <a:lumMod val="50000"/>
                  </a:schemeClr>
                </a:solidFill>
              </a:rPr>
              <a:t>, </a:t>
            </a:r>
            <a:endParaRPr lang="en-US" sz="2000" dirty="0" smtClean="0">
              <a:solidFill>
                <a:schemeClr val="bg1">
                  <a:lumMod val="50000"/>
                </a:schemeClr>
              </a:solidFill>
            </a:endParaRPr>
          </a:p>
          <a:p>
            <a:r>
              <a:rPr lang="en-US" sz="2000" dirty="0" smtClean="0">
                <a:solidFill>
                  <a:schemeClr val="bg1">
                    <a:lumMod val="50000"/>
                  </a:schemeClr>
                </a:solidFill>
              </a:rPr>
              <a:t>Openness</a:t>
            </a:r>
            <a:r>
              <a:rPr lang="en-US" sz="2000" dirty="0">
                <a:solidFill>
                  <a:schemeClr val="bg1">
                    <a:lumMod val="50000"/>
                  </a:schemeClr>
                </a:solidFill>
              </a:rPr>
              <a:t>, </a:t>
            </a:r>
            <a:endParaRPr lang="en-US" sz="2000" dirty="0" smtClean="0">
              <a:solidFill>
                <a:schemeClr val="bg1">
                  <a:lumMod val="50000"/>
                </a:schemeClr>
              </a:solidFill>
            </a:endParaRPr>
          </a:p>
          <a:p>
            <a:r>
              <a:rPr lang="en-US" sz="2000" dirty="0" smtClean="0">
                <a:solidFill>
                  <a:schemeClr val="bg1">
                    <a:lumMod val="50000"/>
                  </a:schemeClr>
                </a:solidFill>
              </a:rPr>
              <a:t>Respect </a:t>
            </a:r>
            <a:r>
              <a:rPr lang="en-US" sz="2000" dirty="0">
                <a:solidFill>
                  <a:schemeClr val="bg1">
                    <a:lumMod val="50000"/>
                  </a:schemeClr>
                </a:solidFill>
              </a:rPr>
              <a:t>for Intellectual Property</a:t>
            </a:r>
            <a:r>
              <a:rPr lang="en-US" sz="2000" dirty="0" smtClean="0">
                <a:solidFill>
                  <a:schemeClr val="bg1">
                    <a:lumMod val="50000"/>
                  </a:schemeClr>
                </a:solidFill>
              </a:rPr>
              <a:t>,</a:t>
            </a:r>
          </a:p>
          <a:p>
            <a:r>
              <a:rPr lang="en-US" sz="2000" dirty="0" smtClean="0">
                <a:solidFill>
                  <a:schemeClr val="bg1">
                    <a:lumMod val="50000"/>
                  </a:schemeClr>
                </a:solidFill>
              </a:rPr>
              <a:t>Confidentiality</a:t>
            </a:r>
            <a:r>
              <a:rPr lang="en-US" sz="2000" dirty="0">
                <a:solidFill>
                  <a:schemeClr val="bg1">
                    <a:lumMod val="50000"/>
                  </a:schemeClr>
                </a:solidFill>
              </a:rPr>
              <a:t>, </a:t>
            </a:r>
            <a:endParaRPr lang="en-US" sz="2000" dirty="0" smtClean="0">
              <a:solidFill>
                <a:schemeClr val="bg1">
                  <a:lumMod val="50000"/>
                </a:schemeClr>
              </a:solidFill>
            </a:endParaRPr>
          </a:p>
          <a:p>
            <a:r>
              <a:rPr lang="en-US" sz="2000" dirty="0" smtClean="0">
                <a:solidFill>
                  <a:schemeClr val="bg1">
                    <a:lumMod val="50000"/>
                  </a:schemeClr>
                </a:solidFill>
              </a:rPr>
              <a:t>Responsible </a:t>
            </a:r>
            <a:r>
              <a:rPr lang="en-US" sz="2000" dirty="0">
                <a:solidFill>
                  <a:schemeClr val="bg1">
                    <a:lumMod val="50000"/>
                  </a:schemeClr>
                </a:solidFill>
              </a:rPr>
              <a:t>Publication</a:t>
            </a:r>
            <a:r>
              <a:rPr lang="en-US" sz="2000" dirty="0" smtClean="0">
                <a:solidFill>
                  <a:schemeClr val="bg1">
                    <a:lumMod val="50000"/>
                  </a:schemeClr>
                </a:solidFill>
              </a:rPr>
              <a:t>,</a:t>
            </a:r>
          </a:p>
          <a:p>
            <a:r>
              <a:rPr lang="en-US" sz="2000" dirty="0" smtClean="0">
                <a:solidFill>
                  <a:schemeClr val="bg1">
                    <a:lumMod val="50000"/>
                  </a:schemeClr>
                </a:solidFill>
              </a:rPr>
              <a:t>Responsible </a:t>
            </a:r>
            <a:r>
              <a:rPr lang="en-US" sz="2000" dirty="0">
                <a:solidFill>
                  <a:schemeClr val="bg1">
                    <a:lumMod val="50000"/>
                  </a:schemeClr>
                </a:solidFill>
              </a:rPr>
              <a:t>Mentoring, </a:t>
            </a:r>
            <a:endParaRPr lang="en-US" sz="2000" dirty="0" smtClean="0">
              <a:solidFill>
                <a:schemeClr val="bg1">
                  <a:lumMod val="50000"/>
                </a:schemeClr>
              </a:solidFill>
            </a:endParaRPr>
          </a:p>
          <a:p>
            <a:r>
              <a:rPr lang="en-US" sz="2000" dirty="0" smtClean="0">
                <a:solidFill>
                  <a:schemeClr val="bg1">
                    <a:lumMod val="50000"/>
                  </a:schemeClr>
                </a:solidFill>
              </a:rPr>
              <a:t>Respect </a:t>
            </a:r>
            <a:r>
              <a:rPr lang="en-US" sz="2000" dirty="0">
                <a:solidFill>
                  <a:schemeClr val="bg1">
                    <a:lumMod val="50000"/>
                  </a:schemeClr>
                </a:solidFill>
              </a:rPr>
              <a:t>toward colleagues and treating them fairly, </a:t>
            </a:r>
            <a:endParaRPr lang="en-US" sz="2000" dirty="0" smtClean="0">
              <a:solidFill>
                <a:schemeClr val="bg1">
                  <a:lumMod val="50000"/>
                </a:schemeClr>
              </a:solidFill>
            </a:endParaRPr>
          </a:p>
          <a:p>
            <a:r>
              <a:rPr lang="en-US" sz="2000" dirty="0" smtClean="0">
                <a:solidFill>
                  <a:schemeClr val="bg1">
                    <a:lumMod val="50000"/>
                  </a:schemeClr>
                </a:solidFill>
              </a:rPr>
              <a:t>Social </a:t>
            </a:r>
            <a:r>
              <a:rPr lang="en-US" sz="2000" dirty="0">
                <a:solidFill>
                  <a:schemeClr val="bg1">
                    <a:lumMod val="50000"/>
                  </a:schemeClr>
                </a:solidFill>
              </a:rPr>
              <a:t>Responsibility, Non-Discrimination, </a:t>
            </a:r>
            <a:endParaRPr lang="en-US" sz="2000" dirty="0" smtClean="0">
              <a:solidFill>
                <a:schemeClr val="bg1">
                  <a:lumMod val="50000"/>
                </a:schemeClr>
              </a:solidFill>
            </a:endParaRPr>
          </a:p>
          <a:p>
            <a:r>
              <a:rPr lang="en-US" sz="2000" dirty="0" smtClean="0">
                <a:solidFill>
                  <a:schemeClr val="bg1">
                    <a:lumMod val="50000"/>
                  </a:schemeClr>
                </a:solidFill>
              </a:rPr>
              <a:t>Competence,</a:t>
            </a:r>
          </a:p>
          <a:p>
            <a:r>
              <a:rPr lang="en-US" sz="2000" dirty="0" smtClean="0">
                <a:solidFill>
                  <a:schemeClr val="bg1">
                    <a:lumMod val="50000"/>
                  </a:schemeClr>
                </a:solidFill>
              </a:rPr>
              <a:t>Legality</a:t>
            </a:r>
            <a:r>
              <a:rPr lang="en-US" sz="2000" dirty="0">
                <a:solidFill>
                  <a:schemeClr val="bg1">
                    <a:lumMod val="50000"/>
                  </a:schemeClr>
                </a:solidFill>
              </a:rPr>
              <a:t>, </a:t>
            </a:r>
            <a:endParaRPr lang="en-US" sz="2000" dirty="0" smtClean="0">
              <a:solidFill>
                <a:schemeClr val="bg1">
                  <a:lumMod val="50000"/>
                </a:schemeClr>
              </a:solidFill>
            </a:endParaRPr>
          </a:p>
          <a:p>
            <a:r>
              <a:rPr lang="en-US" sz="2000" dirty="0" smtClean="0">
                <a:solidFill>
                  <a:schemeClr val="bg1">
                    <a:lumMod val="50000"/>
                  </a:schemeClr>
                </a:solidFill>
              </a:rPr>
              <a:t>Animal </a:t>
            </a:r>
            <a:r>
              <a:rPr lang="en-US" sz="2000" dirty="0">
                <a:solidFill>
                  <a:schemeClr val="bg1">
                    <a:lumMod val="50000"/>
                  </a:schemeClr>
                </a:solidFill>
              </a:rPr>
              <a:t>Care, </a:t>
            </a:r>
            <a:endParaRPr lang="en-US" sz="2000" dirty="0" smtClean="0">
              <a:solidFill>
                <a:schemeClr val="bg1">
                  <a:lumMod val="50000"/>
                </a:schemeClr>
              </a:solidFill>
            </a:endParaRPr>
          </a:p>
          <a:p>
            <a:r>
              <a:rPr lang="en-US" sz="2000" dirty="0" smtClean="0">
                <a:solidFill>
                  <a:schemeClr val="bg1">
                    <a:lumMod val="50000"/>
                  </a:schemeClr>
                </a:solidFill>
              </a:rPr>
              <a:t>Human </a:t>
            </a:r>
            <a:r>
              <a:rPr lang="en-US" sz="2000" dirty="0">
                <a:solidFill>
                  <a:schemeClr val="bg1">
                    <a:lumMod val="50000"/>
                  </a:schemeClr>
                </a:solidFill>
              </a:rPr>
              <a:t>Subjects </a:t>
            </a:r>
            <a:r>
              <a:rPr lang="en-US" sz="2000" dirty="0" smtClean="0">
                <a:solidFill>
                  <a:schemeClr val="bg1">
                    <a:lumMod val="50000"/>
                  </a:schemeClr>
                </a:solidFill>
              </a:rPr>
              <a:t>Protection.</a:t>
            </a:r>
            <a:endParaRPr lang="en-US" sz="2000" dirty="0">
              <a:solidFill>
                <a:schemeClr val="bg1">
                  <a:lumMod val="50000"/>
                </a:schemeClr>
              </a:solidFill>
            </a:endParaRPr>
          </a:p>
        </p:txBody>
      </p:sp>
    </p:spTree>
    <p:extLst>
      <p:ext uri="{BB962C8B-B14F-4D97-AF65-F5344CB8AC3E}">
        <p14:creationId xmlns:p14="http://schemas.microsoft.com/office/powerpoint/2010/main" val="3249101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pattFill prst="pct20">
          <a:fgClr>
            <a:schemeClr val="accent1"/>
          </a:fgClr>
          <a:bgClr>
            <a:schemeClr val="bg1"/>
          </a:bgClr>
        </a:pattFill>
        <a:effectLst/>
      </p:bgPr>
    </p:bg>
    <p:spTree>
      <p:nvGrpSpPr>
        <p:cNvPr id="1" name=""/>
        <p:cNvGrpSpPr/>
        <p:nvPr/>
      </p:nvGrpSpPr>
      <p:grpSpPr>
        <a:xfrm>
          <a:off x="0" y="0"/>
          <a:ext cx="0" cy="0"/>
          <a:chOff x="0" y="0"/>
          <a:chExt cx="0" cy="0"/>
        </a:xfrm>
      </p:grpSpPr>
      <p:sp>
        <p:nvSpPr>
          <p:cNvPr id="2" name="Rectangle 1"/>
          <p:cNvSpPr/>
          <p:nvPr/>
        </p:nvSpPr>
        <p:spPr>
          <a:xfrm>
            <a:off x="107504" y="44624"/>
            <a:ext cx="9036496" cy="6740307"/>
          </a:xfrm>
          <a:prstGeom prst="rect">
            <a:avLst/>
          </a:prstGeom>
        </p:spPr>
        <p:txBody>
          <a:bodyPr wrap="square">
            <a:spAutoFit/>
          </a:bodyPr>
          <a:lstStyle/>
          <a:p>
            <a:r>
              <a:rPr lang="en-US" dirty="0"/>
              <a:t>Behind the ethical codes there are a code of practice (code </a:t>
            </a:r>
            <a:r>
              <a:rPr lang="en-US" dirty="0" smtClean="0"/>
              <a:t>of </a:t>
            </a:r>
            <a:r>
              <a:rPr lang="en-US" b="1" dirty="0" smtClean="0">
                <a:solidFill>
                  <a:srgbClr val="FF0000"/>
                </a:solidFill>
              </a:rPr>
              <a:t>professional responsibility</a:t>
            </a:r>
            <a:r>
              <a:rPr lang="en-US" dirty="0" smtClean="0"/>
              <a:t>) </a:t>
            </a:r>
            <a:r>
              <a:rPr lang="en-US" dirty="0"/>
              <a:t>which are usually adopted by a profession or by a governmental or non-governmental organization to regulate that profession. Listed below are a few examples of professional codes (Society of Professional Journalists (SPJ), and Public Relations Society of America (PRSA)).</a:t>
            </a:r>
          </a:p>
          <a:p>
            <a:pPr lvl="0"/>
            <a:r>
              <a:rPr lang="en-US" dirty="0">
                <a:solidFill>
                  <a:srgbClr val="C00000"/>
                </a:solidFill>
              </a:rPr>
              <a:t>Minimize Harm (Honesty); </a:t>
            </a:r>
          </a:p>
          <a:p>
            <a:pPr lvl="0"/>
            <a:r>
              <a:rPr lang="en-US" dirty="0">
                <a:solidFill>
                  <a:srgbClr val="C00000"/>
                </a:solidFill>
              </a:rPr>
              <a:t>Proper Conduct (Patience); </a:t>
            </a:r>
          </a:p>
          <a:p>
            <a:pPr lvl="0"/>
            <a:r>
              <a:rPr lang="en-US" dirty="0">
                <a:solidFill>
                  <a:srgbClr val="C00000"/>
                </a:solidFill>
              </a:rPr>
              <a:t>Show Loyalty (Faithfulness); </a:t>
            </a:r>
          </a:p>
          <a:p>
            <a:pPr lvl="0"/>
            <a:r>
              <a:rPr lang="en-US" dirty="0">
                <a:solidFill>
                  <a:srgbClr val="C00000"/>
                </a:solidFill>
              </a:rPr>
              <a:t>Act Independently (Courage); </a:t>
            </a:r>
          </a:p>
          <a:p>
            <a:pPr lvl="0"/>
            <a:r>
              <a:rPr lang="en-US" dirty="0">
                <a:solidFill>
                  <a:srgbClr val="C00000"/>
                </a:solidFill>
              </a:rPr>
              <a:t>Act Independently (Independency). </a:t>
            </a:r>
            <a:r>
              <a:rPr lang="en-US" i="1" dirty="0"/>
              <a:t> </a:t>
            </a:r>
            <a:endParaRPr lang="en-US" dirty="0"/>
          </a:p>
          <a:p>
            <a:r>
              <a:rPr lang="en-US" dirty="0"/>
              <a:t>Many international treaties, agreements, declarations, and judgements intend to regulate the ethical process of scientific research and development such influencing social power. For example, in his book </a:t>
            </a:r>
            <a:r>
              <a:rPr lang="en-US" i="1" dirty="0"/>
              <a:t>Hope in a Dark Time: Reflections on Humanity’s Future</a:t>
            </a:r>
            <a:r>
              <a:rPr lang="en-US" dirty="0"/>
              <a:t>, David Krieger has collected a number of declarations and statements that treat different aspects of ethical dilemmas that have emerged from the techno-scientific development. The declarations and statements included in Krieger’s book are the following (13): </a:t>
            </a:r>
          </a:p>
          <a:p>
            <a:r>
              <a:rPr lang="en-US" dirty="0"/>
              <a:t> </a:t>
            </a:r>
            <a:r>
              <a:rPr lang="en-US" dirty="0">
                <a:solidFill>
                  <a:srgbClr val="FF0000"/>
                </a:solidFill>
              </a:rPr>
              <a:t>• Universal Declaration of Human Rights (adopted by United Nations General Assembly, 1948</a:t>
            </a:r>
            <a:r>
              <a:rPr lang="en-US" dirty="0" smtClean="0">
                <a:solidFill>
                  <a:srgbClr val="FF0000"/>
                </a:solidFill>
              </a:rPr>
              <a:t>), </a:t>
            </a:r>
            <a:endParaRPr lang="en-US" dirty="0">
              <a:solidFill>
                <a:srgbClr val="FF0000"/>
              </a:solidFill>
            </a:endParaRPr>
          </a:p>
          <a:p>
            <a:r>
              <a:rPr lang="en-US" dirty="0">
                <a:solidFill>
                  <a:srgbClr val="FF0000"/>
                </a:solidFill>
              </a:rPr>
              <a:t>• The Declaration of a Global Ethics (discussed at the Parliament of the World’s Religions in Chicago, 1993</a:t>
            </a:r>
            <a:r>
              <a:rPr lang="en-US" dirty="0" smtClean="0">
                <a:solidFill>
                  <a:srgbClr val="FF0000"/>
                </a:solidFill>
              </a:rPr>
              <a:t>),  • </a:t>
            </a:r>
            <a:r>
              <a:rPr lang="en-US" dirty="0">
                <a:solidFill>
                  <a:srgbClr val="FF0000"/>
                </a:solidFill>
              </a:rPr>
              <a:t>The Earth Charter (formally launched in 1991</a:t>
            </a:r>
            <a:r>
              <a:rPr lang="en-US" dirty="0" smtClean="0">
                <a:solidFill>
                  <a:srgbClr val="FF0000"/>
                </a:solidFill>
              </a:rPr>
              <a:t>), </a:t>
            </a:r>
            <a:endParaRPr lang="en-US" dirty="0">
              <a:solidFill>
                <a:srgbClr val="FF0000"/>
              </a:solidFill>
            </a:endParaRPr>
          </a:p>
          <a:p>
            <a:r>
              <a:rPr lang="en-US" dirty="0">
                <a:solidFill>
                  <a:srgbClr val="FF0000"/>
                </a:solidFill>
              </a:rPr>
              <a:t>• The Russell-Einstein Manifesto (the moral foundation of the Pugwash conferences</a:t>
            </a:r>
            <a:r>
              <a:rPr lang="en-US" dirty="0" smtClean="0">
                <a:solidFill>
                  <a:srgbClr val="FF0000"/>
                </a:solidFill>
              </a:rPr>
              <a:t>), </a:t>
            </a:r>
            <a:endParaRPr lang="en-US" dirty="0">
              <a:solidFill>
                <a:srgbClr val="FF0000"/>
              </a:solidFill>
            </a:endParaRPr>
          </a:p>
          <a:p>
            <a:r>
              <a:rPr lang="en-US" dirty="0">
                <a:solidFill>
                  <a:srgbClr val="FF0000"/>
                </a:solidFill>
              </a:rPr>
              <a:t>• Appeal to End the Nuclear Weapons Threat to Humanity and All </a:t>
            </a:r>
            <a:r>
              <a:rPr lang="en-US" dirty="0" smtClean="0">
                <a:solidFill>
                  <a:srgbClr val="FF0000"/>
                </a:solidFill>
              </a:rPr>
              <a:t>,</a:t>
            </a:r>
          </a:p>
          <a:p>
            <a:r>
              <a:rPr lang="en-US" dirty="0" smtClean="0">
                <a:solidFill>
                  <a:srgbClr val="FF0000"/>
                </a:solidFill>
              </a:rPr>
              <a:t>• Charter </a:t>
            </a:r>
            <a:r>
              <a:rPr lang="en-US" dirty="0">
                <a:solidFill>
                  <a:srgbClr val="FF0000"/>
                </a:solidFill>
              </a:rPr>
              <a:t>of Human </a:t>
            </a:r>
            <a:r>
              <a:rPr lang="en-US" dirty="0" smtClean="0">
                <a:solidFill>
                  <a:srgbClr val="FF0000"/>
                </a:solidFill>
              </a:rPr>
              <a:t>Responsibilities,</a:t>
            </a:r>
            <a:r>
              <a:rPr lang="sr-Latn-ME" dirty="0" smtClean="0">
                <a:solidFill>
                  <a:srgbClr val="FF0000"/>
                </a:solidFill>
              </a:rPr>
              <a:t> </a:t>
            </a:r>
            <a:r>
              <a:rPr lang="en-US" dirty="0" smtClean="0">
                <a:solidFill>
                  <a:srgbClr val="FF0000"/>
                </a:solidFill>
              </a:rPr>
              <a:t>• </a:t>
            </a:r>
            <a:r>
              <a:rPr lang="en-US" dirty="0">
                <a:solidFill>
                  <a:srgbClr val="FF0000"/>
                </a:solidFill>
              </a:rPr>
              <a:t>Groningen </a:t>
            </a:r>
            <a:r>
              <a:rPr lang="en-US" dirty="0" smtClean="0">
                <a:solidFill>
                  <a:srgbClr val="FF0000"/>
                </a:solidFill>
              </a:rPr>
              <a:t>Manifesto. </a:t>
            </a:r>
          </a:p>
        </p:txBody>
      </p:sp>
    </p:spTree>
    <p:extLst>
      <p:ext uri="{BB962C8B-B14F-4D97-AF65-F5344CB8AC3E}">
        <p14:creationId xmlns:p14="http://schemas.microsoft.com/office/powerpoint/2010/main" val="2425931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pattFill prst="dkUpDiag">
          <a:fgClr>
            <a:schemeClr val="accent1"/>
          </a:fgClr>
          <a:bgClr>
            <a:schemeClr val="bg1"/>
          </a:bgClr>
        </a:pattFill>
        <a:effectLst/>
      </p:bgPr>
    </p:bg>
    <p:spTree>
      <p:nvGrpSpPr>
        <p:cNvPr id="1" name=""/>
        <p:cNvGrpSpPr/>
        <p:nvPr/>
      </p:nvGrpSpPr>
      <p:grpSpPr>
        <a:xfrm>
          <a:off x="0" y="0"/>
          <a:ext cx="0" cy="0"/>
          <a:chOff x="0" y="0"/>
          <a:chExt cx="0" cy="0"/>
        </a:xfrm>
      </p:grpSpPr>
      <p:sp>
        <p:nvSpPr>
          <p:cNvPr id="3" name="Rectangle 2"/>
          <p:cNvSpPr/>
          <p:nvPr/>
        </p:nvSpPr>
        <p:spPr>
          <a:xfrm>
            <a:off x="576064" y="44624"/>
            <a:ext cx="8028384" cy="7017306"/>
          </a:xfrm>
          <a:prstGeom prst="rect">
            <a:avLst/>
          </a:prstGeom>
        </p:spPr>
        <p:txBody>
          <a:bodyPr wrap="square">
            <a:spAutoFit/>
          </a:bodyPr>
          <a:lstStyle/>
          <a:p>
            <a:pPr algn="just"/>
            <a:r>
              <a:rPr lang="en-US" sz="2400" b="1" dirty="0">
                <a:solidFill>
                  <a:schemeClr val="accent5">
                    <a:lumMod val="50000"/>
                  </a:schemeClr>
                </a:solidFill>
              </a:rPr>
              <a:t>The ethics and morals might be seen the same to many. </a:t>
            </a:r>
            <a:r>
              <a:rPr lang="en-US" sz="2400" b="1" dirty="0" smtClean="0">
                <a:solidFill>
                  <a:schemeClr val="accent5">
                    <a:lumMod val="50000"/>
                  </a:schemeClr>
                </a:solidFill>
              </a:rPr>
              <a:t>While moral </a:t>
            </a:r>
            <a:r>
              <a:rPr lang="en-US" sz="2400" b="1" dirty="0">
                <a:solidFill>
                  <a:schemeClr val="accent5">
                    <a:lumMod val="50000"/>
                  </a:schemeClr>
                </a:solidFill>
              </a:rPr>
              <a:t>define personal character, </a:t>
            </a:r>
            <a:r>
              <a:rPr lang="en-US" sz="2400" b="1" dirty="0" smtClean="0">
                <a:solidFill>
                  <a:schemeClr val="accent5">
                    <a:lumMod val="50000"/>
                  </a:schemeClr>
                </a:solidFill>
              </a:rPr>
              <a:t> </a:t>
            </a:r>
            <a:r>
              <a:rPr lang="en-US" sz="2400" b="1" dirty="0">
                <a:solidFill>
                  <a:schemeClr val="accent5">
                    <a:lumMod val="50000"/>
                  </a:schemeClr>
                </a:solidFill>
              </a:rPr>
              <a:t>ethics stress a social system in which those morals are applied. In other words, ethics treats standards or codes of </a:t>
            </a:r>
            <a:r>
              <a:rPr lang="en-US" sz="2400" b="1" dirty="0" smtClean="0">
                <a:solidFill>
                  <a:schemeClr val="accent5">
                    <a:lumMod val="50000"/>
                  </a:schemeClr>
                </a:solidFill>
              </a:rPr>
              <a:t> </a:t>
            </a:r>
            <a:r>
              <a:rPr lang="en-US" sz="2400" b="1" dirty="0">
                <a:solidFill>
                  <a:schemeClr val="accent5">
                    <a:lumMod val="50000"/>
                  </a:schemeClr>
                </a:solidFill>
              </a:rPr>
              <a:t>behavior expected by the group to which the individual belongs. Thus ethics, as a part of social power, can be differently defined for different </a:t>
            </a:r>
            <a:r>
              <a:rPr lang="en-US" sz="2400" b="1" dirty="0" smtClean="0">
                <a:solidFill>
                  <a:schemeClr val="accent5">
                    <a:lumMod val="50000"/>
                  </a:schemeClr>
                </a:solidFill>
              </a:rPr>
              <a:t>groups. Such scientists working at universities are guided by codes  </a:t>
            </a:r>
            <a:r>
              <a:rPr lang="en-US" sz="2400" b="1" dirty="0">
                <a:solidFill>
                  <a:schemeClr val="accent5">
                    <a:lumMod val="50000"/>
                  </a:schemeClr>
                </a:solidFill>
              </a:rPr>
              <a:t>of academic science. The Danish philosopher Hans Fink has formulated ‘the ethos of the university’ (17). It consists of five principles: </a:t>
            </a:r>
            <a:endParaRPr lang="en-US" sz="2400" b="1" dirty="0" smtClean="0">
              <a:solidFill>
                <a:schemeClr val="accent5">
                  <a:lumMod val="50000"/>
                </a:schemeClr>
              </a:solidFill>
            </a:endParaRPr>
          </a:p>
          <a:p>
            <a:pPr algn="just"/>
            <a:endParaRPr lang="en-US" sz="2400" b="1" dirty="0">
              <a:solidFill>
                <a:schemeClr val="accent5">
                  <a:lumMod val="50000"/>
                </a:schemeClr>
              </a:solidFill>
            </a:endParaRPr>
          </a:p>
          <a:p>
            <a:pPr algn="just"/>
            <a:r>
              <a:rPr lang="en-US" sz="2400" b="1" dirty="0">
                <a:solidFill>
                  <a:srgbClr val="FF0000"/>
                </a:solidFill>
              </a:rPr>
              <a:t>• Close connection between research and university </a:t>
            </a:r>
            <a:r>
              <a:rPr lang="en-US" sz="2400" b="1" dirty="0" smtClean="0">
                <a:solidFill>
                  <a:srgbClr val="FF0000"/>
                </a:solidFill>
              </a:rPr>
              <a:t>   	education,</a:t>
            </a:r>
            <a:endParaRPr lang="en-US" sz="2400" b="1" dirty="0">
              <a:solidFill>
                <a:srgbClr val="FF0000"/>
              </a:solidFill>
            </a:endParaRPr>
          </a:p>
          <a:p>
            <a:pPr algn="just"/>
            <a:r>
              <a:rPr lang="en-US" sz="2400" b="1" dirty="0">
                <a:solidFill>
                  <a:srgbClr val="FF0000"/>
                </a:solidFill>
              </a:rPr>
              <a:t>• Freedom of research,</a:t>
            </a:r>
          </a:p>
          <a:p>
            <a:pPr algn="just"/>
            <a:r>
              <a:rPr lang="en-US" sz="2400" b="1" dirty="0">
                <a:solidFill>
                  <a:srgbClr val="FF0000"/>
                </a:solidFill>
              </a:rPr>
              <a:t>• Freedom of teaching,</a:t>
            </a:r>
          </a:p>
          <a:p>
            <a:pPr algn="just"/>
            <a:r>
              <a:rPr lang="en-US" sz="2400" b="1" dirty="0">
                <a:solidFill>
                  <a:srgbClr val="FF0000"/>
                </a:solidFill>
              </a:rPr>
              <a:t>• Self-governance,</a:t>
            </a:r>
          </a:p>
          <a:p>
            <a:pPr algn="just"/>
            <a:r>
              <a:rPr lang="en-US" sz="2400" b="1" dirty="0">
                <a:solidFill>
                  <a:srgbClr val="FF0000"/>
                </a:solidFill>
              </a:rPr>
              <a:t>• The unity of science.   </a:t>
            </a:r>
          </a:p>
          <a:p>
            <a:pPr algn="just"/>
            <a:endParaRPr lang="en-US" b="1" dirty="0">
              <a:solidFill>
                <a:srgbClr val="FF0000"/>
              </a:solidFill>
            </a:endParaRPr>
          </a:p>
        </p:txBody>
      </p:sp>
    </p:spTree>
    <p:extLst>
      <p:ext uri="{BB962C8B-B14F-4D97-AF65-F5344CB8AC3E}">
        <p14:creationId xmlns:p14="http://schemas.microsoft.com/office/powerpoint/2010/main" val="34227944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179512" y="332656"/>
            <a:ext cx="8640960" cy="6001643"/>
          </a:xfrm>
          <a:prstGeom prst="rect">
            <a:avLst/>
          </a:prstGeom>
        </p:spPr>
        <p:txBody>
          <a:bodyPr wrap="square">
            <a:spAutoFit/>
          </a:bodyPr>
          <a:lstStyle/>
          <a:p>
            <a:r>
              <a:rPr lang="en-US" sz="1600" dirty="0"/>
              <a:t>Presently, the focus of US ethics education in science and engineering tends to be on the individual and the responsible conduct of research (19), or </a:t>
            </a:r>
            <a:r>
              <a:rPr lang="en-US" sz="1600" dirty="0" err="1"/>
              <a:t>microethics</a:t>
            </a:r>
            <a:r>
              <a:rPr lang="en-US" sz="1600" dirty="0"/>
              <a:t>, what has been criticized because it is insufficient since it does not adequately recognize the larger societal context of which research is a part. In Europe, ethics education in science and engineering is grounded firmly on the </a:t>
            </a:r>
            <a:r>
              <a:rPr lang="en-US" sz="1600" dirty="0" err="1"/>
              <a:t>macroethical</a:t>
            </a:r>
            <a:r>
              <a:rPr lang="en-US" sz="1600" dirty="0"/>
              <a:t> approach, the concept of social responsibilities of scientists and engineers (19). European institutions of higher education has adopted an overarching educational framework that highlights social responsibility (20). </a:t>
            </a:r>
            <a:r>
              <a:rPr lang="en-US" sz="1600" i="1" dirty="0"/>
              <a:t>That includes (EHEA) the expectation that all graduates "have the ability to gather and interpret relevant data to inform judgments that include reflection on relevant social, scientific or ethical issues" (at the bachelor's level) and "have the ability to integrate knowledge... and formulate judgments ... that include reflecting on social </a:t>
            </a:r>
            <a:r>
              <a:rPr lang="en-US" sz="1600" i="1" dirty="0" smtClean="0"/>
              <a:t> </a:t>
            </a:r>
            <a:r>
              <a:rPr lang="en-US" sz="1600" i="1" dirty="0"/>
              <a:t>and ethical responsibilities linked to the application of their knowledge and judgments" (at the master's level), and "communicate with their peers ... and society in general about their areas of expertise" (at the doctoral level). </a:t>
            </a:r>
            <a:r>
              <a:rPr lang="en-US" sz="1600" dirty="0"/>
              <a:t>Many would like to see more core ideas integrated into graduate education, with their mission in a social power, while scientists should appreciate the global dimension of science. </a:t>
            </a:r>
          </a:p>
          <a:p>
            <a:r>
              <a:rPr lang="en-US" sz="1600" dirty="0"/>
              <a:t>The coverage of science in the media has a major role in shaping the public's perception of science and its social power. Although most scientists are reluctant to talk to the media, there is agreement that scientists contributed significantly that science is effectively reported in media. </a:t>
            </a:r>
            <a:r>
              <a:rPr lang="en-US" sz="1600" dirty="0" smtClean="0"/>
              <a:t>Scientists </a:t>
            </a:r>
            <a:r>
              <a:rPr lang="en-US" sz="1600" dirty="0"/>
              <a:t>obviously have the responsibility for helping the public to understand scientific issues and therefore their power. This can be done in many ways, but all require that scientists communicate in clear, understandable ways, working with journalists such to educate public so that they can appreciate the significance and power of the scientific enterprise</a:t>
            </a:r>
            <a:r>
              <a:rPr lang="en-US" sz="1600" dirty="0" smtClean="0"/>
              <a:t>.</a:t>
            </a:r>
            <a:endParaRPr lang="en-US" dirty="0"/>
          </a:p>
        </p:txBody>
      </p:sp>
    </p:spTree>
    <p:extLst>
      <p:ext uri="{BB962C8B-B14F-4D97-AF65-F5344CB8AC3E}">
        <p14:creationId xmlns:p14="http://schemas.microsoft.com/office/powerpoint/2010/main" val="897576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Rectangle 1"/>
          <p:cNvSpPr/>
          <p:nvPr/>
        </p:nvSpPr>
        <p:spPr>
          <a:xfrm>
            <a:off x="251520" y="44624"/>
            <a:ext cx="7848872" cy="6340197"/>
          </a:xfrm>
          <a:prstGeom prst="rect">
            <a:avLst/>
          </a:prstGeom>
        </p:spPr>
        <p:txBody>
          <a:bodyPr wrap="square">
            <a:spAutoFit/>
          </a:bodyPr>
          <a:lstStyle/>
          <a:p>
            <a:r>
              <a:rPr lang="sr-Latn-ME" dirty="0"/>
              <a:t> </a:t>
            </a:r>
            <a:endParaRPr lang="en-US" dirty="0"/>
          </a:p>
          <a:p>
            <a:r>
              <a:rPr lang="en-US" sz="3200" b="1" dirty="0" smtClean="0">
                <a:solidFill>
                  <a:srgbClr val="00B050"/>
                </a:solidFill>
              </a:rPr>
              <a:t>Power of knowledge</a:t>
            </a:r>
            <a:endParaRPr lang="sr-Latn-ME" sz="3200" b="1" dirty="0" smtClean="0">
              <a:solidFill>
                <a:srgbClr val="00B050"/>
              </a:solidFill>
            </a:endParaRPr>
          </a:p>
          <a:p>
            <a:endParaRPr lang="en-US" sz="3200" b="1" dirty="0" smtClean="0">
              <a:solidFill>
                <a:srgbClr val="00B050"/>
              </a:solidFill>
            </a:endParaRPr>
          </a:p>
          <a:p>
            <a:r>
              <a:rPr lang="en-US" sz="2000" dirty="0" smtClean="0">
                <a:solidFill>
                  <a:srgbClr val="FF0000"/>
                </a:solidFill>
              </a:rPr>
              <a:t>P</a:t>
            </a:r>
            <a:r>
              <a:rPr lang="sr-Latn-ME" sz="2000" dirty="0" smtClean="0">
                <a:solidFill>
                  <a:srgbClr val="FF0000"/>
                </a:solidFill>
              </a:rPr>
              <a:t>rogress could </a:t>
            </a:r>
            <a:r>
              <a:rPr lang="sr-Latn-ME" sz="2000" dirty="0">
                <a:solidFill>
                  <a:srgbClr val="FF0000"/>
                </a:solidFill>
              </a:rPr>
              <a:t>not have taken  place without science</a:t>
            </a:r>
            <a:r>
              <a:rPr lang="sr-Latn-ME" sz="2000" dirty="0" smtClean="0">
                <a:solidFill>
                  <a:srgbClr val="FF0000"/>
                </a:solidFill>
              </a:rPr>
              <a:t>,</a:t>
            </a:r>
            <a:r>
              <a:rPr lang="sr-Latn-ME" sz="2000" dirty="0"/>
              <a:t> </a:t>
            </a:r>
            <a:endParaRPr lang="en-US" sz="2000" dirty="0" smtClean="0"/>
          </a:p>
          <a:p>
            <a:r>
              <a:rPr lang="sr-Latn-ME" sz="2000" dirty="0" smtClean="0"/>
              <a:t>There </a:t>
            </a:r>
            <a:r>
              <a:rPr lang="en-US" sz="2000" dirty="0" err="1"/>
              <a:t>сап</a:t>
            </a:r>
            <a:r>
              <a:rPr lang="en-US" sz="2000" dirty="0"/>
              <a:t> </a:t>
            </a:r>
            <a:r>
              <a:rPr lang="en-US" sz="2000" dirty="0" err="1"/>
              <a:t>Ье</a:t>
            </a:r>
            <a:r>
              <a:rPr lang="en-US" sz="2000" dirty="0"/>
              <a:t> </a:t>
            </a:r>
            <a:r>
              <a:rPr lang="en-US" sz="2000" dirty="0" err="1"/>
              <a:t>по</a:t>
            </a:r>
            <a:r>
              <a:rPr lang="en-US" sz="2000" dirty="0"/>
              <a:t> </a:t>
            </a:r>
            <a:r>
              <a:rPr lang="sr-Latn-ME" sz="2000" dirty="0"/>
              <a:t>doubt about the increased social significance of science </a:t>
            </a:r>
            <a:r>
              <a:rPr lang="en-US" sz="2000" dirty="0" err="1"/>
              <a:t>iп</a:t>
            </a:r>
            <a:r>
              <a:rPr lang="en-US" sz="2000" dirty="0"/>
              <a:t> </a:t>
            </a:r>
            <a:r>
              <a:rPr lang="sr-Latn-ME" sz="2000" dirty="0"/>
              <a:t>modern society. Knowledge, </a:t>
            </a:r>
            <a:r>
              <a:rPr lang="en-US" sz="2000" dirty="0"/>
              <a:t>а</a:t>
            </a:r>
            <a:r>
              <a:rPr lang="sr-Latn-ME" sz="2000" dirty="0"/>
              <a:t>ll types of knowledge including strict scientific knowledge, are not </a:t>
            </a:r>
            <a:r>
              <a:rPr lang="sr-Latn-ME" sz="2000" i="1" dirty="0"/>
              <a:t>per se </a:t>
            </a:r>
            <a:r>
              <a:rPr lang="sr-Latn-ME" sz="2000" dirty="0"/>
              <a:t>self-revealing. Like technology, knowledge cannot </a:t>
            </a:r>
            <a:r>
              <a:rPr lang="en-US" sz="2000" dirty="0" err="1"/>
              <a:t>Ье</a:t>
            </a:r>
            <a:r>
              <a:rPr lang="en-US" sz="2000" dirty="0"/>
              <a:t> </a:t>
            </a:r>
            <a:r>
              <a:rPr lang="sr-Latn-ME" sz="2000" dirty="0"/>
              <a:t>regarded as </a:t>
            </a:r>
            <a:r>
              <a:rPr lang="en-US" sz="2000" dirty="0"/>
              <a:t>а </a:t>
            </a:r>
            <a:r>
              <a:rPr lang="sr-Latn-ME" sz="2000" i="1" dirty="0"/>
              <a:t>deus </a:t>
            </a:r>
            <a:r>
              <a:rPr lang="en-US" sz="2000" dirty="0" err="1"/>
              <a:t>ех</a:t>
            </a:r>
            <a:r>
              <a:rPr lang="en-US" sz="2000" dirty="0"/>
              <a:t> </a:t>
            </a:r>
            <a:r>
              <a:rPr lang="sr-Latn-ME" sz="2000" i="1" dirty="0"/>
              <a:t>machina </a:t>
            </a:r>
            <a:r>
              <a:rPr lang="sr-Latn-ME" sz="2000" dirty="0"/>
              <a:t>to </a:t>
            </a:r>
            <a:r>
              <a:rPr lang="en-US" sz="2000" dirty="0"/>
              <a:t>be </a:t>
            </a:r>
            <a:r>
              <a:rPr lang="sr-Latn-ME" sz="2000" dirty="0"/>
              <a:t>called u</a:t>
            </a:r>
            <a:r>
              <a:rPr lang="en-US" sz="2000" dirty="0" err="1"/>
              <a:t>роп</a:t>
            </a:r>
            <a:r>
              <a:rPr lang="en-US" sz="2000" dirty="0"/>
              <a:t> </a:t>
            </a:r>
            <a:r>
              <a:rPr lang="sr-Latn-ME" sz="2000" dirty="0"/>
              <a:t>to solve the social problems that it has very often itself created. Like technology, scientific knowledge is essentially perfection without purpose. </a:t>
            </a:r>
            <a:endParaRPr lang="en-US" sz="2000" dirty="0"/>
          </a:p>
          <a:p>
            <a:r>
              <a:rPr lang="sr-Latn-ME" sz="2000" dirty="0"/>
              <a:t>Thus, the basic questions to ask are: Knowledge from whom? For what? We are thrown back to the underlying problem of power and its substantive legitimacy and its value orientation. Science </a:t>
            </a:r>
            <a:r>
              <a:rPr lang="en-US" sz="2000" dirty="0" err="1"/>
              <a:t>сап</a:t>
            </a:r>
            <a:r>
              <a:rPr lang="en-US" sz="2000" dirty="0"/>
              <a:t> </a:t>
            </a:r>
            <a:r>
              <a:rPr lang="sr-Latn-ME" sz="2000" dirty="0"/>
              <a:t>clarify the issue, calculate the relative costs of the various alternative courses of action, show the best ways of </a:t>
            </a:r>
            <a:r>
              <a:rPr lang="en-US" sz="2000" dirty="0"/>
              <a:t> </a:t>
            </a:r>
            <a:r>
              <a:rPr lang="en-US" sz="2000" dirty="0" err="1"/>
              <a:t>i</a:t>
            </a:r>
            <a:r>
              <a:rPr lang="sr-Latn-ME" sz="2000" dirty="0"/>
              <a:t>mplementation. But it cannot take away from us the human responsibility of choice and decision. </a:t>
            </a:r>
            <a:endParaRPr lang="en-US" sz="2000" dirty="0"/>
          </a:p>
          <a:p>
            <a:endParaRPr lang="en-US" sz="2400" dirty="0">
              <a:solidFill>
                <a:srgbClr val="FF0000"/>
              </a:solidFill>
            </a:endParaRPr>
          </a:p>
        </p:txBody>
      </p:sp>
    </p:spTree>
    <p:extLst>
      <p:ext uri="{BB962C8B-B14F-4D97-AF65-F5344CB8AC3E}">
        <p14:creationId xmlns:p14="http://schemas.microsoft.com/office/powerpoint/2010/main" val="3393990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a:gsLst>
            <a:gs pos="74000">
              <a:schemeClr val="accent4">
                <a:lumMod val="40000"/>
                <a:lumOff val="60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95536" y="188640"/>
            <a:ext cx="8496944" cy="6124754"/>
          </a:xfrm>
          <a:prstGeom prst="rect">
            <a:avLst/>
          </a:prstGeom>
        </p:spPr>
        <p:txBody>
          <a:bodyPr wrap="square">
            <a:spAutoFit/>
          </a:bodyPr>
          <a:lstStyle/>
          <a:p>
            <a:r>
              <a:rPr lang="sr-Latn-ME" dirty="0" smtClean="0">
                <a:solidFill>
                  <a:srgbClr val="FF0000"/>
                </a:solidFill>
              </a:rPr>
              <a:t>Epicurus</a:t>
            </a:r>
            <a:r>
              <a:rPr lang="en-US" dirty="0" smtClean="0">
                <a:solidFill>
                  <a:srgbClr val="FF0000"/>
                </a:solidFill>
              </a:rPr>
              <a:t> </a:t>
            </a:r>
            <a:r>
              <a:rPr lang="sr-Latn-ME" dirty="0" smtClean="0">
                <a:solidFill>
                  <a:srgbClr val="FF0000"/>
                </a:solidFill>
              </a:rPr>
              <a:t> </a:t>
            </a:r>
            <a:r>
              <a:rPr lang="sr-Latn-ME" dirty="0">
                <a:solidFill>
                  <a:srgbClr val="FF0000"/>
                </a:solidFill>
              </a:rPr>
              <a:t>remarked that science is important because only science can give us happiness. In his letter to Pythocles, Epicurus says that being able to explain </a:t>
            </a:r>
            <a:r>
              <a:rPr lang="en-US" dirty="0" smtClean="0">
                <a:solidFill>
                  <a:srgbClr val="FF0000"/>
                </a:solidFill>
              </a:rPr>
              <a:t>а </a:t>
            </a:r>
            <a:r>
              <a:rPr lang="sr-Latn-ME" dirty="0" smtClean="0">
                <a:solidFill>
                  <a:srgbClr val="FF0000"/>
                </a:solidFill>
              </a:rPr>
              <a:t>phenomenon </a:t>
            </a:r>
            <a:r>
              <a:rPr lang="sr-Latn-ME" dirty="0">
                <a:solidFill>
                  <a:srgbClr val="FF0000"/>
                </a:solidFill>
              </a:rPr>
              <a:t>is more important than its actual occurrence.</a:t>
            </a:r>
            <a:endParaRPr lang="en-US" dirty="0">
              <a:solidFill>
                <a:srgbClr val="FF0000"/>
              </a:solidFill>
            </a:endParaRPr>
          </a:p>
          <a:p>
            <a:endParaRPr lang="en-US" dirty="0">
              <a:solidFill>
                <a:srgbClr val="00B050"/>
              </a:solidFill>
            </a:endParaRPr>
          </a:p>
          <a:p>
            <a:r>
              <a:rPr lang="sr-Latn-ME" dirty="0" smtClean="0">
                <a:solidFill>
                  <a:srgbClr val="0070C0"/>
                </a:solidFill>
              </a:rPr>
              <a:t>Friedrich </a:t>
            </a:r>
            <a:r>
              <a:rPr lang="sr-Latn-ME" dirty="0">
                <a:solidFill>
                  <a:srgbClr val="0070C0"/>
                </a:solidFill>
              </a:rPr>
              <a:t>А. von Hayek sees the Industrial Revolution as the manifestation  of а trend  </a:t>
            </a:r>
            <a:r>
              <a:rPr lang="en-US" dirty="0" err="1">
                <a:solidFill>
                  <a:srgbClr val="0070C0"/>
                </a:solidFill>
              </a:rPr>
              <a:t>i</a:t>
            </a:r>
            <a:r>
              <a:rPr lang="sr-Latn-ME" dirty="0">
                <a:solidFill>
                  <a:srgbClr val="0070C0"/>
                </a:solidFill>
              </a:rPr>
              <a:t>п which science and technology, but particularly science,  </a:t>
            </a:r>
            <a:r>
              <a:rPr lang="sr-Latn-ME" dirty="0" smtClean="0">
                <a:solidFill>
                  <a:srgbClr val="0070C0"/>
                </a:solidFill>
              </a:rPr>
              <a:t>b</a:t>
            </a:r>
            <a:r>
              <a:rPr lang="en-US" dirty="0" smtClean="0">
                <a:solidFill>
                  <a:srgbClr val="0070C0"/>
                </a:solidFill>
              </a:rPr>
              <a:t>e</a:t>
            </a:r>
            <a:r>
              <a:rPr lang="sr-Latn-ME" dirty="0" smtClean="0">
                <a:solidFill>
                  <a:srgbClr val="0070C0"/>
                </a:solidFill>
              </a:rPr>
              <a:t>come </a:t>
            </a:r>
            <a:r>
              <a:rPr lang="sr-Latn-ME" dirty="0">
                <a:solidFill>
                  <a:srgbClr val="0070C0"/>
                </a:solidFill>
              </a:rPr>
              <a:t>the reference for а</a:t>
            </a:r>
            <a:r>
              <a:rPr lang="en-US" dirty="0" err="1">
                <a:solidFill>
                  <a:srgbClr val="0070C0"/>
                </a:solidFill>
              </a:rPr>
              <a:t>ll</a:t>
            </a:r>
            <a:r>
              <a:rPr lang="sr-Latn-ME" dirty="0">
                <a:solidFill>
                  <a:srgbClr val="0070C0"/>
                </a:solidFill>
              </a:rPr>
              <a:t> human knowledge  and for any moral obligation</a:t>
            </a:r>
            <a:r>
              <a:rPr lang="en-US" dirty="0">
                <a:solidFill>
                  <a:srgbClr val="0070C0"/>
                </a:solidFill>
              </a:rPr>
              <a:t>.</a:t>
            </a:r>
          </a:p>
          <a:p>
            <a:endParaRPr lang="en-US" dirty="0">
              <a:solidFill>
                <a:srgbClr val="0070C0"/>
              </a:solidFill>
            </a:endParaRPr>
          </a:p>
          <a:p>
            <a:r>
              <a:rPr lang="sr-Latn-ME" dirty="0" smtClean="0">
                <a:solidFill>
                  <a:srgbClr val="7030A0"/>
                </a:solidFill>
              </a:rPr>
              <a:t>Federico </a:t>
            </a:r>
            <a:r>
              <a:rPr lang="sr-Latn-ME" dirty="0">
                <a:solidFill>
                  <a:srgbClr val="7030A0"/>
                </a:solidFill>
              </a:rPr>
              <a:t>Mayor remarks, we live in </a:t>
            </a:r>
            <a:r>
              <a:rPr lang="sr-Latn-ME" dirty="0" smtClean="0">
                <a:solidFill>
                  <a:srgbClr val="7030A0"/>
                </a:solidFill>
              </a:rPr>
              <a:t>age </a:t>
            </a:r>
            <a:r>
              <a:rPr lang="sr-Latn-ME" dirty="0">
                <a:solidFill>
                  <a:srgbClr val="7030A0"/>
                </a:solidFill>
              </a:rPr>
              <a:t>where science daily demonstrates its power. The knowledge it has given us has conquered distance, abolished want, reduced disease and opened doors to understanding the mysteries of nature</a:t>
            </a:r>
            <a:endParaRPr lang="en-US" dirty="0">
              <a:solidFill>
                <a:srgbClr val="7030A0"/>
              </a:solidFill>
            </a:endParaRPr>
          </a:p>
          <a:p>
            <a:r>
              <a:rPr lang="sr-Latn-ME" dirty="0" smtClean="0">
                <a:solidFill>
                  <a:srgbClr val="7030A0"/>
                </a:solidFill>
              </a:rPr>
              <a:t>But this </a:t>
            </a:r>
            <a:r>
              <a:rPr lang="sr-Latn-ME" dirty="0">
                <a:solidFill>
                  <a:srgbClr val="7030A0"/>
                </a:solidFill>
              </a:rPr>
              <a:t>indispensable interaction between science and politicians can flourish only in free and democratic </a:t>
            </a:r>
            <a:r>
              <a:rPr lang="sr-Latn-ME" dirty="0" smtClean="0">
                <a:solidFill>
                  <a:srgbClr val="7030A0"/>
                </a:solidFill>
              </a:rPr>
              <a:t>societies</a:t>
            </a:r>
            <a:r>
              <a:rPr lang="en-US" dirty="0" smtClean="0">
                <a:solidFill>
                  <a:srgbClr val="7030A0"/>
                </a:solidFill>
              </a:rPr>
              <a:t>.</a:t>
            </a:r>
            <a:r>
              <a:rPr lang="sr-Latn-ME" dirty="0">
                <a:solidFill>
                  <a:srgbClr val="7030A0"/>
                </a:solidFill>
              </a:rPr>
              <a:t> </a:t>
            </a:r>
            <a:endParaRPr lang="en-US" dirty="0" smtClean="0">
              <a:solidFill>
                <a:srgbClr val="7030A0"/>
              </a:solidFill>
            </a:endParaRPr>
          </a:p>
          <a:p>
            <a:endParaRPr lang="en-US" dirty="0"/>
          </a:p>
          <a:p>
            <a:r>
              <a:rPr lang="sr-Latn-ME" sz="2000" dirty="0" smtClean="0">
                <a:solidFill>
                  <a:schemeClr val="accent6">
                    <a:lumMod val="50000"/>
                  </a:schemeClr>
                </a:solidFill>
              </a:rPr>
              <a:t>Power </a:t>
            </a:r>
            <a:r>
              <a:rPr lang="sr-Latn-ME" sz="2000" dirty="0">
                <a:solidFill>
                  <a:schemeClr val="accent6">
                    <a:lumMod val="50000"/>
                  </a:schemeClr>
                </a:solidFill>
              </a:rPr>
              <a:t>today exploits and oppresses not </a:t>
            </a:r>
            <a:r>
              <a:rPr lang="en-US" sz="2000" dirty="0" err="1">
                <a:solidFill>
                  <a:schemeClr val="accent6">
                    <a:lumMod val="50000"/>
                  </a:schemeClr>
                </a:solidFill>
              </a:rPr>
              <a:t>Ьу</a:t>
            </a:r>
            <a:r>
              <a:rPr lang="en-US" sz="2000" dirty="0">
                <a:solidFill>
                  <a:schemeClr val="accent6">
                    <a:lumMod val="50000"/>
                  </a:schemeClr>
                </a:solidFill>
              </a:rPr>
              <a:t> </a:t>
            </a:r>
            <a:r>
              <a:rPr lang="sr-Latn-ME" sz="2000" dirty="0">
                <a:solidFill>
                  <a:schemeClr val="accent6">
                    <a:lumMod val="50000"/>
                  </a:schemeClr>
                </a:solidFill>
              </a:rPr>
              <a:t>the </a:t>
            </a:r>
            <a:r>
              <a:rPr lang="sr-Latn-ME" sz="2000" i="1" dirty="0">
                <a:solidFill>
                  <a:schemeClr val="accent6">
                    <a:lumMod val="50000"/>
                  </a:schemeClr>
                </a:solidFill>
              </a:rPr>
              <a:t>use </a:t>
            </a:r>
            <a:r>
              <a:rPr lang="sr-Latn-ME" sz="2000" dirty="0">
                <a:solidFill>
                  <a:schemeClr val="accent6">
                    <a:lumMod val="50000"/>
                  </a:schemeClr>
                </a:solidFill>
              </a:rPr>
              <a:t>of direct action, but simply </a:t>
            </a:r>
            <a:r>
              <a:rPr lang="en-US" sz="2000" dirty="0" err="1">
                <a:solidFill>
                  <a:schemeClr val="accent6">
                    <a:lumMod val="50000"/>
                  </a:schemeClr>
                </a:solidFill>
              </a:rPr>
              <a:t>Ьу</a:t>
            </a:r>
            <a:r>
              <a:rPr lang="en-US" sz="2000" dirty="0">
                <a:solidFill>
                  <a:schemeClr val="accent6">
                    <a:lumMod val="50000"/>
                  </a:schemeClr>
                </a:solidFill>
              </a:rPr>
              <a:t> </a:t>
            </a:r>
            <a:r>
              <a:rPr lang="sr-Latn-ME" sz="2000" dirty="0">
                <a:solidFill>
                  <a:schemeClr val="accent6">
                    <a:lumMod val="50000"/>
                  </a:schemeClr>
                </a:solidFill>
              </a:rPr>
              <a:t>ignoring, </a:t>
            </a:r>
            <a:r>
              <a:rPr lang="en-US" sz="2000" dirty="0" err="1">
                <a:solidFill>
                  <a:schemeClr val="accent6">
                    <a:lumMod val="50000"/>
                  </a:schemeClr>
                </a:solidFill>
              </a:rPr>
              <a:t>Ьу</a:t>
            </a:r>
            <a:r>
              <a:rPr lang="en-US" sz="2000" dirty="0">
                <a:solidFill>
                  <a:schemeClr val="accent6">
                    <a:lumMod val="50000"/>
                  </a:schemeClr>
                </a:solidFill>
              </a:rPr>
              <a:t> </a:t>
            </a:r>
            <a:r>
              <a:rPr lang="sr-Latn-ME" sz="2000" dirty="0">
                <a:solidFill>
                  <a:schemeClr val="accent6">
                    <a:lumMod val="50000"/>
                  </a:schemeClr>
                </a:solidFill>
              </a:rPr>
              <a:t>failing to</a:t>
            </a:r>
            <a:r>
              <a:rPr lang="en-US" sz="2000" dirty="0">
                <a:solidFill>
                  <a:schemeClr val="accent6">
                    <a:lumMod val="50000"/>
                  </a:schemeClr>
                </a:solidFill>
              </a:rPr>
              <a:t> </a:t>
            </a:r>
            <a:r>
              <a:rPr lang="sr-Latn-ME" sz="2000" dirty="0">
                <a:solidFill>
                  <a:schemeClr val="accent6">
                    <a:lumMod val="50000"/>
                  </a:schemeClr>
                </a:solidFill>
              </a:rPr>
              <a:t>intervene, </a:t>
            </a:r>
            <a:r>
              <a:rPr lang="en-US" sz="2000" dirty="0" err="1">
                <a:solidFill>
                  <a:schemeClr val="accent6">
                    <a:lumMod val="50000"/>
                  </a:schemeClr>
                </a:solidFill>
              </a:rPr>
              <a:t>Ьу</a:t>
            </a:r>
            <a:r>
              <a:rPr lang="en-US" sz="2000" dirty="0">
                <a:solidFill>
                  <a:schemeClr val="accent6">
                    <a:lumMod val="50000"/>
                  </a:schemeClr>
                </a:solidFill>
              </a:rPr>
              <a:t> </a:t>
            </a:r>
            <a:r>
              <a:rPr lang="sr-Latn-ME" sz="2000" dirty="0">
                <a:solidFill>
                  <a:schemeClr val="accent6">
                    <a:lumMod val="50000"/>
                  </a:schemeClr>
                </a:solidFill>
              </a:rPr>
              <a:t>refusing to take action, </a:t>
            </a:r>
            <a:r>
              <a:rPr lang="en-US" sz="2000" dirty="0" err="1">
                <a:solidFill>
                  <a:schemeClr val="accent6">
                    <a:lumMod val="50000"/>
                  </a:schemeClr>
                </a:solidFill>
              </a:rPr>
              <a:t>Ьу</a:t>
            </a:r>
            <a:r>
              <a:rPr lang="en-US" sz="2000" dirty="0">
                <a:solidFill>
                  <a:schemeClr val="accent6">
                    <a:lumMod val="50000"/>
                  </a:schemeClr>
                </a:solidFill>
              </a:rPr>
              <a:t> </a:t>
            </a:r>
            <a:r>
              <a:rPr lang="sr-Latn-ME" sz="2000" dirty="0">
                <a:solidFill>
                  <a:schemeClr val="accent6">
                    <a:lumMod val="50000"/>
                  </a:schemeClr>
                </a:solidFill>
              </a:rPr>
              <a:t>taking refuge behind complex and perfectionist procedures through which legal formalism and political paralysis support each other. </a:t>
            </a:r>
            <a:endParaRPr lang="en-US" sz="2000" dirty="0" smtClean="0">
              <a:solidFill>
                <a:schemeClr val="accent6">
                  <a:lumMod val="50000"/>
                </a:schemeClr>
              </a:solidFill>
            </a:endParaRPr>
          </a:p>
          <a:p>
            <a:endParaRPr lang="en-US" sz="2000" dirty="0"/>
          </a:p>
          <a:p>
            <a:r>
              <a:rPr lang="sr-Latn-ME" sz="2000" dirty="0">
                <a:solidFill>
                  <a:srgbClr val="FF0000"/>
                </a:solidFill>
              </a:rPr>
              <a:t>Scientists, too, should have </a:t>
            </a:r>
            <a:r>
              <a:rPr lang="en-US" sz="2000" dirty="0">
                <a:solidFill>
                  <a:srgbClr val="FF0000"/>
                </a:solidFill>
              </a:rPr>
              <a:t>а </a:t>
            </a:r>
            <a:r>
              <a:rPr lang="sr-Latn-ME" sz="2000" dirty="0">
                <a:solidFill>
                  <a:srgbClr val="FF0000"/>
                </a:solidFill>
              </a:rPr>
              <a:t>greater sensitivity towards the social and political impact of their advice. </a:t>
            </a:r>
            <a:endParaRPr lang="en-US" sz="2000" dirty="0">
              <a:solidFill>
                <a:srgbClr val="FF0000"/>
              </a:solidFill>
            </a:endParaRPr>
          </a:p>
        </p:txBody>
      </p:sp>
    </p:spTree>
    <p:extLst>
      <p:ext uri="{BB962C8B-B14F-4D97-AF65-F5344CB8AC3E}">
        <p14:creationId xmlns:p14="http://schemas.microsoft.com/office/powerpoint/2010/main" val="1489618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72816"/>
            <a:ext cx="4572000" cy="4678204"/>
          </a:xfrm>
          <a:prstGeom prst="rect">
            <a:avLst/>
          </a:prstGeom>
          <a:blipFill dpi="0" rotWithShape="1">
            <a:blip r:embed="rId2">
              <a:alphaModFix amt="48000"/>
            </a:blip>
            <a:srcRect/>
            <a:tile tx="0" ty="0" sx="100000" sy="100000" flip="none" algn="tl"/>
          </a:blipFill>
        </p:spPr>
        <p:txBody>
          <a:bodyPr>
            <a:spAutoFit/>
          </a:bodyPr>
          <a:lstStyle/>
          <a:p>
            <a:r>
              <a:rPr lang="sr-Latn-ME" sz="2800" dirty="0">
                <a:solidFill>
                  <a:srgbClr val="00B050"/>
                </a:solidFill>
              </a:rPr>
              <a:t>Science has Ьесоmе а group enterprise and an organizational weapon  сараЫе of deeply influencing the political power structure, the economјс system of production and the overall social and intellectual </a:t>
            </a:r>
            <a:endParaRPr lang="sr-Latn-ME" sz="2800" dirty="0" smtClean="0">
              <a:solidFill>
                <a:srgbClr val="00B050"/>
              </a:solidFill>
            </a:endParaRPr>
          </a:p>
          <a:p>
            <a:r>
              <a:rPr lang="sr-Latn-ME" sz="2800" dirty="0" smtClean="0">
                <a:solidFill>
                  <a:srgbClr val="00B050"/>
                </a:solidFill>
              </a:rPr>
              <a:t>climate</a:t>
            </a:r>
            <a:r>
              <a:rPr lang="en-US" sz="2800" dirty="0" smtClean="0">
                <a:solidFill>
                  <a:srgbClr val="00B050"/>
                </a:solidFill>
              </a:rPr>
              <a:t>.</a:t>
            </a:r>
            <a:r>
              <a:rPr lang="sr-Latn-ME" sz="2800" dirty="0" smtClean="0">
                <a:solidFill>
                  <a:srgbClr val="00B050"/>
                </a:solidFill>
              </a:rPr>
              <a:t> </a:t>
            </a:r>
            <a:endParaRPr lang="en-US" sz="2800" dirty="0">
              <a:solidFill>
                <a:srgbClr val="00B050"/>
              </a:solidFill>
            </a:endParaRPr>
          </a:p>
          <a:p>
            <a:r>
              <a:rPr lang="sr-Latn-ME" dirty="0"/>
              <a:t> </a:t>
            </a:r>
            <a:endParaRPr lang="en-US" dirty="0"/>
          </a:p>
        </p:txBody>
      </p:sp>
    </p:spTree>
    <p:extLst>
      <p:ext uri="{BB962C8B-B14F-4D97-AF65-F5344CB8AC3E}">
        <p14:creationId xmlns:p14="http://schemas.microsoft.com/office/powerpoint/2010/main" val="1918309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80728"/>
            <a:ext cx="6768752" cy="5170646"/>
          </a:xfrm>
          <a:prstGeom prst="rect">
            <a:avLst/>
          </a:prstGeom>
        </p:spPr>
        <p:txBody>
          <a:bodyPr wrap="square">
            <a:spAutoFit/>
          </a:bodyPr>
          <a:lstStyle/>
          <a:p>
            <a:r>
              <a:rPr lang="sr-Latn-ME" sz="2400" b="1" dirty="0">
                <a:solidFill>
                  <a:schemeClr val="accent2">
                    <a:lumMod val="60000"/>
                    <a:lumOff val="40000"/>
                  </a:schemeClr>
                </a:solidFill>
              </a:rPr>
              <a:t>What has to </a:t>
            </a:r>
            <a:r>
              <a:rPr lang="en-US" sz="2400" b="1" dirty="0" err="1">
                <a:solidFill>
                  <a:schemeClr val="accent2">
                    <a:lumMod val="60000"/>
                    <a:lumOff val="40000"/>
                  </a:schemeClr>
                </a:solidFill>
              </a:rPr>
              <a:t>Ье</a:t>
            </a:r>
            <a:r>
              <a:rPr lang="en-US" sz="2400" b="1" dirty="0">
                <a:solidFill>
                  <a:schemeClr val="accent2">
                    <a:lumMod val="60000"/>
                    <a:lumOff val="40000"/>
                  </a:schemeClr>
                </a:solidFill>
              </a:rPr>
              <a:t> </a:t>
            </a:r>
            <a:r>
              <a:rPr lang="sr-Latn-ME" sz="2400" b="1" dirty="0">
                <a:solidFill>
                  <a:schemeClr val="accent2">
                    <a:lumMod val="60000"/>
                    <a:lumOff val="40000"/>
                  </a:schemeClr>
                </a:solidFill>
              </a:rPr>
              <a:t>understood is the new social function of science and of  technology as applied scientific knowledge. We still talk and think </a:t>
            </a:r>
            <a:r>
              <a:rPr lang="en-US" sz="2400" b="1" dirty="0" err="1">
                <a:solidFill>
                  <a:schemeClr val="accent2">
                    <a:lumMod val="60000"/>
                    <a:lumOff val="40000"/>
                  </a:schemeClr>
                </a:solidFill>
              </a:rPr>
              <a:t>i</a:t>
            </a:r>
            <a:r>
              <a:rPr lang="en-US" sz="2400" b="1" dirty="0" err="1" smtClean="0">
                <a:solidFill>
                  <a:schemeClr val="accent2">
                    <a:lumMod val="60000"/>
                    <a:lumOff val="40000"/>
                  </a:schemeClr>
                </a:solidFill>
              </a:rPr>
              <a:t>п</a:t>
            </a:r>
            <a:r>
              <a:rPr lang="en-US" sz="2400" b="1" dirty="0" smtClean="0">
                <a:solidFill>
                  <a:schemeClr val="accent2">
                    <a:lumMod val="60000"/>
                    <a:lumOff val="40000"/>
                  </a:schemeClr>
                </a:solidFill>
              </a:rPr>
              <a:t> </a:t>
            </a:r>
            <a:r>
              <a:rPr lang="sr-Latn-ME" sz="2400" b="1" dirty="0">
                <a:solidFill>
                  <a:schemeClr val="accent2">
                    <a:lumMod val="60000"/>
                    <a:lumOff val="40000"/>
                  </a:schemeClr>
                </a:solidFill>
              </a:rPr>
              <a:t>eighteenth-century philosophical, </a:t>
            </a:r>
            <a:r>
              <a:rPr lang="en-US" sz="2400" b="1" dirty="0" err="1">
                <a:solidFill>
                  <a:schemeClr val="accent2">
                    <a:lumMod val="60000"/>
                    <a:lumOff val="40000"/>
                  </a:schemeClr>
                </a:solidFill>
              </a:rPr>
              <a:t>есо</a:t>
            </a:r>
            <a:r>
              <a:rPr lang="sr-Latn-ME" sz="2400" b="1" dirty="0">
                <a:solidFill>
                  <a:schemeClr val="accent2">
                    <a:lumMod val="60000"/>
                    <a:lumOff val="40000"/>
                  </a:schemeClr>
                </a:solidFill>
              </a:rPr>
              <a:t>n</a:t>
            </a:r>
            <a:r>
              <a:rPr lang="en-US" sz="2400" b="1" dirty="0">
                <a:solidFill>
                  <a:schemeClr val="accent2">
                    <a:lumMod val="60000"/>
                    <a:lumOff val="40000"/>
                  </a:schemeClr>
                </a:solidFill>
              </a:rPr>
              <a:t>о</a:t>
            </a:r>
            <a:r>
              <a:rPr lang="sr-Latn-ME" sz="2400" b="1" dirty="0" smtClean="0">
                <a:solidFill>
                  <a:schemeClr val="accent2">
                    <a:lumMod val="60000"/>
                    <a:lumOff val="40000"/>
                  </a:schemeClr>
                </a:solidFill>
              </a:rPr>
              <a:t>m</a:t>
            </a:r>
            <a:r>
              <a:rPr lang="en-US" sz="2400" b="1" dirty="0" err="1">
                <a:solidFill>
                  <a:schemeClr val="accent2">
                    <a:lumMod val="60000"/>
                    <a:lumOff val="40000"/>
                  </a:schemeClr>
                </a:solidFill>
              </a:rPr>
              <a:t>i</a:t>
            </a:r>
            <a:r>
              <a:rPr lang="en-US" sz="2400" b="1" dirty="0" err="1" smtClean="0">
                <a:solidFill>
                  <a:schemeClr val="accent2">
                    <a:lumMod val="60000"/>
                    <a:lumOff val="40000"/>
                  </a:schemeClr>
                </a:solidFill>
              </a:rPr>
              <a:t>с</a:t>
            </a:r>
            <a:r>
              <a:rPr lang="en-US" sz="2400" b="1" dirty="0" smtClean="0">
                <a:solidFill>
                  <a:schemeClr val="accent2">
                    <a:lumMod val="60000"/>
                    <a:lumOff val="40000"/>
                  </a:schemeClr>
                </a:solidFill>
              </a:rPr>
              <a:t> </a:t>
            </a:r>
            <a:r>
              <a:rPr lang="sr-Latn-ME" sz="2400" b="1" dirty="0">
                <a:solidFill>
                  <a:schemeClr val="accent2">
                    <a:lumMod val="60000"/>
                    <a:lumOff val="40000"/>
                  </a:schemeClr>
                </a:solidFill>
              </a:rPr>
              <a:t>and political terms – from capitalism to socialism - and do </a:t>
            </a:r>
            <a:r>
              <a:rPr lang="en-US" sz="2400" b="1" dirty="0" err="1">
                <a:solidFill>
                  <a:schemeClr val="accent2">
                    <a:lumMod val="60000"/>
                    <a:lumOff val="40000"/>
                  </a:schemeClr>
                </a:solidFill>
              </a:rPr>
              <a:t>по</a:t>
            </a:r>
            <a:r>
              <a:rPr lang="sr-Latn-ME" sz="2400" b="1" dirty="0">
                <a:solidFill>
                  <a:schemeClr val="accent2">
                    <a:lumMod val="60000"/>
                    <a:lumOff val="40000"/>
                  </a:schemeClr>
                </a:solidFill>
              </a:rPr>
              <a:t>t realize that the new social realities </a:t>
            </a:r>
            <a:r>
              <a:rPr lang="en-US" sz="2400" b="1" dirty="0" err="1">
                <a:solidFill>
                  <a:schemeClr val="accent2">
                    <a:lumMod val="60000"/>
                    <a:lumOff val="40000"/>
                  </a:schemeClr>
                </a:solidFill>
              </a:rPr>
              <a:t>сап</a:t>
            </a:r>
            <a:r>
              <a:rPr lang="en-US" sz="2400" b="1" dirty="0">
                <a:solidFill>
                  <a:schemeClr val="accent2">
                    <a:lumMod val="60000"/>
                    <a:lumOff val="40000"/>
                  </a:schemeClr>
                </a:solidFill>
              </a:rPr>
              <a:t>  </a:t>
            </a:r>
            <a:r>
              <a:rPr lang="en-US" sz="2400" b="1" dirty="0" err="1">
                <a:solidFill>
                  <a:schemeClr val="accent2">
                    <a:lumMod val="60000"/>
                    <a:lumOff val="40000"/>
                  </a:schemeClr>
                </a:solidFill>
              </a:rPr>
              <a:t>по</a:t>
            </a:r>
            <a:r>
              <a:rPr lang="en-US" sz="2400" b="1" dirty="0">
                <a:solidFill>
                  <a:schemeClr val="accent2">
                    <a:lumMod val="60000"/>
                    <a:lumOff val="40000"/>
                  </a:schemeClr>
                </a:solidFill>
              </a:rPr>
              <a:t> </a:t>
            </a:r>
            <a:r>
              <a:rPr lang="sr-Latn-ME" sz="2400" b="1" dirty="0">
                <a:solidFill>
                  <a:schemeClr val="accent2">
                    <a:lumMod val="60000"/>
                    <a:lumOff val="40000"/>
                  </a:schemeClr>
                </a:solidFill>
              </a:rPr>
              <a:t>longer </a:t>
            </a:r>
            <a:r>
              <a:rPr lang="en-US" sz="2400" b="1" dirty="0" err="1">
                <a:solidFill>
                  <a:schemeClr val="accent2">
                    <a:lumMod val="60000"/>
                    <a:lumOff val="40000"/>
                  </a:schemeClr>
                </a:solidFill>
              </a:rPr>
              <a:t>Ье</a:t>
            </a:r>
            <a:r>
              <a:rPr lang="en-US" sz="2400" b="1" dirty="0">
                <a:solidFill>
                  <a:schemeClr val="accent2">
                    <a:lumMod val="60000"/>
                    <a:lumOff val="40000"/>
                  </a:schemeClr>
                </a:solidFill>
              </a:rPr>
              <a:t> </a:t>
            </a:r>
            <a:r>
              <a:rPr lang="sr-Latn-ME" sz="2400" b="1" dirty="0">
                <a:solidFill>
                  <a:schemeClr val="accent2">
                    <a:lumMod val="60000"/>
                    <a:lumOff val="40000"/>
                  </a:schemeClr>
                </a:solidFill>
              </a:rPr>
              <a:t>accommodated within these categories. The ideological conceptual framework of the eighteenth century is obsolete. It </a:t>
            </a:r>
            <a:r>
              <a:rPr lang="sr-Latn-ME" sz="2400" b="1" i="1" dirty="0">
                <a:solidFill>
                  <a:schemeClr val="accent2">
                    <a:lumMod val="60000"/>
                    <a:lumOff val="40000"/>
                  </a:schemeClr>
                </a:solidFill>
              </a:rPr>
              <a:t>must </a:t>
            </a:r>
            <a:r>
              <a:rPr lang="en-US" sz="2400" b="1" dirty="0" err="1">
                <a:solidFill>
                  <a:schemeClr val="accent2">
                    <a:lumMod val="60000"/>
                    <a:lumOff val="40000"/>
                  </a:schemeClr>
                </a:solidFill>
              </a:rPr>
              <a:t>Ье</a:t>
            </a:r>
            <a:r>
              <a:rPr lang="en-US" sz="2400" b="1" dirty="0">
                <a:solidFill>
                  <a:schemeClr val="accent2">
                    <a:lumMod val="60000"/>
                    <a:lumOff val="40000"/>
                  </a:schemeClr>
                </a:solidFill>
              </a:rPr>
              <a:t> </a:t>
            </a:r>
            <a:r>
              <a:rPr lang="sr-Latn-ME" sz="2400" b="1" dirty="0">
                <a:solidFill>
                  <a:schemeClr val="accent2">
                    <a:lumMod val="60000"/>
                    <a:lumOff val="40000"/>
                  </a:schemeClr>
                </a:solidFill>
              </a:rPr>
              <a:t>realized that science, scientific knowledge and technology as applied science are the new faces of social and political power.</a:t>
            </a:r>
            <a:endParaRPr lang="en-US" sz="2400" b="1" dirty="0">
              <a:solidFill>
                <a:schemeClr val="accent2">
                  <a:lumMod val="60000"/>
                  <a:lumOff val="40000"/>
                </a:schemeClr>
              </a:solidFill>
            </a:endParaRPr>
          </a:p>
          <a:p>
            <a:r>
              <a:rPr lang="sr-Latn-ME" dirty="0"/>
              <a:t> </a:t>
            </a:r>
            <a:endParaRPr lang="en-US" dirty="0"/>
          </a:p>
        </p:txBody>
      </p:sp>
    </p:spTree>
    <p:extLst>
      <p:ext uri="{BB962C8B-B14F-4D97-AF65-F5344CB8AC3E}">
        <p14:creationId xmlns:p14="http://schemas.microsoft.com/office/powerpoint/2010/main" val="2561030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a:gsLst>
            <a:gs pos="74000">
              <a:schemeClr val="accent4">
                <a:lumMod val="40000"/>
                <a:lumOff val="60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07504" y="188640"/>
            <a:ext cx="9036496" cy="6463308"/>
          </a:xfrm>
          <a:prstGeom prst="rect">
            <a:avLst/>
          </a:prstGeom>
        </p:spPr>
        <p:txBody>
          <a:bodyPr wrap="square">
            <a:spAutoFit/>
          </a:bodyPr>
          <a:lstStyle/>
          <a:p>
            <a:r>
              <a:rPr lang="sr-Latn-ME" dirty="0"/>
              <a:t>Science and scientists often serve the existing powers. </a:t>
            </a:r>
            <a:r>
              <a:rPr lang="sr-Latn-ME" dirty="0" smtClean="0"/>
              <a:t>But </a:t>
            </a:r>
            <a:r>
              <a:rPr lang="en-US" dirty="0" err="1"/>
              <a:t>i</a:t>
            </a:r>
            <a:r>
              <a:rPr lang="en-US" dirty="0" err="1" smtClean="0"/>
              <a:t>п</a:t>
            </a:r>
            <a:r>
              <a:rPr lang="en-US" dirty="0" smtClean="0"/>
              <a:t> </a:t>
            </a:r>
            <a:r>
              <a:rPr lang="sr-Latn-ME" dirty="0"/>
              <a:t>so doing, they change the nature of power and those who wield it. </a:t>
            </a:r>
            <a:r>
              <a:rPr lang="en-US" dirty="0"/>
              <a:t>Т</a:t>
            </a:r>
            <a:r>
              <a:rPr lang="sr-Latn-ME" dirty="0"/>
              <a:t>h</a:t>
            </a:r>
            <a:r>
              <a:rPr lang="en-US" dirty="0"/>
              <a:t>е </a:t>
            </a:r>
            <a:r>
              <a:rPr lang="sr-Latn-ME" dirty="0"/>
              <a:t>very source of power and the ways </a:t>
            </a:r>
            <a:r>
              <a:rPr lang="en-US" dirty="0" err="1"/>
              <a:t>i</a:t>
            </a:r>
            <a:r>
              <a:rPr lang="en-US" dirty="0" err="1" smtClean="0"/>
              <a:t>п</a:t>
            </a:r>
            <a:r>
              <a:rPr lang="en-US" dirty="0" smtClean="0"/>
              <a:t> </a:t>
            </a:r>
            <a:r>
              <a:rPr lang="sr-Latn-ME" dirty="0"/>
              <a:t>which power is being exercised are more and more deeply affected </a:t>
            </a:r>
            <a:r>
              <a:rPr lang="en-US" dirty="0" err="1"/>
              <a:t>Ьу</a:t>
            </a:r>
            <a:r>
              <a:rPr lang="en-US" dirty="0"/>
              <a:t> </a:t>
            </a:r>
            <a:r>
              <a:rPr lang="sr-Latn-ME" dirty="0"/>
              <a:t>science and  </a:t>
            </a:r>
            <a:r>
              <a:rPr lang="sr-Latn-ME" dirty="0" smtClean="0"/>
              <a:t>technology.</a:t>
            </a:r>
            <a:r>
              <a:rPr lang="en-US" dirty="0" smtClean="0"/>
              <a:t> </a:t>
            </a:r>
            <a:r>
              <a:rPr lang="sr-Latn-ME" dirty="0" smtClean="0"/>
              <a:t>Today's </a:t>
            </a:r>
            <a:r>
              <a:rPr lang="sr-Latn-ME" dirty="0"/>
              <a:t>advanced societies are therefore essentially characterized </a:t>
            </a:r>
            <a:r>
              <a:rPr lang="en-US" dirty="0" err="1"/>
              <a:t>Ьу</a:t>
            </a:r>
            <a:r>
              <a:rPr lang="en-US" dirty="0"/>
              <a:t> </a:t>
            </a:r>
            <a:r>
              <a:rPr lang="sr-Latn-ME" dirty="0"/>
              <a:t>the all-pervading power of scientific knowledge. From </a:t>
            </a:r>
            <a:r>
              <a:rPr lang="en-US" dirty="0"/>
              <a:t>а </a:t>
            </a:r>
            <a:r>
              <a:rPr lang="sr-Latn-ME" dirty="0"/>
              <a:t>historical </a:t>
            </a:r>
            <a:r>
              <a:rPr lang="sr-Latn-ME" dirty="0" smtClean="0"/>
              <a:t>point </a:t>
            </a:r>
            <a:r>
              <a:rPr lang="sr-Latn-ME" dirty="0"/>
              <a:t>of view this is </a:t>
            </a:r>
            <a:r>
              <a:rPr lang="en-US" dirty="0"/>
              <a:t>а </a:t>
            </a:r>
            <a:r>
              <a:rPr lang="en-US" dirty="0" err="1"/>
              <a:t>пе</a:t>
            </a:r>
            <a:r>
              <a:rPr lang="sr-Latn-ME" dirty="0"/>
              <a:t>w phenomenon. Its consequences </a:t>
            </a:r>
            <a:r>
              <a:rPr lang="en-US" dirty="0" err="1"/>
              <a:t>оп</a:t>
            </a:r>
            <a:r>
              <a:rPr lang="en-US" dirty="0"/>
              <a:t> </a:t>
            </a:r>
            <a:r>
              <a:rPr lang="sr-Latn-ME" dirty="0"/>
              <a:t>society as </a:t>
            </a:r>
            <a:r>
              <a:rPr lang="en-US" dirty="0"/>
              <a:t>а </a:t>
            </a:r>
            <a:r>
              <a:rPr lang="sr-Latn-ME" dirty="0"/>
              <a:t>whole and </a:t>
            </a:r>
            <a:r>
              <a:rPr lang="en-US" dirty="0" err="1"/>
              <a:t>оп</a:t>
            </a:r>
            <a:r>
              <a:rPr lang="en-US" dirty="0"/>
              <a:t> </a:t>
            </a:r>
            <a:r>
              <a:rPr lang="sr-Latn-ME" dirty="0"/>
              <a:t>science itself are interesting but not easily etectable or fully understandable. </a:t>
            </a:r>
            <a:endParaRPr lang="en-US" dirty="0" smtClean="0"/>
          </a:p>
          <a:p>
            <a:endParaRPr lang="en-US" dirty="0"/>
          </a:p>
          <a:p>
            <a:r>
              <a:rPr lang="sr-Latn-ME" dirty="0" smtClean="0"/>
              <a:t>Science </a:t>
            </a:r>
            <a:r>
              <a:rPr lang="sr-Latn-ME" dirty="0"/>
              <a:t>is being used as </a:t>
            </a:r>
            <a:r>
              <a:rPr lang="en-US" dirty="0"/>
              <a:t>а </a:t>
            </a:r>
            <a:r>
              <a:rPr lang="sr-Latn-ME" dirty="0"/>
              <a:t>polemical weapon  against rivals and competltors.  It is </a:t>
            </a:r>
            <a:r>
              <a:rPr lang="en-US" dirty="0"/>
              <a:t>а </a:t>
            </a:r>
            <a:r>
              <a:rPr lang="sr-Latn-ME" dirty="0"/>
              <a:t>different story when science works for the government or for an international agency, sponsored  </a:t>
            </a:r>
            <a:r>
              <a:rPr lang="en-US" dirty="0" err="1"/>
              <a:t>Ьу</a:t>
            </a:r>
            <a:r>
              <a:rPr lang="en-US" dirty="0"/>
              <a:t> </a:t>
            </a:r>
            <a:r>
              <a:rPr lang="sr-Latn-ME" dirty="0"/>
              <a:t>various governments. Then </a:t>
            </a:r>
            <a:r>
              <a:rPr lang="en-US" dirty="0" smtClean="0"/>
              <a:t>а </a:t>
            </a:r>
            <a:r>
              <a:rPr lang="sr-Latn-ME" dirty="0" smtClean="0"/>
              <a:t>strange </a:t>
            </a:r>
            <a:r>
              <a:rPr lang="sr-Latn-ME" dirty="0"/>
              <a:t>paradox seems to take </a:t>
            </a:r>
            <a:r>
              <a:rPr lang="en-US" dirty="0" err="1" smtClean="0"/>
              <a:t>рlасе</a:t>
            </a:r>
            <a:r>
              <a:rPr lang="sr-Latn-ME" dirty="0"/>
              <a:t>. Science is undoubtedly </a:t>
            </a:r>
            <a:r>
              <a:rPr lang="en-US" dirty="0"/>
              <a:t>а </a:t>
            </a:r>
            <a:r>
              <a:rPr lang="sr-Latn-ME" dirty="0"/>
              <a:t>tool of government, but at the same time government and its power are somehow coerced into its service. Between science and  power </a:t>
            </a:r>
            <a:r>
              <a:rPr lang="en-US" dirty="0"/>
              <a:t>а </a:t>
            </a:r>
            <a:r>
              <a:rPr lang="sr-Latn-ME" dirty="0"/>
              <a:t>curious  master- servant relationship develops. </a:t>
            </a:r>
            <a:r>
              <a:rPr lang="en-US" dirty="0" err="1"/>
              <a:t>Опе</a:t>
            </a:r>
            <a:r>
              <a:rPr lang="en-US" dirty="0"/>
              <a:t> </a:t>
            </a:r>
            <a:r>
              <a:rPr lang="sr-Latn-ME" dirty="0"/>
              <a:t>has  to go back to Hegel: </a:t>
            </a:r>
            <a:r>
              <a:rPr lang="en-US" dirty="0" smtClean="0"/>
              <a:t>&lt;The</a:t>
            </a:r>
            <a:r>
              <a:rPr lang="sr-Latn-ME" dirty="0" smtClean="0"/>
              <a:t>  </a:t>
            </a:r>
            <a:r>
              <a:rPr lang="sr-Latn-ME" dirty="0"/>
              <a:t>servant serves his master but </a:t>
            </a:r>
            <a:r>
              <a:rPr lang="en-US" dirty="0" err="1"/>
              <a:t>Ьу</a:t>
            </a:r>
            <a:r>
              <a:rPr lang="en-US" dirty="0"/>
              <a:t> </a:t>
            </a:r>
            <a:r>
              <a:rPr lang="sr-Latn-ME" dirty="0"/>
              <a:t>serving his master the servant little </a:t>
            </a:r>
            <a:r>
              <a:rPr lang="en-US" dirty="0" err="1"/>
              <a:t>Ьу</a:t>
            </a:r>
            <a:r>
              <a:rPr lang="en-US" dirty="0"/>
              <a:t> </a:t>
            </a:r>
            <a:r>
              <a:rPr lang="sr-Latn-ME" dirty="0"/>
              <a:t>little empties </a:t>
            </a:r>
            <a:r>
              <a:rPr lang="en-US" dirty="0" smtClean="0"/>
              <a:t>it</a:t>
            </a:r>
            <a:r>
              <a:rPr lang="sr-Latn-ME" dirty="0" smtClean="0"/>
              <a:t>, </a:t>
            </a:r>
            <a:r>
              <a:rPr lang="sr-Latn-ME" dirty="0"/>
              <a:t>makes him devoid of  </a:t>
            </a:r>
            <a:r>
              <a:rPr lang="en-US" dirty="0" err="1"/>
              <a:t>апу</a:t>
            </a:r>
            <a:r>
              <a:rPr lang="en-US" dirty="0"/>
              <a:t> </a:t>
            </a:r>
            <a:r>
              <a:rPr lang="sr-Latn-ME" dirty="0"/>
              <a:t>original  initiative like </a:t>
            </a:r>
            <a:r>
              <a:rPr lang="en-US" dirty="0" err="1" smtClean="0"/>
              <a:t>ап</a:t>
            </a:r>
            <a:r>
              <a:rPr lang="en-US" dirty="0" smtClean="0"/>
              <a:t> </a:t>
            </a:r>
            <a:r>
              <a:rPr lang="sr-Latn-ME" dirty="0" smtClean="0"/>
              <a:t>absentee </a:t>
            </a:r>
            <a:r>
              <a:rPr lang="sr-Latn-ME" dirty="0"/>
              <a:t>owner, reduces him to </a:t>
            </a:r>
            <a:r>
              <a:rPr lang="en-US" dirty="0"/>
              <a:t>а </a:t>
            </a:r>
            <a:r>
              <a:rPr lang="sr-Latn-ME" dirty="0"/>
              <a:t>pure </a:t>
            </a:r>
            <a:r>
              <a:rPr lang="sr-Latn-ME" dirty="0" smtClean="0"/>
              <a:t>fa</a:t>
            </a:r>
            <a:r>
              <a:rPr lang="en-US" dirty="0" smtClean="0"/>
              <a:t>c</a:t>
            </a:r>
            <a:r>
              <a:rPr lang="sr-Latn-ME" dirty="0" smtClean="0"/>
              <a:t>ade </a:t>
            </a:r>
            <a:r>
              <a:rPr lang="sr-Latn-ME" dirty="0"/>
              <a:t>and finally replaces </a:t>
            </a:r>
            <a:r>
              <a:rPr lang="sr-Latn-ME" dirty="0" smtClean="0"/>
              <a:t>him</a:t>
            </a:r>
            <a:r>
              <a:rPr lang="en-US" dirty="0" smtClean="0"/>
              <a:t>&gt;</a:t>
            </a:r>
            <a:r>
              <a:rPr lang="sr-Latn-ME" dirty="0" smtClean="0"/>
              <a:t>. </a:t>
            </a:r>
            <a:endParaRPr lang="en-US" dirty="0" smtClean="0"/>
          </a:p>
          <a:p>
            <a:endParaRPr lang="en-US" dirty="0" smtClean="0"/>
          </a:p>
          <a:p>
            <a:r>
              <a:rPr lang="sr-Latn-ME" dirty="0" smtClean="0"/>
              <a:t>Government </a:t>
            </a:r>
            <a:r>
              <a:rPr lang="sr-Latn-ME" dirty="0"/>
              <a:t>grants  m</a:t>
            </a:r>
            <a:r>
              <a:rPr lang="en-US" dirty="0" err="1"/>
              <a:t>опеу</a:t>
            </a:r>
            <a:r>
              <a:rPr lang="en-US" dirty="0"/>
              <a:t> </a:t>
            </a:r>
            <a:r>
              <a:rPr lang="sr-Latn-ME" dirty="0"/>
              <a:t>to science to achieve certain goals, to conduct research with </a:t>
            </a:r>
            <a:r>
              <a:rPr lang="en-US" dirty="0" err="1"/>
              <a:t>по</a:t>
            </a:r>
            <a:r>
              <a:rPr lang="en-US" dirty="0"/>
              <a:t> </a:t>
            </a:r>
            <a:r>
              <a:rPr lang="sr-Latn-ME" dirty="0"/>
              <a:t>knowledge of technical details and procedures and therefore lacking effective control. Thus, science </a:t>
            </a:r>
            <a:r>
              <a:rPr lang="en-US" dirty="0" err="1"/>
              <a:t>јп</a:t>
            </a:r>
            <a:r>
              <a:rPr lang="en-US" dirty="0"/>
              <a:t> </a:t>
            </a:r>
            <a:r>
              <a:rPr lang="sr-Latn-ME" dirty="0"/>
              <a:t>the end dictates to government what to do, how, and how fast. No control is possible without actual knowledge. In the end, policy-makers, despite </a:t>
            </a:r>
            <a:r>
              <a:rPr lang="en-US" dirty="0"/>
              <a:t>а</a:t>
            </a:r>
            <a:r>
              <a:rPr lang="sr-Latn-ME" dirty="0"/>
              <a:t>ll their rhetoric, are powerless when squarely faced </a:t>
            </a:r>
            <a:r>
              <a:rPr lang="en-US" dirty="0" err="1"/>
              <a:t>Ьу</a:t>
            </a:r>
            <a:r>
              <a:rPr lang="en-US" dirty="0"/>
              <a:t> </a:t>
            </a:r>
            <a:r>
              <a:rPr lang="sr-Latn-ME" dirty="0"/>
              <a:t>scientists.</a:t>
            </a:r>
            <a:endParaRPr lang="en-US" dirty="0"/>
          </a:p>
        </p:txBody>
      </p:sp>
    </p:spTree>
    <p:extLst>
      <p:ext uri="{BB962C8B-B14F-4D97-AF65-F5344CB8AC3E}">
        <p14:creationId xmlns:p14="http://schemas.microsoft.com/office/powerpoint/2010/main" val="540926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305342"/>
            <a:ext cx="5670376" cy="5016758"/>
          </a:xfrm>
          <a:prstGeom prst="rect">
            <a:avLst/>
          </a:prstGeom>
        </p:spPr>
        <p:txBody>
          <a:bodyPr wrap="square">
            <a:spAutoFit/>
          </a:bodyPr>
          <a:lstStyle/>
          <a:p>
            <a:r>
              <a:rPr lang="sr-Latn-ME" sz="2000" b="1" dirty="0">
                <a:solidFill>
                  <a:srgbClr val="00B0F0"/>
                </a:solidFill>
              </a:rPr>
              <a:t>The essence of social power should be </a:t>
            </a:r>
            <a:r>
              <a:rPr lang="sr-Latn-ME" sz="2000" b="1" i="1" dirty="0">
                <a:solidFill>
                  <a:srgbClr val="00B0F0"/>
                </a:solidFill>
              </a:rPr>
              <a:t>a capacity to produce effects through another self</a:t>
            </a:r>
            <a:r>
              <a:rPr lang="sr-Latn-ME" sz="2000" b="1" dirty="0">
                <a:solidFill>
                  <a:srgbClr val="00B0F0"/>
                </a:solidFill>
              </a:rPr>
              <a:t>. </a:t>
            </a:r>
            <a:r>
              <a:rPr lang="en-US" sz="2000" b="1" u="sng" dirty="0">
                <a:solidFill>
                  <a:srgbClr val="00B0F0"/>
                </a:solidFill>
              </a:rPr>
              <a:t>The social </a:t>
            </a:r>
            <a:r>
              <a:rPr lang="en-US" sz="2000" b="1" u="sng" dirty="0">
                <a:hlinkClick r:id="rId2"/>
              </a:rPr>
              <a:t>power</a:t>
            </a:r>
            <a:r>
              <a:rPr lang="en-US" sz="2000" b="1" u="sng" dirty="0"/>
              <a:t> </a:t>
            </a:r>
            <a:r>
              <a:rPr lang="en-US" sz="2000" b="1" u="sng" dirty="0">
                <a:solidFill>
                  <a:srgbClr val="00B0F0"/>
                </a:solidFill>
              </a:rPr>
              <a:t>of a </a:t>
            </a:r>
            <a:r>
              <a:rPr lang="en-US" sz="2000" b="1" u="sng" dirty="0">
                <a:solidFill>
                  <a:srgbClr val="00B0F0"/>
                </a:solidFill>
                <a:hlinkClick r:id="rId3"/>
              </a:rPr>
              <a:t>person</a:t>
            </a:r>
            <a:r>
              <a:rPr lang="en-US" sz="2000" b="1" u="sng" dirty="0">
                <a:solidFill>
                  <a:srgbClr val="00B0F0"/>
                </a:solidFill>
              </a:rPr>
              <a:t> or </a:t>
            </a:r>
            <a:r>
              <a:rPr lang="en-US" sz="2000" b="1" u="sng" dirty="0">
                <a:solidFill>
                  <a:srgbClr val="00B0F0"/>
                </a:solidFill>
                <a:hlinkClick r:id="rId4"/>
              </a:rPr>
              <a:t>business</a:t>
            </a:r>
            <a:r>
              <a:rPr lang="en-US" sz="2000" b="1" u="sng" dirty="0">
                <a:solidFill>
                  <a:srgbClr val="00B0F0"/>
                </a:solidFill>
              </a:rPr>
              <a:t> often results in it being copied by others, and such power can typically be credited to the level of the </a:t>
            </a:r>
            <a:r>
              <a:rPr lang="en-US" sz="2000" b="1" u="sng" dirty="0">
                <a:solidFill>
                  <a:srgbClr val="00B0F0"/>
                </a:solidFill>
                <a:hlinkClick r:id="rId5"/>
              </a:rPr>
              <a:t>skill</a:t>
            </a:r>
            <a:r>
              <a:rPr lang="en-US" sz="2000" b="1" u="sng" dirty="0">
                <a:solidFill>
                  <a:srgbClr val="00B0F0"/>
                </a:solidFill>
              </a:rPr>
              <a:t>, </a:t>
            </a:r>
            <a:r>
              <a:rPr lang="en-US" sz="2000" b="1" u="sng" dirty="0">
                <a:solidFill>
                  <a:srgbClr val="00B0F0"/>
                </a:solidFill>
                <a:hlinkClick r:id="rId6"/>
              </a:rPr>
              <a:t>knowledge</a:t>
            </a:r>
            <a:r>
              <a:rPr lang="en-US" sz="2000" b="1" u="sng" dirty="0">
                <a:solidFill>
                  <a:srgbClr val="00B0F0"/>
                </a:solidFill>
              </a:rPr>
              <a:t>, </a:t>
            </a:r>
            <a:r>
              <a:rPr lang="en-US" sz="2000" b="1" u="sng" dirty="0">
                <a:solidFill>
                  <a:srgbClr val="00B0F0"/>
                </a:solidFill>
                <a:hlinkClick r:id="rId7"/>
              </a:rPr>
              <a:t>information</a:t>
            </a:r>
            <a:r>
              <a:rPr lang="en-US" sz="2000" b="1" u="sng" dirty="0">
                <a:solidFill>
                  <a:srgbClr val="00B0F0"/>
                </a:solidFill>
              </a:rPr>
              <a:t> or fame that they possess in a desirable area of </a:t>
            </a:r>
            <a:r>
              <a:rPr lang="en-US" sz="2000" b="1" u="sng" dirty="0">
                <a:solidFill>
                  <a:srgbClr val="00B0F0"/>
                </a:solidFill>
                <a:hlinkClick r:id="rId8"/>
              </a:rPr>
              <a:t>expertise</a:t>
            </a:r>
            <a:r>
              <a:rPr lang="en-US" sz="2000" b="1" u="sng" dirty="0">
                <a:solidFill>
                  <a:srgbClr val="00B0F0"/>
                </a:solidFill>
              </a:rPr>
              <a:t>. The source of </a:t>
            </a:r>
            <a:r>
              <a:rPr lang="en-US" sz="2000" b="1" dirty="0">
                <a:solidFill>
                  <a:srgbClr val="00B0F0"/>
                </a:solidFill>
              </a:rPr>
              <a:t>social power is people. It is from people’s aspiration, energy, and capacities that society derives its power. When individual capacity is organized and channeled through a system, it becomes social power.  In this way, society is a huge reservoir of all our energies, skills, capacities, knowledge, intelligence and aspirations. </a:t>
            </a:r>
          </a:p>
        </p:txBody>
      </p:sp>
    </p:spTree>
    <p:extLst>
      <p:ext uri="{BB962C8B-B14F-4D97-AF65-F5344CB8AC3E}">
        <p14:creationId xmlns:p14="http://schemas.microsoft.com/office/powerpoint/2010/main" val="33594665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274838"/>
            <a:ext cx="4572000" cy="2585323"/>
          </a:xfrm>
          <a:prstGeom prst="rect">
            <a:avLst/>
          </a:prstGeom>
          <a:gradFill>
            <a:gsLst>
              <a:gs pos="74000">
                <a:schemeClr val="accent4">
                  <a:lumMod val="40000"/>
                  <a:lumOff val="60000"/>
                </a:schemeClr>
              </a:gs>
              <a:gs pos="83000">
                <a:schemeClr val="accent1">
                  <a:lumMod val="45000"/>
                  <a:lumOff val="55000"/>
                </a:schemeClr>
              </a:gs>
              <a:gs pos="100000">
                <a:schemeClr val="accent1">
                  <a:lumMod val="30000"/>
                  <a:lumOff val="70000"/>
                </a:schemeClr>
              </a:gs>
            </a:gsLst>
            <a:lin ang="5400000" scaled="1"/>
          </a:gradFill>
        </p:spPr>
        <p:txBody>
          <a:bodyPr>
            <a:spAutoFit/>
          </a:bodyPr>
          <a:lstStyle/>
          <a:p>
            <a:r>
              <a:rPr lang="en-US" dirty="0"/>
              <a:t>The education must be viewed as a basic human right, as a value in and of itself, and reviews the evidence on how education builds the human resources that individuals and nations need to be productive, to continue to learn, to solve problems, to be creative, and to live together and with nature in peace </a:t>
            </a:r>
            <a:r>
              <a:rPr lang="en-US" dirty="0" smtClean="0"/>
              <a:t>and</a:t>
            </a:r>
            <a:endParaRPr lang="sr-Latn-ME" dirty="0"/>
          </a:p>
          <a:p>
            <a:r>
              <a:rPr lang="en-US" dirty="0" smtClean="0"/>
              <a:t>harmony</a:t>
            </a:r>
            <a:r>
              <a:rPr lang="en-US" dirty="0"/>
              <a:t>. </a:t>
            </a:r>
          </a:p>
        </p:txBody>
      </p:sp>
    </p:spTree>
    <p:extLst>
      <p:ext uri="{BB962C8B-B14F-4D97-AF65-F5344CB8AC3E}">
        <p14:creationId xmlns:p14="http://schemas.microsoft.com/office/powerpoint/2010/main" val="3204149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pattFill prst="pct60">
          <a:fgClr>
            <a:schemeClr val="accent1"/>
          </a:fgClr>
          <a:bgClr>
            <a:schemeClr val="bg1"/>
          </a:bgClr>
        </a:pattFill>
        <a:effectLst/>
      </p:bgPr>
    </p:bg>
    <p:spTree>
      <p:nvGrpSpPr>
        <p:cNvPr id="1" name=""/>
        <p:cNvGrpSpPr/>
        <p:nvPr/>
      </p:nvGrpSpPr>
      <p:grpSpPr>
        <a:xfrm>
          <a:off x="0" y="0"/>
          <a:ext cx="0" cy="0"/>
          <a:chOff x="0" y="0"/>
          <a:chExt cx="0" cy="0"/>
        </a:xfrm>
      </p:grpSpPr>
      <p:sp>
        <p:nvSpPr>
          <p:cNvPr id="2" name="Rectangle 1"/>
          <p:cNvSpPr/>
          <p:nvPr/>
        </p:nvSpPr>
        <p:spPr>
          <a:xfrm>
            <a:off x="755576" y="548680"/>
            <a:ext cx="5868144" cy="5262979"/>
          </a:xfrm>
          <a:prstGeom prst="rect">
            <a:avLst/>
          </a:prstGeom>
        </p:spPr>
        <p:txBody>
          <a:bodyPr wrap="square">
            <a:spAutoFit/>
          </a:bodyPr>
          <a:lstStyle/>
          <a:p>
            <a:r>
              <a:rPr lang="sr-Latn-ME" sz="2400" b="1" dirty="0">
                <a:solidFill>
                  <a:srgbClr val="7030A0"/>
                </a:solidFill>
              </a:rPr>
              <a:t>E</a:t>
            </a:r>
            <a:r>
              <a:rPr lang="sr-Latn-ME" sz="2400" b="1" dirty="0" smtClean="0">
                <a:solidFill>
                  <a:srgbClr val="7030A0"/>
                </a:solidFill>
              </a:rPr>
              <a:t>ducational </a:t>
            </a:r>
            <a:r>
              <a:rPr lang="sr-Latn-ME" sz="2400" b="1" i="1" dirty="0" smtClean="0">
                <a:solidFill>
                  <a:srgbClr val="7030A0"/>
                </a:solidFill>
              </a:rPr>
              <a:t>need </a:t>
            </a:r>
            <a:r>
              <a:rPr lang="sr-Latn-ME" sz="2400" b="1" i="1" dirty="0">
                <a:solidFill>
                  <a:srgbClr val="7030A0"/>
                </a:solidFill>
              </a:rPr>
              <a:t>to be (or remain</a:t>
            </a:r>
            <a:r>
              <a:rPr lang="sr-Latn-ME" sz="2400" b="1" i="1" dirty="0" smtClean="0">
                <a:solidFill>
                  <a:srgbClr val="7030A0"/>
                </a:solidFill>
              </a:rPr>
              <a:t>)</a:t>
            </a:r>
            <a:r>
              <a:rPr lang="en-US" sz="2400" b="1" i="1" dirty="0" smtClean="0">
                <a:solidFill>
                  <a:srgbClr val="7030A0"/>
                </a:solidFill>
              </a:rPr>
              <a:t> </a:t>
            </a:r>
            <a:r>
              <a:rPr lang="sr-Latn-ME" sz="2400" b="1" i="1" dirty="0" smtClean="0">
                <a:solidFill>
                  <a:srgbClr val="7030A0"/>
                </a:solidFill>
              </a:rPr>
              <a:t>concerned </a:t>
            </a:r>
            <a:r>
              <a:rPr lang="sr-Latn-ME" sz="2400" b="1" i="1" dirty="0">
                <a:solidFill>
                  <a:srgbClr val="7030A0"/>
                </a:solidFill>
              </a:rPr>
              <a:t>with</a:t>
            </a:r>
            <a:r>
              <a:rPr lang="sr-Latn-ME" sz="2400" b="1" dirty="0">
                <a:solidFill>
                  <a:srgbClr val="7030A0"/>
                </a:solidFill>
              </a:rPr>
              <a:t>: </a:t>
            </a:r>
            <a:endParaRPr lang="en-US" sz="2400" b="1" dirty="0" smtClean="0">
              <a:solidFill>
                <a:srgbClr val="7030A0"/>
              </a:solidFill>
            </a:endParaRPr>
          </a:p>
          <a:p>
            <a:pPr marL="342900" indent="-342900">
              <a:buAutoNum type="arabicParenBoth"/>
            </a:pPr>
            <a:r>
              <a:rPr lang="sr-Latn-ME" sz="2400" b="1" dirty="0" smtClean="0">
                <a:solidFill>
                  <a:srgbClr val="7030A0"/>
                </a:solidFill>
              </a:rPr>
              <a:t>the </a:t>
            </a:r>
            <a:r>
              <a:rPr lang="sr-Latn-ME" sz="2400" b="1" dirty="0">
                <a:solidFill>
                  <a:srgbClr val="7030A0"/>
                </a:solidFill>
              </a:rPr>
              <a:t>manifestation of power</a:t>
            </a:r>
            <a:r>
              <a:rPr lang="sr-Latn-ME" sz="2400" b="1" dirty="0" smtClean="0">
                <a:solidFill>
                  <a:srgbClr val="7030A0"/>
                </a:solidFill>
              </a:rPr>
              <a:t>;</a:t>
            </a:r>
            <a:endParaRPr lang="en-US" sz="2400" b="1" dirty="0" smtClean="0">
              <a:solidFill>
                <a:srgbClr val="7030A0"/>
              </a:solidFill>
            </a:endParaRPr>
          </a:p>
          <a:p>
            <a:pPr marL="342900" indent="-342900">
              <a:buAutoNum type="arabicParenBoth"/>
            </a:pPr>
            <a:r>
              <a:rPr lang="sr-Latn-ME" sz="2400" b="1" dirty="0" smtClean="0">
                <a:solidFill>
                  <a:srgbClr val="7030A0"/>
                </a:solidFill>
              </a:rPr>
              <a:t>the entanglement in the constitution of </a:t>
            </a:r>
            <a:r>
              <a:rPr lang="en-US" sz="2400" b="1" dirty="0" smtClean="0">
                <a:solidFill>
                  <a:srgbClr val="7030A0"/>
                </a:solidFill>
              </a:rPr>
              <a:t>p</a:t>
            </a:r>
            <a:r>
              <a:rPr lang="sr-Latn-ME" sz="2400" b="1" dirty="0" smtClean="0">
                <a:solidFill>
                  <a:srgbClr val="7030A0"/>
                </a:solidFill>
              </a:rPr>
              <a:t>ower</a:t>
            </a:r>
            <a:r>
              <a:rPr lang="en-US" sz="2400" b="1" dirty="0" smtClean="0">
                <a:solidFill>
                  <a:srgbClr val="7030A0"/>
                </a:solidFill>
              </a:rPr>
              <a:t>  </a:t>
            </a:r>
            <a:r>
              <a:rPr lang="sr-Latn-ME" sz="2400" b="1" dirty="0" smtClean="0">
                <a:solidFill>
                  <a:srgbClr val="7030A0"/>
                </a:solidFill>
              </a:rPr>
              <a:t>structures; and </a:t>
            </a:r>
            <a:endParaRPr lang="en-US" sz="2400" b="1" dirty="0" smtClean="0">
              <a:solidFill>
                <a:srgbClr val="7030A0"/>
              </a:solidFill>
            </a:endParaRPr>
          </a:p>
          <a:p>
            <a:pPr marL="342900" indent="-342900">
              <a:buAutoNum type="arabicParenBoth"/>
            </a:pPr>
            <a:r>
              <a:rPr lang="sr-Latn-ME" sz="2400" b="1" dirty="0" smtClean="0">
                <a:solidFill>
                  <a:srgbClr val="7030A0"/>
                </a:solidFill>
              </a:rPr>
              <a:t>the </a:t>
            </a:r>
            <a:r>
              <a:rPr lang="sr-Latn-ME" sz="2400" b="1" dirty="0">
                <a:solidFill>
                  <a:srgbClr val="7030A0"/>
                </a:solidFill>
              </a:rPr>
              <a:t>order of knowledge and presentation that is appropriate for power analyses</a:t>
            </a:r>
            <a:r>
              <a:rPr lang="sr-Latn-ME" sz="2400" b="1" dirty="0" smtClean="0">
                <a:solidFill>
                  <a:srgbClr val="7030A0"/>
                </a:solidFill>
              </a:rPr>
              <a:t>.</a:t>
            </a:r>
            <a:endParaRPr lang="en-US" sz="2400" b="1" dirty="0" smtClean="0">
              <a:solidFill>
                <a:srgbClr val="7030A0"/>
              </a:solidFill>
            </a:endParaRPr>
          </a:p>
          <a:p>
            <a:pPr marL="342900" indent="-342900">
              <a:buAutoNum type="arabicParenBoth"/>
            </a:pPr>
            <a:endParaRPr lang="en-US" sz="2400" b="1" dirty="0">
              <a:solidFill>
                <a:srgbClr val="7030A0"/>
              </a:solidFill>
            </a:endParaRPr>
          </a:p>
          <a:p>
            <a:r>
              <a:rPr lang="en-US" sz="2400" b="1" dirty="0" smtClean="0">
                <a:solidFill>
                  <a:srgbClr val="7030A0"/>
                </a:solidFill>
              </a:rPr>
              <a:t>The </a:t>
            </a:r>
            <a:r>
              <a:rPr lang="sr-Latn-ME" sz="2400" b="1" dirty="0" smtClean="0">
                <a:solidFill>
                  <a:srgbClr val="7030A0"/>
                </a:solidFill>
              </a:rPr>
              <a:t>power </a:t>
            </a:r>
            <a:r>
              <a:rPr lang="sr-Latn-ME" sz="2400" b="1" dirty="0">
                <a:solidFill>
                  <a:srgbClr val="7030A0"/>
                </a:solidFill>
              </a:rPr>
              <a:t>does not (only) lie in the restrictions </a:t>
            </a:r>
            <a:r>
              <a:rPr lang="sr-Latn-ME" sz="2400" b="1" dirty="0" smtClean="0">
                <a:solidFill>
                  <a:srgbClr val="7030A0"/>
                </a:solidFill>
              </a:rPr>
              <a:t>of</a:t>
            </a:r>
            <a:r>
              <a:rPr lang="en-US" sz="2400" b="1" dirty="0" smtClean="0">
                <a:solidFill>
                  <a:srgbClr val="7030A0"/>
                </a:solidFill>
              </a:rPr>
              <a:t> </a:t>
            </a:r>
            <a:r>
              <a:rPr lang="sr-Latn-ME" sz="2400" b="1" dirty="0" smtClean="0">
                <a:solidFill>
                  <a:srgbClr val="7030A0"/>
                </a:solidFill>
              </a:rPr>
              <a:t>institutions </a:t>
            </a:r>
            <a:r>
              <a:rPr lang="sr-Latn-ME" sz="2400" b="1" dirty="0">
                <a:solidFill>
                  <a:srgbClr val="7030A0"/>
                </a:solidFill>
              </a:rPr>
              <a:t>and rules, but also in the binding nature of pedagogical ideals and images, i.e. </a:t>
            </a:r>
            <a:r>
              <a:rPr lang="sr-Latn-ME" sz="2400" b="1" dirty="0" smtClean="0">
                <a:solidFill>
                  <a:srgbClr val="7030A0"/>
                </a:solidFill>
              </a:rPr>
              <a:t>in</a:t>
            </a:r>
            <a:r>
              <a:rPr lang="en-US" sz="2400" b="1" dirty="0" smtClean="0">
                <a:solidFill>
                  <a:srgbClr val="7030A0"/>
                </a:solidFill>
              </a:rPr>
              <a:t> </a:t>
            </a:r>
            <a:r>
              <a:rPr lang="sr-Latn-ME" sz="2400" b="1" dirty="0" smtClean="0">
                <a:solidFill>
                  <a:srgbClr val="7030A0"/>
                </a:solidFill>
              </a:rPr>
              <a:t>elements </a:t>
            </a:r>
            <a:r>
              <a:rPr lang="sr-Latn-ME" sz="2400" b="1" dirty="0">
                <a:solidFill>
                  <a:srgbClr val="7030A0"/>
                </a:solidFill>
              </a:rPr>
              <a:t>that we usually appreciate.</a:t>
            </a:r>
            <a:endParaRPr lang="en-US" sz="2400" b="1" dirty="0">
              <a:solidFill>
                <a:srgbClr val="7030A0"/>
              </a:solidFill>
            </a:endParaRPr>
          </a:p>
        </p:txBody>
      </p:sp>
    </p:spTree>
    <p:extLst>
      <p:ext uri="{BB962C8B-B14F-4D97-AF65-F5344CB8AC3E}">
        <p14:creationId xmlns:p14="http://schemas.microsoft.com/office/powerpoint/2010/main" val="149968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gradFill>
          <a:gsLst>
            <a:gs pos="74000">
              <a:schemeClr val="bg2">
                <a:lumMod val="7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07504" y="0"/>
            <a:ext cx="9036496" cy="6740307"/>
          </a:xfrm>
          <a:prstGeom prst="rect">
            <a:avLst/>
          </a:prstGeom>
        </p:spPr>
        <p:txBody>
          <a:bodyPr wrap="square">
            <a:spAutoFit/>
          </a:bodyPr>
          <a:lstStyle/>
          <a:p>
            <a:r>
              <a:rPr lang="en-US" sz="1600" b="1" dirty="0"/>
              <a:t>Education makes people easy to lead, but difficult to drive</a:t>
            </a:r>
            <a:r>
              <a:rPr lang="en-US" sz="1600" b="1" dirty="0" smtClean="0"/>
              <a:t>; easy </a:t>
            </a:r>
            <a:r>
              <a:rPr lang="en-US" sz="1600" b="1" dirty="0"/>
              <a:t>to govern, but impossible to enslave</a:t>
            </a:r>
            <a:r>
              <a:rPr lang="en-US" sz="1600" b="1" dirty="0" smtClean="0"/>
              <a:t>.“  </a:t>
            </a:r>
            <a:r>
              <a:rPr lang="en-US" sz="1600" dirty="0" smtClean="0"/>
              <a:t>Henry </a:t>
            </a:r>
            <a:r>
              <a:rPr lang="en-US" sz="1600" dirty="0"/>
              <a:t>Peter, Lord </a:t>
            </a:r>
            <a:r>
              <a:rPr lang="en-US" sz="1600" dirty="0" smtClean="0"/>
              <a:t>Brougham </a:t>
            </a:r>
            <a:r>
              <a:rPr lang="en-US" sz="1600" i="1" dirty="0" smtClean="0"/>
              <a:t>"</a:t>
            </a:r>
            <a:r>
              <a:rPr lang="en-US" sz="1600" i="1" dirty="0"/>
              <a:t>The Present State of the Law"</a:t>
            </a:r>
            <a:r>
              <a:rPr lang="en-US" sz="1600" dirty="0"/>
              <a:t> </a:t>
            </a:r>
            <a:endParaRPr lang="en-US" sz="1600" dirty="0" smtClean="0"/>
          </a:p>
          <a:p>
            <a:endParaRPr lang="en-US" sz="1600" dirty="0"/>
          </a:p>
          <a:p>
            <a:r>
              <a:rPr lang="en-US" sz="1600" b="1" dirty="0">
                <a:solidFill>
                  <a:srgbClr val="7030A0"/>
                </a:solidFill>
              </a:rPr>
              <a:t>"If a man empties his purse into his head, no man can take it away from him. An investment in knowledge always pays the best interest</a:t>
            </a:r>
            <a:r>
              <a:rPr lang="en-US" sz="1600" b="1" dirty="0" smtClean="0">
                <a:solidFill>
                  <a:srgbClr val="7030A0"/>
                </a:solidFill>
              </a:rPr>
              <a:t>.“  </a:t>
            </a:r>
            <a:r>
              <a:rPr lang="en-US" sz="1600" i="1" dirty="0" smtClean="0">
                <a:solidFill>
                  <a:srgbClr val="7030A0"/>
                </a:solidFill>
              </a:rPr>
              <a:t>Benjamin </a:t>
            </a:r>
            <a:r>
              <a:rPr lang="en-US" sz="1600" i="1" dirty="0">
                <a:solidFill>
                  <a:srgbClr val="7030A0"/>
                </a:solidFill>
              </a:rPr>
              <a:t>Franklin</a:t>
            </a:r>
            <a:r>
              <a:rPr lang="en-US" sz="1600" dirty="0">
                <a:solidFill>
                  <a:srgbClr val="7030A0"/>
                </a:solidFill>
              </a:rPr>
              <a:t> </a:t>
            </a:r>
            <a:endParaRPr lang="en-US" sz="1600" dirty="0" smtClean="0">
              <a:solidFill>
                <a:srgbClr val="7030A0"/>
              </a:solidFill>
            </a:endParaRPr>
          </a:p>
          <a:p>
            <a:endParaRPr lang="en-US" sz="1600" dirty="0">
              <a:solidFill>
                <a:srgbClr val="7030A0"/>
              </a:solidFill>
            </a:endParaRPr>
          </a:p>
          <a:p>
            <a:r>
              <a:rPr lang="en-US" sz="1600" b="1" dirty="0">
                <a:solidFill>
                  <a:srgbClr val="FFFF00"/>
                </a:solidFill>
              </a:rPr>
              <a:t>"Enlighten the people generally, and tyranny and oppressions of body and mind will vanish like evil spirits at the dawn of day</a:t>
            </a:r>
            <a:r>
              <a:rPr lang="en-US" sz="1600" b="1" dirty="0" smtClean="0">
                <a:solidFill>
                  <a:srgbClr val="FFFF00"/>
                </a:solidFill>
              </a:rPr>
              <a:t>.“  </a:t>
            </a:r>
            <a:r>
              <a:rPr lang="en-US" sz="1600" i="1" dirty="0" smtClean="0">
                <a:solidFill>
                  <a:srgbClr val="FFFF00"/>
                </a:solidFill>
              </a:rPr>
              <a:t>Thomas </a:t>
            </a:r>
            <a:r>
              <a:rPr lang="en-US" sz="1600" i="1" dirty="0">
                <a:solidFill>
                  <a:srgbClr val="FFFF00"/>
                </a:solidFill>
              </a:rPr>
              <a:t>Jefferson</a:t>
            </a:r>
            <a:r>
              <a:rPr lang="en-US" sz="1600" dirty="0">
                <a:solidFill>
                  <a:srgbClr val="FFFF00"/>
                </a:solidFill>
              </a:rPr>
              <a:t> </a:t>
            </a:r>
            <a:endParaRPr lang="en-US" sz="1600" dirty="0" smtClean="0">
              <a:solidFill>
                <a:srgbClr val="FFFF00"/>
              </a:solidFill>
            </a:endParaRPr>
          </a:p>
          <a:p>
            <a:endParaRPr lang="en-US" sz="1600" dirty="0">
              <a:solidFill>
                <a:srgbClr val="FFFF00"/>
              </a:solidFill>
            </a:endParaRPr>
          </a:p>
          <a:p>
            <a:r>
              <a:rPr lang="en-US" sz="1600" b="1" dirty="0">
                <a:solidFill>
                  <a:srgbClr val="FF0000"/>
                </a:solidFill>
              </a:rPr>
              <a:t>"The educated differ from the uneducated as much as the living from the dead</a:t>
            </a:r>
            <a:r>
              <a:rPr lang="en-US" sz="1600" b="1" dirty="0" smtClean="0">
                <a:solidFill>
                  <a:srgbClr val="FF0000"/>
                </a:solidFill>
              </a:rPr>
              <a:t>.“</a:t>
            </a:r>
            <a:r>
              <a:rPr lang="en-US" sz="1600" dirty="0" smtClean="0">
                <a:solidFill>
                  <a:srgbClr val="FF0000"/>
                </a:solidFill>
              </a:rPr>
              <a:t> </a:t>
            </a:r>
            <a:r>
              <a:rPr lang="en-US" sz="1600" i="1" dirty="0" smtClean="0">
                <a:solidFill>
                  <a:srgbClr val="FF0000"/>
                </a:solidFill>
              </a:rPr>
              <a:t>Aristotle</a:t>
            </a:r>
            <a:r>
              <a:rPr lang="en-US" sz="1600" dirty="0" smtClean="0">
                <a:solidFill>
                  <a:srgbClr val="FF0000"/>
                </a:solidFill>
              </a:rPr>
              <a:t> </a:t>
            </a:r>
            <a:endParaRPr lang="en-US" sz="1600" dirty="0">
              <a:solidFill>
                <a:srgbClr val="FF0000"/>
              </a:solidFill>
            </a:endParaRPr>
          </a:p>
          <a:p>
            <a:r>
              <a:rPr lang="en-US" sz="1600" dirty="0" smtClean="0">
                <a:solidFill>
                  <a:srgbClr val="FF0000"/>
                </a:solidFill>
              </a:rPr>
              <a:t>Robert </a:t>
            </a:r>
            <a:r>
              <a:rPr lang="en-US" sz="1600" dirty="0">
                <a:solidFill>
                  <a:srgbClr val="FF0000"/>
                </a:solidFill>
              </a:rPr>
              <a:t>Maynard </a:t>
            </a:r>
            <a:r>
              <a:rPr lang="en-US" sz="1600" dirty="0" smtClean="0">
                <a:solidFill>
                  <a:srgbClr val="FF0000"/>
                </a:solidFill>
              </a:rPr>
              <a:t>Hutchins </a:t>
            </a:r>
            <a:r>
              <a:rPr lang="en-US" sz="1600" i="1" dirty="0" smtClean="0">
                <a:solidFill>
                  <a:srgbClr val="FF0000"/>
                </a:solidFill>
              </a:rPr>
              <a:t>The </a:t>
            </a:r>
            <a:r>
              <a:rPr lang="en-US" sz="1600" i="1" dirty="0">
                <a:solidFill>
                  <a:srgbClr val="FF0000"/>
                </a:solidFill>
              </a:rPr>
              <a:t>Political Animal</a:t>
            </a:r>
            <a:r>
              <a:rPr lang="en-US" sz="1600" dirty="0">
                <a:solidFill>
                  <a:srgbClr val="FF0000"/>
                </a:solidFill>
              </a:rPr>
              <a:t> </a:t>
            </a:r>
            <a:endParaRPr lang="en-US" sz="1600" dirty="0" smtClean="0">
              <a:solidFill>
                <a:srgbClr val="FF0000"/>
              </a:solidFill>
            </a:endParaRPr>
          </a:p>
          <a:p>
            <a:endParaRPr lang="en-US" sz="1600" dirty="0">
              <a:solidFill>
                <a:srgbClr val="BD3375"/>
              </a:solidFill>
            </a:endParaRPr>
          </a:p>
          <a:p>
            <a:r>
              <a:rPr lang="en-US" sz="1600" b="1" dirty="0">
                <a:solidFill>
                  <a:srgbClr val="BD3375"/>
                </a:solidFill>
              </a:rPr>
              <a:t>"Education is a better safeguard of liberty than a standing army</a:t>
            </a:r>
            <a:r>
              <a:rPr lang="en-US" sz="1600" b="1" dirty="0" smtClean="0">
                <a:solidFill>
                  <a:srgbClr val="BD3375"/>
                </a:solidFill>
              </a:rPr>
              <a:t>.“ </a:t>
            </a:r>
            <a:r>
              <a:rPr lang="en-US" sz="1600" i="1" dirty="0" smtClean="0">
                <a:solidFill>
                  <a:srgbClr val="BD3375"/>
                </a:solidFill>
              </a:rPr>
              <a:t>Edward </a:t>
            </a:r>
            <a:r>
              <a:rPr lang="en-US" sz="1600" i="1" dirty="0">
                <a:solidFill>
                  <a:srgbClr val="BD3375"/>
                </a:solidFill>
              </a:rPr>
              <a:t>Everett</a:t>
            </a:r>
            <a:r>
              <a:rPr lang="en-US" sz="1600" dirty="0">
                <a:solidFill>
                  <a:srgbClr val="BD3375"/>
                </a:solidFill>
              </a:rPr>
              <a:t> </a:t>
            </a:r>
            <a:endParaRPr lang="en-US" sz="1600" dirty="0" smtClean="0">
              <a:solidFill>
                <a:srgbClr val="BD3375"/>
              </a:solidFill>
            </a:endParaRPr>
          </a:p>
          <a:p>
            <a:endParaRPr lang="en-US" sz="1600" dirty="0"/>
          </a:p>
          <a:p>
            <a:r>
              <a:rPr lang="en-US" sz="1600" b="1" dirty="0">
                <a:solidFill>
                  <a:srgbClr val="002060"/>
                </a:solidFill>
              </a:rPr>
              <a:t>"Learned Institutions ought to be favorite objects with every free people. They throw that light over the public mind which is the best security against crafty &amp; dangerous encroachments on the public liberty</a:t>
            </a:r>
            <a:r>
              <a:rPr lang="en-US" sz="1600" b="1" dirty="0" smtClean="0">
                <a:solidFill>
                  <a:srgbClr val="002060"/>
                </a:solidFill>
              </a:rPr>
              <a:t>.“ </a:t>
            </a:r>
            <a:r>
              <a:rPr lang="en-US" sz="1600" i="1" dirty="0" smtClean="0">
                <a:solidFill>
                  <a:srgbClr val="002060"/>
                </a:solidFill>
              </a:rPr>
              <a:t>James </a:t>
            </a:r>
            <a:r>
              <a:rPr lang="en-US" sz="1600" i="1" dirty="0">
                <a:solidFill>
                  <a:srgbClr val="002060"/>
                </a:solidFill>
              </a:rPr>
              <a:t>Madison</a:t>
            </a:r>
            <a:r>
              <a:rPr lang="en-US" sz="1600" dirty="0">
                <a:solidFill>
                  <a:srgbClr val="002060"/>
                </a:solidFill>
              </a:rPr>
              <a:t> </a:t>
            </a:r>
            <a:endParaRPr lang="en-US" sz="1600" dirty="0" smtClean="0">
              <a:solidFill>
                <a:srgbClr val="002060"/>
              </a:solidFill>
            </a:endParaRPr>
          </a:p>
          <a:p>
            <a:endParaRPr lang="en-US" sz="1600" dirty="0"/>
          </a:p>
          <a:p>
            <a:r>
              <a:rPr lang="en-US" sz="1600" b="1" dirty="0" smtClean="0">
                <a:solidFill>
                  <a:schemeClr val="accent6">
                    <a:lumMod val="50000"/>
                  </a:schemeClr>
                </a:solidFill>
              </a:rPr>
              <a:t> </a:t>
            </a:r>
            <a:r>
              <a:rPr lang="sr-Latn-ME" sz="1600" b="1" dirty="0">
                <a:solidFill>
                  <a:schemeClr val="accent6">
                    <a:lumMod val="50000"/>
                  </a:schemeClr>
                </a:solidFill>
              </a:rPr>
              <a:t>"Education is a companion which no misfortune can depress, no crime can destroy, no enemy can alienate, no despotism can enslave. At home, a friend, abroad an introduction. In solitude, a solace, and in society, an ornament. It hastens vice, it guides virtue; it gives, at once, grace and government to genius. Without it, what is man? A splendid slave, a reasoning savage." </a:t>
            </a:r>
            <a:r>
              <a:rPr lang="sr-Latn-ME" sz="1600" i="1" dirty="0">
                <a:solidFill>
                  <a:schemeClr val="accent6">
                    <a:lumMod val="50000"/>
                  </a:schemeClr>
                </a:solidFill>
              </a:rPr>
              <a:t>James </a:t>
            </a:r>
            <a:r>
              <a:rPr lang="sr-Latn-ME" sz="1600" i="1" dirty="0" smtClean="0">
                <a:solidFill>
                  <a:schemeClr val="accent6">
                    <a:lumMod val="50000"/>
                  </a:schemeClr>
                </a:solidFill>
              </a:rPr>
              <a:t>Addison</a:t>
            </a:r>
            <a:endParaRPr lang="en-US" sz="1600" i="1" dirty="0" smtClean="0">
              <a:solidFill>
                <a:schemeClr val="accent6">
                  <a:lumMod val="50000"/>
                </a:schemeClr>
              </a:solidFill>
            </a:endParaRPr>
          </a:p>
          <a:p>
            <a:endParaRPr lang="en-US" sz="1600" dirty="0"/>
          </a:p>
          <a:p>
            <a:r>
              <a:rPr lang="sr-Latn-ME" sz="1600" b="1" dirty="0">
                <a:solidFill>
                  <a:schemeClr val="accent6">
                    <a:lumMod val="50000"/>
                  </a:schemeClr>
                </a:solidFill>
              </a:rPr>
              <a:t>" </a:t>
            </a:r>
            <a:r>
              <a:rPr lang="sr-Latn-ME" sz="1600" b="1" dirty="0" smtClean="0">
                <a:solidFill>
                  <a:srgbClr val="CC3300"/>
                </a:solidFill>
              </a:rPr>
              <a:t>I </a:t>
            </a:r>
            <a:r>
              <a:rPr lang="sr-Latn-ME" sz="1600" b="1" i="1" dirty="0">
                <a:solidFill>
                  <a:srgbClr val="CC3300"/>
                </a:solidFill>
              </a:rPr>
              <a:t>can not think of no more valiable asset to our </a:t>
            </a:r>
            <a:r>
              <a:rPr lang="sr-Latn-ME" sz="1600" b="1" i="1" dirty="0" smtClean="0">
                <a:solidFill>
                  <a:srgbClr val="CC3300"/>
                </a:solidFill>
              </a:rPr>
              <a:t>country</a:t>
            </a:r>
            <a:r>
              <a:rPr lang="en-US" sz="1600" b="1" i="1" dirty="0" smtClean="0">
                <a:solidFill>
                  <a:srgbClr val="CC3300"/>
                </a:solidFill>
              </a:rPr>
              <a:t> </a:t>
            </a:r>
            <a:r>
              <a:rPr lang="sr-Latn-ME" sz="1600" b="1" i="1" dirty="0" smtClean="0">
                <a:solidFill>
                  <a:srgbClr val="CC3300"/>
                </a:solidFill>
              </a:rPr>
              <a:t>then </a:t>
            </a:r>
            <a:r>
              <a:rPr lang="sr-Latn-ME" sz="1600" b="1" i="1" dirty="0">
                <a:solidFill>
                  <a:srgbClr val="CC3300"/>
                </a:solidFill>
              </a:rPr>
              <a:t>the frendship of future world leaders who have been educated </a:t>
            </a:r>
            <a:r>
              <a:rPr lang="sr-Latn-ME" sz="1600" b="1" i="1" dirty="0" smtClean="0">
                <a:solidFill>
                  <a:srgbClr val="CC3300"/>
                </a:solidFill>
              </a:rPr>
              <a:t>here</a:t>
            </a:r>
            <a:r>
              <a:rPr lang="sr-Latn-ME" sz="1600" b="1" dirty="0">
                <a:solidFill>
                  <a:schemeClr val="accent6">
                    <a:lumMod val="50000"/>
                  </a:schemeClr>
                </a:solidFill>
              </a:rPr>
              <a:t> "</a:t>
            </a:r>
            <a:r>
              <a:rPr lang="sr-Latn-ME" sz="1600" i="1" dirty="0" smtClean="0">
                <a:solidFill>
                  <a:srgbClr val="CC3300"/>
                </a:solidFill>
              </a:rPr>
              <a:t>.</a:t>
            </a:r>
            <a:r>
              <a:rPr lang="en-US" sz="1600" i="1" dirty="0" smtClean="0">
                <a:solidFill>
                  <a:srgbClr val="CC3300"/>
                </a:solidFill>
              </a:rPr>
              <a:t>(</a:t>
            </a:r>
            <a:r>
              <a:rPr lang="sr-Latn-ME" sz="1600" i="1" dirty="0" smtClean="0">
                <a:solidFill>
                  <a:srgbClr val="CC3300"/>
                </a:solidFill>
              </a:rPr>
              <a:t> </a:t>
            </a:r>
            <a:r>
              <a:rPr lang="sr-Latn-ME" sz="1600" i="1" dirty="0">
                <a:solidFill>
                  <a:srgbClr val="CC3300"/>
                </a:solidFill>
              </a:rPr>
              <a:t>Soft </a:t>
            </a:r>
            <a:r>
              <a:rPr lang="sr-Latn-ME" sz="1600" i="1" dirty="0" smtClean="0">
                <a:solidFill>
                  <a:srgbClr val="CC3300"/>
                </a:solidFill>
              </a:rPr>
              <a:t>powe</a:t>
            </a:r>
            <a:r>
              <a:rPr lang="en-US" sz="1600" i="1" dirty="0" smtClean="0">
                <a:solidFill>
                  <a:srgbClr val="CC3300"/>
                </a:solidFill>
              </a:rPr>
              <a:t> </a:t>
            </a:r>
            <a:r>
              <a:rPr lang="sr-Latn-ME" sz="1600" i="1" dirty="0" smtClean="0">
                <a:solidFill>
                  <a:srgbClr val="CC3300"/>
                </a:solidFill>
              </a:rPr>
              <a:t>r</a:t>
            </a:r>
            <a:r>
              <a:rPr lang="en-US" sz="1600" i="1" dirty="0" smtClean="0">
                <a:solidFill>
                  <a:srgbClr val="CC3300"/>
                </a:solidFill>
              </a:rPr>
              <a:t>) </a:t>
            </a:r>
            <a:r>
              <a:rPr lang="sr-Latn-ME" sz="1600" dirty="0" smtClean="0">
                <a:solidFill>
                  <a:srgbClr val="CC3300"/>
                </a:solidFill>
              </a:rPr>
              <a:t>Colin </a:t>
            </a:r>
            <a:r>
              <a:rPr lang="sr-Latn-ME" sz="1600" dirty="0">
                <a:solidFill>
                  <a:srgbClr val="CC3300"/>
                </a:solidFill>
              </a:rPr>
              <a:t>Power, former US </a:t>
            </a:r>
            <a:r>
              <a:rPr lang="sr-Latn-ME" sz="1600" dirty="0" smtClean="0">
                <a:solidFill>
                  <a:srgbClr val="CC3300"/>
                </a:solidFill>
              </a:rPr>
              <a:t>secretary</a:t>
            </a:r>
            <a:r>
              <a:rPr lang="en-US" sz="1600" dirty="0" smtClean="0">
                <a:solidFill>
                  <a:srgbClr val="CC3300"/>
                </a:solidFill>
              </a:rPr>
              <a:t>)</a:t>
            </a:r>
            <a:r>
              <a:rPr lang="sr-Latn-ME" sz="1600" dirty="0" smtClean="0">
                <a:solidFill>
                  <a:srgbClr val="CC3300"/>
                </a:solidFill>
              </a:rPr>
              <a:t> </a:t>
            </a:r>
            <a:endParaRPr lang="en-US" sz="1600" dirty="0">
              <a:solidFill>
                <a:srgbClr val="CC3300"/>
              </a:solidFill>
            </a:endParaRPr>
          </a:p>
        </p:txBody>
      </p:sp>
    </p:spTree>
    <p:extLst>
      <p:ext uri="{BB962C8B-B14F-4D97-AF65-F5344CB8AC3E}">
        <p14:creationId xmlns:p14="http://schemas.microsoft.com/office/powerpoint/2010/main" val="3833892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656" y="1341923"/>
            <a:ext cx="5688632" cy="4247317"/>
          </a:xfrm>
          <a:prstGeom prst="rect">
            <a:avLst/>
          </a:prstGeom>
        </p:spPr>
        <p:txBody>
          <a:bodyPr wrap="square">
            <a:spAutoFit/>
          </a:bodyPr>
          <a:lstStyle/>
          <a:p>
            <a:r>
              <a:rPr lang="fr-FR" dirty="0" err="1">
                <a:solidFill>
                  <a:srgbClr val="FF6600"/>
                </a:solidFill>
                <a:latin typeface="Arial Black" panose="020B0A04020102020204" pitchFamily="34" charset="0"/>
              </a:rPr>
              <a:t>Conflict</a:t>
            </a:r>
            <a:r>
              <a:rPr lang="fr-FR" dirty="0">
                <a:solidFill>
                  <a:srgbClr val="FF6600"/>
                </a:solidFill>
                <a:latin typeface="Arial Black" panose="020B0A04020102020204" pitchFamily="34" charset="0"/>
              </a:rPr>
              <a:t> </a:t>
            </a:r>
            <a:r>
              <a:rPr lang="fr-FR" dirty="0" err="1">
                <a:solidFill>
                  <a:srgbClr val="FF6600"/>
                </a:solidFill>
                <a:latin typeface="Arial Black" panose="020B0A04020102020204" pitchFamily="34" charset="0"/>
              </a:rPr>
              <a:t>between</a:t>
            </a:r>
            <a:r>
              <a:rPr lang="fr-FR" dirty="0">
                <a:solidFill>
                  <a:srgbClr val="FF6600"/>
                </a:solidFill>
                <a:latin typeface="Arial Black" panose="020B0A04020102020204" pitchFamily="34" charset="0"/>
              </a:rPr>
              <a:t> science and </a:t>
            </a:r>
            <a:r>
              <a:rPr lang="fr-FR" dirty="0" err="1" smtClean="0">
                <a:solidFill>
                  <a:srgbClr val="FF6600"/>
                </a:solidFill>
                <a:latin typeface="Arial Black" panose="020B0A04020102020204" pitchFamily="34" charset="0"/>
              </a:rPr>
              <a:t>ideology</a:t>
            </a:r>
            <a:endParaRPr lang="sr-Latn-ME" dirty="0" smtClean="0">
              <a:solidFill>
                <a:srgbClr val="FF6600"/>
              </a:solidFill>
              <a:latin typeface="Arial Black" panose="020B0A04020102020204" pitchFamily="34" charset="0"/>
            </a:endParaRPr>
          </a:p>
          <a:p>
            <a:r>
              <a:rPr lang="fr-FR" dirty="0">
                <a:solidFill>
                  <a:srgbClr val="FF6600"/>
                </a:solidFill>
                <a:latin typeface="Arial Black" panose="020B0A04020102020204" pitchFamily="34" charset="0"/>
              </a:rPr>
              <a:t/>
            </a:r>
            <a:br>
              <a:rPr lang="fr-FR" dirty="0">
                <a:solidFill>
                  <a:srgbClr val="FF6600"/>
                </a:solidFill>
                <a:latin typeface="Arial Black" panose="020B0A04020102020204" pitchFamily="34" charset="0"/>
              </a:rPr>
            </a:br>
            <a:r>
              <a:rPr lang="fr-FR" dirty="0" smtClean="0">
                <a:solidFill>
                  <a:srgbClr val="3366FF"/>
                </a:solidFill>
              </a:rPr>
              <a:t>Giordano </a:t>
            </a:r>
            <a:r>
              <a:rPr lang="fr-FR" dirty="0" err="1">
                <a:solidFill>
                  <a:srgbClr val="3366FF"/>
                </a:solidFill>
              </a:rPr>
              <a:t>Bruno’s</a:t>
            </a:r>
            <a:r>
              <a:rPr lang="fr-FR" dirty="0">
                <a:solidFill>
                  <a:srgbClr val="3366FF"/>
                </a:solidFill>
              </a:rPr>
              <a:t> </a:t>
            </a:r>
            <a:r>
              <a:rPr lang="fr-FR" dirty="0" err="1"/>
              <a:t>bonfire</a:t>
            </a:r>
            <a:r>
              <a:rPr lang="fr-FR" dirty="0"/>
              <a:t>  in 1600,</a:t>
            </a:r>
            <a:br>
              <a:rPr lang="fr-FR" dirty="0"/>
            </a:br>
            <a:r>
              <a:rPr lang="fr-FR" dirty="0"/>
              <a:t> </a:t>
            </a:r>
            <a:r>
              <a:rPr lang="fr-FR" dirty="0" err="1"/>
              <a:t>guilty</a:t>
            </a:r>
            <a:r>
              <a:rPr lang="fr-FR" dirty="0"/>
              <a:t> for «  the </a:t>
            </a:r>
            <a:r>
              <a:rPr lang="fr-FR" dirty="0" err="1"/>
              <a:t>plurality</a:t>
            </a:r>
            <a:r>
              <a:rPr lang="fr-FR" dirty="0"/>
              <a:t> of </a:t>
            </a:r>
            <a:r>
              <a:rPr lang="fr-FR" dirty="0" err="1"/>
              <a:t>worlds</a:t>
            </a:r>
            <a:r>
              <a:rPr lang="fr-FR" dirty="0"/>
              <a:t> »</a:t>
            </a:r>
            <a:br>
              <a:rPr lang="fr-FR" dirty="0"/>
            </a:br>
            <a:r>
              <a:rPr lang="fr-FR" dirty="0"/>
              <a:t/>
            </a:r>
            <a:br>
              <a:rPr lang="fr-FR" dirty="0"/>
            </a:br>
            <a:r>
              <a:rPr lang="fr-FR" dirty="0">
                <a:solidFill>
                  <a:srgbClr val="3366FF"/>
                </a:solidFill>
              </a:rPr>
              <a:t>Galileo </a:t>
            </a:r>
            <a:r>
              <a:rPr lang="fr-FR" dirty="0" err="1">
                <a:solidFill>
                  <a:srgbClr val="3366FF"/>
                </a:solidFill>
              </a:rPr>
              <a:t>Galilei</a:t>
            </a:r>
            <a:r>
              <a:rPr lang="fr-FR" dirty="0">
                <a:solidFill>
                  <a:srgbClr val="3366FF"/>
                </a:solidFill>
              </a:rPr>
              <a:t> </a:t>
            </a:r>
            <a:r>
              <a:rPr lang="fr-FR" dirty="0"/>
              <a:t>1564-1642</a:t>
            </a:r>
            <a:br>
              <a:rPr lang="fr-FR" dirty="0"/>
            </a:br>
            <a:r>
              <a:rPr lang="fr-FR" dirty="0" err="1"/>
              <a:t>guilty</a:t>
            </a:r>
            <a:r>
              <a:rPr lang="fr-FR" dirty="0"/>
              <a:t> of « </a:t>
            </a:r>
            <a:r>
              <a:rPr lang="fr-FR" dirty="0" err="1">
                <a:solidFill>
                  <a:schemeClr val="accent1">
                    <a:lumMod val="50000"/>
                  </a:schemeClr>
                </a:solidFill>
              </a:rPr>
              <a:t>Copernicanism</a:t>
            </a:r>
            <a:r>
              <a:rPr lang="fr-FR" dirty="0">
                <a:solidFill>
                  <a:schemeClr val="accent1">
                    <a:lumMod val="50000"/>
                  </a:schemeClr>
                </a:solidFill>
              </a:rPr>
              <a:t> </a:t>
            </a:r>
            <a:r>
              <a:rPr lang="fr-FR" dirty="0" smtClean="0">
                <a:solidFill>
                  <a:schemeClr val="accent1">
                    <a:lumMod val="50000"/>
                  </a:schemeClr>
                </a:solidFill>
              </a:rPr>
              <a:t>»</a:t>
            </a:r>
            <a:endParaRPr lang="sr-Latn-ME" dirty="0" smtClean="0">
              <a:solidFill>
                <a:schemeClr val="accent1">
                  <a:lumMod val="50000"/>
                </a:schemeClr>
              </a:solidFill>
            </a:endParaRPr>
          </a:p>
          <a:p>
            <a:endParaRPr lang="sr-Latn-ME" dirty="0" smtClean="0">
              <a:solidFill>
                <a:schemeClr val="accent1">
                  <a:lumMod val="50000"/>
                </a:schemeClr>
              </a:solidFill>
            </a:endParaRPr>
          </a:p>
          <a:p>
            <a:r>
              <a:rPr lang="fr-FR" dirty="0"/>
              <a:t>Soviet Union in the </a:t>
            </a:r>
            <a:r>
              <a:rPr lang="fr-FR" dirty="0" err="1"/>
              <a:t>Stalin</a:t>
            </a:r>
            <a:r>
              <a:rPr lang="fr-FR" dirty="0"/>
              <a:t> </a:t>
            </a:r>
            <a:r>
              <a:rPr lang="fr-FR" dirty="0" err="1"/>
              <a:t>era</a:t>
            </a:r>
            <a:endParaRPr lang="fr-FR" dirty="0"/>
          </a:p>
          <a:p>
            <a:r>
              <a:rPr lang="fr-FR" dirty="0" err="1">
                <a:solidFill>
                  <a:srgbClr val="FF0000"/>
                </a:solidFill>
              </a:rPr>
              <a:t>Genetics</a:t>
            </a:r>
            <a:r>
              <a:rPr lang="fr-FR" dirty="0"/>
              <a:t> « </a:t>
            </a:r>
            <a:r>
              <a:rPr lang="fr-FR" dirty="0" err="1"/>
              <a:t>reactionnary</a:t>
            </a:r>
            <a:r>
              <a:rPr lang="fr-FR" dirty="0"/>
              <a:t> bourgeois science »</a:t>
            </a:r>
            <a:br>
              <a:rPr lang="fr-FR" dirty="0"/>
            </a:br>
            <a:r>
              <a:rPr lang="fr-FR" dirty="0">
                <a:solidFill>
                  <a:srgbClr val="0000FF"/>
                </a:solidFill>
              </a:rPr>
              <a:t>Lyssenko</a:t>
            </a:r>
            <a:r>
              <a:rPr lang="fr-FR" dirty="0"/>
              <a:t> “</a:t>
            </a:r>
            <a:r>
              <a:rPr lang="fr-FR" dirty="0" err="1"/>
              <a:t>inheritance</a:t>
            </a:r>
            <a:r>
              <a:rPr lang="fr-FR" dirty="0"/>
              <a:t> of </a:t>
            </a:r>
            <a:r>
              <a:rPr lang="fr-FR" dirty="0" err="1"/>
              <a:t>acquired</a:t>
            </a:r>
            <a:r>
              <a:rPr lang="fr-FR" dirty="0"/>
              <a:t> </a:t>
            </a:r>
            <a:r>
              <a:rPr lang="fr-FR" dirty="0" err="1"/>
              <a:t>characteristics</a:t>
            </a:r>
            <a:r>
              <a:rPr lang="fr-FR" dirty="0"/>
              <a:t>“</a:t>
            </a:r>
            <a:br>
              <a:rPr lang="fr-FR" dirty="0"/>
            </a:br>
            <a:r>
              <a:rPr lang="fr-FR" dirty="0" err="1">
                <a:solidFill>
                  <a:srgbClr val="0000FF"/>
                </a:solidFill>
              </a:rPr>
              <a:t>Vavilov</a:t>
            </a:r>
            <a:r>
              <a:rPr lang="fr-FR" dirty="0"/>
              <a:t>, a </a:t>
            </a:r>
            <a:r>
              <a:rPr lang="fr-FR" dirty="0" err="1"/>
              <a:t>great</a:t>
            </a:r>
            <a:r>
              <a:rPr lang="fr-FR" dirty="0"/>
              <a:t> </a:t>
            </a:r>
            <a:r>
              <a:rPr lang="fr-FR" dirty="0" err="1"/>
              <a:t>geneticist</a:t>
            </a:r>
            <a:r>
              <a:rPr lang="fr-FR" dirty="0"/>
              <a:t>, </a:t>
            </a:r>
            <a:r>
              <a:rPr lang="fr-FR" dirty="0" err="1"/>
              <a:t>arrested</a:t>
            </a:r>
            <a:r>
              <a:rPr lang="fr-FR" dirty="0"/>
              <a:t>, </a:t>
            </a:r>
            <a:r>
              <a:rPr lang="fr-FR" dirty="0" err="1"/>
              <a:t>sentenced</a:t>
            </a:r>
            <a:r>
              <a:rPr lang="fr-FR" dirty="0"/>
              <a:t> to </a:t>
            </a:r>
            <a:r>
              <a:rPr lang="fr-FR" dirty="0" err="1"/>
              <a:t>death</a:t>
            </a:r>
            <a:r>
              <a:rPr lang="fr-FR" dirty="0"/>
              <a:t> penalty and dies in prison in </a:t>
            </a:r>
            <a:r>
              <a:rPr lang="fr-FR" dirty="0" smtClean="0"/>
              <a:t>1943</a:t>
            </a:r>
            <a:endParaRPr lang="sr-Latn-ME" dirty="0" smtClean="0"/>
          </a:p>
          <a:p>
            <a:r>
              <a:rPr lang="sr-Latn-ME" dirty="0" smtClean="0"/>
              <a:t>....</a:t>
            </a:r>
            <a:r>
              <a:rPr lang="fr-FR" dirty="0">
                <a:solidFill>
                  <a:schemeClr val="accent1">
                    <a:lumMod val="50000"/>
                  </a:schemeClr>
                </a:solidFill>
              </a:rPr>
              <a:t/>
            </a:r>
            <a:br>
              <a:rPr lang="fr-FR" dirty="0">
                <a:solidFill>
                  <a:schemeClr val="accent1">
                    <a:lumMod val="50000"/>
                  </a:schemeClr>
                </a:solidFill>
              </a:rPr>
            </a:br>
            <a:endParaRPr lang="sr-Latn-ME" dirty="0"/>
          </a:p>
        </p:txBody>
      </p:sp>
    </p:spTree>
    <p:extLst>
      <p:ext uri="{BB962C8B-B14F-4D97-AF65-F5344CB8AC3E}">
        <p14:creationId xmlns:p14="http://schemas.microsoft.com/office/powerpoint/2010/main" val="3804151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Rectangle 1"/>
          <p:cNvSpPr/>
          <p:nvPr/>
        </p:nvSpPr>
        <p:spPr>
          <a:xfrm>
            <a:off x="1331640" y="1196752"/>
            <a:ext cx="5526360" cy="4431983"/>
          </a:xfrm>
          <a:prstGeom prst="rect">
            <a:avLst/>
          </a:prstGeom>
        </p:spPr>
        <p:txBody>
          <a:bodyPr wrap="square">
            <a:spAutoFit/>
          </a:bodyPr>
          <a:lstStyle/>
          <a:p>
            <a:r>
              <a:rPr lang="fr-FR" sz="3600" dirty="0">
                <a:solidFill>
                  <a:srgbClr val="CC3300"/>
                </a:solidFill>
              </a:rPr>
              <a:t>Is </a:t>
            </a:r>
            <a:r>
              <a:rPr lang="fr-FR" sz="3600" dirty="0" err="1">
                <a:solidFill>
                  <a:srgbClr val="CC3300"/>
                </a:solidFill>
              </a:rPr>
              <a:t>that</a:t>
            </a:r>
            <a:r>
              <a:rPr lang="fr-FR" sz="3600" dirty="0">
                <a:solidFill>
                  <a:srgbClr val="CC3300"/>
                </a:solidFill>
              </a:rPr>
              <a:t> all </a:t>
            </a:r>
            <a:r>
              <a:rPr lang="fr-FR" sz="3600" dirty="0" err="1">
                <a:solidFill>
                  <a:srgbClr val="CC3300"/>
                </a:solidFill>
              </a:rPr>
              <a:t>behind</a:t>
            </a:r>
            <a:r>
              <a:rPr lang="fr-FR" sz="3600" dirty="0">
                <a:solidFill>
                  <a:srgbClr val="CC3300"/>
                </a:solidFill>
              </a:rPr>
              <a:t> </a:t>
            </a:r>
            <a:r>
              <a:rPr lang="fr-FR" sz="3600" dirty="0" smtClean="0">
                <a:solidFill>
                  <a:srgbClr val="CC3300"/>
                </a:solidFill>
              </a:rPr>
              <a:t>us </a:t>
            </a:r>
            <a:r>
              <a:rPr lang="fr-FR" sz="4000" dirty="0" smtClean="0">
                <a:solidFill>
                  <a:srgbClr val="CC3300"/>
                </a:solidFill>
              </a:rPr>
              <a:t>? </a:t>
            </a:r>
          </a:p>
          <a:p>
            <a:endParaRPr lang="fr-FR" sz="4000" dirty="0" smtClean="0">
              <a:solidFill>
                <a:srgbClr val="CC3300"/>
              </a:solidFill>
            </a:endParaRPr>
          </a:p>
          <a:p>
            <a:r>
              <a:rPr lang="fr-FR" sz="2400" dirty="0" err="1" smtClean="0">
                <a:solidFill>
                  <a:srgbClr val="FF0000"/>
                </a:solidFill>
              </a:rPr>
              <a:t>Unfortunately</a:t>
            </a:r>
            <a:r>
              <a:rPr lang="fr-FR" sz="2400" dirty="0" smtClean="0">
                <a:solidFill>
                  <a:srgbClr val="FF0000"/>
                </a:solidFill>
              </a:rPr>
              <a:t> </a:t>
            </a:r>
            <a:r>
              <a:rPr lang="fr-FR" sz="2400" dirty="0" smtClean="0">
                <a:solidFill>
                  <a:srgbClr val="FF0000"/>
                </a:solidFill>
              </a:rPr>
              <a:t>no:</a:t>
            </a:r>
          </a:p>
          <a:p>
            <a:endParaRPr lang="fr-FR" dirty="0" smtClean="0"/>
          </a:p>
          <a:p>
            <a:r>
              <a:rPr lang="fr-FR" sz="2000" dirty="0" err="1" smtClean="0"/>
              <a:t>there</a:t>
            </a:r>
            <a:r>
              <a:rPr lang="fr-FR" sz="2000" dirty="0" smtClean="0"/>
              <a:t> </a:t>
            </a:r>
            <a:r>
              <a:rPr lang="fr-FR" sz="2000" dirty="0"/>
              <a:t>are constant </a:t>
            </a:r>
            <a:r>
              <a:rPr lang="fr-FR" sz="2000" dirty="0" err="1"/>
              <a:t>attacks</a:t>
            </a:r>
            <a:r>
              <a:rPr lang="fr-FR" sz="2000" dirty="0"/>
              <a:t> </a:t>
            </a:r>
            <a:r>
              <a:rPr lang="fr-FR" sz="2000" dirty="0" err="1"/>
              <a:t>against</a:t>
            </a:r>
            <a:r>
              <a:rPr lang="fr-FR" sz="2000" dirty="0"/>
              <a:t> science </a:t>
            </a:r>
            <a:br>
              <a:rPr lang="fr-FR" sz="2000" dirty="0"/>
            </a:br>
            <a:r>
              <a:rPr lang="fr-FR" sz="2000" dirty="0" err="1"/>
              <a:t>Climate</a:t>
            </a:r>
            <a:r>
              <a:rPr lang="fr-FR" sz="2000" dirty="0"/>
              <a:t> change</a:t>
            </a:r>
            <a:br>
              <a:rPr lang="fr-FR" sz="2000" dirty="0"/>
            </a:br>
            <a:r>
              <a:rPr lang="fr-FR" sz="2000" dirty="0"/>
              <a:t>Evolution of living </a:t>
            </a:r>
            <a:r>
              <a:rPr lang="fr-FR" sz="2000" dirty="0" err="1"/>
              <a:t>species</a:t>
            </a:r>
            <a:r>
              <a:rPr lang="fr-FR" sz="2000" dirty="0"/>
              <a:t/>
            </a:r>
            <a:br>
              <a:rPr lang="fr-FR" sz="2000" dirty="0"/>
            </a:br>
            <a:r>
              <a:rPr lang="fr-FR" sz="2000" dirty="0"/>
              <a:t>…</a:t>
            </a:r>
            <a:br>
              <a:rPr lang="fr-FR" sz="2000" dirty="0"/>
            </a:br>
            <a:r>
              <a:rPr lang="fr-FR" sz="2000" dirty="0"/>
              <a:t>and </a:t>
            </a:r>
            <a:r>
              <a:rPr lang="fr-FR" sz="2000" dirty="0" err="1"/>
              <a:t>against</a:t>
            </a:r>
            <a:r>
              <a:rPr lang="fr-FR" sz="2000" dirty="0"/>
              <a:t> </a:t>
            </a:r>
            <a:r>
              <a:rPr lang="fr-FR" sz="2000" dirty="0" err="1"/>
              <a:t>scientists</a:t>
            </a:r>
            <a:r>
              <a:rPr lang="fr-FR" sz="2000" dirty="0"/>
              <a:t> </a:t>
            </a:r>
            <a:r>
              <a:rPr lang="fr-FR" sz="2000" dirty="0" err="1"/>
              <a:t>guilty</a:t>
            </a:r>
            <a:r>
              <a:rPr lang="fr-FR" sz="2000" dirty="0"/>
              <a:t> of rational </a:t>
            </a:r>
            <a:r>
              <a:rPr lang="fr-FR" sz="2000" dirty="0" err="1"/>
              <a:t>thinking</a:t>
            </a:r>
            <a:r>
              <a:rPr lang="fr-FR" sz="2000" dirty="0"/>
              <a:t> </a:t>
            </a:r>
            <a:r>
              <a:rPr lang="fr-FR" sz="2000" dirty="0" err="1"/>
              <a:t>rather</a:t>
            </a:r>
            <a:r>
              <a:rPr lang="fr-FR" sz="2000" dirty="0"/>
              <a:t> </a:t>
            </a:r>
            <a:r>
              <a:rPr lang="fr-FR" sz="2000" dirty="0" err="1"/>
              <a:t>than</a:t>
            </a:r>
            <a:r>
              <a:rPr lang="fr-FR" sz="2000" dirty="0"/>
              <a:t> </a:t>
            </a:r>
            <a:r>
              <a:rPr lang="fr-FR" sz="2000" dirty="0" err="1"/>
              <a:t>being</a:t>
            </a:r>
            <a:r>
              <a:rPr lang="fr-FR" sz="2000" dirty="0"/>
              <a:t> </a:t>
            </a:r>
            <a:r>
              <a:rPr lang="fr-FR" sz="2000" dirty="0" err="1"/>
              <a:t>followers</a:t>
            </a:r>
            <a:r>
              <a:rPr lang="fr-FR" sz="2000" dirty="0"/>
              <a:t> of </a:t>
            </a:r>
            <a:r>
              <a:rPr lang="fr-FR" sz="2000" dirty="0" err="1"/>
              <a:t>dogmas</a:t>
            </a:r>
            <a:r>
              <a:rPr lang="fr-FR" sz="2000" dirty="0"/>
              <a:t>. </a:t>
            </a:r>
            <a:br>
              <a:rPr lang="fr-FR" sz="2000" dirty="0"/>
            </a:br>
            <a:endParaRPr lang="sr-Latn-ME" sz="2000" dirty="0"/>
          </a:p>
        </p:txBody>
      </p:sp>
    </p:spTree>
    <p:extLst>
      <p:ext uri="{BB962C8B-B14F-4D97-AF65-F5344CB8AC3E}">
        <p14:creationId xmlns:p14="http://schemas.microsoft.com/office/powerpoint/2010/main" val="3949738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74000">
              <a:schemeClr val="accent4">
                <a:lumMod val="40000"/>
                <a:lumOff val="60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259632" y="1196752"/>
            <a:ext cx="5598368" cy="4247317"/>
          </a:xfrm>
          <a:prstGeom prst="rect">
            <a:avLst/>
          </a:prstGeom>
        </p:spPr>
        <p:txBody>
          <a:bodyPr wrap="square">
            <a:spAutoFit/>
          </a:bodyPr>
          <a:lstStyle/>
          <a:p>
            <a:r>
              <a:rPr lang="fr-FR" sz="3600" b="1" dirty="0">
                <a:solidFill>
                  <a:srgbClr val="FF6600"/>
                </a:solidFill>
              </a:rPr>
              <a:t>But </a:t>
            </a:r>
            <a:r>
              <a:rPr lang="fr-FR" sz="3600" b="1" dirty="0" err="1">
                <a:solidFill>
                  <a:srgbClr val="FF6600"/>
                </a:solidFill>
              </a:rPr>
              <a:t>why</a:t>
            </a:r>
            <a:r>
              <a:rPr lang="fr-FR" sz="3600" b="1" dirty="0" smtClean="0">
                <a:solidFill>
                  <a:srgbClr val="FF6600"/>
                </a:solidFill>
              </a:rPr>
              <a:t>?</a:t>
            </a:r>
            <a:endParaRPr lang="fr-FR" sz="3600" b="1" dirty="0" smtClean="0"/>
          </a:p>
          <a:p>
            <a:endParaRPr lang="fr-FR" dirty="0"/>
          </a:p>
          <a:p>
            <a:r>
              <a:rPr lang="fr-FR" sz="2400" dirty="0" err="1" smtClean="0"/>
              <a:t>Because</a:t>
            </a:r>
            <a:r>
              <a:rPr lang="fr-FR" sz="2400" dirty="0" smtClean="0"/>
              <a:t> </a:t>
            </a:r>
            <a:r>
              <a:rPr lang="fr-FR" sz="2400" dirty="0" err="1" smtClean="0"/>
              <a:t>education</a:t>
            </a:r>
            <a:r>
              <a:rPr lang="fr-FR" sz="2400" dirty="0" smtClean="0"/>
              <a:t> and science </a:t>
            </a:r>
            <a:r>
              <a:rPr lang="fr-FR" sz="2400" dirty="0" err="1"/>
              <a:t>introduced</a:t>
            </a:r>
            <a:r>
              <a:rPr lang="fr-FR" sz="2400" dirty="0"/>
              <a:t> a  source of  </a:t>
            </a:r>
            <a:r>
              <a:rPr lang="fr-FR" sz="2400" dirty="0" err="1"/>
              <a:t>understanding</a:t>
            </a:r>
            <a:r>
              <a:rPr lang="fr-FR" sz="2400" dirty="0"/>
              <a:t> the world not </a:t>
            </a:r>
            <a:r>
              <a:rPr lang="fr-FR" sz="2400" dirty="0" err="1"/>
              <a:t>based</a:t>
            </a:r>
            <a:r>
              <a:rPr lang="fr-FR" sz="2400" dirty="0"/>
              <a:t> on the </a:t>
            </a:r>
            <a:r>
              <a:rPr lang="fr-FR" sz="2400" dirty="0" err="1"/>
              <a:t>ideology</a:t>
            </a:r>
            <a:r>
              <a:rPr lang="fr-FR" sz="2400" dirty="0"/>
              <a:t> of the </a:t>
            </a:r>
            <a:r>
              <a:rPr lang="fr-FR" sz="2400" dirty="0" err="1"/>
              <a:t>rulers</a:t>
            </a:r>
            <a:r>
              <a:rPr lang="fr-FR" sz="2400" dirty="0" smtClean="0"/>
              <a:t>.</a:t>
            </a:r>
          </a:p>
          <a:p>
            <a:r>
              <a:rPr lang="fr-FR" sz="2400" dirty="0"/>
              <a:t/>
            </a:r>
            <a:br>
              <a:rPr lang="fr-FR" sz="2400" dirty="0"/>
            </a:br>
            <a:r>
              <a:rPr lang="fr-FR" sz="2400" dirty="0" err="1" smtClean="0"/>
              <a:t>Conflict</a:t>
            </a:r>
            <a:r>
              <a:rPr lang="fr-FR" sz="2400" dirty="0" smtClean="0"/>
              <a:t> </a:t>
            </a:r>
            <a:r>
              <a:rPr lang="fr-FR" sz="2400" dirty="0" err="1" smtClean="0"/>
              <a:t>happens</a:t>
            </a:r>
            <a:r>
              <a:rPr lang="fr-FR" sz="2400" dirty="0" smtClean="0"/>
              <a:t> </a:t>
            </a:r>
            <a:r>
              <a:rPr lang="fr-FR" sz="2400" dirty="0" err="1" smtClean="0"/>
              <a:t>because</a:t>
            </a:r>
            <a:r>
              <a:rPr lang="fr-FR" sz="2400" dirty="0" smtClean="0"/>
              <a:t> of opposition </a:t>
            </a:r>
            <a:r>
              <a:rPr lang="fr-FR" sz="2400" dirty="0" err="1"/>
              <a:t>between</a:t>
            </a:r>
            <a:r>
              <a:rPr lang="fr-FR" sz="2400" dirty="0"/>
              <a:t> </a:t>
            </a:r>
            <a:r>
              <a:rPr lang="fr-FR" sz="2400" dirty="0" err="1">
                <a:solidFill>
                  <a:srgbClr val="FF0000"/>
                </a:solidFill>
              </a:rPr>
              <a:t>knowledge</a:t>
            </a:r>
            <a:r>
              <a:rPr lang="fr-FR" sz="2400" dirty="0"/>
              <a:t> versus </a:t>
            </a:r>
            <a:r>
              <a:rPr lang="fr-FR" sz="2400" dirty="0" err="1">
                <a:solidFill>
                  <a:srgbClr val="FF0000"/>
                </a:solidFill>
              </a:rPr>
              <a:t>dogmas</a:t>
            </a:r>
            <a:r>
              <a:rPr lang="fr-FR" sz="2400" dirty="0">
                <a:solidFill>
                  <a:srgbClr val="FF0000"/>
                </a:solidFill>
              </a:rPr>
              <a:t>, </a:t>
            </a:r>
            <a:r>
              <a:rPr lang="fr-FR" sz="2400" dirty="0" err="1">
                <a:solidFill>
                  <a:srgbClr val="FF0000"/>
                </a:solidFill>
              </a:rPr>
              <a:t>beliefs</a:t>
            </a:r>
            <a:r>
              <a:rPr lang="fr-FR" sz="2400" dirty="0">
                <a:solidFill>
                  <a:srgbClr val="FF0000"/>
                </a:solidFill>
              </a:rPr>
              <a:t>, </a:t>
            </a:r>
            <a:r>
              <a:rPr lang="fr-FR" sz="2400" dirty="0" err="1">
                <a:solidFill>
                  <a:srgbClr val="FF0000"/>
                </a:solidFill>
              </a:rPr>
              <a:t>ideologies</a:t>
            </a:r>
            <a:r>
              <a:rPr lang="fr-FR" sz="2400" dirty="0">
                <a:solidFill>
                  <a:srgbClr val="FF0000"/>
                </a:solidFill>
              </a:rPr>
              <a:t/>
            </a:r>
            <a:br>
              <a:rPr lang="fr-FR" sz="2400" dirty="0">
                <a:solidFill>
                  <a:srgbClr val="FF0000"/>
                </a:solidFill>
              </a:rPr>
            </a:br>
            <a:endParaRPr lang="sr-Latn-ME" sz="2400" dirty="0"/>
          </a:p>
        </p:txBody>
      </p:sp>
    </p:spTree>
    <p:extLst>
      <p:ext uri="{BB962C8B-B14F-4D97-AF65-F5344CB8AC3E}">
        <p14:creationId xmlns:p14="http://schemas.microsoft.com/office/powerpoint/2010/main" val="28655000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1596856"/>
            <a:ext cx="5742384" cy="3416320"/>
          </a:xfrm>
          <a:prstGeom prst="rect">
            <a:avLst/>
          </a:prstGeom>
        </p:spPr>
        <p:txBody>
          <a:bodyPr wrap="square">
            <a:spAutoFit/>
          </a:bodyPr>
          <a:lstStyle/>
          <a:p>
            <a:pPr algn="just">
              <a:spcAft>
                <a:spcPts val="0"/>
              </a:spcAft>
            </a:pPr>
            <a:r>
              <a:rPr lang="en-US" sz="5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5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science has much more social power than it has been recognized.</a:t>
            </a:r>
            <a:endParaRPr lang="sr-Latn-ME" sz="5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8766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0127" y="2996952"/>
            <a:ext cx="4756430" cy="1754326"/>
          </a:xfrm>
          <a:prstGeom prst="rect">
            <a:avLst/>
          </a:prstGeom>
          <a:noFill/>
        </p:spPr>
        <p:txBody>
          <a:bodyPr wrap="none" lIns="91440" tIns="45720" rIns="91440" bIns="45720">
            <a:spAutoFit/>
          </a:bodyPr>
          <a:lstStyle/>
          <a:p>
            <a:pPr algn="ctr"/>
            <a:r>
              <a:rPr lang="sr-Latn-ME" sz="5400" b="1" cap="none" spc="0" dirty="0" smtClean="0">
                <a:ln w="22225">
                  <a:solidFill>
                    <a:schemeClr val="accent2"/>
                  </a:solidFill>
                  <a:prstDash val="solid"/>
                </a:ln>
                <a:solidFill>
                  <a:schemeClr val="accent2">
                    <a:lumMod val="40000"/>
                    <a:lumOff val="60000"/>
                  </a:schemeClr>
                </a:solidFill>
                <a:effectLst/>
              </a:rPr>
              <a:t>Thank you</a:t>
            </a:r>
          </a:p>
          <a:p>
            <a:pPr algn="ctr"/>
            <a:r>
              <a:rPr lang="sr-Latn-ME" sz="5400" b="1" dirty="0" smtClean="0">
                <a:ln w="22225">
                  <a:solidFill>
                    <a:schemeClr val="accent2"/>
                  </a:solidFill>
                  <a:prstDash val="solid"/>
                </a:ln>
                <a:solidFill>
                  <a:schemeClr val="accent2">
                    <a:lumMod val="40000"/>
                    <a:lumOff val="60000"/>
                  </a:schemeClr>
                </a:solidFill>
              </a:rPr>
              <a:t>On attention !</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877094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899592" y="2044006"/>
            <a:ext cx="5958408" cy="2800767"/>
          </a:xfrm>
          <a:prstGeom prst="rect">
            <a:avLst/>
          </a:prstGeom>
        </p:spPr>
        <p:txBody>
          <a:bodyPr wrap="square">
            <a:spAutoFit/>
          </a:bodyPr>
          <a:lstStyle/>
          <a:p>
            <a:r>
              <a:rPr lang="en-US" sz="2000" dirty="0">
                <a:solidFill>
                  <a:schemeClr val="accent2">
                    <a:lumMod val="50000"/>
                  </a:schemeClr>
                </a:solidFill>
              </a:rPr>
              <a:t>Power is fundamentally </a:t>
            </a:r>
            <a:r>
              <a:rPr lang="en-US" sz="2000" i="1" dirty="0">
                <a:solidFill>
                  <a:schemeClr val="accent2">
                    <a:lumMod val="50000"/>
                  </a:schemeClr>
                </a:solidFill>
              </a:rPr>
              <a:t>relative</a:t>
            </a:r>
            <a:r>
              <a:rPr lang="en-US" sz="2000" dirty="0">
                <a:solidFill>
                  <a:schemeClr val="accent2">
                    <a:lumMod val="50000"/>
                  </a:schemeClr>
                </a:solidFill>
              </a:rPr>
              <a:t> – it depends on the specific understandings, recognition of a quality in which one would motivate others to change in the way he intends. French and Raven (1)  and later Feldman argue that there are six significant categories of such qualities, while not excluding other minor categories. </a:t>
            </a:r>
            <a:r>
              <a:rPr lang="en-US" baseline="-25000" dirty="0"/>
              <a:t>Reward Power, Coercive Power, Referent Power, Legitimate Power, Expert Power and Informational Power </a:t>
            </a:r>
            <a:r>
              <a:rPr lang="en-US" dirty="0"/>
              <a:t/>
            </a:r>
            <a:br>
              <a:rPr lang="en-US" dirty="0"/>
            </a:br>
            <a:endParaRPr lang="en-US" dirty="0"/>
          </a:p>
        </p:txBody>
      </p:sp>
    </p:spTree>
    <p:extLst>
      <p:ext uri="{BB962C8B-B14F-4D97-AF65-F5344CB8AC3E}">
        <p14:creationId xmlns:p14="http://schemas.microsoft.com/office/powerpoint/2010/main" val="2720690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Rectangle 1"/>
          <p:cNvSpPr/>
          <p:nvPr/>
        </p:nvSpPr>
        <p:spPr>
          <a:xfrm>
            <a:off x="251520" y="1175841"/>
            <a:ext cx="8640960" cy="3970318"/>
          </a:xfrm>
          <a:prstGeom prst="rect">
            <a:avLst/>
          </a:prstGeom>
        </p:spPr>
        <p:txBody>
          <a:bodyPr wrap="square">
            <a:spAutoFit/>
          </a:bodyPr>
          <a:lstStyle/>
          <a:p>
            <a:r>
              <a:rPr lang="en-US" b="1" dirty="0" smtClean="0">
                <a:solidFill>
                  <a:srgbClr val="C00000"/>
                </a:solidFill>
              </a:rPr>
              <a:t>Reward Power</a:t>
            </a:r>
          </a:p>
          <a:p>
            <a:r>
              <a:rPr lang="en-US" dirty="0" smtClean="0">
                <a:solidFill>
                  <a:srgbClr val="C00000"/>
                </a:solidFill>
              </a:rPr>
              <a:t>Reward Power is the ability to give rewards when others comply with your wishes.  </a:t>
            </a:r>
          </a:p>
          <a:p>
            <a:r>
              <a:rPr lang="en-US" b="1" dirty="0" smtClean="0">
                <a:solidFill>
                  <a:srgbClr val="C00000"/>
                </a:solidFill>
              </a:rPr>
              <a:t>Coercive Power</a:t>
            </a:r>
          </a:p>
          <a:p>
            <a:r>
              <a:rPr lang="en-US" dirty="0" smtClean="0">
                <a:solidFill>
                  <a:srgbClr val="C00000"/>
                </a:solidFill>
              </a:rPr>
              <a:t>Coercive Power is the opposite of Reward Power.  It’s the ability to deliver punishments.  </a:t>
            </a:r>
          </a:p>
          <a:p>
            <a:r>
              <a:rPr lang="en-US" b="1" dirty="0" smtClean="0">
                <a:solidFill>
                  <a:srgbClr val="C00000"/>
                </a:solidFill>
              </a:rPr>
              <a:t>Referent Power</a:t>
            </a:r>
          </a:p>
          <a:p>
            <a:r>
              <a:rPr lang="en-US" dirty="0" smtClean="0">
                <a:solidFill>
                  <a:srgbClr val="C00000"/>
                </a:solidFill>
              </a:rPr>
              <a:t>Referent Power is when somebody wants to be like you.   You are their reference model.  </a:t>
            </a:r>
          </a:p>
          <a:p>
            <a:r>
              <a:rPr lang="en-US" b="1" dirty="0" smtClean="0">
                <a:solidFill>
                  <a:srgbClr val="C00000"/>
                </a:solidFill>
              </a:rPr>
              <a:t>Legitimate Power</a:t>
            </a:r>
          </a:p>
          <a:p>
            <a:r>
              <a:rPr lang="en-US" dirty="0" smtClean="0">
                <a:solidFill>
                  <a:srgbClr val="C00000"/>
                </a:solidFill>
              </a:rPr>
              <a:t>Legitimate Power is power that comes from a position or role. </a:t>
            </a:r>
          </a:p>
          <a:p>
            <a:r>
              <a:rPr lang="en-US" b="1" dirty="0" smtClean="0">
                <a:solidFill>
                  <a:srgbClr val="C00000"/>
                </a:solidFill>
              </a:rPr>
              <a:t>Expert Power</a:t>
            </a:r>
          </a:p>
          <a:p>
            <a:r>
              <a:rPr lang="en-US" dirty="0" smtClean="0">
                <a:solidFill>
                  <a:srgbClr val="C00000"/>
                </a:solidFill>
              </a:rPr>
              <a:t>"Knowledge is power."  Expert Power is where expertise or knowledge is the source of power. </a:t>
            </a:r>
          </a:p>
          <a:p>
            <a:r>
              <a:rPr lang="en-US" b="1" dirty="0" smtClean="0">
                <a:solidFill>
                  <a:srgbClr val="C00000"/>
                </a:solidFill>
              </a:rPr>
              <a:t>Informational Power</a:t>
            </a:r>
          </a:p>
          <a:p>
            <a:r>
              <a:rPr lang="en-US" dirty="0" smtClean="0">
                <a:solidFill>
                  <a:srgbClr val="C00000"/>
                </a:solidFill>
              </a:rPr>
              <a:t>Informational Power is the most transitory type of power.  Once you give your information away, you give your power away.  </a:t>
            </a:r>
            <a:endParaRPr lang="en-US" dirty="0">
              <a:solidFill>
                <a:srgbClr val="C00000"/>
              </a:solidFill>
            </a:endParaRPr>
          </a:p>
        </p:txBody>
      </p:sp>
    </p:spTree>
    <p:extLst>
      <p:ext uri="{BB962C8B-B14F-4D97-AF65-F5344CB8AC3E}">
        <p14:creationId xmlns:p14="http://schemas.microsoft.com/office/powerpoint/2010/main" val="281211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narVert">
          <a:fgClr>
            <a:schemeClr val="accent1"/>
          </a:fgClr>
          <a:bgClr>
            <a:schemeClr val="bg1"/>
          </a:bgClr>
        </a:pattFill>
        <a:effectLst/>
      </p:bgPr>
    </p:bg>
    <p:spTree>
      <p:nvGrpSpPr>
        <p:cNvPr id="1" name=""/>
        <p:cNvGrpSpPr/>
        <p:nvPr/>
      </p:nvGrpSpPr>
      <p:grpSpPr>
        <a:xfrm>
          <a:off x="0" y="0"/>
          <a:ext cx="0" cy="0"/>
          <a:chOff x="0" y="0"/>
          <a:chExt cx="0" cy="0"/>
        </a:xfrm>
      </p:grpSpPr>
      <p:sp>
        <p:nvSpPr>
          <p:cNvPr id="2" name="Rectangle 1"/>
          <p:cNvSpPr/>
          <p:nvPr/>
        </p:nvSpPr>
        <p:spPr>
          <a:xfrm>
            <a:off x="251520" y="1003950"/>
            <a:ext cx="8496944" cy="4801314"/>
          </a:xfrm>
          <a:prstGeom prst="rect">
            <a:avLst/>
          </a:prstGeom>
        </p:spPr>
        <p:txBody>
          <a:bodyPr wrap="square">
            <a:spAutoFit/>
          </a:bodyPr>
          <a:lstStyle/>
          <a:p>
            <a:r>
              <a:rPr lang="en-US" dirty="0"/>
              <a:t>The social power is directly related to social responsibility. Responsibility is associated equally to individuals or organizations as well as to ethics. Scientists are often perceived as having a special power and authority</a:t>
            </a:r>
            <a:r>
              <a:rPr lang="en-US" dirty="0" smtClean="0"/>
              <a:t>. </a:t>
            </a:r>
            <a:r>
              <a:rPr lang="en-US" dirty="0" smtClean="0"/>
              <a:t>Thus</a:t>
            </a:r>
            <a:r>
              <a:rPr lang="en-US" dirty="0"/>
              <a:t>, one of the most important power today is science and technology. </a:t>
            </a:r>
            <a:endParaRPr lang="en-US" dirty="0" smtClean="0"/>
          </a:p>
          <a:p>
            <a:endParaRPr lang="en-US" dirty="0" smtClean="0"/>
          </a:p>
          <a:p>
            <a:r>
              <a:rPr lang="en-US" dirty="0" smtClean="0"/>
              <a:t>Social </a:t>
            </a:r>
            <a:r>
              <a:rPr lang="en-US" dirty="0"/>
              <a:t>responsibility is an idea that has been of concern to mankind for many years </a:t>
            </a:r>
            <a:r>
              <a:rPr lang="en-US" dirty="0" smtClean="0"/>
              <a:t>. Over </a:t>
            </a:r>
            <a:r>
              <a:rPr lang="en-US" dirty="0"/>
              <a:t>the last few decades it has become of increasing importance to the business world, named corporate social responsibility. </a:t>
            </a:r>
            <a:endParaRPr lang="en-US" dirty="0" smtClean="0"/>
          </a:p>
          <a:p>
            <a:endParaRPr lang="en-US" dirty="0" smtClean="0"/>
          </a:p>
          <a:p>
            <a:r>
              <a:rPr lang="en-US" dirty="0" smtClean="0"/>
              <a:t>The </a:t>
            </a:r>
            <a:r>
              <a:rPr lang="en-US" dirty="0"/>
              <a:t>social power of social responsibility relays on ethics which suggests that </a:t>
            </a:r>
            <a:r>
              <a:rPr lang="en-US" dirty="0" smtClean="0"/>
              <a:t>an</a:t>
            </a:r>
            <a:r>
              <a:rPr lang="sr-Latn-ME" dirty="0" smtClean="0"/>
              <a:t> organization</a:t>
            </a:r>
            <a:r>
              <a:rPr lang="en-US" dirty="0" smtClean="0"/>
              <a:t> </a:t>
            </a:r>
            <a:r>
              <a:rPr lang="en-US" dirty="0" smtClean="0">
                <a:solidFill>
                  <a:schemeClr val="accent2">
                    <a:lumMod val="50000"/>
                  </a:schemeClr>
                </a:solidFill>
              </a:rPr>
              <a:t>or </a:t>
            </a:r>
            <a:r>
              <a:rPr lang="sr-Latn-ME" dirty="0" smtClean="0">
                <a:solidFill>
                  <a:schemeClr val="accent2">
                    <a:lumMod val="50000"/>
                  </a:schemeClr>
                </a:solidFill>
              </a:rPr>
              <a:t>individual</a:t>
            </a:r>
            <a:r>
              <a:rPr lang="en-US" dirty="0" smtClean="0">
                <a:solidFill>
                  <a:schemeClr val="accent2">
                    <a:lumMod val="50000"/>
                  </a:schemeClr>
                </a:solidFill>
              </a:rPr>
              <a:t> </a:t>
            </a:r>
            <a:r>
              <a:rPr lang="en-US" dirty="0"/>
              <a:t>has an obligation to act for the benefit of society such to maintain a balance between the economy and the ecosystem. The classical view states that an organization’s only social responsibility is to maximize </a:t>
            </a:r>
            <a:r>
              <a:rPr lang="en-US" dirty="0" smtClean="0"/>
              <a:t>profits. </a:t>
            </a:r>
            <a:r>
              <a:rPr lang="en-US" dirty="0"/>
              <a:t>On the other side, there is the socioeconomic view which states that an organization’s first responsibility is to maintain and improve the environment in which it conducts its operation; the second is to maximize profits.</a:t>
            </a:r>
          </a:p>
          <a:p>
            <a:endParaRPr lang="en-US" dirty="0"/>
          </a:p>
        </p:txBody>
      </p:sp>
    </p:spTree>
    <p:extLst>
      <p:ext uri="{BB962C8B-B14F-4D97-AF65-F5344CB8AC3E}">
        <p14:creationId xmlns:p14="http://schemas.microsoft.com/office/powerpoint/2010/main" val="790199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323528" y="908720"/>
            <a:ext cx="8424936" cy="4708981"/>
          </a:xfrm>
          <a:prstGeom prst="rect">
            <a:avLst/>
          </a:prstGeom>
        </p:spPr>
        <p:txBody>
          <a:bodyPr wrap="square">
            <a:spAutoFit/>
          </a:bodyPr>
          <a:lstStyle/>
          <a:p>
            <a:r>
              <a:rPr lang="en-US" sz="2400" b="1" dirty="0">
                <a:solidFill>
                  <a:srgbClr val="FF0000"/>
                </a:solidFill>
              </a:rPr>
              <a:t>Power of the social responsibility can be argued by the need for</a:t>
            </a:r>
            <a:r>
              <a:rPr lang="en-US" sz="2400" b="1" dirty="0" smtClean="0">
                <a:solidFill>
                  <a:srgbClr val="FF0000"/>
                </a:solidFill>
              </a:rPr>
              <a:t>:</a:t>
            </a:r>
          </a:p>
          <a:p>
            <a:r>
              <a:rPr lang="en-US" sz="2400" b="1" dirty="0" smtClean="0"/>
              <a:t> </a:t>
            </a:r>
          </a:p>
          <a:p>
            <a:r>
              <a:rPr lang="en-US" sz="2000" dirty="0" smtClean="0"/>
              <a:t>Public </a:t>
            </a:r>
            <a:r>
              <a:rPr lang="en-US" sz="2000" dirty="0"/>
              <a:t>expectations, Long-run profits, Ethical obligation</a:t>
            </a:r>
            <a:r>
              <a:rPr lang="en-US" sz="2000" dirty="0" smtClean="0"/>
              <a:t>,</a:t>
            </a:r>
          </a:p>
          <a:p>
            <a:r>
              <a:rPr lang="en-US" sz="2000" dirty="0" smtClean="0"/>
              <a:t>Public </a:t>
            </a:r>
            <a:r>
              <a:rPr lang="en-US" sz="2000" dirty="0"/>
              <a:t>image, Better environment, Discouragement of further government regulation, Balance of responsibility and power, Shareholder interests, Possession of resources, and Superiority of prevention over cures. </a:t>
            </a:r>
            <a:endParaRPr lang="en-US" sz="2000" dirty="0" smtClean="0"/>
          </a:p>
          <a:p>
            <a:endParaRPr lang="en-US" sz="2000" dirty="0" smtClean="0"/>
          </a:p>
          <a:p>
            <a:endParaRPr lang="en-US" sz="2000" dirty="0"/>
          </a:p>
          <a:p>
            <a:r>
              <a:rPr lang="en-US" sz="2400" b="1" dirty="0" smtClean="0">
                <a:solidFill>
                  <a:srgbClr val="FF0000"/>
                </a:solidFill>
              </a:rPr>
              <a:t>At </a:t>
            </a:r>
            <a:r>
              <a:rPr lang="en-US" sz="2400" b="1" dirty="0">
                <a:solidFill>
                  <a:srgbClr val="FF0000"/>
                </a:solidFill>
              </a:rPr>
              <a:t>the same time one can argue against the social responsibility because of the following</a:t>
            </a:r>
            <a:r>
              <a:rPr lang="en-US" sz="2400" b="1" dirty="0" smtClean="0">
                <a:solidFill>
                  <a:srgbClr val="FF0000"/>
                </a:solidFill>
              </a:rPr>
              <a:t>:</a:t>
            </a:r>
          </a:p>
          <a:p>
            <a:r>
              <a:rPr lang="en-US" sz="2400" b="1" dirty="0" smtClean="0"/>
              <a:t> </a:t>
            </a:r>
          </a:p>
          <a:p>
            <a:r>
              <a:rPr lang="en-US" sz="2000" dirty="0" smtClean="0"/>
              <a:t>Violation </a:t>
            </a:r>
            <a:r>
              <a:rPr lang="en-US" sz="2000" dirty="0"/>
              <a:t>of profit maximization, Dilution of purpose, Costs, </a:t>
            </a:r>
            <a:endParaRPr lang="en-US" sz="2000" dirty="0" smtClean="0"/>
          </a:p>
          <a:p>
            <a:r>
              <a:rPr lang="en-US" sz="2000" dirty="0" smtClean="0"/>
              <a:t>Too </a:t>
            </a:r>
            <a:r>
              <a:rPr lang="en-US" sz="2000" dirty="0"/>
              <a:t>much power, Lack of skills, Lack of accountability</a:t>
            </a:r>
            <a:r>
              <a:rPr lang="en-US" sz="2000" dirty="0" smtClean="0"/>
              <a:t>,</a:t>
            </a:r>
          </a:p>
          <a:p>
            <a:r>
              <a:rPr lang="en-US" sz="2000" dirty="0" smtClean="0"/>
              <a:t> </a:t>
            </a:r>
            <a:r>
              <a:rPr lang="en-US" sz="2000" dirty="0"/>
              <a:t>Lack of broad public support. </a:t>
            </a:r>
          </a:p>
        </p:txBody>
      </p:sp>
    </p:spTree>
    <p:extLst>
      <p:ext uri="{BB962C8B-B14F-4D97-AF65-F5344CB8AC3E}">
        <p14:creationId xmlns:p14="http://schemas.microsoft.com/office/powerpoint/2010/main" val="3434759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Rectangle 1"/>
          <p:cNvSpPr/>
          <p:nvPr/>
        </p:nvSpPr>
        <p:spPr>
          <a:xfrm>
            <a:off x="1115616" y="1052736"/>
            <a:ext cx="6408712" cy="5078313"/>
          </a:xfrm>
          <a:prstGeom prst="rect">
            <a:avLst/>
          </a:prstGeom>
        </p:spPr>
        <p:txBody>
          <a:bodyPr wrap="square">
            <a:spAutoFit/>
          </a:bodyPr>
          <a:lstStyle/>
          <a:p>
            <a:r>
              <a:rPr lang="en-US" sz="2400" dirty="0" smtClean="0">
                <a:solidFill>
                  <a:srgbClr val="C00000"/>
                </a:solidFill>
              </a:rPr>
              <a:t>The</a:t>
            </a:r>
            <a:r>
              <a:rPr lang="en-US" sz="2400" dirty="0" smtClean="0">
                <a:solidFill>
                  <a:srgbClr val="C00000"/>
                </a:solidFill>
              </a:rPr>
              <a:t> </a:t>
            </a:r>
            <a:r>
              <a:rPr lang="en-US" sz="2400" dirty="0">
                <a:solidFill>
                  <a:srgbClr val="C00000"/>
                </a:solidFill>
              </a:rPr>
              <a:t>social responsibilities of researchers arise from the fact that </a:t>
            </a:r>
            <a:r>
              <a:rPr lang="en-US" sz="2400" dirty="0" smtClean="0">
                <a:solidFill>
                  <a:srgbClr val="C00000"/>
                </a:solidFill>
              </a:rPr>
              <a:t>they are </a:t>
            </a:r>
            <a:r>
              <a:rPr lang="en-US" sz="2400" dirty="0">
                <a:solidFill>
                  <a:srgbClr val="C00000"/>
                </a:solidFill>
              </a:rPr>
              <a:t>carried out in the name of society as an expression and reflection of the society's needs, interests, priorities and expected impacts. The social responsibilities of researchers, often, extend beyond upholding the ethical standards of </a:t>
            </a:r>
            <a:r>
              <a:rPr lang="en-US" sz="2400" dirty="0" smtClean="0">
                <a:solidFill>
                  <a:srgbClr val="C00000"/>
                </a:solidFill>
              </a:rPr>
              <a:t>society  (</a:t>
            </a:r>
            <a:r>
              <a:rPr lang="en-US" sz="2400" dirty="0" err="1" smtClean="0">
                <a:solidFill>
                  <a:srgbClr val="C00000"/>
                </a:solidFill>
              </a:rPr>
              <a:t>U</a:t>
            </a:r>
            <a:r>
              <a:rPr lang="en-US" sz="2400" u="sng" dirty="0" err="1" smtClean="0">
                <a:solidFill>
                  <a:srgbClr val="C00000"/>
                </a:solidFill>
              </a:rPr>
              <a:t>psala</a:t>
            </a:r>
            <a:r>
              <a:rPr lang="en-US" sz="2400" u="sng" dirty="0" smtClean="0">
                <a:solidFill>
                  <a:srgbClr val="C00000"/>
                </a:solidFill>
              </a:rPr>
              <a:t> code)</a:t>
            </a:r>
          </a:p>
          <a:p>
            <a:endParaRPr lang="en-US" sz="2400" dirty="0" smtClean="0"/>
          </a:p>
          <a:p>
            <a:r>
              <a:rPr lang="en-US" sz="2400" dirty="0" smtClean="0">
                <a:solidFill>
                  <a:srgbClr val="002060"/>
                </a:solidFill>
              </a:rPr>
              <a:t>Thus </a:t>
            </a:r>
            <a:r>
              <a:rPr lang="en-US" sz="2400" dirty="0">
                <a:solidFill>
                  <a:srgbClr val="002060"/>
                </a:solidFill>
              </a:rPr>
              <a:t>social responsibility is the first and foremost a social, and therefore institutional, issue and power.</a:t>
            </a:r>
          </a:p>
          <a:p>
            <a:r>
              <a:rPr lang="en-US" dirty="0">
                <a:solidFill>
                  <a:srgbClr val="002060"/>
                </a:solidFill>
              </a:rPr>
              <a:t> </a:t>
            </a:r>
          </a:p>
          <a:p>
            <a:endParaRPr lang="en-US" dirty="0"/>
          </a:p>
        </p:txBody>
      </p:sp>
    </p:spTree>
    <p:extLst>
      <p:ext uri="{BB962C8B-B14F-4D97-AF65-F5344CB8AC3E}">
        <p14:creationId xmlns:p14="http://schemas.microsoft.com/office/powerpoint/2010/main" val="3219388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FFFF00"/>
        </a:solidFill>
        <a:effectLst/>
      </p:bgPr>
    </p:bg>
    <p:spTree>
      <p:nvGrpSpPr>
        <p:cNvPr id="1" name=""/>
        <p:cNvGrpSpPr/>
        <p:nvPr/>
      </p:nvGrpSpPr>
      <p:grpSpPr>
        <a:xfrm>
          <a:off x="0" y="0"/>
          <a:ext cx="0" cy="0"/>
          <a:chOff x="0" y="0"/>
          <a:chExt cx="0" cy="0"/>
        </a:xfrm>
      </p:grpSpPr>
      <p:sp>
        <p:nvSpPr>
          <p:cNvPr id="2" name="Rectangle 1"/>
          <p:cNvSpPr/>
          <p:nvPr/>
        </p:nvSpPr>
        <p:spPr>
          <a:xfrm>
            <a:off x="107504" y="548680"/>
            <a:ext cx="8784976" cy="6340197"/>
          </a:xfrm>
          <a:prstGeom prst="rect">
            <a:avLst/>
          </a:prstGeom>
        </p:spPr>
        <p:txBody>
          <a:bodyPr wrap="square">
            <a:spAutoFit/>
          </a:bodyPr>
          <a:lstStyle/>
          <a:p>
            <a:r>
              <a:rPr lang="en-US" sz="2000" dirty="0">
                <a:solidFill>
                  <a:srgbClr val="BD3375"/>
                </a:solidFill>
              </a:rPr>
              <a:t>Companies have a policy of social responsibility known as </a:t>
            </a:r>
            <a:r>
              <a:rPr lang="en-US" sz="2000" b="1" dirty="0">
                <a:solidFill>
                  <a:srgbClr val="BD3375"/>
                </a:solidFill>
              </a:rPr>
              <a:t>corporate social responsibility </a:t>
            </a:r>
            <a:r>
              <a:rPr lang="en-US" sz="2000" dirty="0">
                <a:solidFill>
                  <a:srgbClr val="BD3375"/>
                </a:solidFill>
              </a:rPr>
              <a:t>(CSR), by which. they agree to follow their businesses such to benefit the community at </a:t>
            </a:r>
            <a:r>
              <a:rPr lang="en-US" sz="2000" dirty="0" smtClean="0">
                <a:solidFill>
                  <a:srgbClr val="BD3375"/>
                </a:solidFill>
              </a:rPr>
              <a:t>large, being a </a:t>
            </a:r>
            <a:r>
              <a:rPr lang="en-US" sz="2000" b="1" dirty="0">
                <a:solidFill>
                  <a:srgbClr val="BD3375"/>
                </a:solidFill>
              </a:rPr>
              <a:t>vital element</a:t>
            </a:r>
            <a:r>
              <a:rPr lang="en-US" sz="2000" dirty="0">
                <a:solidFill>
                  <a:srgbClr val="BD3375"/>
                </a:solidFill>
              </a:rPr>
              <a:t> for business corporations. The most of focus in corporate social responsibility is with regard to the environment. Other areas that should be considered in the development of corporate social responsibility programs are education and health. “Today, however, businesses must also reflect on the legal, ethical, moral and social consequences of their decisions” </a:t>
            </a:r>
            <a:r>
              <a:rPr lang="en-US" sz="2000" dirty="0" smtClean="0">
                <a:solidFill>
                  <a:srgbClr val="BD3375"/>
                </a:solidFill>
              </a:rPr>
              <a:t>.</a:t>
            </a:r>
          </a:p>
          <a:p>
            <a:endParaRPr lang="en-US" sz="2000" dirty="0" smtClean="0">
              <a:solidFill>
                <a:srgbClr val="BD3375"/>
              </a:solidFill>
            </a:endParaRPr>
          </a:p>
          <a:p>
            <a:r>
              <a:rPr lang="en-US" sz="2000" dirty="0">
                <a:solidFill>
                  <a:srgbClr val="BD3375"/>
                </a:solidFill>
              </a:rPr>
              <a:t>There are several factors which explain the growing interest in corporate social responsibility. The first factor is the new concerns and expectations of citizens, consumers, public authorities in the process of globalization and industrial change. The another factor is the increasing influence of social criteria on the investment decisions of individuals and institutions, as investors or consumers. Furthermore there is the growing concern about environmental </a:t>
            </a:r>
            <a:r>
              <a:rPr lang="en-US" sz="2000" dirty="0" smtClean="0">
                <a:solidFill>
                  <a:srgbClr val="BD3375"/>
                </a:solidFill>
              </a:rPr>
              <a:t>degradation</a:t>
            </a:r>
          </a:p>
          <a:p>
            <a:endParaRPr lang="en-US" sz="2000" dirty="0" smtClean="0"/>
          </a:p>
          <a:p>
            <a:r>
              <a:rPr lang="en-US" sz="2400" b="1" dirty="0">
                <a:solidFill>
                  <a:srgbClr val="FF0000"/>
                </a:solidFill>
              </a:rPr>
              <a:t>If the society is conscious and ethical then businesses are forced to behave responsibly. </a:t>
            </a:r>
          </a:p>
          <a:p>
            <a:endParaRPr lang="en-US" dirty="0"/>
          </a:p>
        </p:txBody>
      </p:sp>
    </p:spTree>
    <p:extLst>
      <p:ext uri="{BB962C8B-B14F-4D97-AF65-F5344CB8AC3E}">
        <p14:creationId xmlns:p14="http://schemas.microsoft.com/office/powerpoint/2010/main" val="1955677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Rectangle 1"/>
          <p:cNvSpPr/>
          <p:nvPr/>
        </p:nvSpPr>
        <p:spPr>
          <a:xfrm>
            <a:off x="179512" y="332656"/>
            <a:ext cx="8856984" cy="6278642"/>
          </a:xfrm>
          <a:prstGeom prst="rect">
            <a:avLst/>
          </a:prstGeom>
        </p:spPr>
        <p:txBody>
          <a:bodyPr wrap="square">
            <a:spAutoFit/>
          </a:bodyPr>
          <a:lstStyle/>
          <a:p>
            <a:r>
              <a:rPr lang="en-US" sz="2400" dirty="0"/>
              <a:t>Social responsibility and responsible research conduct should be two essential sides of ethical science and therefore social power. Science crosses new borders, and thereby calls fundamental ethical views into </a:t>
            </a:r>
            <a:r>
              <a:rPr lang="en-US" sz="2400" dirty="0" smtClean="0"/>
              <a:t>question.</a:t>
            </a:r>
            <a:endParaRPr lang="en-US" sz="2400" dirty="0" smtClean="0"/>
          </a:p>
          <a:p>
            <a:r>
              <a:rPr lang="en-US" sz="2400" dirty="0"/>
              <a:t>This focuses on the tension between ‘good’ and ‘bad’ uses of scientific concepts, theories and methods what is called "internal." Scientists also have "external" social responsibilities toward the larger community. Research ethics involves the application of fundamental </a:t>
            </a:r>
            <a:r>
              <a:rPr lang="en-US" sz="2400" dirty="0" smtClean="0"/>
              <a:t>ethical </a:t>
            </a:r>
            <a:r>
              <a:rPr lang="en-US" sz="2400" dirty="0"/>
              <a:t>principles where ethics is usually understood as rules for distinguishing between right and wrong. </a:t>
            </a:r>
            <a:r>
              <a:rPr lang="en-US" sz="2400" dirty="0" smtClean="0"/>
              <a:t>	</a:t>
            </a:r>
          </a:p>
          <a:p>
            <a:r>
              <a:rPr lang="en-US" sz="2400" dirty="0" smtClean="0"/>
              <a:t>The </a:t>
            </a:r>
            <a:r>
              <a:rPr lang="en-US" sz="2400" dirty="0"/>
              <a:t>most researchers are aware of their social responsibilities, but they disagree on how much politics should interfere with their work. In the contemporary world, it became accepted practice that </a:t>
            </a:r>
            <a:r>
              <a:rPr lang="en-US" sz="2400" b="1" dirty="0"/>
              <a:t>novel</a:t>
            </a:r>
            <a:r>
              <a:rPr lang="en-US" sz="2400" dirty="0"/>
              <a:t> research program should include an ELSA component (Ethical, Legal and Social Aspects of Science).</a:t>
            </a:r>
          </a:p>
          <a:p>
            <a:endParaRPr lang="en-US" dirty="0"/>
          </a:p>
        </p:txBody>
      </p:sp>
    </p:spTree>
    <p:extLst>
      <p:ext uri="{BB962C8B-B14F-4D97-AF65-F5344CB8AC3E}">
        <p14:creationId xmlns:p14="http://schemas.microsoft.com/office/powerpoint/2010/main" val="272038162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288</TotalTime>
  <Words>2768</Words>
  <Application>Microsoft Office PowerPoint</Application>
  <PresentationFormat>On-screen Show (4:3)</PresentationFormat>
  <Paragraphs>169</Paragraphs>
  <Slides>27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Arial Black</vt:lpstr>
      <vt:lpstr>Berlin Sans FB</vt:lpstr>
      <vt:lpstr>Calibri</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Momir</dc:creator>
  <cp:lastModifiedBy>Dell</cp:lastModifiedBy>
  <cp:revision>30</cp:revision>
  <dcterms:created xsi:type="dcterms:W3CDTF">2016-10-21T18:41:16Z</dcterms:created>
  <dcterms:modified xsi:type="dcterms:W3CDTF">2016-10-26T08:01:19Z</dcterms:modified>
</cp:coreProperties>
</file>