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373" r:id="rId3"/>
    <p:sldId id="377" r:id="rId4"/>
    <p:sldId id="351" r:id="rId5"/>
    <p:sldId id="368" r:id="rId6"/>
    <p:sldId id="380" r:id="rId7"/>
    <p:sldId id="378" r:id="rId8"/>
    <p:sldId id="379" r:id="rId9"/>
    <p:sldId id="386" r:id="rId10"/>
    <p:sldId id="370" r:id="rId11"/>
    <p:sldId id="376" r:id="rId12"/>
    <p:sldId id="381" r:id="rId13"/>
    <p:sldId id="371" r:id="rId14"/>
    <p:sldId id="375" r:id="rId15"/>
    <p:sldId id="372" r:id="rId16"/>
    <p:sldId id="369" r:id="rId17"/>
    <p:sldId id="353" r:id="rId18"/>
    <p:sldId id="356" r:id="rId19"/>
    <p:sldId id="359" r:id="rId20"/>
    <p:sldId id="361" r:id="rId21"/>
    <p:sldId id="352" r:id="rId22"/>
    <p:sldId id="364" r:id="rId23"/>
    <p:sldId id="365" r:id="rId24"/>
    <p:sldId id="366" r:id="rId25"/>
    <p:sldId id="383" r:id="rId26"/>
    <p:sldId id="385" r:id="rId27"/>
    <p:sldId id="382" r:id="rId28"/>
    <p:sldId id="367" r:id="rId29"/>
    <p:sldId id="339" r:id="rId30"/>
    <p:sldId id="384" r:id="rId31"/>
    <p:sldId id="338" r:id="rId32"/>
  </p:sldIdLst>
  <p:sldSz cx="9144000" cy="6858000" type="screen4x3"/>
  <p:notesSz cx="6858000" cy="9144000"/>
  <p:defaultTextStyle>
    <a:defPPr>
      <a:defRPr lang="en-US"/>
    </a:defPPr>
    <a:lvl1pPr algn="l"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sz="800" kern="1200">
        <a:solidFill>
          <a:schemeClr val="tx1"/>
        </a:solidFill>
        <a:latin typeface="Arial" charset="0"/>
        <a:ea typeface="+mn-ea"/>
        <a:cs typeface="+mn-cs"/>
      </a:defRPr>
    </a:lvl2pPr>
    <a:lvl3pPr marL="914400" algn="l" rtl="0" fontAlgn="base">
      <a:spcBef>
        <a:spcPct val="0"/>
      </a:spcBef>
      <a:spcAft>
        <a:spcPct val="0"/>
      </a:spcAft>
      <a:defRPr sz="800" kern="1200">
        <a:solidFill>
          <a:schemeClr val="tx1"/>
        </a:solidFill>
        <a:latin typeface="Arial" charset="0"/>
        <a:ea typeface="+mn-ea"/>
        <a:cs typeface="+mn-cs"/>
      </a:defRPr>
    </a:lvl3pPr>
    <a:lvl4pPr marL="1371600" algn="l" rtl="0" fontAlgn="base">
      <a:spcBef>
        <a:spcPct val="0"/>
      </a:spcBef>
      <a:spcAft>
        <a:spcPct val="0"/>
      </a:spcAft>
      <a:defRPr sz="800" kern="1200">
        <a:solidFill>
          <a:schemeClr val="tx1"/>
        </a:solidFill>
        <a:latin typeface="Arial" charset="0"/>
        <a:ea typeface="+mn-ea"/>
        <a:cs typeface="+mn-cs"/>
      </a:defRPr>
    </a:lvl4pPr>
    <a:lvl5pPr marL="1828800" algn="l" rtl="0" fontAlgn="base">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6FF33"/>
    <a:srgbClr val="FFFF00"/>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70" autoAdjust="0"/>
    <p:restoredTop sz="90468" autoAdjust="0"/>
  </p:normalViewPr>
  <p:slideViewPr>
    <p:cSldViewPr>
      <p:cViewPr varScale="1">
        <p:scale>
          <a:sx n="51" d="100"/>
          <a:sy n="51" d="100"/>
        </p:scale>
        <p:origin x="-85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53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F6F1072-AF00-41F8-A557-FBD7DCD3CB0E}" type="datetimeFigureOut">
              <a:rPr lang="en-GB"/>
              <a:pPr>
                <a:defRPr/>
              </a:pPr>
              <a:t>02/11/2016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265F5FD-A62F-46CC-B861-8F0DC457BEF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9A47FE-ABCD-442C-8FBC-FD2F3C25F25D}"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481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01F0AE5-7D17-40E7-ACB1-1B216D29ACC0}" type="slidenum">
              <a:rPr lang="en-GB" sz="1200"/>
              <a:pPr algn="r"/>
              <a:t>11</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5D6461A-2990-4859-B82E-123005C3B2CE}" type="slidenum">
              <a:rPr lang="en-GB" sz="1200"/>
              <a:pPr algn="r"/>
              <a:t>12</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89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1D2DC90-3885-4F50-BA5D-9B713AF93EE6}" type="slidenum">
              <a:rPr lang="en-GB" sz="1200"/>
              <a:pPr algn="r"/>
              <a:t>13</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09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E267CC9-67DA-4ECE-8DCE-1F41E25B6123}" type="slidenum">
              <a:rPr lang="en-GB" sz="1200"/>
              <a:pPr algn="r"/>
              <a:t>14</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301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6F830B0-9F82-499D-A9EA-674ADE772CBD}" type="slidenum">
              <a:rPr lang="en-GB" sz="1200"/>
              <a:pPr algn="r"/>
              <a:t>15</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50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F052FF8-2BFE-4862-A93D-8136B6F6FFE0}" type="slidenum">
              <a:rPr lang="en-GB" sz="1200"/>
              <a:pPr algn="r"/>
              <a:t>16</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71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8ABD0A3-53B5-49E1-8F9A-7F4B616B2177}" type="slidenum">
              <a:rPr lang="en-GB" sz="1200"/>
              <a:pPr algn="r"/>
              <a:t>17</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91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D774C19-56B6-4A6E-9B55-C55C83E22EE3}" type="slidenum">
              <a:rPr lang="en-GB" sz="1200"/>
              <a:pPr algn="r"/>
              <a:t>18</a:t>
            </a:fld>
            <a:endParaRPr lang="en-GB"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12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96C9286-D79A-48F6-810B-086C412CF388}" type="slidenum">
              <a:rPr lang="en-GB" sz="1200"/>
              <a:pPr algn="r"/>
              <a:t>19</a:t>
            </a:fld>
            <a:endParaRPr lang="en-GB"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6C133C8-EC86-4E8A-A99E-AB09D7BED835}" type="slidenum">
              <a:rPr lang="en-GB" sz="1200"/>
              <a:pPr algn="r"/>
              <a:t>20</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84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8FF92BE-7866-479C-A25F-B9563152A6A6}" type="slidenum">
              <a:rPr lang="en-GB" sz="1200"/>
              <a:pPr algn="r"/>
              <a:t>3</a:t>
            </a:fld>
            <a:endParaRPr lang="en-GB"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2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7154E3D-BCC7-45C9-80E9-C3CBF3AA5AD9}" type="slidenum">
              <a:rPr lang="en-GB" sz="1200"/>
              <a:pPr algn="r"/>
              <a:t>21</a:t>
            </a:fld>
            <a:endParaRPr lang="en-GB"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73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BDC71AF-E1C3-4FC6-B245-B3E3F9493655}" type="slidenum">
              <a:rPr lang="en-GB" sz="1200"/>
              <a:pPr algn="r"/>
              <a:t>22</a:t>
            </a:fld>
            <a:endParaRPr lang="en-GB"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939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5CE3E26-FA2D-4DFD-BBBB-A035186C1296}" type="slidenum">
              <a:rPr lang="en-GB" sz="1200"/>
              <a:pPr algn="r"/>
              <a:t>23</a:t>
            </a:fld>
            <a:endParaRPr lang="en-GB"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144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5D50D03-9EB6-40A9-AFD0-45814BE7E112}" type="slidenum">
              <a:rPr lang="en-GB" sz="1200"/>
              <a:pPr algn="r"/>
              <a:t>24</a:t>
            </a:fld>
            <a:endParaRPr lang="en-GB"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349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E9FB543-4430-4B02-B569-8253551B0CC7}" type="slidenum">
              <a:rPr lang="en-GB" sz="1200"/>
              <a:pPr algn="r"/>
              <a:t>25</a:t>
            </a:fld>
            <a:endParaRPr lang="en-GB"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65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7F72082-D763-4056-9544-D9AA19B2F75E}" type="slidenum">
              <a:rPr lang="en-GB" sz="1200"/>
              <a:pPr algn="r"/>
              <a:t>27</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04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F79E859-5CC3-4BE3-85EF-FD927A1E56B7}" type="slidenum">
              <a:rPr lang="en-GB" sz="1200"/>
              <a:pPr algn="r"/>
              <a:t>4</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25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5B88EFD-9BC0-4D09-B5A3-A367BE17DC2B}" type="slidenum">
              <a:rPr lang="en-GB" sz="1200"/>
              <a:pPr algn="r"/>
              <a:t>5</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45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38289C4-ED9B-4024-86E5-68BA33F1DC97}" type="slidenum">
              <a:rPr lang="en-GB" sz="1200"/>
              <a:pPr algn="r"/>
              <a:t>6</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66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06146F4-660F-44C2-B393-460A38766BF4}" type="slidenum">
              <a:rPr lang="en-GB" sz="1200"/>
              <a:pPr algn="r"/>
              <a:t>7</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86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546907B-C690-4123-A877-4982D8D589E2}" type="slidenum">
              <a:rPr lang="en-GB" sz="1200"/>
              <a:pPr algn="r"/>
              <a:t>8</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072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1E550CB-B80A-4C60-A568-6D4937C91164}" type="slidenum">
              <a:rPr lang="en-GB" sz="1200"/>
              <a:pPr algn="r"/>
              <a:t>9</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277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7859827-DC46-4CFF-BF1B-8E99215349B1}" type="slidenum">
              <a:rPr lang="en-GB" sz="1200"/>
              <a:pPr algn="r"/>
              <a:t>10</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B97B1543-3BBB-42EC-B18E-B7C4D1B37942}" type="datetimeFigureOut">
              <a:rPr lang="en-US"/>
              <a:pPr>
                <a:defRPr/>
              </a:pPr>
              <a:t>11/2/2016</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3316B06-1E68-46AB-917C-D3A0FA9978E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1223FD5-A0C8-4409-AF03-6DE52EA6C82F}" type="datetimeFigureOut">
              <a:rPr lang="en-US"/>
              <a:pPr>
                <a:defRPr/>
              </a:pPr>
              <a:t>11/2/2016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2CC1E1F-34BE-490B-A157-DD6B826D785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097E783-E181-4363-946D-E66A18676DAA}" type="datetimeFigureOut">
              <a:rPr lang="en-US"/>
              <a:pPr>
                <a:defRPr/>
              </a:pPr>
              <a:t>11/2/2016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070AB81-581F-4C0C-97AB-6804F37942B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F398EFD-938A-45F3-AE40-77B397B21D26}" type="datetimeFigureOut">
              <a:rPr lang="en-US"/>
              <a:pPr>
                <a:defRPr/>
              </a:pPr>
              <a:t>11/2/2016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F393AD8-8BC6-48E5-B5C8-8EB7E0A4852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98C655-1BE0-4CE0-BBA8-F67182B04A49}" type="datetimeFigureOut">
              <a:rPr lang="en-US"/>
              <a:pPr>
                <a:defRPr/>
              </a:pPr>
              <a:t>11/2/2016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FCD238-F268-4536-B247-6AA66626F0D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787C3BF-C602-4524-8422-41600EC6EF9F}" type="datetimeFigureOut">
              <a:rPr lang="en-US"/>
              <a:pPr>
                <a:defRPr/>
              </a:pPr>
              <a:t>11/2/2016</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708E6BE-7B11-490D-AE37-B418DFA14D3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4E74F1D5-FBC4-4E8A-96AA-573D84A5D1B8}" type="datetimeFigureOut">
              <a:rPr lang="en-US"/>
              <a:pPr>
                <a:defRPr/>
              </a:pPr>
              <a:t>11/2/2016</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4F7D1F1-9C31-4156-AEAD-E5A4AC4A6AF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28D67F9D-21F5-4206-9B3C-E23BF83D78CC}" type="datetimeFigureOut">
              <a:rPr lang="en-US"/>
              <a:pPr>
                <a:defRPr/>
              </a:pPr>
              <a:t>11/2/2016</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FCB463E-E3F0-4FAE-9B25-19F2D05CFBE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6918125-7D09-4708-AE4D-A9686C783E38}" type="datetimeFigureOut">
              <a:rPr lang="en-US"/>
              <a:pPr>
                <a:defRPr/>
              </a:pPr>
              <a:t>11/2/2016</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F05483C-01AE-408A-B9C9-9D123928D30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F9B3A0C-5692-414D-8F71-7DB99AF1369D}" type="datetimeFigureOut">
              <a:rPr lang="en-US"/>
              <a:pPr>
                <a:defRPr/>
              </a:pPr>
              <a:t>11/2/2016</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B89D9E6-F32D-4B06-B6C7-95B81C6843D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02953D6D-BACB-45B3-8989-63695FA63FE3}" type="datetimeFigureOut">
              <a:rPr lang="en-US"/>
              <a:pPr>
                <a:defRPr/>
              </a:pPr>
              <a:t>11/2/2016</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8C1182D-4E19-4345-8B90-07BB93DE928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it-IT"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F491176-48FE-48BB-95A0-36E5FFB49890}" type="datetimeFigureOut">
              <a:rPr lang="en-US"/>
              <a:pPr>
                <a:defRPr/>
              </a:pPr>
              <a:t>11/2/2016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B5C2B015-64E4-4D00-9E29-C14ECA5D8EF5}"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wunicon.org/" TargetMode="External"/><Relationship Id="rId7" Type="http://schemas.openxmlformats.org/officeDocument/2006/relationships/image" Target="../media/image3.png"/><Relationship Id="rId2" Type="http://schemas.openxmlformats.org/officeDocument/2006/relationships/hyperlink" Target="mailto:azucconi@worldacademy.org" TargetMode="External"/><Relationship Id="rId1" Type="http://schemas.openxmlformats.org/officeDocument/2006/relationships/slideLayout" Target="../slideLayouts/slideLayout3.xml"/><Relationship Id="rId6" Type="http://schemas.openxmlformats.org/officeDocument/2006/relationships/image" Target="../media/image2.wmf"/><Relationship Id="rId5" Type="http://schemas.openxmlformats.org/officeDocument/2006/relationships/hyperlink" Target="http://www.iacp.it/" TargetMode="External"/><Relationship Id="rId4" Type="http://schemas.openxmlformats.org/officeDocument/2006/relationships/hyperlink" Target="http://www.worldacadem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304800" y="457200"/>
            <a:ext cx="8839200" cy="5638800"/>
          </a:xfrm>
        </p:spPr>
        <p:txBody>
          <a:bodyPr/>
          <a:lstStyle/>
          <a:p>
            <a:pPr marR="0" algn="ctr" eaLnBrk="1" hangingPunct="1">
              <a:lnSpc>
                <a:spcPct val="80000"/>
              </a:lnSpc>
            </a:pPr>
            <a:endParaRPr lang="en-US" altLang="it-IT" sz="1600" b="1" smtClean="0"/>
          </a:p>
          <a:p>
            <a:pPr marR="0" algn="ctr" eaLnBrk="1" hangingPunct="1">
              <a:lnSpc>
                <a:spcPct val="80000"/>
              </a:lnSpc>
            </a:pPr>
            <a:endParaRPr lang="en-US" altLang="it-IT" sz="1800" b="1" smtClean="0"/>
          </a:p>
          <a:p>
            <a:pPr marR="0" algn="ctr" eaLnBrk="1" hangingPunct="1">
              <a:lnSpc>
                <a:spcPct val="80000"/>
              </a:lnSpc>
            </a:pPr>
            <a:r>
              <a:rPr lang="it-IT" altLang="it-IT" sz="4000" b="1" smtClean="0">
                <a:solidFill>
                  <a:srgbClr val="66FF33"/>
                </a:solidFill>
              </a:rPr>
              <a:t>Individuality &amp; Social Power</a:t>
            </a:r>
            <a:endParaRPr lang="it-IT" altLang="it-IT" sz="2400" b="1" smtClean="0">
              <a:solidFill>
                <a:srgbClr val="66FF33"/>
              </a:solidFill>
            </a:endParaRPr>
          </a:p>
          <a:p>
            <a:pPr marR="0" algn="ctr" eaLnBrk="1" hangingPunct="1">
              <a:lnSpc>
                <a:spcPct val="80000"/>
              </a:lnSpc>
            </a:pPr>
            <a:endParaRPr lang="en-US" altLang="it-IT" sz="1800" b="1" smtClean="0"/>
          </a:p>
          <a:p>
            <a:pPr marR="0" algn="ctr" eaLnBrk="1" hangingPunct="1">
              <a:lnSpc>
                <a:spcPct val="80000"/>
              </a:lnSpc>
            </a:pPr>
            <a:endParaRPr lang="en-US" altLang="it-IT" sz="1800" b="1" smtClean="0"/>
          </a:p>
          <a:p>
            <a:pPr marR="0" algn="ctr" eaLnBrk="1" hangingPunct="1">
              <a:lnSpc>
                <a:spcPct val="80000"/>
              </a:lnSpc>
            </a:pPr>
            <a:r>
              <a:rPr lang="en-US" altLang="it-IT" sz="3500" b="1" smtClean="0"/>
              <a:t>Alberto Zucconi</a:t>
            </a:r>
            <a:r>
              <a:rPr lang="en-US" altLang="it-IT" b="1" smtClean="0"/>
              <a:t> </a:t>
            </a:r>
          </a:p>
          <a:p>
            <a:pPr marR="0" algn="ctr" eaLnBrk="1" hangingPunct="1">
              <a:lnSpc>
                <a:spcPct val="80000"/>
              </a:lnSpc>
            </a:pPr>
            <a:r>
              <a:rPr lang="en-US" altLang="it-IT" b="1" smtClean="0"/>
              <a:t>World Academy of Art and Science (WAAS)</a:t>
            </a:r>
          </a:p>
          <a:p>
            <a:pPr marR="0" algn="ctr" eaLnBrk="1" hangingPunct="1">
              <a:lnSpc>
                <a:spcPct val="80000"/>
              </a:lnSpc>
            </a:pPr>
            <a:r>
              <a:rPr lang="en-US" altLang="it-IT" b="1" smtClean="0"/>
              <a:t>World University Consortium (WUC)</a:t>
            </a:r>
          </a:p>
          <a:p>
            <a:pPr marR="0" algn="ctr" eaLnBrk="1" hangingPunct="1">
              <a:lnSpc>
                <a:spcPct val="80000"/>
              </a:lnSpc>
            </a:pPr>
            <a:r>
              <a:rPr lang="en-US" altLang="it-IT" b="1" smtClean="0"/>
              <a:t>Person Centered Approach Institute (IACP) </a:t>
            </a:r>
          </a:p>
          <a:p>
            <a:pPr marR="0" algn="ctr" eaLnBrk="1" hangingPunct="1">
              <a:lnSpc>
                <a:spcPct val="80000"/>
              </a:lnSpc>
            </a:pPr>
            <a:r>
              <a:rPr lang="en-US" altLang="it-IT" b="1" smtClean="0">
                <a:solidFill>
                  <a:schemeClr val="accent2"/>
                </a:solidFill>
              </a:rPr>
              <a:t>azucconi@</a:t>
            </a:r>
            <a:r>
              <a:rPr lang="it-IT" altLang="it-IT" b="1" smtClean="0">
                <a:solidFill>
                  <a:schemeClr val="accent2"/>
                </a:solidFill>
              </a:rPr>
              <a:t>worldacademy.org</a:t>
            </a:r>
            <a:endParaRPr lang="en-US" altLang="it-IT" b="1" smtClean="0">
              <a:solidFill>
                <a:schemeClr val="accent2"/>
              </a:solidFill>
            </a:endParaRPr>
          </a:p>
          <a:p>
            <a:pPr marR="0" algn="ctr" eaLnBrk="1" hangingPunct="1">
              <a:lnSpc>
                <a:spcPct val="80000"/>
              </a:lnSpc>
            </a:pPr>
            <a:endParaRPr lang="it-IT" altLang="it-IT" sz="4400" b="1" smtClean="0"/>
          </a:p>
          <a:p>
            <a:pPr marR="0" algn="ctr" eaLnBrk="1" hangingPunct="1">
              <a:lnSpc>
                <a:spcPct val="80000"/>
              </a:lnSpc>
            </a:pPr>
            <a:endParaRPr lang="it-IT" altLang="it-IT" sz="4400" b="1" smtClean="0"/>
          </a:p>
          <a:p>
            <a:pPr marR="0" algn="ctr" eaLnBrk="1" hangingPunct="1">
              <a:lnSpc>
                <a:spcPct val="80000"/>
              </a:lnSpc>
            </a:pPr>
            <a:r>
              <a:rPr lang="en-US" altLang="it-IT" sz="2800" b="1" smtClean="0">
                <a:solidFill>
                  <a:srgbClr val="FFFF00"/>
                </a:solidFill>
              </a:rPr>
              <a:t>IUC</a:t>
            </a:r>
            <a:r>
              <a:rPr lang="it-IT" altLang="it-IT" sz="2800" b="1" smtClean="0">
                <a:solidFill>
                  <a:srgbClr val="FFFF00"/>
                </a:solidFill>
              </a:rPr>
              <a:t>, </a:t>
            </a:r>
            <a:r>
              <a:rPr lang="en-US" altLang="it-IT" sz="2800" b="1" smtClean="0">
                <a:solidFill>
                  <a:srgbClr val="FFFF00"/>
                </a:solidFill>
              </a:rPr>
              <a:t>Dubrovnick, October 30-November 3, 2016</a:t>
            </a:r>
          </a:p>
        </p:txBody>
      </p:sp>
      <p:sp>
        <p:nvSpPr>
          <p:cNvPr id="14338"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14339"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4341"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14342"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14345"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ubtitle 2"/>
          <p:cNvSpPr>
            <a:spLocks noGrp="1"/>
          </p:cNvSpPr>
          <p:nvPr>
            <p:ph type="subTitle" idx="4294967295"/>
          </p:nvPr>
        </p:nvSpPr>
        <p:spPr>
          <a:xfrm>
            <a:off x="569913" y="279400"/>
            <a:ext cx="8229600" cy="6197600"/>
          </a:xfrm>
        </p:spPr>
        <p:txBody>
          <a:bodyPr lIns="0" rIns="18288"/>
          <a:lstStyle/>
          <a:p>
            <a:pPr marL="0" indent="0" algn="ctr" eaLnBrk="1" hangingPunct="1">
              <a:buFont typeface="Wingdings 2" pitchFamily="18" charset="2"/>
              <a:buNone/>
            </a:pPr>
            <a:endParaRPr lang="en-US" altLang="it-IT" sz="700" b="1" smtClean="0"/>
          </a:p>
          <a:p>
            <a:pPr marL="0" indent="0">
              <a:spcBef>
                <a:spcPct val="0"/>
              </a:spcBef>
              <a:buSzPct val="115000"/>
              <a:buFont typeface="Arial" charset="0"/>
              <a:buNone/>
            </a:pPr>
            <a:r>
              <a:rPr lang="en-US" sz="2400" b="1" smtClean="0">
                <a:solidFill>
                  <a:srgbClr val="FFFF00"/>
                </a:solidFill>
              </a:rPr>
              <a:t>Personal power expands and varies with the changing of society:</a:t>
            </a:r>
            <a:endParaRPr lang="en-US" sz="800" b="1" smtClean="0">
              <a:solidFill>
                <a:srgbClr val="FFFF00"/>
              </a:solidFill>
            </a:endParaRPr>
          </a:p>
          <a:p>
            <a:pPr marL="0" indent="0">
              <a:spcBef>
                <a:spcPct val="0"/>
              </a:spcBef>
              <a:buSzPct val="115000"/>
              <a:buFont typeface="Arial" charset="0"/>
              <a:buNone/>
            </a:pPr>
            <a:endParaRPr lang="en-US" sz="800" smtClean="0">
              <a:solidFill>
                <a:srgbClr val="FFFF00"/>
              </a:solidFill>
            </a:endParaRPr>
          </a:p>
          <a:p>
            <a:pPr marL="0" indent="0">
              <a:spcBef>
                <a:spcPct val="0"/>
              </a:spcBef>
              <a:buSzPct val="115000"/>
              <a:buFont typeface="Arial" charset="0"/>
              <a:buNone/>
            </a:pPr>
            <a:r>
              <a:rPr lang="en-US" sz="2000" smtClean="0"/>
              <a:t>If in the past enormous power was gained by a successful and resourceful generals that thanks to his military successes could become one of the  emperors of Rome or create an empire like Alexander the Great or Genghis Khan. The technological revolutions </a:t>
            </a:r>
            <a:r>
              <a:rPr lang="it-IT" sz="2000" smtClean="0"/>
              <a:t>have been offering new opportunities.</a:t>
            </a:r>
            <a:endParaRPr lang="it-IT" sz="700" smtClean="0"/>
          </a:p>
          <a:p>
            <a:pPr marL="0" indent="0">
              <a:spcBef>
                <a:spcPct val="0"/>
              </a:spcBef>
              <a:buSzPct val="115000"/>
              <a:buFont typeface="Arial" charset="0"/>
              <a:buNone/>
            </a:pPr>
            <a:endParaRPr lang="it-IT" sz="800" smtClean="0"/>
          </a:p>
          <a:p>
            <a:pPr marL="0" indent="0">
              <a:spcBef>
                <a:spcPct val="0"/>
              </a:spcBef>
              <a:buSzPct val="115000"/>
              <a:buFont typeface="Arial" charset="0"/>
              <a:buNone/>
            </a:pPr>
            <a:r>
              <a:rPr lang="en-US" sz="2000" smtClean="0"/>
              <a:t>Think of the impact  of movies, television, record industry etc. Thanks to technology not only new economic fortunes have been created,  but new role models have emerged.</a:t>
            </a:r>
          </a:p>
          <a:p>
            <a:pPr marL="0" indent="0">
              <a:spcBef>
                <a:spcPct val="0"/>
              </a:spcBef>
              <a:buSzPct val="115000"/>
              <a:buFont typeface="Arial" charset="0"/>
              <a:buNone/>
            </a:pPr>
            <a:endParaRPr lang="en-US" sz="700" smtClean="0"/>
          </a:p>
          <a:p>
            <a:pPr marL="0" indent="0">
              <a:spcBef>
                <a:spcPct val="0"/>
              </a:spcBef>
              <a:buSzPct val="115000"/>
              <a:buFont typeface="Arial" charset="0"/>
              <a:buNone/>
            </a:pPr>
            <a:r>
              <a:rPr lang="en-US" sz="2000" smtClean="0"/>
              <a:t>The Beatles with their wonderful music would not have any planetary impact without the production and distribution capacity of the record industry, radio and television networks.</a:t>
            </a:r>
          </a:p>
          <a:p>
            <a:pPr marL="0" indent="0">
              <a:spcBef>
                <a:spcPct val="0"/>
              </a:spcBef>
              <a:buSzPct val="115000"/>
              <a:buFont typeface="Arial" charset="0"/>
              <a:buNone/>
            </a:pPr>
            <a:endParaRPr lang="en-US" sz="2000" smtClean="0"/>
          </a:p>
          <a:p>
            <a:pPr marL="0" indent="0">
              <a:spcBef>
                <a:spcPct val="0"/>
              </a:spcBef>
              <a:buSzPct val="115000"/>
              <a:buFont typeface="Arial" charset="0"/>
              <a:buNone/>
            </a:pPr>
            <a:r>
              <a:rPr lang="en-US" sz="2000" b="1" smtClean="0">
                <a:solidFill>
                  <a:srgbClr val="66FF33"/>
                </a:solidFill>
              </a:rPr>
              <a:t>In the electronic age</a:t>
            </a:r>
            <a:r>
              <a:rPr lang="en-US" sz="2000" smtClean="0"/>
              <a:t>  computers and internet have created a  new  breed: </a:t>
            </a:r>
          </a:p>
          <a:p>
            <a:pPr marL="0" indent="0">
              <a:spcBef>
                <a:spcPct val="0"/>
              </a:spcBef>
              <a:buSzPct val="115000"/>
              <a:buFont typeface="Arial" charset="0"/>
              <a:buNone/>
            </a:pPr>
            <a:r>
              <a:rPr lang="en-US" sz="2000" smtClean="0"/>
              <a:t>The very powerful &amp; super rich </a:t>
            </a:r>
            <a:r>
              <a:rPr lang="en-US" sz="2000" b="1" smtClean="0">
                <a:solidFill>
                  <a:srgbClr val="FFFF00"/>
                </a:solidFill>
              </a:rPr>
              <a:t>Techno Gurus:</a:t>
            </a:r>
          </a:p>
          <a:p>
            <a:pPr marL="0" indent="0">
              <a:spcBef>
                <a:spcPct val="0"/>
              </a:spcBef>
              <a:buSzPct val="115000"/>
              <a:buFont typeface="Arial" charset="0"/>
              <a:buNone/>
            </a:pPr>
            <a:endParaRPr lang="en-US" sz="2400" b="1" smtClean="0"/>
          </a:p>
          <a:p>
            <a:pPr marL="0" indent="0">
              <a:spcBef>
                <a:spcPct val="0"/>
              </a:spcBef>
              <a:buSzPct val="115000"/>
              <a:buFont typeface="Arial" charset="0"/>
              <a:buNone/>
            </a:pPr>
            <a:r>
              <a:rPr lang="en-US" sz="2000" smtClean="0">
                <a:solidFill>
                  <a:srgbClr val="FFFF00"/>
                </a:solidFill>
              </a:rPr>
              <a:t>Steven Jobs, Mark Zuckenberg, Jeff  Bezos, Larry Ellisosn </a:t>
            </a:r>
            <a:r>
              <a:rPr lang="en-US" sz="2000" smtClean="0"/>
              <a:t>(Oracle), </a:t>
            </a:r>
            <a:r>
              <a:rPr lang="en-US" sz="2000" smtClean="0">
                <a:solidFill>
                  <a:srgbClr val="FFFF00"/>
                </a:solidFill>
              </a:rPr>
              <a:t>Larry Page &amp; Sergey Brin</a:t>
            </a:r>
            <a:r>
              <a:rPr lang="en-US" sz="2000" smtClean="0"/>
              <a:t> (Google),  </a:t>
            </a:r>
            <a:r>
              <a:rPr lang="en-US" sz="2000" smtClean="0">
                <a:solidFill>
                  <a:srgbClr val="FFFF00"/>
                </a:solidFill>
              </a:rPr>
              <a:t>Steve Ballmer </a:t>
            </a:r>
            <a:r>
              <a:rPr lang="en-US" sz="2000" smtClean="0"/>
              <a:t>(Microsoft</a:t>
            </a:r>
            <a:r>
              <a:rPr lang="en-US" sz="2000" smtClean="0">
                <a:solidFill>
                  <a:srgbClr val="FFFF00"/>
                </a:solidFill>
              </a:rPr>
              <a:t>); Michael Dell, Paul Allen, </a:t>
            </a:r>
            <a:r>
              <a:rPr lang="en-US" sz="2000" smtClean="0"/>
              <a:t>etc.</a:t>
            </a:r>
          </a:p>
          <a:p>
            <a:pPr marL="0" indent="0">
              <a:lnSpc>
                <a:spcPct val="80000"/>
              </a:lnSpc>
              <a:spcBef>
                <a:spcPct val="0"/>
              </a:spcBef>
              <a:buSzPct val="115000"/>
              <a:buFont typeface="Arial" charset="0"/>
              <a:buNone/>
            </a:pPr>
            <a:endParaRPr lang="en-US" sz="2400" smtClean="0">
              <a:solidFill>
                <a:srgbClr val="FFFF00"/>
              </a:solidFill>
            </a:endParaRPr>
          </a:p>
          <a:p>
            <a:pPr marL="0" indent="0" algn="ctr" eaLnBrk="1" hangingPunct="1">
              <a:lnSpc>
                <a:spcPct val="80000"/>
              </a:lnSpc>
              <a:buFont typeface="Wingdings 2" pitchFamily="18" charset="2"/>
              <a:buNone/>
            </a:pPr>
            <a:endParaRPr lang="en-US" altLang="it-IT" sz="2400" b="1" smtClean="0"/>
          </a:p>
        </p:txBody>
      </p:sp>
      <p:grpSp>
        <p:nvGrpSpPr>
          <p:cNvPr id="31746"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31748"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31749"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31752"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ubtitle 2"/>
          <p:cNvSpPr>
            <a:spLocks noGrp="1"/>
          </p:cNvSpPr>
          <p:nvPr>
            <p:ph type="subTitle" idx="4294967295"/>
          </p:nvPr>
        </p:nvSpPr>
        <p:spPr>
          <a:xfrm>
            <a:off x="304800" y="614363"/>
            <a:ext cx="8610600" cy="5557837"/>
          </a:xfrm>
        </p:spPr>
        <p:txBody>
          <a:bodyPr lIns="0" rIns="18288"/>
          <a:lstStyle/>
          <a:p>
            <a:pPr marL="0" indent="0" algn="ctr" eaLnBrk="1" hangingPunct="1">
              <a:lnSpc>
                <a:spcPct val="80000"/>
              </a:lnSpc>
              <a:buFont typeface="Wingdings 2" pitchFamily="18" charset="2"/>
              <a:buNone/>
            </a:pPr>
            <a:endParaRPr lang="en-US" altLang="it-IT" sz="700" b="1" smtClean="0"/>
          </a:p>
          <a:p>
            <a:pPr marL="0" indent="0" algn="ctr" eaLnBrk="1" hangingPunct="1">
              <a:lnSpc>
                <a:spcPct val="80000"/>
              </a:lnSpc>
              <a:buFont typeface="Wingdings 2" pitchFamily="18" charset="2"/>
              <a:buNone/>
            </a:pPr>
            <a:endParaRPr lang="en-US" altLang="it-IT" sz="800" b="1" smtClean="0"/>
          </a:p>
          <a:p>
            <a:pPr marL="0" indent="0">
              <a:lnSpc>
                <a:spcPct val="80000"/>
              </a:lnSpc>
              <a:spcBef>
                <a:spcPct val="0"/>
              </a:spcBef>
              <a:buSzPct val="115000"/>
              <a:buFont typeface="Arial" charset="0"/>
              <a:buNone/>
            </a:pPr>
            <a:r>
              <a:rPr lang="en-US" sz="2400" smtClean="0"/>
              <a:t>That in turn have offered to billions of people new forms of personal powers since personal power for individuals  expands and varies with the changing of society just think of a democracy versus a theocratic state or a free market versus a caste ordered society.</a:t>
            </a:r>
          </a:p>
          <a:p>
            <a:pPr marL="0" indent="0">
              <a:lnSpc>
                <a:spcPct val="80000"/>
              </a:lnSpc>
              <a:spcBef>
                <a:spcPct val="0"/>
              </a:spcBef>
              <a:buSzPct val="115000"/>
              <a:buFont typeface="Arial" charset="0"/>
              <a:buNone/>
            </a:pPr>
            <a:r>
              <a:rPr lang="it-IT" sz="2400" smtClean="0"/>
              <a:t>The new personal power people can empower themselves are:</a:t>
            </a:r>
          </a:p>
          <a:p>
            <a:pPr marL="0" indent="0">
              <a:lnSpc>
                <a:spcPct val="80000"/>
              </a:lnSpc>
              <a:spcBef>
                <a:spcPct val="0"/>
              </a:spcBef>
              <a:buSzPct val="115000"/>
              <a:buFont typeface="Arial" charset="0"/>
              <a:buNone/>
            </a:pPr>
            <a:endParaRPr lang="en-US" sz="2400" smtClean="0"/>
          </a:p>
          <a:p>
            <a:pPr marL="0" indent="0">
              <a:lnSpc>
                <a:spcPct val="80000"/>
              </a:lnSpc>
              <a:spcBef>
                <a:spcPct val="0"/>
              </a:spcBef>
              <a:buSzPct val="115000"/>
              <a:buFont typeface="Arial" charset="0"/>
              <a:buNone/>
            </a:pPr>
            <a:r>
              <a:rPr lang="en-US" sz="2400" b="1" smtClean="0"/>
              <a:t>Digital literacy</a:t>
            </a:r>
          </a:p>
          <a:p>
            <a:pPr marL="0" indent="0">
              <a:lnSpc>
                <a:spcPct val="80000"/>
              </a:lnSpc>
              <a:spcBef>
                <a:spcPct val="0"/>
              </a:spcBef>
              <a:buSzPct val="115000"/>
              <a:buFont typeface="Arial" charset="0"/>
              <a:buNone/>
            </a:pPr>
            <a:r>
              <a:rPr lang="en-US" sz="2400" b="1" smtClean="0"/>
              <a:t>E-learning</a:t>
            </a:r>
          </a:p>
          <a:p>
            <a:pPr marL="0" indent="0">
              <a:lnSpc>
                <a:spcPct val="80000"/>
              </a:lnSpc>
              <a:spcBef>
                <a:spcPct val="0"/>
              </a:spcBef>
              <a:buSzPct val="115000"/>
              <a:buFont typeface="Arial" charset="0"/>
              <a:buNone/>
            </a:pPr>
            <a:r>
              <a:rPr lang="en-US" sz="2400" b="1" smtClean="0"/>
              <a:t>E-Commerce</a:t>
            </a:r>
          </a:p>
          <a:p>
            <a:pPr marL="0" indent="0">
              <a:lnSpc>
                <a:spcPct val="80000"/>
              </a:lnSpc>
              <a:spcBef>
                <a:spcPct val="0"/>
              </a:spcBef>
              <a:buSzPct val="115000"/>
              <a:buFont typeface="Arial" charset="0"/>
              <a:buNone/>
            </a:pPr>
            <a:r>
              <a:rPr lang="en-US" sz="2400" b="1" smtClean="0"/>
              <a:t>E-Work</a:t>
            </a:r>
          </a:p>
          <a:p>
            <a:pPr marL="0" indent="0">
              <a:lnSpc>
                <a:spcPct val="80000"/>
              </a:lnSpc>
              <a:spcBef>
                <a:spcPct val="0"/>
              </a:spcBef>
              <a:buSzPct val="115000"/>
              <a:buFont typeface="Arial" charset="0"/>
              <a:buNone/>
            </a:pPr>
            <a:r>
              <a:rPr lang="en-US" sz="2400" b="1" smtClean="0"/>
              <a:t>E-networking</a:t>
            </a:r>
          </a:p>
          <a:p>
            <a:pPr marL="0" indent="0">
              <a:lnSpc>
                <a:spcPct val="80000"/>
              </a:lnSpc>
              <a:spcBef>
                <a:spcPct val="0"/>
              </a:spcBef>
              <a:buSzPct val="115000"/>
              <a:buFont typeface="Arial" charset="0"/>
              <a:buNone/>
            </a:pPr>
            <a:r>
              <a:rPr lang="en-US" sz="2400" b="1" smtClean="0"/>
              <a:t>Blogging</a:t>
            </a:r>
          </a:p>
          <a:p>
            <a:pPr marL="0" indent="0">
              <a:lnSpc>
                <a:spcPct val="80000"/>
              </a:lnSpc>
              <a:spcBef>
                <a:spcPct val="0"/>
              </a:spcBef>
              <a:buSzPct val="115000"/>
              <a:buFont typeface="Arial" charset="0"/>
              <a:buNone/>
            </a:pPr>
            <a:endParaRPr lang="en-US" sz="2400" b="1" smtClean="0"/>
          </a:p>
          <a:p>
            <a:pPr marL="0" indent="0">
              <a:lnSpc>
                <a:spcPct val="80000"/>
              </a:lnSpc>
              <a:spcBef>
                <a:spcPct val="0"/>
              </a:spcBef>
              <a:buSzPct val="115000"/>
              <a:buFont typeface="Arial" charset="0"/>
              <a:buNone/>
            </a:pPr>
            <a:r>
              <a:rPr lang="en-US" sz="2000" smtClean="0"/>
              <a:t>Just by free phone calls and conferences provided by  </a:t>
            </a:r>
            <a:r>
              <a:rPr lang="en-US" sz="2000" smtClean="0">
                <a:solidFill>
                  <a:srgbClr val="FFFF00"/>
                </a:solidFill>
              </a:rPr>
              <a:t>Skipe, Viber </a:t>
            </a:r>
            <a:r>
              <a:rPr lang="en-US" sz="2000" smtClean="0"/>
              <a:t>or </a:t>
            </a:r>
            <a:r>
              <a:rPr lang="en-US" sz="2000" smtClean="0">
                <a:solidFill>
                  <a:srgbClr val="FFFF00"/>
                </a:solidFill>
              </a:rPr>
              <a:t>Whats App</a:t>
            </a:r>
            <a:r>
              <a:rPr lang="en-US" sz="2000" smtClean="0"/>
              <a:t>  and similar connective free devices,  people can create friendships, partnerships and multiply their opportunities  by using their </a:t>
            </a:r>
            <a:r>
              <a:rPr lang="en-US" sz="2000" smtClean="0">
                <a:solidFill>
                  <a:srgbClr val="FFFF00"/>
                </a:solidFill>
              </a:rPr>
              <a:t>networking power a relevant aspect of  personal and social power </a:t>
            </a:r>
            <a:r>
              <a:rPr lang="en-US" sz="2000" smtClean="0"/>
              <a:t>scenarios that presumably will continue to grow and impact our lives even more in the future.</a:t>
            </a:r>
          </a:p>
          <a:p>
            <a:pPr marL="0" indent="0">
              <a:lnSpc>
                <a:spcPct val="80000"/>
              </a:lnSpc>
              <a:spcBef>
                <a:spcPct val="0"/>
              </a:spcBef>
              <a:buSzPct val="115000"/>
              <a:buFont typeface="Arial" charset="0"/>
              <a:buNone/>
            </a:pPr>
            <a:endParaRPr lang="en-US" sz="2400" smtClean="0"/>
          </a:p>
          <a:p>
            <a:pPr marL="0" indent="0">
              <a:lnSpc>
                <a:spcPct val="80000"/>
              </a:lnSpc>
              <a:spcBef>
                <a:spcPct val="0"/>
              </a:spcBef>
              <a:buSzPct val="115000"/>
              <a:buFont typeface="Arial" charset="0"/>
              <a:buNone/>
            </a:pPr>
            <a:endParaRPr lang="en-US" sz="2400" smtClean="0"/>
          </a:p>
          <a:p>
            <a:pPr marL="0" indent="0">
              <a:lnSpc>
                <a:spcPct val="80000"/>
              </a:lnSpc>
              <a:spcBef>
                <a:spcPct val="0"/>
              </a:spcBef>
              <a:buSzPct val="115000"/>
              <a:buFont typeface="Arial" charset="0"/>
              <a:buNone/>
            </a:pPr>
            <a:endParaRPr lang="en-US" sz="2400" smtClean="0"/>
          </a:p>
          <a:p>
            <a:pPr marL="0" indent="0" algn="ctr" eaLnBrk="1" hangingPunct="1">
              <a:lnSpc>
                <a:spcPct val="80000"/>
              </a:lnSpc>
              <a:buFont typeface="Wingdings 2" pitchFamily="18" charset="2"/>
              <a:buNone/>
            </a:pPr>
            <a:endParaRPr lang="en-US" altLang="it-IT" sz="2400" b="1" smtClean="0"/>
          </a:p>
        </p:txBody>
      </p:sp>
      <p:sp>
        <p:nvSpPr>
          <p:cNvPr id="33794"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33795" name="Group 5"/>
          <p:cNvGrpSpPr>
            <a:grpSpLocks/>
          </p:cNvGrpSpPr>
          <p:nvPr/>
        </p:nvGrpSpPr>
        <p:grpSpPr bwMode="auto">
          <a:xfrm>
            <a:off x="0" y="6135688"/>
            <a:ext cx="9144000" cy="715962"/>
            <a:chOff x="0" y="6172200"/>
            <a:chExt cx="9144000" cy="716179"/>
          </a:xfrm>
        </p:grpSpPr>
        <p:sp>
          <p:nvSpPr>
            <p:cNvPr id="7" name="Rectangle 6"/>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33797"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33798"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2"/>
              <a:ext cx="1525587" cy="457339"/>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39956"/>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33801"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ubtitle 2"/>
          <p:cNvSpPr>
            <a:spLocks noGrp="1"/>
          </p:cNvSpPr>
          <p:nvPr>
            <p:ph type="subTitle" idx="4294967295"/>
          </p:nvPr>
        </p:nvSpPr>
        <p:spPr>
          <a:xfrm>
            <a:off x="569913" y="457200"/>
            <a:ext cx="8345487" cy="5562600"/>
          </a:xfrm>
        </p:spPr>
        <p:txBody>
          <a:bodyPr lIns="0" rIns="18288"/>
          <a:lstStyle/>
          <a:p>
            <a:pPr marL="0" indent="0" algn="ctr" eaLnBrk="1" hangingPunct="1">
              <a:lnSpc>
                <a:spcPct val="80000"/>
              </a:lnSpc>
              <a:buFont typeface="Wingdings 2" pitchFamily="18" charset="2"/>
              <a:buNone/>
            </a:pPr>
            <a:endParaRPr lang="en-US" altLang="it-IT" sz="700" b="1" smtClean="0"/>
          </a:p>
          <a:p>
            <a:pPr marL="0" indent="0" algn="ctr" eaLnBrk="1" hangingPunct="1">
              <a:lnSpc>
                <a:spcPct val="80000"/>
              </a:lnSpc>
              <a:buFont typeface="Wingdings 2" pitchFamily="18" charset="2"/>
              <a:buNone/>
            </a:pPr>
            <a:endParaRPr lang="en-US" altLang="it-IT" sz="800" b="1" smtClean="0"/>
          </a:p>
          <a:p>
            <a:pPr marL="0" indent="0" eaLnBrk="1" hangingPunct="1">
              <a:lnSpc>
                <a:spcPct val="80000"/>
              </a:lnSpc>
              <a:buFont typeface="Wingdings 2" pitchFamily="18" charset="2"/>
              <a:buNone/>
            </a:pPr>
            <a:r>
              <a:rPr lang="en-US" sz="3200" smtClean="0">
                <a:latin typeface="Arial" charset="0"/>
              </a:rPr>
              <a:t>Researchers investigate the  various forms of</a:t>
            </a:r>
          </a:p>
          <a:p>
            <a:pPr marL="0" indent="0" eaLnBrk="1" hangingPunct="1">
              <a:lnSpc>
                <a:spcPct val="80000"/>
              </a:lnSpc>
              <a:buFont typeface="Wingdings 2" pitchFamily="18" charset="2"/>
              <a:buNone/>
            </a:pPr>
            <a:r>
              <a:rPr lang="en-US" sz="3200" smtClean="0">
                <a:latin typeface="Arial" charset="0"/>
              </a:rPr>
              <a:t>Individual or personal power:</a:t>
            </a:r>
            <a:endParaRPr lang="en-US" sz="2400" b="1" smtClean="0">
              <a:latin typeface="Arial" charset="0"/>
            </a:endParaRPr>
          </a:p>
          <a:p>
            <a:pPr marL="0" indent="0" eaLnBrk="1" hangingPunct="1">
              <a:lnSpc>
                <a:spcPct val="80000"/>
              </a:lnSpc>
              <a:buFont typeface="Wingdings 2" pitchFamily="18" charset="2"/>
              <a:buNone/>
            </a:pPr>
            <a:endParaRPr lang="en-US" sz="2400" b="1" smtClean="0">
              <a:latin typeface="Arial" charset="0"/>
            </a:endParaRPr>
          </a:p>
          <a:p>
            <a:pPr marL="0" indent="0" eaLnBrk="1" hangingPunct="1">
              <a:lnSpc>
                <a:spcPct val="80000"/>
              </a:lnSpc>
              <a:buFont typeface="Wingdings 2" pitchFamily="18" charset="2"/>
              <a:buNone/>
            </a:pPr>
            <a:r>
              <a:rPr lang="en-US" sz="2400" b="1" smtClean="0">
                <a:latin typeface="Arial" charset="0"/>
              </a:rPr>
              <a:t>Agency</a:t>
            </a:r>
          </a:p>
          <a:p>
            <a:pPr marL="0" indent="0" eaLnBrk="1" hangingPunct="1">
              <a:lnSpc>
                <a:spcPct val="80000"/>
              </a:lnSpc>
              <a:buFont typeface="Wingdings 2" pitchFamily="18" charset="2"/>
              <a:buNone/>
            </a:pPr>
            <a:r>
              <a:rPr lang="en-US" sz="2400" b="1" smtClean="0">
                <a:latin typeface="Arial" charset="0"/>
              </a:rPr>
              <a:t>Resilience</a:t>
            </a:r>
          </a:p>
          <a:p>
            <a:pPr marL="0" indent="0" eaLnBrk="1" hangingPunct="1">
              <a:lnSpc>
                <a:spcPct val="80000"/>
              </a:lnSpc>
              <a:buFont typeface="Wingdings 2" pitchFamily="18" charset="2"/>
              <a:buNone/>
            </a:pPr>
            <a:r>
              <a:rPr lang="en-US" sz="2400" b="1" smtClean="0">
                <a:latin typeface="Arial" charset="0"/>
              </a:rPr>
              <a:t>Hardiness</a:t>
            </a:r>
          </a:p>
          <a:p>
            <a:pPr marL="0" indent="0" eaLnBrk="1" hangingPunct="1">
              <a:lnSpc>
                <a:spcPct val="80000"/>
              </a:lnSpc>
              <a:buFont typeface="Wingdings 2" pitchFamily="18" charset="2"/>
              <a:buNone/>
            </a:pPr>
            <a:r>
              <a:rPr lang="en-US" sz="2400" b="1" smtClean="0">
                <a:latin typeface="Arial" charset="0"/>
              </a:rPr>
              <a:t>Self esteem</a:t>
            </a:r>
          </a:p>
          <a:p>
            <a:pPr marL="0" indent="0" eaLnBrk="1" hangingPunct="1">
              <a:lnSpc>
                <a:spcPct val="80000"/>
              </a:lnSpc>
              <a:buFont typeface="Wingdings 2" pitchFamily="18" charset="2"/>
              <a:buNone/>
            </a:pPr>
            <a:r>
              <a:rPr lang="en-US" sz="2400" b="1" smtClean="0">
                <a:latin typeface="Arial" charset="0"/>
              </a:rPr>
              <a:t>Empathy</a:t>
            </a:r>
          </a:p>
          <a:p>
            <a:pPr marL="0" indent="0" eaLnBrk="1" hangingPunct="1">
              <a:lnSpc>
                <a:spcPct val="80000"/>
              </a:lnSpc>
              <a:buFont typeface="Wingdings 2" pitchFamily="18" charset="2"/>
              <a:buNone/>
            </a:pPr>
            <a:r>
              <a:rPr lang="en-US" sz="2400" b="1" smtClean="0">
                <a:latin typeface="Arial" charset="0"/>
              </a:rPr>
              <a:t>Genuineness </a:t>
            </a:r>
          </a:p>
          <a:p>
            <a:pPr marL="0" indent="0" eaLnBrk="1" hangingPunct="1">
              <a:lnSpc>
                <a:spcPct val="80000"/>
              </a:lnSpc>
              <a:buFont typeface="Wingdings 2" pitchFamily="18" charset="2"/>
              <a:buNone/>
            </a:pPr>
            <a:r>
              <a:rPr lang="en-US" sz="2400" b="1" smtClean="0">
                <a:latin typeface="Arial" charset="0"/>
              </a:rPr>
              <a:t>Love</a:t>
            </a:r>
          </a:p>
          <a:p>
            <a:pPr marL="0" indent="0" eaLnBrk="1" hangingPunct="1">
              <a:lnSpc>
                <a:spcPct val="80000"/>
              </a:lnSpc>
              <a:buFont typeface="Wingdings 2" pitchFamily="18" charset="2"/>
              <a:buNone/>
            </a:pPr>
            <a:r>
              <a:rPr lang="en-US" sz="2400" b="1" smtClean="0">
                <a:latin typeface="Arial" charset="0"/>
              </a:rPr>
              <a:t>Caring</a:t>
            </a:r>
          </a:p>
          <a:p>
            <a:pPr marL="0" indent="0" eaLnBrk="1" hangingPunct="1">
              <a:lnSpc>
                <a:spcPct val="80000"/>
              </a:lnSpc>
              <a:buFont typeface="Wingdings 2" pitchFamily="18" charset="2"/>
              <a:buNone/>
            </a:pPr>
            <a:r>
              <a:rPr lang="en-US" sz="2400" b="1" smtClean="0">
                <a:latin typeface="Arial" charset="0"/>
              </a:rPr>
              <a:t>Passion</a:t>
            </a:r>
          </a:p>
          <a:p>
            <a:pPr marL="0" indent="0" eaLnBrk="1" hangingPunct="1">
              <a:lnSpc>
                <a:spcPct val="80000"/>
              </a:lnSpc>
              <a:buFont typeface="Wingdings 2" pitchFamily="18" charset="2"/>
              <a:buNone/>
            </a:pPr>
            <a:r>
              <a:rPr lang="en-US" sz="2400" b="1" smtClean="0">
                <a:latin typeface="Arial" charset="0"/>
              </a:rPr>
              <a:t>Intelligence</a:t>
            </a:r>
          </a:p>
          <a:p>
            <a:pPr marL="0" indent="0" eaLnBrk="1" hangingPunct="1">
              <a:lnSpc>
                <a:spcPct val="80000"/>
              </a:lnSpc>
              <a:buFont typeface="Wingdings 2" pitchFamily="18" charset="2"/>
              <a:buNone/>
            </a:pPr>
            <a:r>
              <a:rPr lang="en-US" sz="2400" b="1" smtClean="0">
                <a:latin typeface="Arial" charset="0"/>
              </a:rPr>
              <a:t>Intuition</a:t>
            </a:r>
            <a:endParaRPr lang="en-US" sz="2400" smtClean="0">
              <a:latin typeface="Arial" charset="0"/>
            </a:endParaRPr>
          </a:p>
          <a:p>
            <a:pPr marL="0" indent="0">
              <a:lnSpc>
                <a:spcPct val="80000"/>
              </a:lnSpc>
              <a:spcBef>
                <a:spcPct val="0"/>
              </a:spcBef>
              <a:buSzPct val="115000"/>
              <a:buFont typeface="Arial" charset="0"/>
              <a:buNone/>
            </a:pPr>
            <a:endParaRPr lang="en-US" sz="2400" smtClean="0"/>
          </a:p>
          <a:p>
            <a:pPr marL="0" indent="0" algn="ctr" eaLnBrk="1" hangingPunct="1">
              <a:lnSpc>
                <a:spcPct val="80000"/>
              </a:lnSpc>
              <a:buFont typeface="Wingdings 2" pitchFamily="18" charset="2"/>
              <a:buNone/>
            </a:pPr>
            <a:endParaRPr lang="en-US" altLang="it-IT" sz="2400" b="1" smtClean="0"/>
          </a:p>
        </p:txBody>
      </p:sp>
      <p:sp>
        <p:nvSpPr>
          <p:cNvPr id="35842"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35843"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35845"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35846"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35849"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ubtitle 2"/>
          <p:cNvSpPr>
            <a:spLocks noGrp="1"/>
          </p:cNvSpPr>
          <p:nvPr>
            <p:ph type="subTitle" idx="4294967295"/>
          </p:nvPr>
        </p:nvSpPr>
        <p:spPr>
          <a:xfrm>
            <a:off x="569913" y="655638"/>
            <a:ext cx="8345487" cy="5592762"/>
          </a:xfrm>
        </p:spPr>
        <p:txBody>
          <a:bodyPr lIns="0" rIns="18288"/>
          <a:lstStyle/>
          <a:p>
            <a:pPr marL="0" indent="0" algn="ctr" eaLnBrk="1" hangingPunct="1">
              <a:lnSpc>
                <a:spcPct val="80000"/>
              </a:lnSpc>
              <a:buFont typeface="Wingdings 2" pitchFamily="18" charset="2"/>
              <a:buNone/>
            </a:pPr>
            <a:endParaRPr lang="en-US" altLang="it-IT" sz="200" b="1" smtClean="0"/>
          </a:p>
          <a:p>
            <a:pPr marL="0" indent="0" algn="ctr" eaLnBrk="1" hangingPunct="1">
              <a:lnSpc>
                <a:spcPct val="80000"/>
              </a:lnSpc>
              <a:buFont typeface="Wingdings 2" pitchFamily="18" charset="2"/>
              <a:buNone/>
            </a:pPr>
            <a:endParaRPr lang="en-US" altLang="it-IT" sz="300" b="1" smtClean="0"/>
          </a:p>
          <a:p>
            <a:pPr marL="0" indent="0" eaLnBrk="1" hangingPunct="1">
              <a:lnSpc>
                <a:spcPct val="80000"/>
              </a:lnSpc>
              <a:buFont typeface="Wingdings 2" pitchFamily="18" charset="2"/>
              <a:buNone/>
            </a:pPr>
            <a:r>
              <a:rPr lang="en-US" sz="2400" b="1" smtClean="0">
                <a:latin typeface="Arial" charset="0"/>
              </a:rPr>
              <a:t>Capacity of effective communication</a:t>
            </a:r>
          </a:p>
          <a:p>
            <a:pPr marL="0" indent="0" eaLnBrk="1" hangingPunct="1">
              <a:lnSpc>
                <a:spcPct val="80000"/>
              </a:lnSpc>
              <a:buFont typeface="Wingdings 2" pitchFamily="18" charset="2"/>
              <a:buNone/>
            </a:pPr>
            <a:r>
              <a:rPr lang="en-US" sz="2400" b="1" smtClean="0">
                <a:latin typeface="Arial" charset="0"/>
              </a:rPr>
              <a:t>Speech</a:t>
            </a:r>
          </a:p>
          <a:p>
            <a:pPr marL="0" indent="0" eaLnBrk="1" hangingPunct="1">
              <a:lnSpc>
                <a:spcPct val="80000"/>
              </a:lnSpc>
              <a:buFont typeface="Wingdings 2" pitchFamily="18" charset="2"/>
              <a:buNone/>
            </a:pPr>
            <a:r>
              <a:rPr lang="en-US" sz="2400" b="1" smtClean="0">
                <a:latin typeface="Arial" charset="0"/>
              </a:rPr>
              <a:t>Poetry </a:t>
            </a:r>
          </a:p>
          <a:p>
            <a:pPr marL="0" indent="0" eaLnBrk="1" hangingPunct="1">
              <a:lnSpc>
                <a:spcPct val="80000"/>
              </a:lnSpc>
              <a:buFont typeface="Wingdings 2" pitchFamily="18" charset="2"/>
              <a:buNone/>
            </a:pPr>
            <a:r>
              <a:rPr lang="en-US" sz="2400" b="1" smtClean="0">
                <a:latin typeface="Arial" charset="0"/>
              </a:rPr>
              <a:t>Literature</a:t>
            </a:r>
          </a:p>
          <a:p>
            <a:pPr marL="0" indent="0" eaLnBrk="1" hangingPunct="1">
              <a:lnSpc>
                <a:spcPct val="80000"/>
              </a:lnSpc>
              <a:buFont typeface="Wingdings 2" pitchFamily="18" charset="2"/>
              <a:buNone/>
            </a:pPr>
            <a:r>
              <a:rPr lang="en-US" sz="2400" b="1" smtClean="0">
                <a:latin typeface="Arial" charset="0"/>
              </a:rPr>
              <a:t>Visual Arts</a:t>
            </a:r>
          </a:p>
          <a:p>
            <a:pPr marL="0" indent="0" eaLnBrk="1" hangingPunct="1">
              <a:lnSpc>
                <a:spcPct val="80000"/>
              </a:lnSpc>
              <a:buFont typeface="Wingdings 2" pitchFamily="18" charset="2"/>
              <a:buNone/>
            </a:pPr>
            <a:r>
              <a:rPr lang="en-US" sz="2400" b="1" smtClean="0">
                <a:latin typeface="Arial" charset="0"/>
              </a:rPr>
              <a:t>Teaching </a:t>
            </a:r>
          </a:p>
          <a:p>
            <a:pPr marL="0" indent="0" eaLnBrk="1" hangingPunct="1">
              <a:lnSpc>
                <a:spcPct val="80000"/>
              </a:lnSpc>
              <a:buFont typeface="Wingdings 2" pitchFamily="18" charset="2"/>
              <a:buNone/>
            </a:pPr>
            <a:r>
              <a:rPr lang="en-US" sz="2400" b="1" smtClean="0">
                <a:latin typeface="Arial" charset="0"/>
              </a:rPr>
              <a:t>Entrepreneurship</a:t>
            </a:r>
          </a:p>
          <a:p>
            <a:pPr marL="0" indent="0" eaLnBrk="1" hangingPunct="1">
              <a:lnSpc>
                <a:spcPct val="80000"/>
              </a:lnSpc>
              <a:buFont typeface="Wingdings 2" pitchFamily="18" charset="2"/>
              <a:buNone/>
            </a:pPr>
            <a:r>
              <a:rPr lang="it-IT" sz="2400" b="1" smtClean="0">
                <a:latin typeface="Arial" charset="0"/>
              </a:rPr>
              <a:t>Professional experience</a:t>
            </a:r>
            <a:endParaRPr lang="en-US" sz="2400" b="1" smtClean="0">
              <a:latin typeface="Arial" charset="0"/>
            </a:endParaRPr>
          </a:p>
          <a:p>
            <a:pPr marL="0" indent="0" eaLnBrk="1" hangingPunct="1">
              <a:lnSpc>
                <a:spcPct val="80000"/>
              </a:lnSpc>
              <a:buFont typeface="Wingdings 2" pitchFamily="18" charset="2"/>
              <a:buNone/>
            </a:pPr>
            <a:r>
              <a:rPr lang="en-US" sz="2400" b="1" smtClean="0">
                <a:latin typeface="Arial" charset="0"/>
              </a:rPr>
              <a:t>Charisma</a:t>
            </a:r>
          </a:p>
          <a:p>
            <a:pPr marL="0" indent="0" eaLnBrk="1" hangingPunct="1">
              <a:lnSpc>
                <a:spcPct val="80000"/>
              </a:lnSpc>
              <a:buFont typeface="Wingdings 2" pitchFamily="18" charset="2"/>
              <a:buNone/>
            </a:pPr>
            <a:r>
              <a:rPr lang="en-US" sz="2400" b="1" smtClean="0">
                <a:latin typeface="Arial" charset="0"/>
              </a:rPr>
              <a:t>Courage</a:t>
            </a:r>
          </a:p>
          <a:p>
            <a:pPr marL="0" indent="0" eaLnBrk="1" hangingPunct="1">
              <a:lnSpc>
                <a:spcPct val="80000"/>
              </a:lnSpc>
              <a:buFont typeface="Wingdings 2" pitchFamily="18" charset="2"/>
              <a:buNone/>
            </a:pPr>
            <a:r>
              <a:rPr lang="en-US" sz="2400" b="1" smtClean="0">
                <a:latin typeface="Arial" charset="0"/>
              </a:rPr>
              <a:t>Leadership</a:t>
            </a:r>
          </a:p>
          <a:p>
            <a:pPr marL="0" indent="0" eaLnBrk="1" hangingPunct="1">
              <a:lnSpc>
                <a:spcPct val="80000"/>
              </a:lnSpc>
              <a:buFont typeface="Wingdings 2" pitchFamily="18" charset="2"/>
              <a:buNone/>
            </a:pPr>
            <a:r>
              <a:rPr lang="en-US" sz="2400" b="1" smtClean="0">
                <a:latin typeface="Arial" charset="0"/>
              </a:rPr>
              <a:t>Genius</a:t>
            </a:r>
          </a:p>
          <a:p>
            <a:pPr marL="0" indent="0" eaLnBrk="1" hangingPunct="1">
              <a:lnSpc>
                <a:spcPct val="80000"/>
              </a:lnSpc>
              <a:buFont typeface="Wingdings 2" pitchFamily="18" charset="2"/>
              <a:buNone/>
            </a:pPr>
            <a:r>
              <a:rPr lang="en-US" sz="2400" b="1" smtClean="0">
                <a:latin typeface="Arial" charset="0"/>
              </a:rPr>
              <a:t>Spiritual Leadership</a:t>
            </a:r>
          </a:p>
          <a:p>
            <a:pPr marL="0" indent="0" eaLnBrk="1" hangingPunct="1">
              <a:lnSpc>
                <a:spcPct val="80000"/>
              </a:lnSpc>
              <a:buFont typeface="Wingdings 2" pitchFamily="18" charset="2"/>
              <a:buNone/>
            </a:pPr>
            <a:r>
              <a:rPr lang="en-US" sz="2400" b="1" smtClean="0">
                <a:latin typeface="Arial" charset="0"/>
              </a:rPr>
              <a:t>Wisdom</a:t>
            </a:r>
          </a:p>
          <a:p>
            <a:pPr marL="0" indent="0" eaLnBrk="1" hangingPunct="1">
              <a:lnSpc>
                <a:spcPct val="80000"/>
              </a:lnSpc>
              <a:buFont typeface="Wingdings 2" pitchFamily="18" charset="2"/>
              <a:buNone/>
            </a:pPr>
            <a:endParaRPr lang="en-US" sz="1400" smtClean="0">
              <a:latin typeface="Arial" charset="0"/>
            </a:endParaRPr>
          </a:p>
          <a:p>
            <a:pPr marL="0" indent="0" eaLnBrk="1" hangingPunct="1">
              <a:lnSpc>
                <a:spcPct val="80000"/>
              </a:lnSpc>
              <a:buFont typeface="Wingdings 2" pitchFamily="18" charset="2"/>
              <a:buNone/>
            </a:pPr>
            <a:endParaRPr lang="en-US" sz="900" smtClean="0">
              <a:latin typeface="Arial" charset="0"/>
            </a:endParaRPr>
          </a:p>
          <a:p>
            <a:pPr marL="0" indent="0">
              <a:lnSpc>
                <a:spcPct val="80000"/>
              </a:lnSpc>
              <a:spcBef>
                <a:spcPct val="0"/>
              </a:spcBef>
              <a:buSzPct val="115000"/>
              <a:buFont typeface="Arial" charset="0"/>
              <a:buNone/>
            </a:pPr>
            <a:endParaRPr lang="en-US" sz="900" smtClean="0"/>
          </a:p>
          <a:p>
            <a:pPr marL="0" indent="0" algn="ctr" eaLnBrk="1" hangingPunct="1">
              <a:lnSpc>
                <a:spcPct val="80000"/>
              </a:lnSpc>
              <a:buFont typeface="Wingdings 2" pitchFamily="18" charset="2"/>
              <a:buNone/>
            </a:pPr>
            <a:endParaRPr lang="en-US" altLang="it-IT" sz="900" b="1" smtClean="0"/>
          </a:p>
        </p:txBody>
      </p:sp>
      <p:sp>
        <p:nvSpPr>
          <p:cNvPr id="37890"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37891"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37893"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37894"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37897"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ubtitle 2"/>
          <p:cNvSpPr>
            <a:spLocks noGrp="1"/>
          </p:cNvSpPr>
          <p:nvPr>
            <p:ph type="subTitle" idx="4294967295"/>
          </p:nvPr>
        </p:nvSpPr>
        <p:spPr>
          <a:xfrm>
            <a:off x="569913" y="457200"/>
            <a:ext cx="8229600" cy="5695950"/>
          </a:xfrm>
        </p:spPr>
        <p:txBody>
          <a:bodyPr lIns="0" rIns="18288"/>
          <a:lstStyle/>
          <a:p>
            <a:pPr marL="0" indent="0" algn="ctr" eaLnBrk="1" hangingPunct="1">
              <a:lnSpc>
                <a:spcPct val="90000"/>
              </a:lnSpc>
              <a:buFont typeface="Wingdings 2" pitchFamily="18" charset="2"/>
              <a:buNone/>
            </a:pPr>
            <a:endParaRPr lang="en-US" altLang="it-IT" sz="600" b="1" smtClean="0"/>
          </a:p>
          <a:p>
            <a:pPr marL="0" indent="0" algn="ctr" eaLnBrk="1" hangingPunct="1">
              <a:lnSpc>
                <a:spcPct val="90000"/>
              </a:lnSpc>
              <a:buFont typeface="Wingdings 2" pitchFamily="18" charset="2"/>
              <a:buNone/>
            </a:pPr>
            <a:endParaRPr lang="en-US" altLang="it-IT" sz="700" b="1" smtClean="0"/>
          </a:p>
          <a:p>
            <a:pPr marL="0" indent="0" eaLnBrk="1" hangingPunct="1">
              <a:lnSpc>
                <a:spcPct val="90000"/>
              </a:lnSpc>
              <a:buFont typeface="Wingdings 2" pitchFamily="18" charset="2"/>
              <a:buNone/>
            </a:pPr>
            <a:r>
              <a:rPr lang="en-US" sz="2800" smtClean="0">
                <a:latin typeface="Arial" charset="0"/>
              </a:rPr>
              <a:t>Researchers in the field of health and well being study other variables  or forms of personal power: </a:t>
            </a:r>
          </a:p>
          <a:p>
            <a:pPr marL="0" indent="0" eaLnBrk="1" hangingPunct="1">
              <a:lnSpc>
                <a:spcPct val="90000"/>
              </a:lnSpc>
              <a:buFont typeface="Wingdings 2" pitchFamily="18" charset="2"/>
              <a:buNone/>
            </a:pPr>
            <a:endParaRPr lang="en-US" sz="2000" smtClean="0">
              <a:latin typeface="Arial" charset="0"/>
            </a:endParaRPr>
          </a:p>
          <a:p>
            <a:pPr marL="0" indent="0" eaLnBrk="1" hangingPunct="1">
              <a:lnSpc>
                <a:spcPct val="90000"/>
              </a:lnSpc>
              <a:buFont typeface="Wingdings 2" pitchFamily="18" charset="2"/>
              <a:buNone/>
            </a:pPr>
            <a:r>
              <a:rPr lang="en-US" sz="2000" smtClean="0">
                <a:latin typeface="Arial" charset="0"/>
              </a:rPr>
              <a:t>Good genetic pool</a:t>
            </a:r>
            <a:endParaRPr lang="en-US" sz="2400" smtClean="0">
              <a:latin typeface="Arial" charset="0"/>
            </a:endParaRPr>
          </a:p>
          <a:p>
            <a:pPr marL="0" indent="0" eaLnBrk="1" hangingPunct="1">
              <a:lnSpc>
                <a:spcPct val="90000"/>
              </a:lnSpc>
              <a:buFont typeface="Wingdings 2" pitchFamily="18" charset="2"/>
              <a:buNone/>
            </a:pPr>
            <a:r>
              <a:rPr lang="en-US" sz="2000" smtClean="0">
                <a:latin typeface="Arial" charset="0"/>
              </a:rPr>
              <a:t>Good immune system</a:t>
            </a:r>
          </a:p>
          <a:p>
            <a:pPr marL="0" indent="0" eaLnBrk="1" hangingPunct="1">
              <a:lnSpc>
                <a:spcPct val="90000"/>
              </a:lnSpc>
              <a:buFont typeface="Wingdings 2" pitchFamily="18" charset="2"/>
              <a:buNone/>
            </a:pPr>
            <a:r>
              <a:rPr lang="en-US" sz="2000" smtClean="0">
                <a:latin typeface="Arial" charset="0"/>
              </a:rPr>
              <a:t>Mental health</a:t>
            </a:r>
          </a:p>
          <a:p>
            <a:pPr marL="0" indent="0" eaLnBrk="1" hangingPunct="1">
              <a:lnSpc>
                <a:spcPct val="90000"/>
              </a:lnSpc>
              <a:buFont typeface="Wingdings 2" pitchFamily="18" charset="2"/>
              <a:buNone/>
            </a:pPr>
            <a:r>
              <a:rPr lang="en-US" sz="2000" smtClean="0">
                <a:latin typeface="Arial" charset="0"/>
              </a:rPr>
              <a:t>Optimism</a:t>
            </a:r>
          </a:p>
          <a:p>
            <a:pPr marL="0" indent="0" eaLnBrk="1" hangingPunct="1">
              <a:lnSpc>
                <a:spcPct val="90000"/>
              </a:lnSpc>
              <a:buFont typeface="Wingdings 2" pitchFamily="18" charset="2"/>
              <a:buNone/>
            </a:pPr>
            <a:r>
              <a:rPr lang="en-US" sz="2000" smtClean="0">
                <a:latin typeface="Arial" charset="0"/>
              </a:rPr>
              <a:t>Self efficacy</a:t>
            </a:r>
          </a:p>
          <a:p>
            <a:pPr marL="0" indent="0" eaLnBrk="1" hangingPunct="1">
              <a:lnSpc>
                <a:spcPct val="90000"/>
              </a:lnSpc>
              <a:buFont typeface="Wingdings 2" pitchFamily="18" charset="2"/>
              <a:buNone/>
            </a:pPr>
            <a:r>
              <a:rPr lang="en-US" sz="2000" smtClean="0">
                <a:latin typeface="Arial" charset="0"/>
              </a:rPr>
              <a:t>Resilience</a:t>
            </a:r>
          </a:p>
          <a:p>
            <a:pPr marL="0" indent="0" eaLnBrk="1" hangingPunct="1">
              <a:lnSpc>
                <a:spcPct val="90000"/>
              </a:lnSpc>
              <a:buFont typeface="Wingdings 2" pitchFamily="18" charset="2"/>
              <a:buNone/>
            </a:pPr>
            <a:r>
              <a:rPr lang="en-US" sz="2000" smtClean="0">
                <a:latin typeface="Arial" charset="0"/>
              </a:rPr>
              <a:t>Capacity to be in touch with emotions </a:t>
            </a:r>
          </a:p>
          <a:p>
            <a:pPr marL="0" indent="0" eaLnBrk="1" hangingPunct="1">
              <a:lnSpc>
                <a:spcPct val="90000"/>
              </a:lnSpc>
              <a:buFont typeface="Wingdings 2" pitchFamily="18" charset="2"/>
              <a:buNone/>
            </a:pPr>
            <a:r>
              <a:rPr lang="en-US" sz="2000" smtClean="0">
                <a:latin typeface="Arial" charset="0"/>
              </a:rPr>
              <a:t>Capacity to express them</a:t>
            </a:r>
          </a:p>
          <a:p>
            <a:pPr marL="0" indent="0" eaLnBrk="1" hangingPunct="1">
              <a:lnSpc>
                <a:spcPct val="90000"/>
              </a:lnSpc>
              <a:buFont typeface="Wingdings 2" pitchFamily="18" charset="2"/>
              <a:buNone/>
            </a:pPr>
            <a:r>
              <a:rPr lang="en-US" sz="2000" smtClean="0">
                <a:latin typeface="Arial" charset="0"/>
              </a:rPr>
              <a:t>Capacity to ask for help</a:t>
            </a:r>
          </a:p>
          <a:p>
            <a:pPr marL="0" indent="0" eaLnBrk="1" hangingPunct="1">
              <a:lnSpc>
                <a:spcPct val="90000"/>
              </a:lnSpc>
              <a:buFont typeface="Wingdings 2" pitchFamily="18" charset="2"/>
              <a:buNone/>
            </a:pPr>
            <a:r>
              <a:rPr lang="en-US" sz="2000" smtClean="0">
                <a:latin typeface="Arial" charset="0"/>
              </a:rPr>
              <a:t>Capacity to relate effectively with others </a:t>
            </a:r>
          </a:p>
          <a:p>
            <a:pPr marL="0" indent="0" eaLnBrk="1" hangingPunct="1">
              <a:lnSpc>
                <a:spcPct val="90000"/>
              </a:lnSpc>
              <a:buFont typeface="Wingdings 2" pitchFamily="18" charset="2"/>
              <a:buNone/>
            </a:pPr>
            <a:r>
              <a:rPr lang="en-US" sz="2000" smtClean="0">
                <a:latin typeface="Arial" charset="0"/>
              </a:rPr>
              <a:t>Emotional and social intelligence</a:t>
            </a:r>
          </a:p>
          <a:p>
            <a:pPr marL="0" indent="0" eaLnBrk="1" hangingPunct="1">
              <a:lnSpc>
                <a:spcPct val="90000"/>
              </a:lnSpc>
              <a:buFont typeface="Wingdings 2" pitchFamily="18" charset="2"/>
              <a:buNone/>
            </a:pPr>
            <a:r>
              <a:rPr lang="en-US" sz="2000" b="1" smtClean="0">
                <a:latin typeface="Arial" charset="0"/>
              </a:rPr>
              <a:t>Existential depth</a:t>
            </a:r>
          </a:p>
          <a:p>
            <a:pPr marL="0" indent="0" eaLnBrk="1" hangingPunct="1">
              <a:lnSpc>
                <a:spcPct val="90000"/>
              </a:lnSpc>
              <a:buFont typeface="Wingdings 2" pitchFamily="18" charset="2"/>
              <a:buNone/>
            </a:pPr>
            <a:endParaRPr lang="en-US" sz="2000" smtClean="0">
              <a:latin typeface="Arial" charset="0"/>
            </a:endParaRPr>
          </a:p>
          <a:p>
            <a:pPr marL="0" indent="0">
              <a:lnSpc>
                <a:spcPct val="90000"/>
              </a:lnSpc>
              <a:spcBef>
                <a:spcPct val="0"/>
              </a:spcBef>
              <a:buSzPct val="115000"/>
              <a:buFont typeface="Arial" charset="0"/>
              <a:buNone/>
            </a:pPr>
            <a:endParaRPr lang="en-US" sz="2000" smtClean="0"/>
          </a:p>
          <a:p>
            <a:pPr marL="0" indent="0" algn="ctr" eaLnBrk="1" hangingPunct="1">
              <a:lnSpc>
                <a:spcPct val="90000"/>
              </a:lnSpc>
              <a:buFont typeface="Wingdings 2" pitchFamily="18" charset="2"/>
              <a:buNone/>
            </a:pPr>
            <a:endParaRPr lang="en-US" altLang="it-IT" sz="2000" b="1" smtClean="0"/>
          </a:p>
        </p:txBody>
      </p:sp>
      <p:sp>
        <p:nvSpPr>
          <p:cNvPr id="39938"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39939"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39941"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39942"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39945"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4294967295"/>
          </p:nvPr>
        </p:nvSpPr>
        <p:spPr>
          <a:xfrm>
            <a:off x="569913" y="0"/>
            <a:ext cx="8269287" cy="5867400"/>
          </a:xfrm>
        </p:spPr>
        <p:txBody>
          <a:bodyPr lIns="0" rIns="18288"/>
          <a:lstStyle/>
          <a:p>
            <a:pPr marL="0" indent="0" algn="ctr" eaLnBrk="1" hangingPunct="1">
              <a:lnSpc>
                <a:spcPct val="80000"/>
              </a:lnSpc>
              <a:buFont typeface="Wingdings 2" pitchFamily="18" charset="2"/>
              <a:buNone/>
            </a:pPr>
            <a:endParaRPr lang="en-US" altLang="it-IT" sz="700" b="1" smtClean="0"/>
          </a:p>
          <a:p>
            <a:pPr marL="0" indent="0" algn="ctr" eaLnBrk="1" hangingPunct="1">
              <a:lnSpc>
                <a:spcPct val="80000"/>
              </a:lnSpc>
              <a:buFont typeface="Wingdings 2" pitchFamily="18" charset="2"/>
              <a:buNone/>
            </a:pPr>
            <a:endParaRPr lang="en-US" altLang="it-IT" sz="800" b="1" smtClean="0"/>
          </a:p>
          <a:p>
            <a:pPr marL="0" indent="0" eaLnBrk="1" hangingPunct="1">
              <a:lnSpc>
                <a:spcPct val="80000"/>
              </a:lnSpc>
              <a:buFont typeface="Wingdings 2" pitchFamily="18" charset="2"/>
              <a:buNone/>
            </a:pPr>
            <a:endParaRPr lang="en-US" sz="2400" b="1" smtClean="0">
              <a:solidFill>
                <a:srgbClr val="FFFF00"/>
              </a:solidFill>
              <a:latin typeface="Arial" charset="0"/>
            </a:endParaRPr>
          </a:p>
          <a:p>
            <a:pPr marL="0" indent="0" eaLnBrk="1" hangingPunct="1">
              <a:lnSpc>
                <a:spcPct val="80000"/>
              </a:lnSpc>
              <a:buFont typeface="Wingdings 2" pitchFamily="18" charset="2"/>
              <a:buNone/>
            </a:pPr>
            <a:endParaRPr lang="en-US" sz="2400" b="1" smtClean="0">
              <a:solidFill>
                <a:srgbClr val="FFFF00"/>
              </a:solidFill>
              <a:latin typeface="Arial" charset="0"/>
            </a:endParaRPr>
          </a:p>
          <a:p>
            <a:pPr marL="0" indent="0" eaLnBrk="1" hangingPunct="1">
              <a:lnSpc>
                <a:spcPct val="80000"/>
              </a:lnSpc>
              <a:buFont typeface="Wingdings 2" pitchFamily="18" charset="2"/>
              <a:buNone/>
            </a:pPr>
            <a:endParaRPr lang="en-US" sz="2400" b="1" smtClean="0">
              <a:solidFill>
                <a:srgbClr val="FFFF00"/>
              </a:solidFill>
              <a:latin typeface="Arial" charset="0"/>
            </a:endParaRPr>
          </a:p>
          <a:p>
            <a:pPr marL="0" indent="0" eaLnBrk="1" hangingPunct="1">
              <a:lnSpc>
                <a:spcPct val="80000"/>
              </a:lnSpc>
              <a:buFont typeface="Wingdings 2" pitchFamily="18" charset="2"/>
              <a:buNone/>
            </a:pPr>
            <a:endParaRPr lang="en-US" sz="2400" b="1" smtClean="0">
              <a:solidFill>
                <a:srgbClr val="FFFF00"/>
              </a:solidFill>
              <a:latin typeface="Arial" charset="0"/>
            </a:endParaRPr>
          </a:p>
          <a:p>
            <a:pPr marL="0" indent="0" eaLnBrk="1" hangingPunct="1">
              <a:lnSpc>
                <a:spcPct val="80000"/>
              </a:lnSpc>
              <a:buFont typeface="Wingdings 2" pitchFamily="18" charset="2"/>
              <a:buNone/>
            </a:pPr>
            <a:endParaRPr lang="it-IT" sz="2400" b="1" smtClean="0">
              <a:solidFill>
                <a:srgbClr val="FFFF00"/>
              </a:solidFill>
              <a:latin typeface="Arial" charset="0"/>
            </a:endParaRPr>
          </a:p>
          <a:p>
            <a:pPr marL="0" indent="0" eaLnBrk="1" hangingPunct="1">
              <a:lnSpc>
                <a:spcPct val="80000"/>
              </a:lnSpc>
              <a:buFont typeface="Wingdings 2" pitchFamily="18" charset="2"/>
              <a:buNone/>
            </a:pPr>
            <a:endParaRPr lang="it-IT" sz="2400" b="1" smtClean="0">
              <a:solidFill>
                <a:srgbClr val="FFFF00"/>
              </a:solidFill>
              <a:latin typeface="Arial" charset="0"/>
            </a:endParaRPr>
          </a:p>
          <a:p>
            <a:pPr marL="0" indent="0" eaLnBrk="1" hangingPunct="1">
              <a:lnSpc>
                <a:spcPct val="80000"/>
              </a:lnSpc>
              <a:buFont typeface="Wingdings 2" pitchFamily="18" charset="2"/>
              <a:buNone/>
            </a:pPr>
            <a:endParaRPr lang="en-US" sz="2400" b="1" smtClean="0">
              <a:solidFill>
                <a:srgbClr val="FFFF00"/>
              </a:solidFill>
              <a:latin typeface="Arial" charset="0"/>
            </a:endParaRPr>
          </a:p>
          <a:p>
            <a:pPr marL="0" indent="0" eaLnBrk="1" hangingPunct="1">
              <a:lnSpc>
                <a:spcPct val="80000"/>
              </a:lnSpc>
              <a:buFont typeface="Wingdings 2" pitchFamily="18" charset="2"/>
              <a:buNone/>
            </a:pPr>
            <a:endParaRPr lang="en-US" sz="2400" b="1" smtClean="0">
              <a:solidFill>
                <a:srgbClr val="FFFF00"/>
              </a:solidFill>
              <a:latin typeface="Arial" charset="0"/>
            </a:endParaRPr>
          </a:p>
          <a:p>
            <a:pPr marL="0" indent="0" eaLnBrk="1" hangingPunct="1">
              <a:lnSpc>
                <a:spcPct val="80000"/>
              </a:lnSpc>
              <a:buFont typeface="Wingdings 2" pitchFamily="18" charset="2"/>
              <a:buNone/>
            </a:pPr>
            <a:endParaRPr lang="en-US" sz="2400" b="1" smtClean="0">
              <a:solidFill>
                <a:srgbClr val="FFFF00"/>
              </a:solidFill>
              <a:latin typeface="Arial" charset="0"/>
            </a:endParaRPr>
          </a:p>
          <a:p>
            <a:pPr marL="0" indent="0" eaLnBrk="1" hangingPunct="1">
              <a:lnSpc>
                <a:spcPct val="80000"/>
              </a:lnSpc>
              <a:buFont typeface="Wingdings 2" pitchFamily="18" charset="2"/>
              <a:buNone/>
            </a:pPr>
            <a:r>
              <a:rPr lang="en-US" sz="2400" b="1" smtClean="0">
                <a:solidFill>
                  <a:srgbClr val="FFFF00"/>
                </a:solidFill>
                <a:latin typeface="Arial" charset="0"/>
              </a:rPr>
              <a:t>Carl Rogers </a:t>
            </a:r>
            <a:r>
              <a:rPr lang="en-US" sz="2400" b="1" smtClean="0">
                <a:latin typeface="Arial" charset="0"/>
              </a:rPr>
              <a:t>summed it up on his book </a:t>
            </a:r>
            <a:r>
              <a:rPr lang="en-US" sz="2400" b="1" i="1" smtClean="0">
                <a:latin typeface="Arial" charset="0"/>
              </a:rPr>
              <a:t>On personal power :</a:t>
            </a:r>
          </a:p>
          <a:p>
            <a:pPr marL="0" indent="0" eaLnBrk="1" hangingPunct="1">
              <a:lnSpc>
                <a:spcPct val="80000"/>
              </a:lnSpc>
              <a:buFont typeface="Wingdings 2" pitchFamily="18" charset="2"/>
              <a:buNone/>
            </a:pPr>
            <a:endParaRPr lang="en-US" sz="2400" b="1" smtClean="0">
              <a:latin typeface="Arial" charset="0"/>
            </a:endParaRPr>
          </a:p>
          <a:p>
            <a:pPr marL="0" indent="0" eaLnBrk="1" hangingPunct="1">
              <a:lnSpc>
                <a:spcPct val="80000"/>
              </a:lnSpc>
              <a:buFont typeface="Wingdings 2" pitchFamily="18" charset="2"/>
              <a:buNone/>
            </a:pPr>
            <a:r>
              <a:rPr lang="en-US" sz="2400" b="1" smtClean="0">
                <a:solidFill>
                  <a:srgbClr val="FFFF00"/>
                </a:solidFill>
                <a:latin typeface="Arial" charset="0"/>
              </a:rPr>
              <a:t>The power to know</a:t>
            </a:r>
          </a:p>
          <a:p>
            <a:pPr marL="0" indent="0" eaLnBrk="1" hangingPunct="1">
              <a:lnSpc>
                <a:spcPct val="80000"/>
              </a:lnSpc>
              <a:buFont typeface="Wingdings 2" pitchFamily="18" charset="2"/>
              <a:buNone/>
            </a:pPr>
            <a:r>
              <a:rPr lang="en-US" sz="2400" b="1" smtClean="0">
                <a:solidFill>
                  <a:srgbClr val="FFFF00"/>
                </a:solidFill>
                <a:latin typeface="Arial" charset="0"/>
              </a:rPr>
              <a:t>The power to do</a:t>
            </a:r>
          </a:p>
          <a:p>
            <a:pPr marL="0" indent="0" eaLnBrk="1" hangingPunct="1">
              <a:lnSpc>
                <a:spcPct val="80000"/>
              </a:lnSpc>
              <a:buFont typeface="Wingdings 2" pitchFamily="18" charset="2"/>
              <a:buNone/>
            </a:pPr>
            <a:r>
              <a:rPr lang="en-US" sz="2400" b="1" smtClean="0">
                <a:solidFill>
                  <a:srgbClr val="FFFF00"/>
                </a:solidFill>
                <a:latin typeface="Arial" charset="0"/>
              </a:rPr>
              <a:t>The power to be</a:t>
            </a:r>
          </a:p>
          <a:p>
            <a:pPr marL="0" indent="0" eaLnBrk="1" hangingPunct="1">
              <a:lnSpc>
                <a:spcPct val="80000"/>
              </a:lnSpc>
              <a:buFont typeface="Wingdings 2" pitchFamily="18" charset="2"/>
              <a:buNone/>
            </a:pPr>
            <a:endParaRPr lang="en-US" sz="2400" b="1" smtClean="0">
              <a:solidFill>
                <a:srgbClr val="FFFF00"/>
              </a:solidFill>
              <a:latin typeface="Arial" charset="0"/>
            </a:endParaRPr>
          </a:p>
          <a:p>
            <a:pPr marL="0" indent="0" eaLnBrk="1" hangingPunct="1">
              <a:lnSpc>
                <a:spcPct val="80000"/>
              </a:lnSpc>
              <a:buFont typeface="Wingdings 2" pitchFamily="18" charset="2"/>
              <a:buNone/>
            </a:pPr>
            <a:endParaRPr lang="en-US" sz="2400" smtClean="0">
              <a:latin typeface="Arial" charset="0"/>
            </a:endParaRPr>
          </a:p>
          <a:p>
            <a:pPr marL="0" indent="0" algn="ctr" eaLnBrk="1" hangingPunct="1">
              <a:lnSpc>
                <a:spcPct val="80000"/>
              </a:lnSpc>
              <a:buFont typeface="Wingdings 2" pitchFamily="18" charset="2"/>
              <a:buNone/>
            </a:pPr>
            <a:endParaRPr lang="en-US" altLang="it-IT" sz="2400" b="1" smtClean="0"/>
          </a:p>
        </p:txBody>
      </p:sp>
      <p:sp>
        <p:nvSpPr>
          <p:cNvPr id="41986"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41987"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1990"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41991"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41994"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pic>
        <p:nvPicPr>
          <p:cNvPr id="41988" name="Immagine 1"/>
          <p:cNvPicPr>
            <a:picLocks noChangeAspect="1"/>
          </p:cNvPicPr>
          <p:nvPr/>
        </p:nvPicPr>
        <p:blipFill>
          <a:blip r:embed="rId6"/>
          <a:srcRect/>
          <a:stretch>
            <a:fillRect/>
          </a:stretch>
        </p:blipFill>
        <p:spPr bwMode="auto">
          <a:xfrm>
            <a:off x="3133725" y="76200"/>
            <a:ext cx="2505075" cy="3200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ubtitle 2"/>
          <p:cNvSpPr>
            <a:spLocks noGrp="1"/>
          </p:cNvSpPr>
          <p:nvPr>
            <p:ph type="subTitle" idx="4294967295"/>
          </p:nvPr>
        </p:nvSpPr>
        <p:spPr>
          <a:xfrm>
            <a:off x="609600" y="762000"/>
            <a:ext cx="7964488" cy="5334000"/>
          </a:xfrm>
        </p:spPr>
        <p:txBody>
          <a:bodyPr lIns="0" rIns="18288"/>
          <a:lstStyle/>
          <a:p>
            <a:pPr marL="0" indent="0" algn="ctr" eaLnBrk="1" hangingPunct="1">
              <a:lnSpc>
                <a:spcPct val="80000"/>
              </a:lnSpc>
              <a:buFont typeface="Wingdings 2" pitchFamily="18" charset="2"/>
              <a:buNone/>
            </a:pPr>
            <a:endParaRPr lang="en-US" altLang="it-IT" sz="200" b="1" smtClean="0"/>
          </a:p>
          <a:p>
            <a:pPr marL="0" indent="0" algn="ctr" eaLnBrk="1" hangingPunct="1">
              <a:lnSpc>
                <a:spcPct val="80000"/>
              </a:lnSpc>
              <a:buFont typeface="Wingdings 2" pitchFamily="18" charset="2"/>
              <a:buNone/>
            </a:pPr>
            <a:endParaRPr lang="en-US" altLang="it-IT" sz="300" b="1" smtClean="0"/>
          </a:p>
          <a:p>
            <a:pPr marL="0" indent="0" eaLnBrk="1" hangingPunct="1">
              <a:lnSpc>
                <a:spcPct val="80000"/>
              </a:lnSpc>
              <a:buFont typeface="Wingdings 2" pitchFamily="18" charset="2"/>
              <a:buNone/>
            </a:pPr>
            <a:r>
              <a:rPr lang="en-US" sz="2900" smtClean="0">
                <a:latin typeface="Arial" charset="0"/>
              </a:rPr>
              <a:t>From infancy to old age human beings strive to actualize their highest potentials, establish and maintain close mutual connections with others.</a:t>
            </a:r>
          </a:p>
          <a:p>
            <a:pPr marL="0" indent="0">
              <a:lnSpc>
                <a:spcPct val="80000"/>
              </a:lnSpc>
              <a:spcBef>
                <a:spcPct val="0"/>
              </a:spcBef>
              <a:buSzPct val="115000"/>
              <a:buFont typeface="Arial" charset="0"/>
              <a:buNone/>
            </a:pPr>
            <a:endParaRPr lang="en-US" sz="2900" smtClean="0">
              <a:latin typeface="Arial" charset="0"/>
            </a:endParaRPr>
          </a:p>
          <a:p>
            <a:pPr marL="0" indent="0">
              <a:lnSpc>
                <a:spcPct val="80000"/>
              </a:lnSpc>
              <a:spcBef>
                <a:spcPct val="0"/>
              </a:spcBef>
              <a:buSzPct val="115000"/>
              <a:buFont typeface="Arial" charset="0"/>
              <a:buNone/>
            </a:pPr>
            <a:r>
              <a:rPr lang="en-US" sz="2900" smtClean="0">
                <a:latin typeface="Arial" charset="0"/>
              </a:rPr>
              <a:t>People, possess enormous inner resources for self-regulation and self-healing which can be accessed in the service of recovery and growth. </a:t>
            </a:r>
          </a:p>
          <a:p>
            <a:pPr marL="0" indent="0">
              <a:lnSpc>
                <a:spcPct val="80000"/>
              </a:lnSpc>
              <a:spcBef>
                <a:spcPct val="0"/>
              </a:spcBef>
              <a:buSzPct val="115000"/>
              <a:buFont typeface="Arial" charset="0"/>
              <a:buNone/>
            </a:pPr>
            <a:endParaRPr lang="en-US" sz="2900" smtClean="0">
              <a:latin typeface="Arial" charset="0"/>
            </a:endParaRPr>
          </a:p>
          <a:p>
            <a:pPr marL="0" indent="0">
              <a:lnSpc>
                <a:spcPct val="80000"/>
              </a:lnSpc>
              <a:spcBef>
                <a:spcPct val="0"/>
              </a:spcBef>
              <a:buSzPct val="115000"/>
              <a:buFont typeface="Arial" charset="0"/>
              <a:buNone/>
            </a:pPr>
            <a:r>
              <a:rPr lang="en-US" sz="2900" smtClean="0">
                <a:latin typeface="Arial" charset="0"/>
              </a:rPr>
              <a:t>Healing and self-actualization is facilitated by having  relationships rich in key interpersonal conditions</a:t>
            </a:r>
            <a:r>
              <a:rPr lang="en-US" sz="3400" smtClean="0">
                <a:latin typeface="Arial" charset="0"/>
              </a:rPr>
              <a:t>:</a:t>
            </a:r>
            <a:r>
              <a:rPr lang="en-US" sz="900" smtClean="0">
                <a:latin typeface="Arial" charset="0"/>
              </a:rPr>
              <a:t> </a:t>
            </a:r>
          </a:p>
          <a:p>
            <a:pPr marL="0" indent="0">
              <a:lnSpc>
                <a:spcPct val="80000"/>
              </a:lnSpc>
              <a:spcBef>
                <a:spcPct val="0"/>
              </a:spcBef>
              <a:buSzPct val="115000"/>
              <a:buFont typeface="Arial" charset="0"/>
              <a:buNone/>
            </a:pPr>
            <a:r>
              <a:rPr lang="en-US" sz="2900" b="1" smtClean="0">
                <a:solidFill>
                  <a:srgbClr val="FFFF00"/>
                </a:solidFill>
                <a:latin typeface="Arial" charset="0"/>
              </a:rPr>
              <a:t>mutual respect, warmth, acceptance, empathy  and genuineness.</a:t>
            </a:r>
            <a:endParaRPr lang="en-US" sz="2900" smtClean="0">
              <a:solidFill>
                <a:srgbClr val="FFFF00"/>
              </a:solidFill>
              <a:latin typeface="Arial" charset="0"/>
            </a:endParaRPr>
          </a:p>
          <a:p>
            <a:pPr marL="0" indent="0" algn="ctr">
              <a:lnSpc>
                <a:spcPct val="80000"/>
              </a:lnSpc>
              <a:spcBef>
                <a:spcPct val="0"/>
              </a:spcBef>
              <a:buSzPct val="115000"/>
              <a:buFont typeface="Arial" charset="0"/>
              <a:buNone/>
            </a:pPr>
            <a:endParaRPr lang="en-US" sz="2900" smtClean="0">
              <a:solidFill>
                <a:srgbClr val="FFFF00"/>
              </a:solidFill>
            </a:endParaRPr>
          </a:p>
          <a:p>
            <a:pPr marL="0" indent="0" algn="ctr" eaLnBrk="1" hangingPunct="1">
              <a:lnSpc>
                <a:spcPct val="80000"/>
              </a:lnSpc>
              <a:buFont typeface="Wingdings 2" pitchFamily="18" charset="2"/>
              <a:buNone/>
            </a:pPr>
            <a:endParaRPr lang="en-US" altLang="it-IT" sz="800" b="1" smtClean="0"/>
          </a:p>
        </p:txBody>
      </p:sp>
      <p:grpSp>
        <p:nvGrpSpPr>
          <p:cNvPr id="44034"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4036"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44037"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44040"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ubtitle 2"/>
          <p:cNvSpPr>
            <a:spLocks noGrp="1"/>
          </p:cNvSpPr>
          <p:nvPr>
            <p:ph type="subTitle" idx="4294967295"/>
          </p:nvPr>
        </p:nvSpPr>
        <p:spPr>
          <a:xfrm>
            <a:off x="569913" y="1049338"/>
            <a:ext cx="8229600" cy="4894262"/>
          </a:xfrm>
        </p:spPr>
        <p:txBody>
          <a:bodyPr lIns="0" rIns="18288"/>
          <a:lstStyle/>
          <a:p>
            <a:pPr marL="0" indent="0">
              <a:spcBef>
                <a:spcPct val="0"/>
              </a:spcBef>
              <a:buFont typeface="Wingdings 2" pitchFamily="18" charset="2"/>
              <a:buNone/>
            </a:pPr>
            <a:r>
              <a:rPr lang="en-US" sz="2400" b="1" smtClean="0">
                <a:solidFill>
                  <a:srgbClr val="FFFF00"/>
                </a:solidFill>
                <a:latin typeface="Arial" charset="0"/>
                <a:cs typeface="Arial" charset="0"/>
              </a:rPr>
              <a:t>If these disconnections or violations occur early in life</a:t>
            </a:r>
            <a:r>
              <a:rPr lang="en-US" sz="2400" b="1" smtClean="0">
                <a:latin typeface="Arial" charset="0"/>
                <a:cs typeface="Arial" charset="0"/>
              </a:rPr>
              <a:t>, or persist over long periods, </a:t>
            </a:r>
            <a:r>
              <a:rPr lang="en-US" sz="2400" b="1" smtClean="0">
                <a:solidFill>
                  <a:srgbClr val="FFFF00"/>
                </a:solidFill>
                <a:latin typeface="Arial" charset="0"/>
                <a:cs typeface="Arial" charset="0"/>
              </a:rPr>
              <a:t>people develop defensive psychological coping mechanisms</a:t>
            </a:r>
            <a:r>
              <a:rPr lang="en-US" sz="2400" b="1" smtClean="0">
                <a:latin typeface="Arial" charset="0"/>
                <a:cs typeface="Arial" charset="0"/>
              </a:rPr>
              <a:t> which further </a:t>
            </a:r>
          </a:p>
          <a:p>
            <a:pPr marL="0" indent="0">
              <a:spcBef>
                <a:spcPct val="0"/>
              </a:spcBef>
              <a:buFont typeface="Wingdings 2" pitchFamily="18" charset="2"/>
              <a:buNone/>
            </a:pPr>
            <a:r>
              <a:rPr lang="en-US" sz="2400" b="1" smtClean="0">
                <a:solidFill>
                  <a:srgbClr val="66FF33"/>
                </a:solidFill>
                <a:latin typeface="Arial" charset="0"/>
                <a:cs typeface="Arial" charset="0"/>
              </a:rPr>
              <a:t>cuts them off from being in contact with the deeper organismic flow of life and from other human beings</a:t>
            </a:r>
            <a:r>
              <a:rPr lang="en-US" sz="2400" b="1" smtClean="0">
                <a:latin typeface="Arial" charset="0"/>
                <a:cs typeface="Arial" charset="0"/>
              </a:rPr>
              <a:t>. </a:t>
            </a:r>
          </a:p>
          <a:p>
            <a:pPr marL="0" indent="0">
              <a:spcBef>
                <a:spcPct val="0"/>
              </a:spcBef>
              <a:buFont typeface="Wingdings 2" pitchFamily="18" charset="2"/>
              <a:buNone/>
            </a:pPr>
            <a:endParaRPr lang="en-US" sz="1800" b="1" smtClean="0">
              <a:latin typeface="Arial" charset="0"/>
              <a:cs typeface="Arial" charset="0"/>
            </a:endParaRPr>
          </a:p>
          <a:p>
            <a:pPr marL="0" indent="0">
              <a:spcBef>
                <a:spcPct val="0"/>
              </a:spcBef>
              <a:buFont typeface="Wingdings 2" pitchFamily="18" charset="2"/>
              <a:buNone/>
            </a:pPr>
            <a:r>
              <a:rPr lang="en-US" sz="2400" b="1" smtClean="0">
                <a:solidFill>
                  <a:srgbClr val="FFFF00"/>
                </a:solidFill>
                <a:latin typeface="Arial" charset="0"/>
                <a:cs typeface="Arial" charset="0"/>
              </a:rPr>
              <a:t>Self-awareness becomes interrupted and authentic interactions with others become impossible</a:t>
            </a:r>
            <a:r>
              <a:rPr lang="en-US" sz="2400" b="1" smtClean="0">
                <a:latin typeface="Arial" charset="0"/>
                <a:cs typeface="Arial" charset="0"/>
              </a:rPr>
              <a:t>. </a:t>
            </a:r>
          </a:p>
          <a:p>
            <a:pPr marL="0" indent="0">
              <a:spcBef>
                <a:spcPct val="0"/>
              </a:spcBef>
              <a:buFont typeface="Wingdings 2" pitchFamily="18" charset="2"/>
              <a:buNone/>
            </a:pPr>
            <a:endParaRPr lang="en-US" sz="2400" b="1" smtClean="0">
              <a:latin typeface="Arial" charset="0"/>
              <a:cs typeface="Arial" charset="0"/>
            </a:endParaRPr>
          </a:p>
          <a:p>
            <a:pPr marL="0" indent="0">
              <a:spcBef>
                <a:spcPct val="0"/>
              </a:spcBef>
              <a:buFont typeface="Wingdings 2" pitchFamily="18" charset="2"/>
              <a:buNone/>
            </a:pPr>
            <a:r>
              <a:rPr lang="en-US" sz="2400" b="1" smtClean="0">
                <a:latin typeface="Arial" charset="0"/>
                <a:cs typeface="Arial" charset="0"/>
              </a:rPr>
              <a:t>When this happens fundamental  needs satisfactions  and existential depth is impaired, causing further distress and alienation which may spiral into deeper difficulties. </a:t>
            </a:r>
            <a:endParaRPr lang="en-US" altLang="it-IT" sz="2400" b="1" smtClean="0">
              <a:latin typeface="Arial" charset="0"/>
              <a:cs typeface="Arial" charset="0"/>
            </a:endParaRPr>
          </a:p>
        </p:txBody>
      </p:sp>
      <p:sp>
        <p:nvSpPr>
          <p:cNvPr id="46082"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46083"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6087"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46088"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46091"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
        <p:nvSpPr>
          <p:cNvPr id="46084" name="Subtitle 2"/>
          <p:cNvSpPr>
            <a:spLocks/>
          </p:cNvSpPr>
          <p:nvPr/>
        </p:nvSpPr>
        <p:spPr bwMode="auto">
          <a:xfrm>
            <a:off x="722313" y="609600"/>
            <a:ext cx="8229600" cy="2590800"/>
          </a:xfrm>
          <a:prstGeom prst="rect">
            <a:avLst/>
          </a:prstGeom>
          <a:noFill/>
          <a:ln w="9525">
            <a:noFill/>
            <a:miter lim="800000"/>
            <a:headEnd/>
            <a:tailEnd/>
          </a:ln>
        </p:spPr>
        <p:txBody>
          <a:bodyPr lIns="0" rIns="18288"/>
          <a:lstStyle/>
          <a:p>
            <a:pPr algn="ctr">
              <a:spcBef>
                <a:spcPct val="20000"/>
              </a:spcBef>
              <a:buClr>
                <a:srgbClr val="0BD0D9"/>
              </a:buClr>
              <a:buSzPct val="95000"/>
              <a:buFont typeface="Wingdings 2" pitchFamily="18" charset="2"/>
              <a:buNone/>
            </a:pPr>
            <a:endParaRPr lang="en-US" altLang="it-IT" sz="1800" b="1">
              <a:latin typeface="Calibri" pitchFamily="34" charset="0"/>
            </a:endParaRPr>
          </a:p>
          <a:p>
            <a:pPr algn="ctr">
              <a:spcBef>
                <a:spcPct val="20000"/>
              </a:spcBef>
              <a:buClr>
                <a:srgbClr val="0BD0D9"/>
              </a:buClr>
              <a:buSzPct val="95000"/>
              <a:buFont typeface="Wingdings 2" pitchFamily="18" charset="2"/>
              <a:buNone/>
            </a:pPr>
            <a:endParaRPr lang="en-US" altLang="it-IT" sz="2000" b="1">
              <a:latin typeface="Calibri" pitchFamily="34" charset="0"/>
            </a:endParaRPr>
          </a:p>
          <a:p>
            <a:pPr algn="ctr">
              <a:spcBef>
                <a:spcPct val="20000"/>
              </a:spcBef>
              <a:buClr>
                <a:srgbClr val="0BD0D9"/>
              </a:buClr>
              <a:buSzPct val="95000"/>
              <a:buFont typeface="Wingdings 2" pitchFamily="18" charset="2"/>
              <a:buNone/>
            </a:pPr>
            <a:endParaRPr lang="it-IT" altLang="it-IT" sz="2000" b="1">
              <a:latin typeface="Calibri" pitchFamily="34" charset="0"/>
            </a:endParaRPr>
          </a:p>
          <a:p>
            <a:pPr algn="ctr">
              <a:spcBef>
                <a:spcPct val="20000"/>
              </a:spcBef>
              <a:buClr>
                <a:srgbClr val="0BD0D9"/>
              </a:buClr>
              <a:buSzPct val="95000"/>
              <a:buFont typeface="Wingdings 2" pitchFamily="18" charset="2"/>
              <a:buNone/>
            </a:pPr>
            <a:endParaRPr lang="en-US" altLang="it-IT" sz="2000" b="1">
              <a:latin typeface="Calibri" pitchFamily="34" charset="0"/>
            </a:endParaRPr>
          </a:p>
        </p:txBody>
      </p:sp>
      <p:sp>
        <p:nvSpPr>
          <p:cNvPr id="46085" name="Subtitle 2"/>
          <p:cNvSpPr>
            <a:spLocks/>
          </p:cNvSpPr>
          <p:nvPr/>
        </p:nvSpPr>
        <p:spPr bwMode="auto">
          <a:xfrm>
            <a:off x="569913" y="457200"/>
            <a:ext cx="8229600" cy="2590800"/>
          </a:xfrm>
          <a:prstGeom prst="rect">
            <a:avLst/>
          </a:prstGeom>
          <a:noFill/>
          <a:ln w="9525">
            <a:noFill/>
            <a:miter lim="800000"/>
            <a:headEnd/>
            <a:tailEnd/>
          </a:ln>
        </p:spPr>
        <p:txBody>
          <a:bodyPr lIns="0" rIns="18288"/>
          <a:lstStyle/>
          <a:p>
            <a:pPr algn="ctr">
              <a:spcBef>
                <a:spcPct val="20000"/>
              </a:spcBef>
              <a:buClr>
                <a:srgbClr val="0BD0D9"/>
              </a:buClr>
              <a:buSzPct val="95000"/>
              <a:buFont typeface="Wingdings 2" pitchFamily="18" charset="2"/>
              <a:buNone/>
            </a:pPr>
            <a:endParaRPr lang="en-US" altLang="it-IT" sz="1800" b="1">
              <a:latin typeface="Calibri" pitchFamily="34" charset="0"/>
            </a:endParaRPr>
          </a:p>
          <a:p>
            <a:pPr algn="ctr">
              <a:spcBef>
                <a:spcPct val="20000"/>
              </a:spcBef>
              <a:buClr>
                <a:srgbClr val="0BD0D9"/>
              </a:buClr>
              <a:buSzPct val="95000"/>
              <a:buFont typeface="Wingdings 2" pitchFamily="18" charset="2"/>
              <a:buNone/>
            </a:pPr>
            <a:endParaRPr lang="en-US" altLang="it-IT" sz="2000" b="1">
              <a:latin typeface="Calibri" pitchFamily="34" charset="0"/>
            </a:endParaRPr>
          </a:p>
          <a:p>
            <a:pPr algn="ctr">
              <a:spcBef>
                <a:spcPct val="20000"/>
              </a:spcBef>
              <a:buClr>
                <a:srgbClr val="0BD0D9"/>
              </a:buClr>
              <a:buSzPct val="95000"/>
              <a:buFont typeface="Wingdings 2" pitchFamily="18" charset="2"/>
              <a:buNone/>
            </a:pPr>
            <a:endParaRPr lang="it-IT" altLang="it-IT" sz="2000" b="1">
              <a:latin typeface="Calibri" pitchFamily="34" charset="0"/>
            </a:endParaRPr>
          </a:p>
          <a:p>
            <a:pPr algn="ctr">
              <a:spcBef>
                <a:spcPct val="20000"/>
              </a:spcBef>
              <a:buClr>
                <a:srgbClr val="0BD0D9"/>
              </a:buClr>
              <a:buSzPct val="95000"/>
              <a:buFont typeface="Wingdings 2" pitchFamily="18" charset="2"/>
              <a:buNone/>
            </a:pPr>
            <a:endParaRPr lang="en-US" altLang="it-IT" sz="2000" b="1">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ubtitle 2"/>
          <p:cNvSpPr>
            <a:spLocks noGrp="1"/>
          </p:cNvSpPr>
          <p:nvPr>
            <p:ph type="subTitle" idx="4294967295"/>
          </p:nvPr>
        </p:nvSpPr>
        <p:spPr>
          <a:xfrm>
            <a:off x="569913" y="762000"/>
            <a:ext cx="8229600" cy="5105400"/>
          </a:xfrm>
        </p:spPr>
        <p:txBody>
          <a:bodyPr lIns="0" rIns="18288"/>
          <a:lstStyle/>
          <a:p>
            <a:pPr marL="0" indent="0">
              <a:lnSpc>
                <a:spcPct val="80000"/>
              </a:lnSpc>
              <a:buFont typeface="Wingdings 2" pitchFamily="18" charset="2"/>
              <a:buNone/>
            </a:pPr>
            <a:r>
              <a:rPr lang="en-US" sz="2500" b="1" smtClean="0">
                <a:solidFill>
                  <a:srgbClr val="66FF33"/>
                </a:solidFill>
                <a:latin typeface="Arial" charset="0"/>
                <a:cs typeface="Arial" charset="0"/>
              </a:rPr>
              <a:t>Abraham Maslow</a:t>
            </a:r>
            <a:r>
              <a:rPr lang="en-US" sz="2500" smtClean="0">
                <a:latin typeface="Arial" charset="0"/>
                <a:cs typeface="Arial" charset="0"/>
              </a:rPr>
              <a:t> studied historical figures as examples of </a:t>
            </a:r>
            <a:r>
              <a:rPr lang="en-US" sz="2500" b="1" smtClean="0">
                <a:latin typeface="Arial" charset="0"/>
                <a:cs typeface="Arial" charset="0"/>
              </a:rPr>
              <a:t>self-actualized individuals: </a:t>
            </a:r>
            <a:r>
              <a:rPr lang="en-US" sz="2500" smtClean="0">
                <a:latin typeface="Arial" charset="0"/>
                <a:cs typeface="Arial" charset="0"/>
              </a:rPr>
              <a:t> </a:t>
            </a:r>
            <a:r>
              <a:rPr lang="en-US" sz="2500" smtClean="0">
                <a:solidFill>
                  <a:srgbClr val="FFFF00"/>
                </a:solidFill>
                <a:latin typeface="Arial" charset="0"/>
                <a:cs typeface="Arial" charset="0"/>
              </a:rPr>
              <a:t>Albert Einstein, Ruth Benedict, Frederick Douglass, Jane Addams Eleanor Roosevelt, Max Wertheimer,  Henry David Thoreau</a:t>
            </a:r>
            <a:r>
              <a:rPr lang="en-US" sz="2500" smtClean="0">
                <a:latin typeface="Arial" charset="0"/>
                <a:cs typeface="Arial" charset="0"/>
              </a:rPr>
              <a:t>….  </a:t>
            </a:r>
          </a:p>
          <a:p>
            <a:pPr marL="0" indent="0">
              <a:lnSpc>
                <a:spcPct val="80000"/>
              </a:lnSpc>
              <a:buFont typeface="Wingdings 2" pitchFamily="18" charset="2"/>
              <a:buNone/>
            </a:pPr>
            <a:endParaRPr lang="en-US" sz="1300" smtClean="0">
              <a:latin typeface="Arial" charset="0"/>
              <a:cs typeface="Arial" charset="0"/>
            </a:endParaRPr>
          </a:p>
          <a:p>
            <a:pPr marL="0" indent="0">
              <a:lnSpc>
                <a:spcPct val="80000"/>
              </a:lnSpc>
              <a:buFont typeface="Wingdings 2" pitchFamily="18" charset="2"/>
              <a:buNone/>
            </a:pPr>
            <a:r>
              <a:rPr lang="en-US" sz="2400" smtClean="0">
                <a:latin typeface="Arial" charset="0"/>
                <a:cs typeface="Arial" charset="0"/>
              </a:rPr>
              <a:t>and he found that they were, </a:t>
            </a:r>
            <a:r>
              <a:rPr lang="en-US" sz="2400" smtClean="0">
                <a:solidFill>
                  <a:srgbClr val="FFFF00"/>
                </a:solidFill>
                <a:latin typeface="Arial" charset="0"/>
                <a:cs typeface="Arial" charset="0"/>
              </a:rPr>
              <a:t>accepting of themselves and of their life circumstances; very creative;  </a:t>
            </a:r>
            <a:r>
              <a:rPr lang="en-US" sz="2400" b="1" smtClean="0">
                <a:solidFill>
                  <a:srgbClr val="66FF33"/>
                </a:solidFill>
                <a:latin typeface="Arial" charset="0"/>
                <a:cs typeface="Arial" charset="0"/>
              </a:rPr>
              <a:t>focused on finding solutions to cultural problems rather than just to concentrate on personal problems</a:t>
            </a:r>
            <a:r>
              <a:rPr lang="en-US" sz="2400" smtClean="0">
                <a:solidFill>
                  <a:srgbClr val="FFFF00"/>
                </a:solidFill>
                <a:latin typeface="Arial" charset="0"/>
                <a:cs typeface="Arial" charset="0"/>
              </a:rPr>
              <a:t>; open to others' opinions and ideas; </a:t>
            </a:r>
            <a:r>
              <a:rPr lang="en-US" sz="2400" smtClean="0">
                <a:latin typeface="Arial" charset="0"/>
                <a:cs typeface="Arial" charset="0"/>
              </a:rPr>
              <a:t>had a strong sense of privacy, autonomy, human values and appreciation of life, </a:t>
            </a:r>
            <a:r>
              <a:rPr lang="en-US" sz="2400" smtClean="0">
                <a:solidFill>
                  <a:srgbClr val="FFFF00"/>
                </a:solidFill>
                <a:latin typeface="Arial" charset="0"/>
                <a:cs typeface="Arial" charset="0"/>
              </a:rPr>
              <a:t>few intimate friendships rather than many superficial ones</a:t>
            </a:r>
            <a:r>
              <a:rPr lang="en-US" sz="2400" smtClean="0">
                <a:latin typeface="Arial" charset="0"/>
                <a:cs typeface="Arial" charset="0"/>
              </a:rPr>
              <a:t>. </a:t>
            </a:r>
          </a:p>
          <a:p>
            <a:pPr marL="0" indent="0">
              <a:lnSpc>
                <a:spcPct val="80000"/>
              </a:lnSpc>
              <a:buFont typeface="Wingdings 2" pitchFamily="18" charset="2"/>
              <a:buNone/>
            </a:pPr>
            <a:endParaRPr lang="en-US" sz="1100" smtClean="0">
              <a:latin typeface="Arial" charset="0"/>
              <a:cs typeface="Arial" charset="0"/>
            </a:endParaRPr>
          </a:p>
          <a:p>
            <a:pPr marL="0" indent="0">
              <a:lnSpc>
                <a:spcPct val="80000"/>
              </a:lnSpc>
              <a:buFont typeface="Wingdings 2" pitchFamily="18" charset="2"/>
              <a:buNone/>
            </a:pPr>
            <a:r>
              <a:rPr lang="en-US" sz="2400" smtClean="0">
                <a:latin typeface="Arial" charset="0"/>
                <a:cs typeface="Arial" charset="0"/>
              </a:rPr>
              <a:t>They also all reported the frequent occurrence of </a:t>
            </a:r>
            <a:r>
              <a:rPr lang="en-US" sz="2400" b="1" smtClean="0">
                <a:solidFill>
                  <a:srgbClr val="FFFF00"/>
                </a:solidFill>
                <a:latin typeface="Arial" charset="0"/>
                <a:cs typeface="Arial" charset="0"/>
              </a:rPr>
              <a:t>peak experiences </a:t>
            </a:r>
            <a:r>
              <a:rPr lang="en-US" sz="2400" smtClean="0">
                <a:latin typeface="Arial" charset="0"/>
                <a:cs typeface="Arial" charset="0"/>
              </a:rPr>
              <a:t>. These occasions were marked by feelings of harmony and deep meaning: </a:t>
            </a:r>
            <a:r>
              <a:rPr lang="en-US" sz="2400" smtClean="0">
                <a:solidFill>
                  <a:srgbClr val="FFFF00"/>
                </a:solidFill>
                <a:latin typeface="Arial" charset="0"/>
                <a:cs typeface="Arial" charset="0"/>
              </a:rPr>
              <a:t>feeling at one with the universe.</a:t>
            </a:r>
          </a:p>
          <a:p>
            <a:pPr marL="0" indent="0" eaLnBrk="1" hangingPunct="1">
              <a:lnSpc>
                <a:spcPct val="80000"/>
              </a:lnSpc>
              <a:buFont typeface="Wingdings 2" pitchFamily="18" charset="2"/>
              <a:buNone/>
            </a:pPr>
            <a:endParaRPr lang="en-US" altLang="it-IT" sz="2400" b="1" smtClean="0"/>
          </a:p>
        </p:txBody>
      </p:sp>
      <p:sp>
        <p:nvSpPr>
          <p:cNvPr id="48130"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48131"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8133"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48134"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48137"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ubtitle 2"/>
          <p:cNvSpPr>
            <a:spLocks noGrp="1"/>
          </p:cNvSpPr>
          <p:nvPr>
            <p:ph type="subTitle" idx="4294967295"/>
          </p:nvPr>
        </p:nvSpPr>
        <p:spPr>
          <a:xfrm>
            <a:off x="569913" y="381000"/>
            <a:ext cx="8229600" cy="5156200"/>
          </a:xfrm>
        </p:spPr>
        <p:txBody>
          <a:bodyPr lIns="0" rIns="18288"/>
          <a:lstStyle/>
          <a:p>
            <a:pPr marL="0" indent="0">
              <a:lnSpc>
                <a:spcPct val="80000"/>
              </a:lnSpc>
              <a:buFont typeface="Arial" charset="0"/>
              <a:buNone/>
            </a:pPr>
            <a:r>
              <a:rPr lang="en-US" sz="2500" b="1" smtClean="0">
                <a:solidFill>
                  <a:srgbClr val="FFFF00"/>
                </a:solidFill>
                <a:latin typeface="Arial" charset="0"/>
                <a:cs typeface="Arial" charset="0"/>
              </a:rPr>
              <a:t>Carl Rogers</a:t>
            </a:r>
            <a:r>
              <a:rPr lang="en-US" sz="2500" smtClean="0">
                <a:latin typeface="Arial" charset="0"/>
                <a:cs typeface="Arial" charset="0"/>
              </a:rPr>
              <a:t> found in his research that </a:t>
            </a:r>
            <a:r>
              <a:rPr lang="en-US" sz="2500" b="1" smtClean="0">
                <a:solidFill>
                  <a:srgbClr val="FFFF00"/>
                </a:solidFill>
                <a:latin typeface="Arial" charset="0"/>
                <a:cs typeface="Arial" charset="0"/>
              </a:rPr>
              <a:t>fully functioning persons</a:t>
            </a:r>
            <a:r>
              <a:rPr lang="en-US" sz="2500" smtClean="0">
                <a:solidFill>
                  <a:srgbClr val="FFFF00"/>
                </a:solidFill>
                <a:latin typeface="Arial" charset="0"/>
                <a:cs typeface="Arial" charset="0"/>
              </a:rPr>
              <a:t> </a:t>
            </a:r>
            <a:r>
              <a:rPr lang="en-US" sz="2500" smtClean="0">
                <a:latin typeface="Arial" charset="0"/>
                <a:cs typeface="Arial" charset="0"/>
              </a:rPr>
              <a:t>where: </a:t>
            </a:r>
          </a:p>
          <a:p>
            <a:pPr marL="0" indent="0">
              <a:lnSpc>
                <a:spcPct val="80000"/>
              </a:lnSpc>
              <a:buFont typeface="Arial" charset="0"/>
              <a:buNone/>
            </a:pPr>
            <a:endParaRPr lang="en-US" sz="800" smtClean="0">
              <a:latin typeface="Arial" charset="0"/>
              <a:cs typeface="Arial" charset="0"/>
            </a:endParaRPr>
          </a:p>
          <a:p>
            <a:pPr marL="0" indent="0">
              <a:lnSpc>
                <a:spcPct val="80000"/>
              </a:lnSpc>
              <a:buFont typeface="Arial" charset="0"/>
              <a:buNone/>
            </a:pPr>
            <a:r>
              <a:rPr lang="en-US" sz="2500" smtClean="0">
                <a:solidFill>
                  <a:srgbClr val="FFFF00"/>
                </a:solidFill>
                <a:latin typeface="Arial" charset="0"/>
                <a:cs typeface="Arial" charset="0"/>
              </a:rPr>
              <a:t>Self aware</a:t>
            </a:r>
            <a:r>
              <a:rPr lang="en-US" sz="2500" smtClean="0">
                <a:latin typeface="Arial" charset="0"/>
                <a:cs typeface="Arial" charset="0"/>
              </a:rPr>
              <a:t>, integrated, in touch, deep, authentic, trusting, creative, good capacity for affiliation and communication, balanced and realistic.</a:t>
            </a:r>
            <a:endParaRPr lang="en-US" sz="800" smtClean="0">
              <a:latin typeface="Arial" charset="0"/>
              <a:cs typeface="Arial" charset="0"/>
            </a:endParaRPr>
          </a:p>
          <a:p>
            <a:pPr marL="0" indent="0">
              <a:lnSpc>
                <a:spcPct val="80000"/>
              </a:lnSpc>
              <a:buFont typeface="Arial" charset="0"/>
              <a:buNone/>
            </a:pPr>
            <a:endParaRPr lang="en-US" sz="800" smtClean="0">
              <a:latin typeface="Arial" charset="0"/>
              <a:cs typeface="Arial" charset="0"/>
            </a:endParaRPr>
          </a:p>
          <a:p>
            <a:pPr marL="0" indent="0">
              <a:lnSpc>
                <a:spcPct val="80000"/>
              </a:lnSpc>
              <a:buFont typeface="Arial" charset="0"/>
              <a:buNone/>
            </a:pPr>
            <a:r>
              <a:rPr lang="en-US" sz="2500" smtClean="0">
                <a:solidFill>
                  <a:srgbClr val="FFFF00"/>
                </a:solidFill>
                <a:latin typeface="Arial" charset="0"/>
                <a:cs typeface="Arial" charset="0"/>
              </a:rPr>
              <a:t>Psychological health</a:t>
            </a:r>
            <a:r>
              <a:rPr lang="en-US" sz="2500" smtClean="0">
                <a:latin typeface="Arial" charset="0"/>
                <a:cs typeface="Arial" charset="0"/>
              </a:rPr>
              <a:t>, maturity, existential depth, effective self- regulation, respect for themselves and others </a:t>
            </a:r>
            <a:endParaRPr lang="en-US" sz="800" smtClean="0">
              <a:latin typeface="Arial" charset="0"/>
              <a:cs typeface="Arial" charset="0"/>
            </a:endParaRPr>
          </a:p>
          <a:p>
            <a:pPr marL="0" indent="0">
              <a:lnSpc>
                <a:spcPct val="80000"/>
              </a:lnSpc>
              <a:buFont typeface="Arial" charset="0"/>
              <a:buNone/>
            </a:pPr>
            <a:endParaRPr lang="en-US" sz="800" smtClean="0">
              <a:latin typeface="Arial" charset="0"/>
              <a:cs typeface="Arial" charset="0"/>
            </a:endParaRPr>
          </a:p>
          <a:p>
            <a:pPr marL="0" indent="0">
              <a:lnSpc>
                <a:spcPct val="80000"/>
              </a:lnSpc>
              <a:buFont typeface="Arial" charset="0"/>
              <a:buNone/>
            </a:pPr>
            <a:r>
              <a:rPr lang="en-US" sz="2500" smtClean="0">
                <a:solidFill>
                  <a:srgbClr val="FFFF00"/>
                </a:solidFill>
                <a:latin typeface="Arial" charset="0"/>
                <a:cs typeface="Arial" charset="0"/>
              </a:rPr>
              <a:t>Openness  to experience </a:t>
            </a:r>
            <a:r>
              <a:rPr lang="en-US" sz="2500" smtClean="0">
                <a:latin typeface="Arial" charset="0"/>
                <a:cs typeface="Arial" charset="0"/>
              </a:rPr>
              <a:t>(instead of the rigid defense stance of the person feeling under threat)</a:t>
            </a:r>
            <a:endParaRPr lang="en-US" sz="800" smtClean="0">
              <a:latin typeface="Arial" charset="0"/>
              <a:cs typeface="Arial" charset="0"/>
            </a:endParaRPr>
          </a:p>
          <a:p>
            <a:pPr marL="0" indent="0">
              <a:lnSpc>
                <a:spcPct val="80000"/>
              </a:lnSpc>
              <a:buFont typeface="Arial" charset="0"/>
              <a:buNone/>
            </a:pPr>
            <a:endParaRPr lang="en-US" sz="900" smtClean="0">
              <a:latin typeface="Arial" charset="0"/>
              <a:cs typeface="Arial" charset="0"/>
            </a:endParaRPr>
          </a:p>
          <a:p>
            <a:pPr marL="0" indent="0">
              <a:lnSpc>
                <a:spcPct val="80000"/>
              </a:lnSpc>
              <a:buFont typeface="Arial" charset="0"/>
              <a:buNone/>
            </a:pPr>
            <a:r>
              <a:rPr lang="en-US" sz="2500" smtClean="0">
                <a:solidFill>
                  <a:srgbClr val="FFFF00"/>
                </a:solidFill>
                <a:latin typeface="Arial" charset="0"/>
                <a:cs typeface="Arial" charset="0"/>
              </a:rPr>
              <a:t>Personality</a:t>
            </a:r>
            <a:r>
              <a:rPr lang="en-US" sz="2500" smtClean="0">
                <a:latin typeface="Arial" charset="0"/>
                <a:cs typeface="Arial" charset="0"/>
              </a:rPr>
              <a:t>: mature, fluid, absence of rigidity and fundamentalism </a:t>
            </a:r>
            <a:endParaRPr lang="en-US" sz="800" smtClean="0">
              <a:latin typeface="Arial" charset="0"/>
              <a:cs typeface="Arial" charset="0"/>
            </a:endParaRPr>
          </a:p>
          <a:p>
            <a:pPr marL="0" indent="0">
              <a:lnSpc>
                <a:spcPct val="80000"/>
              </a:lnSpc>
              <a:buFont typeface="Arial" charset="0"/>
              <a:buNone/>
            </a:pPr>
            <a:endParaRPr lang="en-US" sz="900" smtClean="0">
              <a:latin typeface="Arial" charset="0"/>
              <a:cs typeface="Arial" charset="0"/>
            </a:endParaRPr>
          </a:p>
          <a:p>
            <a:pPr marL="0" indent="0">
              <a:lnSpc>
                <a:spcPct val="80000"/>
              </a:lnSpc>
              <a:buFont typeface="Arial" charset="0"/>
              <a:buNone/>
            </a:pPr>
            <a:r>
              <a:rPr lang="en-US" sz="2500" smtClean="0">
                <a:solidFill>
                  <a:srgbClr val="FFFF00"/>
                </a:solidFill>
                <a:latin typeface="Arial" charset="0"/>
                <a:cs typeface="Arial" charset="0"/>
              </a:rPr>
              <a:t>Maximum of adaptability and resilience, </a:t>
            </a:r>
            <a:r>
              <a:rPr lang="en-US" sz="2500" smtClean="0">
                <a:latin typeface="Arial" charset="0"/>
                <a:cs typeface="Arial" charset="0"/>
              </a:rPr>
              <a:t>trust in themselves, their organism, their intuition, their  feelings and their values</a:t>
            </a:r>
          </a:p>
          <a:p>
            <a:pPr marL="0" indent="0">
              <a:lnSpc>
                <a:spcPct val="80000"/>
              </a:lnSpc>
              <a:buFont typeface="Arial" charset="0"/>
              <a:buNone/>
            </a:pPr>
            <a:r>
              <a:rPr lang="en-US" sz="2500" smtClean="0">
                <a:solidFill>
                  <a:srgbClr val="FFFF00"/>
                </a:solidFill>
                <a:latin typeface="Arial" charset="0"/>
                <a:cs typeface="Arial" charset="0"/>
              </a:rPr>
              <a:t>Sense of direction</a:t>
            </a:r>
            <a:r>
              <a:rPr lang="en-US" sz="2500" smtClean="0">
                <a:latin typeface="Arial" charset="0"/>
                <a:cs typeface="Arial" charset="0"/>
              </a:rPr>
              <a:t>, purpose, leadership qualities</a:t>
            </a:r>
          </a:p>
          <a:p>
            <a:pPr marL="0" indent="0" algn="ctr" eaLnBrk="1" hangingPunct="1">
              <a:lnSpc>
                <a:spcPct val="80000"/>
              </a:lnSpc>
              <a:buFont typeface="Wingdings 2" pitchFamily="18" charset="2"/>
              <a:buNone/>
            </a:pPr>
            <a:endParaRPr lang="en-US" altLang="it-IT" sz="2400" b="1" smtClean="0"/>
          </a:p>
        </p:txBody>
      </p:sp>
      <p:grpSp>
        <p:nvGrpSpPr>
          <p:cNvPr id="50178"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0180"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50181"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50184"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2"/>
          <p:cNvSpPr>
            <a:spLocks noGrp="1"/>
          </p:cNvSpPr>
          <p:nvPr>
            <p:ph type="body" idx="4294967295"/>
          </p:nvPr>
        </p:nvSpPr>
        <p:spPr>
          <a:xfrm>
            <a:off x="457200" y="0"/>
            <a:ext cx="8305800" cy="6096000"/>
          </a:xfrm>
        </p:spPr>
        <p:txBody>
          <a:bodyPr lIns="45720" rIns="45720"/>
          <a:lstStyle/>
          <a:p>
            <a:pPr marL="0" indent="0" algn="ctr" eaLnBrk="1" hangingPunct="1">
              <a:buFont typeface="Wingdings 2" pitchFamily="18" charset="2"/>
              <a:buNone/>
            </a:pPr>
            <a:endParaRPr lang="en-US" altLang="it-IT" sz="4800" smtClean="0">
              <a:latin typeface="Arial" charset="0"/>
              <a:cs typeface="Arial" charset="0"/>
            </a:endParaRPr>
          </a:p>
        </p:txBody>
      </p:sp>
      <p:grpSp>
        <p:nvGrpSpPr>
          <p:cNvPr id="16386"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6389"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16390"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16393"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pic>
        <p:nvPicPr>
          <p:cNvPr id="16387" name="Picture 11" descr="La spada nella roccia"/>
          <p:cNvPicPr>
            <a:picLocks noChangeAspect="1" noChangeArrowheads="1"/>
          </p:cNvPicPr>
          <p:nvPr/>
        </p:nvPicPr>
        <p:blipFill>
          <a:blip r:embed="rId5"/>
          <a:srcRect/>
          <a:stretch>
            <a:fillRect/>
          </a:stretch>
        </p:blipFill>
        <p:spPr bwMode="auto">
          <a:xfrm>
            <a:off x="0" y="0"/>
            <a:ext cx="9144000" cy="6172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ubtitle 2"/>
          <p:cNvSpPr>
            <a:spLocks noGrp="1"/>
          </p:cNvSpPr>
          <p:nvPr>
            <p:ph type="subTitle" idx="4294967295"/>
          </p:nvPr>
        </p:nvSpPr>
        <p:spPr>
          <a:xfrm>
            <a:off x="569913" y="457200"/>
            <a:ext cx="8229600" cy="5732463"/>
          </a:xfrm>
        </p:spPr>
        <p:txBody>
          <a:bodyPr lIns="0" rIns="18288"/>
          <a:lstStyle/>
          <a:p>
            <a:pPr marL="0" indent="0">
              <a:lnSpc>
                <a:spcPct val="80000"/>
              </a:lnSpc>
              <a:buFont typeface="Wingdings 2" pitchFamily="18" charset="2"/>
              <a:buNone/>
            </a:pPr>
            <a:endParaRPr lang="en-US" sz="3600" smtClean="0">
              <a:latin typeface="Arial" charset="0"/>
              <a:cs typeface="Arial" charset="0"/>
            </a:endParaRPr>
          </a:p>
          <a:p>
            <a:pPr marL="0" indent="0">
              <a:lnSpc>
                <a:spcPct val="80000"/>
              </a:lnSpc>
              <a:buFont typeface="Wingdings 2" pitchFamily="18" charset="2"/>
              <a:buNone/>
            </a:pPr>
            <a:r>
              <a:rPr lang="en-US" sz="3600" smtClean="0">
                <a:latin typeface="Arial" charset="0"/>
                <a:cs typeface="Arial" charset="0"/>
              </a:rPr>
              <a:t>Carl Rogers’ research over the last 70 years has identified specific  qualities in relationships which promote the development of fully functioning people as well as the healing of partially functioning people:</a:t>
            </a:r>
          </a:p>
          <a:p>
            <a:pPr marL="0" indent="0">
              <a:lnSpc>
                <a:spcPct val="80000"/>
              </a:lnSpc>
              <a:buFont typeface="Wingdings 2" pitchFamily="18" charset="2"/>
              <a:buNone/>
            </a:pPr>
            <a:endParaRPr lang="en-US" sz="2000" b="1" smtClean="0">
              <a:latin typeface="Arial" charset="0"/>
              <a:cs typeface="Arial" charset="0"/>
            </a:endParaRPr>
          </a:p>
          <a:p>
            <a:pPr marL="0" indent="0">
              <a:lnSpc>
                <a:spcPct val="80000"/>
              </a:lnSpc>
              <a:buClrTx/>
              <a:buFont typeface="Wingdings 2" pitchFamily="18" charset="2"/>
              <a:buNone/>
            </a:pPr>
            <a:r>
              <a:rPr lang="en-US" sz="3600" b="1" smtClean="0">
                <a:solidFill>
                  <a:srgbClr val="FFFF00"/>
                </a:solidFill>
                <a:latin typeface="Arial" charset="0"/>
                <a:cs typeface="Arial" charset="0"/>
              </a:rPr>
              <a:t>Respect</a:t>
            </a:r>
          </a:p>
          <a:p>
            <a:pPr marL="0" indent="0">
              <a:lnSpc>
                <a:spcPct val="80000"/>
              </a:lnSpc>
              <a:buClrTx/>
              <a:buFont typeface="Wingdings 2" pitchFamily="18" charset="2"/>
              <a:buNone/>
            </a:pPr>
            <a:r>
              <a:rPr lang="en-US" sz="3600" b="1" smtClean="0">
                <a:solidFill>
                  <a:srgbClr val="FFFF00"/>
                </a:solidFill>
                <a:latin typeface="Arial" charset="0"/>
                <a:cs typeface="Arial" charset="0"/>
              </a:rPr>
              <a:t>Empathic understanding </a:t>
            </a:r>
          </a:p>
          <a:p>
            <a:pPr marL="0" indent="0">
              <a:lnSpc>
                <a:spcPct val="80000"/>
              </a:lnSpc>
              <a:buClrTx/>
              <a:buFont typeface="Wingdings 2" pitchFamily="18" charset="2"/>
              <a:buNone/>
            </a:pPr>
            <a:r>
              <a:rPr lang="en-US" sz="3600" b="1" smtClean="0">
                <a:solidFill>
                  <a:srgbClr val="FFFF00"/>
                </a:solidFill>
                <a:latin typeface="Arial" charset="0"/>
                <a:cs typeface="Arial" charset="0"/>
              </a:rPr>
              <a:t>Authenticity</a:t>
            </a:r>
            <a:r>
              <a:rPr lang="en-US" sz="3600" b="1" smtClean="0">
                <a:latin typeface="Arial" charset="0"/>
                <a:cs typeface="Arial" charset="0"/>
              </a:rPr>
              <a:t>/congruence ( capacity of deep contact)</a:t>
            </a:r>
          </a:p>
          <a:p>
            <a:pPr marL="0" indent="0" algn="ctr" eaLnBrk="1" hangingPunct="1">
              <a:lnSpc>
                <a:spcPct val="80000"/>
              </a:lnSpc>
              <a:buFont typeface="Wingdings 2" pitchFamily="18" charset="2"/>
              <a:buNone/>
            </a:pPr>
            <a:endParaRPr lang="en-US" altLang="it-IT" sz="2800" b="1" smtClean="0"/>
          </a:p>
        </p:txBody>
      </p:sp>
      <p:grpSp>
        <p:nvGrpSpPr>
          <p:cNvPr id="52226"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2228"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52229"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52232"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ubtitle 2"/>
          <p:cNvSpPr>
            <a:spLocks noGrp="1"/>
          </p:cNvSpPr>
          <p:nvPr>
            <p:ph type="subTitle" idx="4294967295"/>
          </p:nvPr>
        </p:nvSpPr>
        <p:spPr>
          <a:xfrm>
            <a:off x="304800" y="838200"/>
            <a:ext cx="8534400" cy="4927600"/>
          </a:xfrm>
        </p:spPr>
        <p:txBody>
          <a:bodyPr lIns="0" rIns="18288"/>
          <a:lstStyle/>
          <a:p>
            <a:pPr marL="0" indent="0" eaLnBrk="1" hangingPunct="1">
              <a:lnSpc>
                <a:spcPct val="90000"/>
              </a:lnSpc>
              <a:buFont typeface="Wingdings 2" pitchFamily="18" charset="2"/>
              <a:buNone/>
            </a:pPr>
            <a:r>
              <a:rPr lang="en-US" sz="2800" b="1" smtClean="0">
                <a:latin typeface="Arial" charset="0"/>
                <a:cs typeface="Arial" charset="0"/>
              </a:rPr>
              <a:t>All paradigms </a:t>
            </a:r>
            <a:r>
              <a:rPr lang="en-US" sz="2800" smtClean="0">
                <a:latin typeface="Arial" charset="0"/>
                <a:cs typeface="Arial" charset="0"/>
              </a:rPr>
              <a:t>are based on a vision of reality, of human nature, from which descend their pedagogic theories, theories of health and illness and the process of  how problems or pathologies are generated and what promotes the desired solutions,  healing, health and well-being.  </a:t>
            </a:r>
          </a:p>
          <a:p>
            <a:pPr marL="0" indent="0" algn="dist">
              <a:lnSpc>
                <a:spcPct val="90000"/>
              </a:lnSpc>
              <a:buFont typeface="Wingdings 2" pitchFamily="18" charset="2"/>
              <a:buNone/>
            </a:pPr>
            <a:endParaRPr lang="en-US" sz="1800" smtClean="0">
              <a:latin typeface="Arial" charset="0"/>
              <a:cs typeface="Arial" charset="0"/>
            </a:endParaRPr>
          </a:p>
          <a:p>
            <a:pPr marL="0" indent="0">
              <a:lnSpc>
                <a:spcPct val="90000"/>
              </a:lnSpc>
              <a:buFont typeface="Wingdings 2" pitchFamily="18" charset="2"/>
              <a:buNone/>
            </a:pPr>
            <a:r>
              <a:rPr lang="en-US" sz="2800" b="1" smtClean="0">
                <a:solidFill>
                  <a:srgbClr val="FFFF00"/>
                </a:solidFill>
                <a:latin typeface="Arial" charset="0"/>
                <a:cs typeface="Arial" charset="0"/>
              </a:rPr>
              <a:t>The humanistic person centered view </a:t>
            </a:r>
            <a:r>
              <a:rPr lang="en-US" sz="2800" smtClean="0">
                <a:solidFill>
                  <a:srgbClr val="66FF33"/>
                </a:solidFill>
                <a:latin typeface="Arial" charset="0"/>
                <a:cs typeface="Arial" charset="0"/>
              </a:rPr>
              <a:t>is that people experience pain when spontaneous movement towards </a:t>
            </a:r>
            <a:r>
              <a:rPr lang="en-US" sz="2800" b="1" smtClean="0">
                <a:solidFill>
                  <a:srgbClr val="66FF33"/>
                </a:solidFill>
                <a:latin typeface="Arial" charset="0"/>
                <a:cs typeface="Arial" charset="0"/>
              </a:rPr>
              <a:t>self- actualization and successful connections </a:t>
            </a:r>
            <a:r>
              <a:rPr lang="en-US" sz="2800" smtClean="0">
                <a:solidFill>
                  <a:srgbClr val="66FF33"/>
                </a:solidFill>
                <a:latin typeface="Arial" charset="0"/>
                <a:cs typeface="Arial" charset="0"/>
              </a:rPr>
              <a:t>with significant others becomes cut off, blocked, violated or exploited.</a:t>
            </a:r>
            <a:r>
              <a:rPr lang="en-US" sz="1500" smtClean="0">
                <a:latin typeface="Arial" charset="0"/>
                <a:cs typeface="Arial" charset="0"/>
              </a:rPr>
              <a:t> </a:t>
            </a:r>
          </a:p>
          <a:p>
            <a:pPr marL="0" indent="0">
              <a:lnSpc>
                <a:spcPct val="90000"/>
              </a:lnSpc>
              <a:buFont typeface="Wingdings 2" pitchFamily="18" charset="2"/>
              <a:buNone/>
            </a:pPr>
            <a:endParaRPr lang="en-US" sz="1500" smtClean="0">
              <a:latin typeface="Arial" charset="0"/>
              <a:cs typeface="Arial" charset="0"/>
            </a:endParaRPr>
          </a:p>
          <a:p>
            <a:pPr marL="0" indent="0" eaLnBrk="1" hangingPunct="1">
              <a:lnSpc>
                <a:spcPct val="90000"/>
              </a:lnSpc>
              <a:buFont typeface="Wingdings 2" pitchFamily="18" charset="2"/>
              <a:buNone/>
            </a:pPr>
            <a:endParaRPr lang="it-IT" altLang="it-IT" sz="700" b="1" smtClean="0"/>
          </a:p>
          <a:p>
            <a:pPr marL="0" indent="0" algn="ctr" eaLnBrk="1" hangingPunct="1">
              <a:lnSpc>
                <a:spcPct val="90000"/>
              </a:lnSpc>
              <a:buFont typeface="Wingdings 2" pitchFamily="18" charset="2"/>
              <a:buNone/>
            </a:pPr>
            <a:endParaRPr lang="en-US" altLang="it-IT" sz="700" b="1" smtClean="0"/>
          </a:p>
        </p:txBody>
      </p:sp>
      <p:sp>
        <p:nvSpPr>
          <p:cNvPr id="54274"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54275"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4277"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54278"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54281"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ubtitle 2"/>
          <p:cNvSpPr>
            <a:spLocks noGrp="1"/>
          </p:cNvSpPr>
          <p:nvPr>
            <p:ph type="subTitle" idx="4294967295"/>
          </p:nvPr>
        </p:nvSpPr>
        <p:spPr>
          <a:xfrm>
            <a:off x="569913" y="914400"/>
            <a:ext cx="8229600" cy="5029200"/>
          </a:xfrm>
        </p:spPr>
        <p:txBody>
          <a:bodyPr lIns="0" rIns="18288"/>
          <a:lstStyle/>
          <a:p>
            <a:pPr marL="0" indent="0">
              <a:lnSpc>
                <a:spcPct val="80000"/>
              </a:lnSpc>
              <a:buFont typeface="Wingdings 2" pitchFamily="18" charset="2"/>
              <a:buNone/>
            </a:pPr>
            <a:r>
              <a:rPr lang="en-US" sz="5400" smtClean="0">
                <a:latin typeface="Arial" charset="0"/>
                <a:cs typeface="Arial" charset="0"/>
              </a:rPr>
              <a:t>We need to be aware on how we construe our experiences of what we call reality: </a:t>
            </a:r>
          </a:p>
          <a:p>
            <a:pPr marL="0" indent="0">
              <a:lnSpc>
                <a:spcPct val="80000"/>
              </a:lnSpc>
              <a:buFont typeface="Wingdings 2" pitchFamily="18" charset="2"/>
              <a:buNone/>
            </a:pPr>
            <a:r>
              <a:rPr lang="en-US" sz="5400" smtClean="0">
                <a:solidFill>
                  <a:srgbClr val="66FF33"/>
                </a:solidFill>
                <a:latin typeface="Arial" charset="0"/>
                <a:cs typeface="Arial" charset="0"/>
              </a:rPr>
              <a:t>The relationship with ourselves, the others and the world</a:t>
            </a:r>
            <a:r>
              <a:rPr lang="en-US" sz="5400" smtClean="0">
                <a:latin typeface="Arial" charset="0"/>
                <a:cs typeface="Arial" charset="0"/>
              </a:rPr>
              <a:t>.</a:t>
            </a:r>
            <a:endParaRPr lang="it-IT" sz="5400" smtClean="0">
              <a:latin typeface="Arial" charset="0"/>
              <a:cs typeface="Arial" charset="0"/>
            </a:endParaRPr>
          </a:p>
          <a:p>
            <a:pPr marL="0" indent="0" algn="ctr">
              <a:lnSpc>
                <a:spcPct val="80000"/>
              </a:lnSpc>
              <a:buFont typeface="Wingdings 2" pitchFamily="18" charset="2"/>
              <a:buNone/>
            </a:pPr>
            <a:endParaRPr lang="en-US" sz="2000" b="1" smtClean="0">
              <a:latin typeface="Arial" charset="0"/>
              <a:cs typeface="Arial" charset="0"/>
            </a:endParaRPr>
          </a:p>
          <a:p>
            <a:pPr marL="0" indent="0" algn="ctr" eaLnBrk="1" hangingPunct="1">
              <a:lnSpc>
                <a:spcPct val="80000"/>
              </a:lnSpc>
              <a:buFont typeface="Wingdings 2" pitchFamily="18" charset="2"/>
              <a:buNone/>
            </a:pPr>
            <a:endParaRPr lang="en-US" altLang="it-IT" sz="1600" b="1" smtClean="0"/>
          </a:p>
        </p:txBody>
      </p:sp>
      <p:sp>
        <p:nvSpPr>
          <p:cNvPr id="56322"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56323"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6325"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56326"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56329"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ubtitle 2"/>
          <p:cNvSpPr>
            <a:spLocks noGrp="1"/>
          </p:cNvSpPr>
          <p:nvPr>
            <p:ph type="subTitle" idx="4294967295"/>
          </p:nvPr>
        </p:nvSpPr>
        <p:spPr>
          <a:xfrm>
            <a:off x="569913" y="939800"/>
            <a:ext cx="8229600" cy="5308600"/>
          </a:xfrm>
        </p:spPr>
        <p:txBody>
          <a:bodyPr lIns="0" rIns="18288"/>
          <a:lstStyle/>
          <a:p>
            <a:pPr marL="0" indent="0">
              <a:buFont typeface="Wingdings 2" pitchFamily="18" charset="2"/>
              <a:buNone/>
            </a:pPr>
            <a:r>
              <a:rPr lang="it-IT" sz="4100" smtClean="0">
                <a:latin typeface="Arial" charset="0"/>
                <a:cs typeface="Arial" charset="0"/>
              </a:rPr>
              <a:t>We  need  </a:t>
            </a:r>
            <a:r>
              <a:rPr lang="it-IT" sz="4100" b="1" smtClean="0">
                <a:latin typeface="Arial" charset="0"/>
                <a:cs typeface="Arial" charset="0"/>
              </a:rPr>
              <a:t>more</a:t>
            </a:r>
            <a:r>
              <a:rPr lang="it-IT" sz="4100" smtClean="0">
                <a:latin typeface="Arial" charset="0"/>
                <a:cs typeface="Arial" charset="0"/>
              </a:rPr>
              <a:t> fully functioning people that relate to themselves, to others and to the planet with </a:t>
            </a:r>
            <a:r>
              <a:rPr lang="it-IT" sz="4100" b="1" smtClean="0">
                <a:latin typeface="Arial" charset="0"/>
                <a:cs typeface="Arial" charset="0"/>
              </a:rPr>
              <a:t>more </a:t>
            </a:r>
          </a:p>
          <a:p>
            <a:pPr marL="0" indent="0">
              <a:buFont typeface="Wingdings 2" pitchFamily="18" charset="2"/>
              <a:buNone/>
            </a:pPr>
            <a:r>
              <a:rPr lang="it-IT" sz="4100" b="1" smtClean="0">
                <a:solidFill>
                  <a:srgbClr val="66FF33"/>
                </a:solidFill>
                <a:latin typeface="Arial" charset="0"/>
                <a:cs typeface="Arial" charset="0"/>
              </a:rPr>
              <a:t>Respect </a:t>
            </a:r>
          </a:p>
          <a:p>
            <a:pPr marL="0" indent="0">
              <a:buFont typeface="Wingdings 2" pitchFamily="18" charset="2"/>
              <a:buNone/>
            </a:pPr>
            <a:r>
              <a:rPr lang="it-IT" sz="4100" b="1" smtClean="0">
                <a:solidFill>
                  <a:srgbClr val="66FF33"/>
                </a:solidFill>
                <a:latin typeface="Arial" charset="0"/>
                <a:cs typeface="Arial" charset="0"/>
              </a:rPr>
              <a:t>Empathy</a:t>
            </a:r>
          </a:p>
          <a:p>
            <a:pPr marL="0" indent="0">
              <a:buFont typeface="Wingdings 2" pitchFamily="18" charset="2"/>
              <a:buNone/>
            </a:pPr>
            <a:r>
              <a:rPr lang="it-IT" sz="4100" b="1" smtClean="0">
                <a:solidFill>
                  <a:srgbClr val="66FF33"/>
                </a:solidFill>
                <a:latin typeface="Arial" charset="0"/>
                <a:cs typeface="Arial" charset="0"/>
              </a:rPr>
              <a:t>Authenticity (capacity of deep contact</a:t>
            </a:r>
            <a:r>
              <a:rPr lang="it-IT" sz="4100" b="1" smtClean="0">
                <a:latin typeface="Arial" charset="0"/>
                <a:cs typeface="Arial" charset="0"/>
              </a:rPr>
              <a:t>)</a:t>
            </a:r>
            <a:endParaRPr lang="it-IT" sz="8900" smtClean="0">
              <a:latin typeface="Arial" charset="0"/>
              <a:cs typeface="Arial" charset="0"/>
            </a:endParaRPr>
          </a:p>
          <a:p>
            <a:pPr marL="0" indent="0" algn="ctr">
              <a:buFont typeface="Wingdings 2" pitchFamily="18" charset="2"/>
              <a:buNone/>
            </a:pPr>
            <a:endParaRPr lang="en-US" sz="1800" b="1" smtClean="0">
              <a:latin typeface="Arial" charset="0"/>
              <a:cs typeface="Arial" charset="0"/>
            </a:endParaRPr>
          </a:p>
          <a:p>
            <a:pPr marL="0" indent="0" algn="ctr" eaLnBrk="1" hangingPunct="1">
              <a:buFont typeface="Wingdings 2" pitchFamily="18" charset="2"/>
              <a:buNone/>
            </a:pPr>
            <a:endParaRPr lang="en-US" altLang="it-IT" sz="1400" b="1" smtClean="0"/>
          </a:p>
        </p:txBody>
      </p:sp>
      <p:sp>
        <p:nvSpPr>
          <p:cNvPr id="58370"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58371"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8373"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58374"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58377"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ubtitle 2"/>
          <p:cNvSpPr>
            <a:spLocks noGrp="1"/>
          </p:cNvSpPr>
          <p:nvPr>
            <p:ph type="subTitle" idx="4294967295"/>
          </p:nvPr>
        </p:nvSpPr>
        <p:spPr>
          <a:xfrm>
            <a:off x="569913" y="457200"/>
            <a:ext cx="8229600" cy="2590800"/>
          </a:xfrm>
        </p:spPr>
        <p:txBody>
          <a:bodyPr lIns="0" rIns="18288"/>
          <a:lstStyle/>
          <a:p>
            <a:pPr marL="0" indent="0" algn="ctr">
              <a:lnSpc>
                <a:spcPct val="80000"/>
              </a:lnSpc>
              <a:buFont typeface="Wingdings 2" pitchFamily="18" charset="2"/>
              <a:buNone/>
            </a:pPr>
            <a:endParaRPr lang="en-US" sz="2000" b="1" smtClean="0">
              <a:latin typeface="Arial" charset="0"/>
              <a:cs typeface="Arial" charset="0"/>
            </a:endParaRPr>
          </a:p>
          <a:p>
            <a:pPr marL="0" indent="0" algn="ctr" eaLnBrk="1" hangingPunct="1">
              <a:lnSpc>
                <a:spcPct val="80000"/>
              </a:lnSpc>
              <a:buFont typeface="Wingdings 2" pitchFamily="18" charset="2"/>
              <a:buNone/>
            </a:pPr>
            <a:endParaRPr lang="en-US" altLang="it-IT" sz="1600" b="1" smtClean="0"/>
          </a:p>
        </p:txBody>
      </p:sp>
      <p:sp>
        <p:nvSpPr>
          <p:cNvPr id="60418"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60419"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0422"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60423"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0426"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
        <p:nvSpPr>
          <p:cNvPr id="60420" name="Rectangle 11"/>
          <p:cNvSpPr>
            <a:spLocks noChangeArrowheads="1"/>
          </p:cNvSpPr>
          <p:nvPr/>
        </p:nvSpPr>
        <p:spPr bwMode="auto">
          <a:xfrm>
            <a:off x="381000" y="1096963"/>
            <a:ext cx="8153400" cy="3170237"/>
          </a:xfrm>
          <a:prstGeom prst="rect">
            <a:avLst/>
          </a:prstGeom>
          <a:noFill/>
          <a:ln w="9525">
            <a:noFill/>
            <a:miter lim="800000"/>
            <a:headEnd/>
            <a:tailEnd/>
          </a:ln>
        </p:spPr>
        <p:txBody>
          <a:bodyPr>
            <a:spAutoFit/>
          </a:bodyPr>
          <a:lstStyle/>
          <a:p>
            <a:r>
              <a:rPr lang="en-US" sz="2800" i="1">
                <a:solidFill>
                  <a:srgbClr val="FFFF00"/>
                </a:solidFill>
              </a:rPr>
              <a:t>Each of us </a:t>
            </a:r>
            <a:r>
              <a:rPr lang="en-US" sz="2800" i="1"/>
              <a:t>is part of the daily social construction of reality. </a:t>
            </a:r>
          </a:p>
          <a:p>
            <a:endParaRPr lang="en-US" sz="2800" i="1"/>
          </a:p>
          <a:p>
            <a:r>
              <a:rPr lang="en-US" sz="4400" b="1" i="1">
                <a:solidFill>
                  <a:srgbClr val="FFFF00"/>
                </a:solidFill>
              </a:rPr>
              <a:t>Are we part of the solution </a:t>
            </a:r>
          </a:p>
          <a:p>
            <a:r>
              <a:rPr lang="en-US" sz="2800" i="1"/>
              <a:t>or </a:t>
            </a:r>
          </a:p>
          <a:p>
            <a:r>
              <a:rPr lang="en-US" sz="4400" b="1" i="1">
                <a:solidFill>
                  <a:srgbClr val="FFFF00"/>
                </a:solidFill>
              </a:rPr>
              <a:t>are we part of the problem?</a:t>
            </a:r>
            <a:r>
              <a:rPr lang="en-US" sz="4400">
                <a:solidFill>
                  <a:srgbClr val="FFFF00"/>
                </a:solidFill>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ubtitle 2"/>
          <p:cNvSpPr>
            <a:spLocks noGrp="1"/>
          </p:cNvSpPr>
          <p:nvPr>
            <p:ph type="subTitle" idx="4294967295"/>
          </p:nvPr>
        </p:nvSpPr>
        <p:spPr>
          <a:xfrm>
            <a:off x="457200" y="457200"/>
            <a:ext cx="8229600" cy="2590800"/>
          </a:xfrm>
        </p:spPr>
        <p:txBody>
          <a:bodyPr lIns="0" rIns="18288"/>
          <a:lstStyle/>
          <a:p>
            <a:pPr marL="0" indent="0" algn="ctr">
              <a:lnSpc>
                <a:spcPct val="80000"/>
              </a:lnSpc>
              <a:buFont typeface="Wingdings 2" pitchFamily="18" charset="2"/>
              <a:buNone/>
            </a:pPr>
            <a:endParaRPr lang="en-US" sz="2000" b="1" smtClean="0">
              <a:latin typeface="Arial" charset="0"/>
              <a:cs typeface="Arial" charset="0"/>
            </a:endParaRPr>
          </a:p>
          <a:p>
            <a:pPr marL="0" indent="0" algn="ctr" eaLnBrk="1" hangingPunct="1">
              <a:lnSpc>
                <a:spcPct val="80000"/>
              </a:lnSpc>
              <a:buFont typeface="Wingdings 2" pitchFamily="18" charset="2"/>
              <a:buNone/>
            </a:pPr>
            <a:endParaRPr lang="en-US" altLang="it-IT" sz="1600" b="1" smtClean="0"/>
          </a:p>
        </p:txBody>
      </p:sp>
      <p:sp>
        <p:nvSpPr>
          <p:cNvPr id="62466"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62467"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2470"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62471"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2474"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
        <p:nvSpPr>
          <p:cNvPr id="62468" name="Rectangle 11"/>
          <p:cNvSpPr>
            <a:spLocks noChangeArrowheads="1"/>
          </p:cNvSpPr>
          <p:nvPr/>
        </p:nvSpPr>
        <p:spPr bwMode="auto">
          <a:xfrm>
            <a:off x="533400" y="908050"/>
            <a:ext cx="8153400" cy="5035550"/>
          </a:xfrm>
          <a:prstGeom prst="rect">
            <a:avLst/>
          </a:prstGeom>
          <a:noFill/>
          <a:ln w="9525">
            <a:noFill/>
            <a:miter lim="800000"/>
            <a:headEnd/>
            <a:tailEnd/>
          </a:ln>
        </p:spPr>
        <p:txBody>
          <a:bodyPr>
            <a:spAutoFit/>
          </a:bodyPr>
          <a:lstStyle/>
          <a:p>
            <a:r>
              <a:rPr lang="it-IT" sz="3600" b="1">
                <a:solidFill>
                  <a:srgbClr val="66FF33"/>
                </a:solidFill>
              </a:rPr>
              <a:t>We need to foster at every level of society  awareness</a:t>
            </a:r>
            <a:r>
              <a:rPr lang="it-IT" sz="3600" b="1"/>
              <a:t> of the social construction of reality, </a:t>
            </a:r>
            <a:r>
              <a:rPr lang="it-IT" sz="3600" b="1">
                <a:solidFill>
                  <a:srgbClr val="66FF33"/>
                </a:solidFill>
              </a:rPr>
              <a:t>of our powers and responsibilities</a:t>
            </a:r>
            <a:r>
              <a:rPr lang="it-IT" sz="3600" b="1"/>
              <a:t> for the present and the future of humankind and the whole planet.</a:t>
            </a:r>
            <a:r>
              <a:rPr lang="it-IT" sz="3600"/>
              <a:t> </a:t>
            </a:r>
          </a:p>
          <a:p>
            <a:endParaRPr lang="it-IT" sz="3600"/>
          </a:p>
          <a:p>
            <a:endParaRPr lang="it-IT" sz="3600"/>
          </a:p>
          <a:p>
            <a:endParaRPr lang="en-US" sz="3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2"/>
          <p:cNvSpPr>
            <a:spLocks noGrp="1"/>
          </p:cNvSpPr>
          <p:nvPr>
            <p:ph type="body" idx="4294967295"/>
          </p:nvPr>
        </p:nvSpPr>
        <p:spPr>
          <a:xfrm>
            <a:off x="530225" y="838200"/>
            <a:ext cx="7772400" cy="3619500"/>
          </a:xfrm>
        </p:spPr>
        <p:txBody>
          <a:bodyPr lIns="45720" rIns="45720"/>
          <a:lstStyle/>
          <a:p>
            <a:pPr marL="0" indent="0">
              <a:lnSpc>
                <a:spcPct val="90000"/>
              </a:lnSpc>
              <a:buFont typeface="Wingdings 2" pitchFamily="18" charset="2"/>
              <a:buNone/>
            </a:pPr>
            <a:r>
              <a:rPr lang="it-IT" sz="3200" smtClean="0">
                <a:latin typeface="Arial" charset="0"/>
                <a:cs typeface="Arial" charset="0"/>
              </a:rPr>
              <a:t>We  need </a:t>
            </a:r>
            <a:r>
              <a:rPr lang="it-IT" sz="3200" smtClean="0">
                <a:solidFill>
                  <a:srgbClr val="CC0000"/>
                </a:solidFill>
                <a:latin typeface="Arial" charset="0"/>
                <a:cs typeface="Arial" charset="0"/>
              </a:rPr>
              <a:t> </a:t>
            </a:r>
            <a:r>
              <a:rPr lang="it-IT" sz="3200" b="1" smtClean="0">
                <a:latin typeface="Arial" charset="0"/>
                <a:cs typeface="Arial" charset="0"/>
              </a:rPr>
              <a:t>more</a:t>
            </a:r>
            <a:r>
              <a:rPr lang="it-IT" sz="3200" smtClean="0">
                <a:latin typeface="Arial" charset="0"/>
                <a:cs typeface="Arial" charset="0"/>
              </a:rPr>
              <a:t> people that relate to themselves, to others and to the planet with </a:t>
            </a:r>
            <a:r>
              <a:rPr lang="it-IT" sz="3200" b="1" smtClean="0">
                <a:latin typeface="Arial" charset="0"/>
                <a:cs typeface="Arial" charset="0"/>
              </a:rPr>
              <a:t>more </a:t>
            </a:r>
          </a:p>
          <a:p>
            <a:pPr marL="0" indent="0">
              <a:lnSpc>
                <a:spcPct val="90000"/>
              </a:lnSpc>
              <a:buFont typeface="Wingdings 2" pitchFamily="18" charset="2"/>
              <a:buNone/>
            </a:pPr>
            <a:endParaRPr lang="it-IT" sz="3200" b="1" smtClean="0">
              <a:latin typeface="Arial" charset="0"/>
              <a:cs typeface="Arial" charset="0"/>
            </a:endParaRPr>
          </a:p>
          <a:p>
            <a:pPr marL="0" indent="0">
              <a:lnSpc>
                <a:spcPct val="90000"/>
              </a:lnSpc>
              <a:buFont typeface="Wingdings 2" pitchFamily="18" charset="2"/>
              <a:buNone/>
            </a:pPr>
            <a:r>
              <a:rPr lang="it-IT" sz="3200" b="1" smtClean="0">
                <a:latin typeface="Arial" charset="0"/>
                <a:cs typeface="Arial" charset="0"/>
              </a:rPr>
              <a:t>Respect </a:t>
            </a:r>
          </a:p>
          <a:p>
            <a:pPr marL="0" indent="0">
              <a:lnSpc>
                <a:spcPct val="90000"/>
              </a:lnSpc>
              <a:buFont typeface="Wingdings 2" pitchFamily="18" charset="2"/>
              <a:buNone/>
            </a:pPr>
            <a:r>
              <a:rPr lang="it-IT" sz="3200" b="1" smtClean="0">
                <a:latin typeface="Arial" charset="0"/>
                <a:cs typeface="Arial" charset="0"/>
              </a:rPr>
              <a:t>Empathy</a:t>
            </a:r>
          </a:p>
          <a:p>
            <a:pPr marL="0" indent="0">
              <a:lnSpc>
                <a:spcPct val="90000"/>
              </a:lnSpc>
              <a:buFont typeface="Wingdings 2" pitchFamily="18" charset="2"/>
              <a:buNone/>
            </a:pPr>
            <a:r>
              <a:rPr lang="it-IT" sz="3200" b="1" smtClean="0">
                <a:latin typeface="Arial" charset="0"/>
                <a:cs typeface="Arial" charset="0"/>
              </a:rPr>
              <a:t>Authenticity/congruence (deep contact)</a:t>
            </a:r>
          </a:p>
          <a:p>
            <a:pPr marL="0" indent="0">
              <a:lnSpc>
                <a:spcPct val="90000"/>
              </a:lnSpc>
              <a:buFont typeface="Wingdings 2" pitchFamily="18" charset="2"/>
              <a:buNone/>
            </a:pPr>
            <a:endParaRPr lang="en-US" sz="3200" b="1" smtClean="0">
              <a:latin typeface="Arial" charset="0"/>
              <a:cs typeface="Arial" charset="0"/>
            </a:endParaRPr>
          </a:p>
        </p:txBody>
      </p:sp>
      <p:pic>
        <p:nvPicPr>
          <p:cNvPr id="64514" name="Picture 4" descr="EarthInHand.gif"/>
          <p:cNvPicPr>
            <a:picLocks noChangeAspect="1"/>
          </p:cNvPicPr>
          <p:nvPr/>
        </p:nvPicPr>
        <p:blipFill>
          <a:blip r:embed="rId2"/>
          <a:srcRect/>
          <a:stretch>
            <a:fillRect/>
          </a:stretch>
        </p:blipFill>
        <p:spPr bwMode="auto">
          <a:xfrm>
            <a:off x="4495800" y="4073525"/>
            <a:ext cx="4648200" cy="324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ubtitle 2"/>
          <p:cNvSpPr>
            <a:spLocks noGrp="1"/>
          </p:cNvSpPr>
          <p:nvPr>
            <p:ph type="subTitle" idx="4294967295"/>
          </p:nvPr>
        </p:nvSpPr>
        <p:spPr>
          <a:xfrm>
            <a:off x="569913" y="457200"/>
            <a:ext cx="8229600" cy="2590800"/>
          </a:xfrm>
        </p:spPr>
        <p:txBody>
          <a:bodyPr lIns="0" rIns="18288"/>
          <a:lstStyle/>
          <a:p>
            <a:pPr marL="0" indent="0" algn="ctr">
              <a:lnSpc>
                <a:spcPct val="80000"/>
              </a:lnSpc>
              <a:buFont typeface="Wingdings 2" pitchFamily="18" charset="2"/>
              <a:buNone/>
            </a:pPr>
            <a:endParaRPr lang="en-US" sz="2000" b="1" smtClean="0">
              <a:latin typeface="Arial" charset="0"/>
              <a:cs typeface="Arial" charset="0"/>
            </a:endParaRPr>
          </a:p>
          <a:p>
            <a:pPr marL="0" indent="0" algn="ctr" eaLnBrk="1" hangingPunct="1">
              <a:lnSpc>
                <a:spcPct val="80000"/>
              </a:lnSpc>
              <a:buFont typeface="Wingdings 2" pitchFamily="18" charset="2"/>
              <a:buNone/>
            </a:pPr>
            <a:endParaRPr lang="en-US" altLang="it-IT" sz="1600" b="1" smtClean="0"/>
          </a:p>
        </p:txBody>
      </p:sp>
      <p:sp>
        <p:nvSpPr>
          <p:cNvPr id="65538"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65539"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5542"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65543"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5546"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
        <p:nvSpPr>
          <p:cNvPr id="65540" name="Rectangle 11"/>
          <p:cNvSpPr>
            <a:spLocks noChangeArrowheads="1"/>
          </p:cNvSpPr>
          <p:nvPr/>
        </p:nvSpPr>
        <p:spPr bwMode="auto">
          <a:xfrm>
            <a:off x="381000" y="304800"/>
            <a:ext cx="8153400" cy="7662863"/>
          </a:xfrm>
          <a:prstGeom prst="rect">
            <a:avLst/>
          </a:prstGeom>
          <a:noFill/>
          <a:ln w="9525">
            <a:noFill/>
            <a:miter lim="800000"/>
            <a:headEnd/>
            <a:tailEnd/>
          </a:ln>
        </p:spPr>
        <p:txBody>
          <a:bodyPr>
            <a:spAutoFit/>
          </a:bodyPr>
          <a:lstStyle/>
          <a:p>
            <a:r>
              <a:rPr lang="en-GB" altLang="en-US" sz="3200" b="1">
                <a:solidFill>
                  <a:srgbClr val="66FF33"/>
                </a:solidFill>
              </a:rPr>
              <a:t>To promote change and be capable of Effective Empowering  requires</a:t>
            </a:r>
            <a:r>
              <a:rPr lang="en-GB" altLang="en-US" sz="3200" b="1">
                <a:solidFill>
                  <a:schemeClr val="accent2"/>
                </a:solidFill>
              </a:rPr>
              <a:t>:</a:t>
            </a:r>
            <a:endParaRPr lang="en-GB" altLang="en-US" sz="1000" b="1">
              <a:solidFill>
                <a:schemeClr val="accent2"/>
              </a:solidFill>
            </a:endParaRPr>
          </a:p>
          <a:p>
            <a:endParaRPr lang="en-GB" altLang="en-US" sz="1000" b="1">
              <a:solidFill>
                <a:schemeClr val="accent2"/>
              </a:solidFill>
            </a:endParaRPr>
          </a:p>
          <a:p>
            <a:r>
              <a:rPr lang="en-GB" altLang="en-US" sz="3200" b="1"/>
              <a:t>Cognitive competence </a:t>
            </a:r>
            <a:r>
              <a:rPr lang="en-GB" altLang="en-US" sz="3200" b="1" i="1"/>
              <a:t>(to know)</a:t>
            </a:r>
          </a:p>
          <a:p>
            <a:r>
              <a:rPr lang="en-GB" altLang="en-US" sz="3200" b="1"/>
              <a:t>Skills </a:t>
            </a:r>
            <a:r>
              <a:rPr lang="en-GB" altLang="en-US" sz="3200" b="1" i="1"/>
              <a:t>(to do) </a:t>
            </a:r>
          </a:p>
          <a:p>
            <a:r>
              <a:rPr lang="en-GB" altLang="en-US" sz="3200" b="1"/>
              <a:t>Attitudes </a:t>
            </a:r>
            <a:r>
              <a:rPr lang="en-GB" altLang="en-US" sz="3200" b="1" i="1"/>
              <a:t>(to be)</a:t>
            </a:r>
          </a:p>
          <a:p>
            <a:endParaRPr lang="it-IT" altLang="en-US" sz="1000" b="1" i="1"/>
          </a:p>
          <a:p>
            <a:r>
              <a:rPr lang="en-GB" altLang="en-US" sz="3200" b="1">
                <a:solidFill>
                  <a:srgbClr val="FFFF00"/>
                </a:solidFill>
              </a:rPr>
              <a:t>In order to be:</a:t>
            </a:r>
            <a:endParaRPr lang="en-GB" altLang="en-US" sz="1000" b="1">
              <a:solidFill>
                <a:srgbClr val="FFFF00"/>
              </a:solidFill>
            </a:endParaRPr>
          </a:p>
          <a:p>
            <a:endParaRPr lang="en-GB" altLang="en-US" b="1">
              <a:solidFill>
                <a:srgbClr val="FFFF00"/>
              </a:solidFill>
            </a:endParaRPr>
          </a:p>
          <a:p>
            <a:pPr marL="2057400" lvl="4" indent="-228600">
              <a:buFontTx/>
              <a:buChar char="•"/>
            </a:pPr>
            <a:r>
              <a:rPr lang="en-GB" altLang="en-US" sz="3200" b="1" i="1"/>
              <a:t>Person  centred</a:t>
            </a:r>
            <a:r>
              <a:rPr lang="en-GB" altLang="en-US" sz="3200" b="1"/>
              <a:t> </a:t>
            </a:r>
            <a:endParaRPr lang="en-GB" altLang="en-US" sz="3200" b="1" i="1"/>
          </a:p>
          <a:p>
            <a:pPr marL="2057400" lvl="4" indent="-228600">
              <a:buFontTx/>
              <a:buChar char="•"/>
            </a:pPr>
            <a:r>
              <a:rPr lang="en-US" altLang="en-US" sz="3200" b="1" i="1"/>
              <a:t>People</a:t>
            </a:r>
            <a:r>
              <a:rPr lang="en-GB" altLang="en-US" sz="3200" b="1" i="1"/>
              <a:t>  centred</a:t>
            </a:r>
          </a:p>
          <a:p>
            <a:pPr marL="2057400" lvl="4" indent="-228600">
              <a:buFontTx/>
              <a:buChar char="•"/>
            </a:pPr>
            <a:r>
              <a:rPr lang="en-GB" altLang="en-US" sz="3200" b="1" i="1"/>
              <a:t>Community centred </a:t>
            </a:r>
          </a:p>
          <a:p>
            <a:pPr marL="2057400" lvl="4" indent="-228600">
              <a:buFontTx/>
              <a:buChar char="•"/>
            </a:pPr>
            <a:r>
              <a:rPr lang="en-GB" altLang="en-US" sz="3200" b="1" i="1"/>
              <a:t>Organization  centred</a:t>
            </a:r>
          </a:p>
          <a:p>
            <a:pPr marL="2057400" lvl="4" indent="-228600">
              <a:buFontTx/>
              <a:buChar char="•"/>
            </a:pPr>
            <a:r>
              <a:rPr lang="en-GB" altLang="en-US" sz="3200" b="1" i="1"/>
              <a:t>Culture  centred</a:t>
            </a:r>
            <a:endParaRPr lang="it-IT" altLang="en-US" sz="3200" b="1" i="1"/>
          </a:p>
          <a:p>
            <a:endParaRPr lang="en-US" sz="1170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73037" y="669925"/>
            <a:ext cx="8610600" cy="6172200"/>
          </a:xfrm>
        </p:spPr>
        <p:txBody>
          <a:bodyPr lIns="45720" rIns="45720">
            <a:noAutofit/>
          </a:bodyPr>
          <a:lstStyle/>
          <a:p>
            <a:pPr marL="0" indent="0" eaLnBrk="1" fontAlgn="auto" hangingPunct="1">
              <a:spcAft>
                <a:spcPts val="0"/>
              </a:spcAft>
              <a:buClr>
                <a:schemeClr val="accent3"/>
              </a:buClr>
              <a:buFont typeface="Wingdings 2"/>
              <a:buNone/>
              <a:defRPr/>
            </a:pPr>
            <a:r>
              <a:rPr lang="en-US" sz="2800" dirty="0">
                <a:latin typeface="Arial" pitchFamily="34" charset="0"/>
                <a:cs typeface="Arial" pitchFamily="34" charset="0"/>
              </a:rPr>
              <a:t>By fostering the conditions that protect and promote </a:t>
            </a:r>
            <a:r>
              <a:rPr lang="en-US" sz="2800" dirty="0">
                <a:solidFill>
                  <a:srgbClr val="FFFF00"/>
                </a:solidFill>
                <a:latin typeface="Arial" pitchFamily="34" charset="0"/>
                <a:cs typeface="Arial" pitchFamily="34" charset="0"/>
              </a:rPr>
              <a:t>individuality and empowerment  </a:t>
            </a:r>
            <a:r>
              <a:rPr lang="en-US" sz="2800" dirty="0">
                <a:latin typeface="Arial" pitchFamily="34" charset="0"/>
                <a:cs typeface="Arial" pitchFamily="34" charset="0"/>
              </a:rPr>
              <a:t>in </a:t>
            </a:r>
            <a:r>
              <a:rPr lang="en-US" sz="2800" dirty="0">
                <a:solidFill>
                  <a:srgbClr val="FFFF00"/>
                </a:solidFill>
                <a:latin typeface="Arial" pitchFamily="34" charset="0"/>
                <a:cs typeface="Arial" pitchFamily="34" charset="0"/>
              </a:rPr>
              <a:t>all the processes of the construction of  reality, identity, social roles and behaviors. </a:t>
            </a:r>
          </a:p>
          <a:p>
            <a:pPr marL="0" indent="0" eaLnBrk="1" fontAlgn="auto" hangingPunct="1">
              <a:spcAft>
                <a:spcPts val="0"/>
              </a:spcAft>
              <a:buClr>
                <a:schemeClr val="accent3"/>
              </a:buClr>
              <a:buFont typeface="Wingdings 2"/>
              <a:buNone/>
              <a:defRPr/>
            </a:pPr>
            <a:r>
              <a:rPr lang="en-US" sz="2800" dirty="0">
                <a:latin typeface="Arial" pitchFamily="34" charset="0"/>
                <a:cs typeface="Arial" pitchFamily="34" charset="0"/>
              </a:rPr>
              <a:t>By relating to others in respectful, emphatic, genuine and congruent ways and applying them as the relational foundations in:</a:t>
            </a:r>
          </a:p>
          <a:p>
            <a:pPr marL="5120640" lvl="8">
              <a:spcBef>
                <a:spcPts val="600"/>
              </a:spcBef>
              <a:defRPr/>
            </a:pPr>
            <a:r>
              <a:rPr lang="en-US" sz="2800" b="1" i="1" dirty="0">
                <a:solidFill>
                  <a:schemeClr val="bg1"/>
                </a:solidFill>
                <a:latin typeface="Arial" pitchFamily="34" charset="0"/>
                <a:cs typeface="Arial" pitchFamily="34" charset="0"/>
              </a:rPr>
              <a:t>Parenting </a:t>
            </a:r>
          </a:p>
          <a:p>
            <a:pPr marL="5120640" lvl="8">
              <a:spcBef>
                <a:spcPts val="600"/>
              </a:spcBef>
              <a:defRPr/>
            </a:pPr>
            <a:r>
              <a:rPr lang="en-US" sz="2800" b="1" i="1" dirty="0">
                <a:solidFill>
                  <a:schemeClr val="bg1"/>
                </a:solidFill>
                <a:latin typeface="Arial" pitchFamily="34" charset="0"/>
                <a:cs typeface="Arial" pitchFamily="34" charset="0"/>
              </a:rPr>
              <a:t>Schooling</a:t>
            </a:r>
          </a:p>
          <a:p>
            <a:pPr marL="5120640" lvl="8">
              <a:spcBef>
                <a:spcPts val="600"/>
              </a:spcBef>
              <a:defRPr/>
            </a:pPr>
            <a:r>
              <a:rPr lang="en-US" sz="2800" b="1" i="1" dirty="0">
                <a:solidFill>
                  <a:schemeClr val="bg1"/>
                </a:solidFill>
                <a:latin typeface="Arial" pitchFamily="34" charset="0"/>
                <a:cs typeface="Arial" pitchFamily="34" charset="0"/>
              </a:rPr>
              <a:t>Workplaces</a:t>
            </a:r>
          </a:p>
          <a:p>
            <a:pPr marL="5120640" lvl="8">
              <a:spcBef>
                <a:spcPts val="600"/>
              </a:spcBef>
              <a:defRPr/>
            </a:pPr>
            <a:r>
              <a:rPr lang="en-US" sz="2800" b="1" i="1" dirty="0">
                <a:solidFill>
                  <a:schemeClr val="bg1"/>
                </a:solidFill>
                <a:latin typeface="Arial" pitchFamily="34" charset="0"/>
                <a:cs typeface="Arial" pitchFamily="34" charset="0"/>
              </a:rPr>
              <a:t>Community</a:t>
            </a:r>
          </a:p>
          <a:p>
            <a:pPr marL="5120640" lvl="8">
              <a:spcBef>
                <a:spcPts val="600"/>
              </a:spcBef>
              <a:defRPr/>
            </a:pPr>
            <a:r>
              <a:rPr lang="en-US" sz="2800" b="1" i="1" dirty="0">
                <a:solidFill>
                  <a:schemeClr val="bg1"/>
                </a:solidFill>
                <a:latin typeface="Arial" pitchFamily="34" charset="0"/>
                <a:cs typeface="Arial" pitchFamily="34" charset="0"/>
              </a:rPr>
              <a:t>Society </a:t>
            </a:r>
          </a:p>
          <a:p>
            <a:pPr marL="5120640" lvl="8">
              <a:spcBef>
                <a:spcPts val="600"/>
              </a:spcBef>
              <a:defRPr/>
            </a:pPr>
            <a:r>
              <a:rPr lang="en-US" sz="2800" b="1" i="1" dirty="0">
                <a:solidFill>
                  <a:schemeClr val="bg1"/>
                </a:solidFill>
                <a:latin typeface="Arial" pitchFamily="34" charset="0"/>
                <a:cs typeface="Arial" pitchFamily="34" charset="0"/>
              </a:rPr>
              <a:t>Culture</a:t>
            </a:r>
          </a:p>
          <a:p>
            <a:pPr marL="3931920" indent="-182880" eaLnBrk="1" fontAlgn="auto" hangingPunct="1">
              <a:spcBef>
                <a:spcPts val="600"/>
              </a:spcBef>
              <a:spcAft>
                <a:spcPts val="0"/>
              </a:spcAft>
              <a:buClr>
                <a:schemeClr val="accent3"/>
              </a:buClr>
              <a:buFont typeface="Wingdings 2"/>
              <a:buNone/>
              <a:defRPr/>
            </a:pPr>
            <a:endParaRPr lang="en-US" sz="2800"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2"/>
          <p:cNvSpPr>
            <a:spLocks noGrp="1"/>
          </p:cNvSpPr>
          <p:nvPr>
            <p:ph type="body" idx="1"/>
          </p:nvPr>
        </p:nvSpPr>
        <p:spPr>
          <a:xfrm>
            <a:off x="457200" y="838200"/>
            <a:ext cx="8305800" cy="5105400"/>
          </a:xfrm>
        </p:spPr>
        <p:txBody>
          <a:bodyPr/>
          <a:lstStyle/>
          <a:p>
            <a:pPr algn="ctr" eaLnBrk="1" hangingPunct="1">
              <a:lnSpc>
                <a:spcPct val="90000"/>
              </a:lnSpc>
            </a:pPr>
            <a:r>
              <a:rPr lang="en-US" altLang="it-IT" sz="4400" smtClean="0">
                <a:latin typeface="Arial" charset="0"/>
                <a:cs typeface="Arial" charset="0"/>
              </a:rPr>
              <a:t>Lets empower ourselves and o</a:t>
            </a:r>
            <a:r>
              <a:rPr lang="it-IT" altLang="it-IT" sz="4400" smtClean="0">
                <a:latin typeface="Arial" charset="0"/>
                <a:cs typeface="Arial" charset="0"/>
              </a:rPr>
              <a:t>ur fellows human beings to </a:t>
            </a:r>
            <a:r>
              <a:rPr lang="en-US" altLang="it-IT" sz="4400" smtClean="0">
                <a:latin typeface="Arial" charset="0"/>
                <a:cs typeface="Arial" charset="0"/>
              </a:rPr>
              <a:t> </a:t>
            </a:r>
          </a:p>
          <a:p>
            <a:pPr algn="ctr" eaLnBrk="1" hangingPunct="1">
              <a:lnSpc>
                <a:spcPct val="90000"/>
              </a:lnSpc>
            </a:pPr>
            <a:r>
              <a:rPr lang="en-US" altLang="it-IT" sz="4400" smtClean="0">
                <a:solidFill>
                  <a:srgbClr val="66FF33"/>
                </a:solidFill>
                <a:latin typeface="Arial" charset="0"/>
                <a:cs typeface="Arial" charset="0"/>
              </a:rPr>
              <a:t>co-construe </a:t>
            </a:r>
          </a:p>
          <a:p>
            <a:pPr algn="ctr" eaLnBrk="1" hangingPunct="1">
              <a:lnSpc>
                <a:spcPct val="90000"/>
              </a:lnSpc>
            </a:pPr>
            <a:r>
              <a:rPr lang="en-US" altLang="it-IT" sz="4400" smtClean="0">
                <a:solidFill>
                  <a:srgbClr val="FFFF00"/>
                </a:solidFill>
                <a:latin typeface="Arial" charset="0"/>
                <a:cs typeface="Arial" charset="0"/>
              </a:rPr>
              <a:t>People-Centered </a:t>
            </a:r>
          </a:p>
          <a:p>
            <a:pPr algn="ctr" eaLnBrk="1" hangingPunct="1">
              <a:lnSpc>
                <a:spcPct val="90000"/>
              </a:lnSpc>
            </a:pPr>
            <a:r>
              <a:rPr lang="en-US" altLang="it-IT" sz="4400" smtClean="0">
                <a:solidFill>
                  <a:srgbClr val="FFFF00"/>
                </a:solidFill>
                <a:latin typeface="Arial" charset="0"/>
                <a:cs typeface="Arial" charset="0"/>
              </a:rPr>
              <a:t>&amp;</a:t>
            </a:r>
          </a:p>
          <a:p>
            <a:pPr algn="ctr" eaLnBrk="1" hangingPunct="1">
              <a:lnSpc>
                <a:spcPct val="90000"/>
              </a:lnSpc>
            </a:pPr>
            <a:r>
              <a:rPr lang="en-US" altLang="it-IT" sz="4400" smtClean="0">
                <a:solidFill>
                  <a:srgbClr val="FFFF00"/>
                </a:solidFill>
                <a:latin typeface="Arial" charset="0"/>
                <a:cs typeface="Arial" charset="0"/>
              </a:rPr>
              <a:t>Person- Centered </a:t>
            </a:r>
          </a:p>
          <a:p>
            <a:pPr algn="ctr" eaLnBrk="1" hangingPunct="1">
              <a:lnSpc>
                <a:spcPct val="90000"/>
              </a:lnSpc>
            </a:pPr>
            <a:r>
              <a:rPr lang="en-US" altLang="it-IT" sz="4800" smtClean="0">
                <a:solidFill>
                  <a:srgbClr val="81D31A"/>
                </a:solidFill>
                <a:latin typeface="Arial" charset="0"/>
                <a:cs typeface="Arial" charset="0"/>
              </a:rPr>
              <a:t>sustainable narratives!!</a:t>
            </a:r>
          </a:p>
        </p:txBody>
      </p:sp>
      <p:grpSp>
        <p:nvGrpSpPr>
          <p:cNvPr id="68610"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8612"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68613"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8616"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ubtitle 2"/>
          <p:cNvSpPr>
            <a:spLocks noGrp="1"/>
          </p:cNvSpPr>
          <p:nvPr>
            <p:ph type="subTitle" idx="4294967295"/>
          </p:nvPr>
        </p:nvSpPr>
        <p:spPr>
          <a:xfrm>
            <a:off x="381000" y="762000"/>
            <a:ext cx="8229600" cy="4800600"/>
          </a:xfrm>
        </p:spPr>
        <p:txBody>
          <a:bodyPr lIns="0" rIns="18288"/>
          <a:lstStyle/>
          <a:p>
            <a:pPr marL="0" indent="0" algn="ctr" eaLnBrk="1" hangingPunct="1">
              <a:lnSpc>
                <a:spcPct val="80000"/>
              </a:lnSpc>
              <a:buFont typeface="Wingdings 2" pitchFamily="18" charset="2"/>
              <a:buNone/>
            </a:pPr>
            <a:endParaRPr lang="en-US" altLang="it-IT" sz="800" b="1" smtClean="0"/>
          </a:p>
          <a:p>
            <a:pPr marL="0" indent="0" eaLnBrk="1" hangingPunct="1">
              <a:lnSpc>
                <a:spcPct val="80000"/>
              </a:lnSpc>
              <a:buFont typeface="Wingdings 2" pitchFamily="18" charset="2"/>
              <a:buNone/>
            </a:pPr>
            <a:r>
              <a:rPr lang="en-US" sz="3200" smtClean="0">
                <a:solidFill>
                  <a:srgbClr val="FFFF00"/>
                </a:solidFill>
                <a:latin typeface="Arial" charset="0"/>
              </a:rPr>
              <a:t>Power is energy, is the capacity to act and impact</a:t>
            </a:r>
            <a:r>
              <a:rPr lang="en-US" sz="2400" smtClean="0">
                <a:latin typeface="Arial" charset="0"/>
              </a:rPr>
              <a:t>:.</a:t>
            </a:r>
          </a:p>
          <a:p>
            <a:pPr marL="0" indent="0" eaLnBrk="1" hangingPunct="1">
              <a:lnSpc>
                <a:spcPct val="80000"/>
              </a:lnSpc>
              <a:buFont typeface="Wingdings 2" pitchFamily="18" charset="2"/>
              <a:buNone/>
            </a:pPr>
            <a:r>
              <a:rPr lang="en-US" sz="2400" b="1" smtClean="0">
                <a:latin typeface="Arial" charset="0"/>
              </a:rPr>
              <a:t>Power  is not positive or negative, the use of power produces positive or negative results.</a:t>
            </a:r>
          </a:p>
          <a:p>
            <a:pPr marL="0" indent="0" eaLnBrk="1" hangingPunct="1">
              <a:lnSpc>
                <a:spcPct val="80000"/>
              </a:lnSpc>
              <a:buFont typeface="Wingdings 2" pitchFamily="18" charset="2"/>
              <a:buNone/>
            </a:pPr>
            <a:endParaRPr lang="en-US" sz="2400" b="1" smtClean="0">
              <a:latin typeface="Arial" charset="0"/>
            </a:endParaRPr>
          </a:p>
          <a:p>
            <a:pPr marL="0" indent="0" eaLnBrk="1" hangingPunct="1">
              <a:lnSpc>
                <a:spcPct val="80000"/>
              </a:lnSpc>
              <a:buFont typeface="Wingdings 2" pitchFamily="18" charset="2"/>
              <a:buNone/>
            </a:pPr>
            <a:r>
              <a:rPr lang="en-US" sz="2400" smtClean="0">
                <a:latin typeface="Arial" charset="0"/>
              </a:rPr>
              <a:t>Power is structurally part of any relationship, </a:t>
            </a:r>
            <a:r>
              <a:rPr lang="en-US" sz="2400" b="1" smtClean="0">
                <a:solidFill>
                  <a:srgbClr val="FFFF00"/>
                </a:solidFill>
                <a:latin typeface="Arial" charset="0"/>
              </a:rPr>
              <a:t>PERSONAL and SOCIAL  POWER ARE NOT TWO SEPARATE ENTITIES</a:t>
            </a:r>
            <a:r>
              <a:rPr lang="en-US" sz="2400" smtClean="0">
                <a:latin typeface="Arial" charset="0"/>
              </a:rPr>
              <a:t>, </a:t>
            </a:r>
          </a:p>
          <a:p>
            <a:pPr marL="0" indent="0" eaLnBrk="1" hangingPunct="1">
              <a:lnSpc>
                <a:spcPct val="80000"/>
              </a:lnSpc>
              <a:buFont typeface="Wingdings 2" pitchFamily="18" charset="2"/>
              <a:buNone/>
            </a:pPr>
            <a:endParaRPr lang="en-US" sz="1000" smtClean="0">
              <a:latin typeface="Arial" charset="0"/>
            </a:endParaRPr>
          </a:p>
          <a:p>
            <a:pPr marL="0" indent="0" eaLnBrk="1" hangingPunct="1">
              <a:lnSpc>
                <a:spcPct val="80000"/>
              </a:lnSpc>
              <a:buFont typeface="Wingdings 2" pitchFamily="18" charset="2"/>
              <a:buNone/>
            </a:pPr>
            <a:r>
              <a:rPr lang="en-US" sz="3200" b="1" smtClean="0">
                <a:latin typeface="Arial" charset="0"/>
              </a:rPr>
              <a:t>They are interwined:</a:t>
            </a:r>
          </a:p>
          <a:p>
            <a:pPr marL="0" indent="0" eaLnBrk="1" hangingPunct="1">
              <a:lnSpc>
                <a:spcPct val="80000"/>
              </a:lnSpc>
              <a:buFont typeface="Wingdings 2" pitchFamily="18" charset="2"/>
              <a:buNone/>
            </a:pPr>
            <a:endParaRPr lang="en-US" sz="1000" b="1" smtClean="0">
              <a:latin typeface="Arial" charset="0"/>
            </a:endParaRPr>
          </a:p>
          <a:p>
            <a:pPr marL="0" indent="0" eaLnBrk="1" hangingPunct="1">
              <a:lnSpc>
                <a:spcPct val="80000"/>
              </a:lnSpc>
              <a:buFont typeface="Wingdings 2" pitchFamily="18" charset="2"/>
              <a:buNone/>
            </a:pPr>
            <a:r>
              <a:rPr lang="en-US" sz="3200" b="1" smtClean="0">
                <a:solidFill>
                  <a:srgbClr val="66FF33"/>
                </a:solidFill>
                <a:latin typeface="Arial" charset="0"/>
              </a:rPr>
              <a:t>The environment, society and culture impact individuals and vice versa</a:t>
            </a:r>
            <a:r>
              <a:rPr lang="en-US" sz="3200" b="1" smtClean="0">
                <a:latin typeface="Arial" charset="0"/>
              </a:rPr>
              <a:t>.</a:t>
            </a:r>
          </a:p>
          <a:p>
            <a:pPr marL="0" indent="0" eaLnBrk="1" hangingPunct="1">
              <a:lnSpc>
                <a:spcPct val="80000"/>
              </a:lnSpc>
              <a:buFont typeface="Wingdings 2" pitchFamily="18" charset="2"/>
              <a:buNone/>
            </a:pPr>
            <a:endParaRPr lang="en-US" sz="3200" b="1" smtClean="0">
              <a:latin typeface="Arial" charset="0"/>
            </a:endParaRPr>
          </a:p>
        </p:txBody>
      </p:sp>
      <p:grpSp>
        <p:nvGrpSpPr>
          <p:cNvPr id="17410"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7412"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17413"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17416"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2"/>
          <p:cNvSpPr>
            <a:spLocks noGrp="1"/>
          </p:cNvSpPr>
          <p:nvPr>
            <p:ph type="body" idx="4294967295"/>
          </p:nvPr>
        </p:nvSpPr>
        <p:spPr>
          <a:xfrm>
            <a:off x="457200" y="838200"/>
            <a:ext cx="8305800" cy="5105400"/>
          </a:xfrm>
        </p:spPr>
        <p:txBody>
          <a:bodyPr lIns="45720" rIns="45720"/>
          <a:lstStyle/>
          <a:p>
            <a:pPr marL="0" indent="0" algn="ctr" eaLnBrk="1" hangingPunct="1">
              <a:buFont typeface="Wingdings 2" pitchFamily="18" charset="2"/>
              <a:buNone/>
            </a:pPr>
            <a:endParaRPr lang="en-US" altLang="it-IT" sz="4800" smtClean="0">
              <a:solidFill>
                <a:srgbClr val="81D31A"/>
              </a:solidFill>
              <a:latin typeface="Arial" charset="0"/>
              <a:cs typeface="Arial" charset="0"/>
            </a:endParaRPr>
          </a:p>
        </p:txBody>
      </p:sp>
      <p:grpSp>
        <p:nvGrpSpPr>
          <p:cNvPr id="69634"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9641" name="Picture 50"/>
            <p:cNvPicPr>
              <a:picLocks noChangeAspect="1" noChangeArrowheads="1"/>
            </p:cNvPicPr>
            <p:nvPr/>
          </p:nvPicPr>
          <p:blipFill>
            <a:blip r:embed="rId2"/>
            <a:srcRect/>
            <a:stretch>
              <a:fillRect/>
            </a:stretch>
          </p:blipFill>
          <p:spPr bwMode="auto">
            <a:xfrm>
              <a:off x="5846177" y="6326187"/>
              <a:ext cx="3277351" cy="455613"/>
            </a:xfrm>
            <a:prstGeom prst="rect">
              <a:avLst/>
            </a:prstGeom>
            <a:noFill/>
            <a:ln w="9525">
              <a:noFill/>
              <a:miter lim="800000"/>
              <a:headEnd/>
              <a:tailEnd/>
            </a:ln>
          </p:spPr>
        </p:pic>
        <p:pic>
          <p:nvPicPr>
            <p:cNvPr id="69642" name="Picture 7"/>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69645" name="Picture 10"/>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
        <p:nvSpPr>
          <p:cNvPr id="69635" name="AutoShape 11" descr="Human Hands Holding Word Respect Royalty Free Stock Photos"/>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it-IT"/>
          </a:p>
        </p:txBody>
      </p:sp>
      <p:sp>
        <p:nvSpPr>
          <p:cNvPr id="69636" name="AutoShape 13" descr="Human Hands Holding Word Respect Royalty Free Stock Photos"/>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it-IT"/>
          </a:p>
        </p:txBody>
      </p:sp>
      <p:sp>
        <p:nvSpPr>
          <p:cNvPr id="69637" name="AutoShape 15" descr="Hands Framing the Earth Stock Photography"/>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it-IT"/>
          </a:p>
        </p:txBody>
      </p:sp>
      <p:sp>
        <p:nvSpPr>
          <p:cNvPr id="69638" name="AutoShape 17" descr="Hands Framing the Earth Stock Photography"/>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it-IT"/>
          </a:p>
        </p:txBody>
      </p:sp>
      <p:pic>
        <p:nvPicPr>
          <p:cNvPr id="69639" name="Picture 18" descr="hands-framing-earth-982442"/>
          <p:cNvPicPr>
            <a:picLocks noChangeAspect="1" noChangeArrowheads="1"/>
          </p:cNvPicPr>
          <p:nvPr/>
        </p:nvPicPr>
        <p:blipFill>
          <a:blip r:embed="rId5"/>
          <a:srcRect/>
          <a:stretch>
            <a:fillRect/>
          </a:stretch>
        </p:blipFill>
        <p:spPr bwMode="auto">
          <a:xfrm>
            <a:off x="0" y="0"/>
            <a:ext cx="9144000" cy="6096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Placeholder 2"/>
          <p:cNvSpPr>
            <a:spLocks noGrp="1"/>
          </p:cNvSpPr>
          <p:nvPr>
            <p:ph type="body" idx="1"/>
          </p:nvPr>
        </p:nvSpPr>
        <p:spPr>
          <a:xfrm>
            <a:off x="457200" y="685800"/>
            <a:ext cx="8305800" cy="5105400"/>
          </a:xfrm>
        </p:spPr>
        <p:txBody>
          <a:bodyPr/>
          <a:lstStyle/>
          <a:p>
            <a:pPr algn="ctr" eaLnBrk="1" hangingPunct="1"/>
            <a:r>
              <a:rPr lang="en-US" altLang="it-IT" sz="2800" b="1" smtClean="0">
                <a:latin typeface="Arial" charset="0"/>
                <a:cs typeface="Arial" charset="0"/>
              </a:rPr>
              <a:t>Alberto Zuccon</a:t>
            </a:r>
            <a:r>
              <a:rPr lang="it-IT" altLang="it-IT" sz="2800" b="1" smtClean="0">
                <a:latin typeface="Arial" charset="0"/>
                <a:cs typeface="Arial" charset="0"/>
              </a:rPr>
              <a:t>i</a:t>
            </a:r>
            <a:endParaRPr lang="en-US" altLang="it-IT" sz="2800" smtClean="0">
              <a:latin typeface="Arial" charset="0"/>
              <a:cs typeface="Arial" charset="0"/>
            </a:endParaRPr>
          </a:p>
          <a:p>
            <a:pPr algn="ctr" eaLnBrk="1" hangingPunct="1"/>
            <a:r>
              <a:rPr lang="en-US" altLang="it-IT" sz="2800" smtClean="0">
                <a:latin typeface="Arial" charset="0"/>
                <a:cs typeface="Arial" charset="0"/>
                <a:hlinkClick r:id="rId2"/>
              </a:rPr>
              <a:t>azucconi@worldacademy.org</a:t>
            </a:r>
            <a:endParaRPr lang="en-US" altLang="it-IT" sz="2800" smtClean="0">
              <a:latin typeface="Arial" charset="0"/>
              <a:cs typeface="Arial" charset="0"/>
            </a:endParaRPr>
          </a:p>
          <a:p>
            <a:pPr algn="ctr" eaLnBrk="1" hangingPunct="1"/>
            <a:endParaRPr lang="en-US" altLang="it-IT" sz="1200" smtClean="0">
              <a:latin typeface="Arial" charset="0"/>
              <a:cs typeface="Arial" charset="0"/>
            </a:endParaRPr>
          </a:p>
          <a:p>
            <a:pPr algn="ctr" eaLnBrk="1" hangingPunct="1"/>
            <a:r>
              <a:rPr lang="en-US" altLang="it-IT" sz="2800" b="1" smtClean="0">
                <a:latin typeface="Arial" charset="0"/>
                <a:cs typeface="Arial" charset="0"/>
              </a:rPr>
              <a:t>World University Consortium (WUC)</a:t>
            </a:r>
          </a:p>
          <a:p>
            <a:pPr algn="ctr" eaLnBrk="1" hangingPunct="1"/>
            <a:r>
              <a:rPr lang="en-US" altLang="it-IT" sz="2800" smtClean="0">
                <a:latin typeface="Arial" charset="0"/>
                <a:cs typeface="Arial" charset="0"/>
                <a:hlinkClick r:id="rId3"/>
              </a:rPr>
              <a:t>www.wunicon.org</a:t>
            </a:r>
            <a:endParaRPr lang="en-US" altLang="it-IT" sz="2800" smtClean="0">
              <a:latin typeface="Arial" charset="0"/>
              <a:cs typeface="Arial" charset="0"/>
            </a:endParaRPr>
          </a:p>
          <a:p>
            <a:pPr algn="ctr" eaLnBrk="1" hangingPunct="1"/>
            <a:endParaRPr lang="en-US" altLang="it-IT" sz="1200" smtClean="0">
              <a:latin typeface="Arial" charset="0"/>
              <a:cs typeface="Arial" charset="0"/>
            </a:endParaRPr>
          </a:p>
          <a:p>
            <a:pPr algn="ctr" eaLnBrk="1" hangingPunct="1"/>
            <a:r>
              <a:rPr lang="en-US" altLang="it-IT" sz="2800" b="1" smtClean="0">
                <a:latin typeface="Arial" charset="0"/>
                <a:cs typeface="Arial" charset="0"/>
              </a:rPr>
              <a:t>World Academy of Art and Science (WAAS)</a:t>
            </a:r>
          </a:p>
          <a:p>
            <a:pPr algn="ctr" eaLnBrk="1" hangingPunct="1"/>
            <a:r>
              <a:rPr lang="en-US" altLang="it-IT" sz="2800" smtClean="0">
                <a:latin typeface="Arial" charset="0"/>
                <a:cs typeface="Arial" charset="0"/>
                <a:hlinkClick r:id="rId4"/>
              </a:rPr>
              <a:t>www.worldacademy.org</a:t>
            </a:r>
            <a:endParaRPr lang="en-US" altLang="it-IT" sz="2800" smtClean="0">
              <a:latin typeface="Arial" charset="0"/>
              <a:cs typeface="Arial" charset="0"/>
            </a:endParaRPr>
          </a:p>
          <a:p>
            <a:pPr algn="ctr" eaLnBrk="1" hangingPunct="1"/>
            <a:endParaRPr lang="en-US" altLang="it-IT" sz="1200" smtClean="0">
              <a:latin typeface="Arial" charset="0"/>
              <a:cs typeface="Arial" charset="0"/>
            </a:endParaRPr>
          </a:p>
          <a:p>
            <a:pPr algn="ctr" eaLnBrk="1" hangingPunct="1"/>
            <a:r>
              <a:rPr lang="en-US" altLang="it-IT" sz="2800" b="1" smtClean="0">
                <a:latin typeface="Arial" charset="0"/>
                <a:cs typeface="Arial" charset="0"/>
              </a:rPr>
              <a:t>Person Centered Approach Institute (IACP)</a:t>
            </a:r>
            <a:r>
              <a:rPr lang="en-US" altLang="it-IT" sz="2800" smtClean="0">
                <a:latin typeface="Arial" charset="0"/>
                <a:cs typeface="Arial" charset="0"/>
              </a:rPr>
              <a:t> </a:t>
            </a:r>
          </a:p>
          <a:p>
            <a:pPr algn="ctr" eaLnBrk="1" hangingPunct="1"/>
            <a:r>
              <a:rPr lang="en-US" altLang="it-IT" sz="2800" smtClean="0">
                <a:latin typeface="Arial" charset="0"/>
                <a:cs typeface="Arial" charset="0"/>
                <a:hlinkClick r:id="rId5"/>
              </a:rPr>
              <a:t>www.iacp.it</a:t>
            </a:r>
            <a:endParaRPr lang="en-US" altLang="it-IT" sz="2800" smtClean="0">
              <a:latin typeface="Arial" charset="0"/>
              <a:cs typeface="Arial" charset="0"/>
            </a:endParaRPr>
          </a:p>
          <a:p>
            <a:pPr algn="ctr" eaLnBrk="1" hangingPunct="1"/>
            <a:endParaRPr lang="en-US" altLang="it-IT" sz="3200" smtClean="0">
              <a:latin typeface="Arial" charset="0"/>
              <a:cs typeface="Arial" charset="0"/>
            </a:endParaRPr>
          </a:p>
        </p:txBody>
      </p:sp>
      <p:grpSp>
        <p:nvGrpSpPr>
          <p:cNvPr id="70658" name="Group 4"/>
          <p:cNvGrpSpPr>
            <a:grpSpLocks/>
          </p:cNvGrpSpPr>
          <p:nvPr/>
        </p:nvGrpSpPr>
        <p:grpSpPr bwMode="auto">
          <a:xfrm>
            <a:off x="0" y="6172200"/>
            <a:ext cx="9144000" cy="722313"/>
            <a:chOff x="0" y="6172200"/>
            <a:chExt cx="9144000" cy="722531"/>
          </a:xfrm>
        </p:grpSpPr>
        <p:sp>
          <p:nvSpPr>
            <p:cNvPr id="6" name="Rectangle 5"/>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0660" name="Picture 50"/>
            <p:cNvPicPr>
              <a:picLocks noChangeAspect="1" noChangeArrowheads="1"/>
            </p:cNvPicPr>
            <p:nvPr/>
          </p:nvPicPr>
          <p:blipFill>
            <a:blip r:embed="rId6"/>
            <a:srcRect/>
            <a:stretch>
              <a:fillRect/>
            </a:stretch>
          </p:blipFill>
          <p:spPr bwMode="auto">
            <a:xfrm>
              <a:off x="5846177" y="6326187"/>
              <a:ext cx="3277351" cy="455613"/>
            </a:xfrm>
            <a:prstGeom prst="rect">
              <a:avLst/>
            </a:prstGeom>
            <a:noFill/>
            <a:ln w="9525">
              <a:noFill/>
              <a:miter lim="800000"/>
              <a:headEnd/>
              <a:tailEnd/>
            </a:ln>
          </p:spPr>
        </p:pic>
        <p:pic>
          <p:nvPicPr>
            <p:cNvPr id="70661" name="Picture 7"/>
            <p:cNvPicPr>
              <a:picLocks noChangeAspect="1"/>
            </p:cNvPicPr>
            <p:nvPr/>
          </p:nvPicPr>
          <p:blipFill>
            <a:blip r:embed="rId7"/>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70664" name="Picture 10"/>
            <p:cNvPicPr>
              <a:picLocks noChangeAspect="1"/>
            </p:cNvPicPr>
            <p:nvPr/>
          </p:nvPicPr>
          <p:blipFill>
            <a:blip r:embed="rId8"/>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itle 2"/>
          <p:cNvSpPr>
            <a:spLocks noGrp="1"/>
          </p:cNvSpPr>
          <p:nvPr>
            <p:ph type="subTitle" idx="4294967295"/>
          </p:nvPr>
        </p:nvSpPr>
        <p:spPr>
          <a:xfrm>
            <a:off x="381000" y="381000"/>
            <a:ext cx="8763000" cy="6096000"/>
          </a:xfrm>
        </p:spPr>
        <p:txBody>
          <a:bodyPr lIns="0" rIns="18288"/>
          <a:lstStyle/>
          <a:p>
            <a:pPr marL="0" indent="0" algn="ctr" eaLnBrk="1" hangingPunct="1">
              <a:lnSpc>
                <a:spcPct val="80000"/>
              </a:lnSpc>
              <a:buFont typeface="Wingdings 2" pitchFamily="18" charset="2"/>
              <a:buNone/>
            </a:pPr>
            <a:r>
              <a:rPr lang="en-US" sz="4000" smtClean="0">
                <a:solidFill>
                  <a:srgbClr val="66FF33"/>
                </a:solidFill>
                <a:latin typeface="Arial" charset="0"/>
              </a:rPr>
              <a:t>Personal Power</a:t>
            </a:r>
            <a:r>
              <a:rPr lang="en-US" sz="4000" smtClean="0">
                <a:latin typeface="Arial" charset="0"/>
              </a:rPr>
              <a:t> has many facets </a:t>
            </a:r>
          </a:p>
          <a:p>
            <a:pPr marL="0" indent="0" algn="ctr" eaLnBrk="1" hangingPunct="1">
              <a:lnSpc>
                <a:spcPct val="80000"/>
              </a:lnSpc>
              <a:buFont typeface="Wingdings 2" pitchFamily="18" charset="2"/>
              <a:buNone/>
            </a:pPr>
            <a:r>
              <a:rPr lang="en-US" sz="3200" b="1" smtClean="0">
                <a:solidFill>
                  <a:srgbClr val="FFFF00"/>
                </a:solidFill>
                <a:latin typeface="Arial" charset="0"/>
              </a:rPr>
              <a:t>more facets= more power</a:t>
            </a:r>
          </a:p>
          <a:p>
            <a:pPr marL="0" indent="0" algn="ctr" eaLnBrk="1" hangingPunct="1">
              <a:lnSpc>
                <a:spcPct val="80000"/>
              </a:lnSpc>
              <a:buFont typeface="Wingdings 2" pitchFamily="18" charset="2"/>
              <a:buNone/>
            </a:pPr>
            <a:endParaRPr lang="en-US" sz="2000" b="1" smtClean="0">
              <a:solidFill>
                <a:srgbClr val="FFFF00"/>
              </a:solidFill>
              <a:latin typeface="Arial" charset="0"/>
            </a:endParaRPr>
          </a:p>
          <a:p>
            <a:pPr marL="0" indent="0" algn="ctr" eaLnBrk="1" hangingPunct="1">
              <a:lnSpc>
                <a:spcPct val="80000"/>
              </a:lnSpc>
              <a:buFont typeface="Wingdings 2" pitchFamily="18" charset="2"/>
              <a:buNone/>
            </a:pPr>
            <a:endParaRPr lang="en-US" sz="900" b="1" smtClean="0">
              <a:solidFill>
                <a:srgbClr val="FFFF00"/>
              </a:solidFill>
              <a:latin typeface="Arial" charset="0"/>
            </a:endParaRPr>
          </a:p>
          <a:p>
            <a:pPr marL="0" indent="0" eaLnBrk="1" hangingPunct="1">
              <a:lnSpc>
                <a:spcPct val="80000"/>
              </a:lnSpc>
            </a:pPr>
            <a:r>
              <a:rPr lang="en-US" sz="2400" b="1" smtClean="0">
                <a:latin typeface="Arial" charset="0"/>
              </a:rPr>
              <a:t>Intelligence</a:t>
            </a:r>
          </a:p>
          <a:p>
            <a:pPr marL="0" indent="0" eaLnBrk="1" hangingPunct="1">
              <a:lnSpc>
                <a:spcPct val="80000"/>
              </a:lnSpc>
            </a:pPr>
            <a:r>
              <a:rPr lang="en-US" sz="2400" b="1" smtClean="0">
                <a:latin typeface="Arial" charset="0"/>
              </a:rPr>
              <a:t>intuition</a:t>
            </a:r>
          </a:p>
          <a:p>
            <a:pPr marL="0" indent="0" eaLnBrk="1" hangingPunct="1">
              <a:lnSpc>
                <a:spcPct val="80000"/>
              </a:lnSpc>
            </a:pPr>
            <a:r>
              <a:rPr lang="en-US" sz="2400" b="1" smtClean="0">
                <a:latin typeface="Arial" charset="0"/>
              </a:rPr>
              <a:t>Knowledge</a:t>
            </a:r>
          </a:p>
          <a:p>
            <a:pPr marL="0" indent="0" eaLnBrk="1" hangingPunct="1">
              <a:lnSpc>
                <a:spcPct val="80000"/>
              </a:lnSpc>
            </a:pPr>
            <a:r>
              <a:rPr lang="en-US" sz="2400" b="1" smtClean="0">
                <a:latin typeface="Arial" charset="0"/>
              </a:rPr>
              <a:t>Skills</a:t>
            </a:r>
          </a:p>
          <a:p>
            <a:pPr marL="0" indent="0" eaLnBrk="1" hangingPunct="1">
              <a:lnSpc>
                <a:spcPct val="80000"/>
              </a:lnSpc>
            </a:pPr>
            <a:r>
              <a:rPr lang="en-US" sz="2400" b="1" smtClean="0">
                <a:latin typeface="Arial" charset="0"/>
              </a:rPr>
              <a:t>Will power</a:t>
            </a:r>
          </a:p>
          <a:p>
            <a:pPr marL="0" indent="0" eaLnBrk="1" hangingPunct="1">
              <a:lnSpc>
                <a:spcPct val="80000"/>
              </a:lnSpc>
            </a:pPr>
            <a:r>
              <a:rPr lang="en-US" sz="2400" b="1" smtClean="0">
                <a:latin typeface="Arial" charset="0"/>
              </a:rPr>
              <a:t>Charisma</a:t>
            </a:r>
          </a:p>
          <a:p>
            <a:pPr marL="0" indent="0" eaLnBrk="1" hangingPunct="1">
              <a:lnSpc>
                <a:spcPct val="80000"/>
              </a:lnSpc>
            </a:pPr>
            <a:r>
              <a:rPr lang="en-US" sz="2400" b="1" smtClean="0">
                <a:latin typeface="Arial" charset="0"/>
              </a:rPr>
              <a:t>Leadership</a:t>
            </a:r>
          </a:p>
          <a:p>
            <a:pPr marL="0" indent="0" eaLnBrk="1" hangingPunct="1">
              <a:lnSpc>
                <a:spcPct val="80000"/>
              </a:lnSpc>
            </a:pPr>
            <a:r>
              <a:rPr lang="en-US" sz="2400" b="1" smtClean="0">
                <a:latin typeface="Arial" charset="0"/>
              </a:rPr>
              <a:t>Physical strength</a:t>
            </a:r>
          </a:p>
          <a:p>
            <a:pPr marL="0" indent="0" eaLnBrk="1" hangingPunct="1">
              <a:lnSpc>
                <a:spcPct val="80000"/>
              </a:lnSpc>
            </a:pPr>
            <a:r>
              <a:rPr lang="en-US" sz="2400" b="1" smtClean="0">
                <a:latin typeface="Arial" charset="0"/>
              </a:rPr>
              <a:t>Beauty</a:t>
            </a:r>
          </a:p>
          <a:p>
            <a:pPr marL="0" indent="0" eaLnBrk="1" hangingPunct="1">
              <a:lnSpc>
                <a:spcPct val="80000"/>
              </a:lnSpc>
            </a:pPr>
            <a:r>
              <a:rPr lang="en-US" sz="2400" b="1" smtClean="0">
                <a:latin typeface="Arial" charset="0"/>
              </a:rPr>
              <a:t>Sex appeal</a:t>
            </a:r>
          </a:p>
          <a:p>
            <a:pPr marL="0" indent="0" eaLnBrk="1" hangingPunct="1">
              <a:lnSpc>
                <a:spcPct val="80000"/>
              </a:lnSpc>
            </a:pPr>
            <a:r>
              <a:rPr lang="en-US" sz="2400" b="1" smtClean="0">
                <a:latin typeface="Arial" charset="0"/>
              </a:rPr>
              <a:t>Power of ideas and ideals</a:t>
            </a:r>
            <a:r>
              <a:rPr lang="en-US" sz="2400" smtClean="0">
                <a:latin typeface="Arial" charset="0"/>
              </a:rPr>
              <a:t> (Martin Luther King  </a:t>
            </a:r>
            <a:r>
              <a:rPr lang="en-US" sz="2400" i="1" smtClean="0">
                <a:solidFill>
                  <a:srgbClr val="FFFF00"/>
                </a:solidFill>
                <a:latin typeface="Arial" charset="0"/>
              </a:rPr>
              <a:t>I have a Dream….</a:t>
            </a:r>
            <a:r>
              <a:rPr lang="en-US" sz="2400" smtClean="0">
                <a:latin typeface="Arial" charset="0"/>
              </a:rPr>
              <a:t>)</a:t>
            </a:r>
          </a:p>
          <a:p>
            <a:pPr marL="0" indent="0" eaLnBrk="1" hangingPunct="1">
              <a:lnSpc>
                <a:spcPct val="80000"/>
              </a:lnSpc>
              <a:buFont typeface="Wingdings 2" pitchFamily="18" charset="2"/>
              <a:buNone/>
            </a:pPr>
            <a:endParaRPr lang="en-US" sz="2400" smtClean="0">
              <a:latin typeface="Arial" charset="0"/>
            </a:endParaRPr>
          </a:p>
          <a:p>
            <a:pPr marL="0" indent="0" algn="ctr">
              <a:lnSpc>
                <a:spcPct val="80000"/>
              </a:lnSpc>
              <a:spcBef>
                <a:spcPct val="0"/>
              </a:spcBef>
              <a:buSzPct val="115000"/>
              <a:buFont typeface="Arial" charset="0"/>
              <a:buNone/>
            </a:pPr>
            <a:endParaRPr lang="en-US" sz="2400" smtClean="0"/>
          </a:p>
          <a:p>
            <a:pPr marL="0" indent="0" algn="ctr" eaLnBrk="1" hangingPunct="1">
              <a:lnSpc>
                <a:spcPct val="80000"/>
              </a:lnSpc>
              <a:buFont typeface="Wingdings 2" pitchFamily="18" charset="2"/>
              <a:buNone/>
            </a:pPr>
            <a:endParaRPr lang="en-US" altLang="it-IT" sz="700" b="1" smtClean="0"/>
          </a:p>
        </p:txBody>
      </p:sp>
      <p:grpSp>
        <p:nvGrpSpPr>
          <p:cNvPr id="19458"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9460"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19461"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19464"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ubtitle 2"/>
          <p:cNvSpPr>
            <a:spLocks noGrp="1"/>
          </p:cNvSpPr>
          <p:nvPr>
            <p:ph type="subTitle" idx="4294967295"/>
          </p:nvPr>
        </p:nvSpPr>
        <p:spPr>
          <a:xfrm>
            <a:off x="457200" y="762000"/>
            <a:ext cx="8345488" cy="5562600"/>
          </a:xfrm>
        </p:spPr>
        <p:txBody>
          <a:bodyPr lIns="0" rIns="18288"/>
          <a:lstStyle/>
          <a:p>
            <a:pPr marL="0" indent="0" algn="ctr" eaLnBrk="1" hangingPunct="1">
              <a:lnSpc>
                <a:spcPct val="80000"/>
              </a:lnSpc>
              <a:buFont typeface="Wingdings 2" pitchFamily="18" charset="2"/>
              <a:buNone/>
            </a:pPr>
            <a:endParaRPr lang="en-US" altLang="it-IT" sz="500" b="1" smtClean="0"/>
          </a:p>
          <a:p>
            <a:pPr marL="0" indent="0" algn="ctr" eaLnBrk="1" hangingPunct="1">
              <a:lnSpc>
                <a:spcPct val="80000"/>
              </a:lnSpc>
              <a:buFont typeface="Wingdings 2" pitchFamily="18" charset="2"/>
              <a:buNone/>
            </a:pPr>
            <a:endParaRPr lang="en-US" altLang="it-IT" sz="600" b="1" smtClean="0"/>
          </a:p>
          <a:p>
            <a:pPr marL="0" indent="0">
              <a:lnSpc>
                <a:spcPct val="80000"/>
              </a:lnSpc>
              <a:spcBef>
                <a:spcPct val="0"/>
              </a:spcBef>
              <a:buSzPct val="115000"/>
              <a:buFont typeface="Arial" charset="0"/>
              <a:buNone/>
            </a:pPr>
            <a:r>
              <a:rPr lang="en-US" sz="2400" b="1" smtClean="0">
                <a:solidFill>
                  <a:srgbClr val="66FF33"/>
                </a:solidFill>
              </a:rPr>
              <a:t>Education plays a crucial role in the social construction of reality,</a:t>
            </a:r>
            <a:r>
              <a:rPr lang="en-US" sz="2000" b="1" smtClean="0"/>
              <a:t> together  with child rearing and interpersonal relationships is  one of the main variables in promoting individual and social power or </a:t>
            </a:r>
            <a:r>
              <a:rPr lang="en-US" sz="2400" b="1" smtClean="0">
                <a:solidFill>
                  <a:srgbClr val="FFFF00"/>
                </a:solidFill>
              </a:rPr>
              <a:t>when is obsolete and ineffective, education  is stunting individual and social power is becoming </a:t>
            </a:r>
            <a:r>
              <a:rPr lang="en-US" sz="3600" b="1" smtClean="0">
                <a:solidFill>
                  <a:srgbClr val="FFFF00"/>
                </a:solidFill>
              </a:rPr>
              <a:t>iatrogenic</a:t>
            </a:r>
            <a:r>
              <a:rPr lang="en-US" sz="2400" b="1" smtClean="0">
                <a:solidFill>
                  <a:srgbClr val="FFFF00"/>
                </a:solidFill>
              </a:rPr>
              <a:t> for the individual and for society.</a:t>
            </a:r>
            <a:endParaRPr lang="en-US" sz="2400" b="1" smtClean="0"/>
          </a:p>
          <a:p>
            <a:pPr marL="0" indent="0">
              <a:lnSpc>
                <a:spcPct val="80000"/>
              </a:lnSpc>
              <a:spcBef>
                <a:spcPct val="0"/>
              </a:spcBef>
              <a:buSzPct val="115000"/>
              <a:buFont typeface="Arial" charset="0"/>
              <a:buNone/>
            </a:pPr>
            <a:endParaRPr lang="en-US" sz="2400" b="1" smtClean="0"/>
          </a:p>
          <a:p>
            <a:pPr marL="0" indent="0">
              <a:lnSpc>
                <a:spcPct val="80000"/>
              </a:lnSpc>
              <a:spcBef>
                <a:spcPct val="0"/>
              </a:spcBef>
              <a:buSzPct val="115000"/>
              <a:buFont typeface="Arial" charset="0"/>
              <a:buNone/>
            </a:pPr>
            <a:r>
              <a:rPr lang="en-US" sz="2800" b="1" smtClean="0">
                <a:solidFill>
                  <a:srgbClr val="66FF33"/>
                </a:solidFill>
              </a:rPr>
              <a:t>Fragmented education is a form of disempowerment</a:t>
            </a:r>
          </a:p>
          <a:p>
            <a:pPr marL="0" indent="0">
              <a:lnSpc>
                <a:spcPct val="80000"/>
              </a:lnSpc>
              <a:spcBef>
                <a:spcPct val="0"/>
              </a:spcBef>
              <a:buSzPct val="115000"/>
              <a:buFont typeface="Arial" charset="0"/>
              <a:buNone/>
            </a:pPr>
            <a:endParaRPr lang="en-US" sz="2400" b="1" smtClean="0"/>
          </a:p>
          <a:p>
            <a:pPr marL="0" indent="0">
              <a:lnSpc>
                <a:spcPct val="80000"/>
              </a:lnSpc>
              <a:spcBef>
                <a:spcPct val="0"/>
              </a:spcBef>
              <a:buSzPct val="115000"/>
              <a:buFont typeface="Arial" charset="0"/>
              <a:buNone/>
            </a:pPr>
            <a:r>
              <a:rPr lang="en-US" sz="2000" smtClean="0"/>
              <a:t>It is more and more evident that </a:t>
            </a:r>
            <a:r>
              <a:rPr lang="en-US" sz="2000" b="1" smtClean="0">
                <a:solidFill>
                  <a:srgbClr val="FFFF00"/>
                </a:solidFill>
              </a:rPr>
              <a:t>we need a paradigm change </a:t>
            </a:r>
            <a:r>
              <a:rPr lang="en-US" sz="2000" smtClean="0"/>
              <a:t>in </a:t>
            </a:r>
            <a:r>
              <a:rPr lang="en-US" sz="2000" b="1" smtClean="0">
                <a:solidFill>
                  <a:srgbClr val="FFFF00"/>
                </a:solidFill>
              </a:rPr>
              <a:t>education</a:t>
            </a:r>
            <a:r>
              <a:rPr lang="en-US" sz="2000" smtClean="0">
                <a:solidFill>
                  <a:srgbClr val="FFFF00"/>
                </a:solidFill>
              </a:rPr>
              <a:t> </a:t>
            </a:r>
            <a:r>
              <a:rPr lang="en-US" sz="2000" smtClean="0"/>
              <a:t>in order to</a:t>
            </a:r>
            <a:r>
              <a:rPr lang="en-US" sz="2000" smtClean="0">
                <a:solidFill>
                  <a:srgbClr val="FFFF00"/>
                </a:solidFill>
              </a:rPr>
              <a:t> </a:t>
            </a:r>
            <a:r>
              <a:rPr lang="en-US" sz="2000" b="1" smtClean="0">
                <a:solidFill>
                  <a:srgbClr val="FFFF00"/>
                </a:solidFill>
              </a:rPr>
              <a:t>enable people to deal effectively </a:t>
            </a:r>
            <a:r>
              <a:rPr lang="en-US" sz="2000" smtClean="0"/>
              <a:t>with the</a:t>
            </a:r>
            <a:r>
              <a:rPr lang="en-US" sz="2000" b="1" smtClean="0">
                <a:solidFill>
                  <a:srgbClr val="FFFF00"/>
                </a:solidFill>
              </a:rPr>
              <a:t> mounting challenges facing humanity.</a:t>
            </a:r>
            <a:r>
              <a:rPr lang="en-US" sz="2000" smtClean="0"/>
              <a:t> </a:t>
            </a:r>
          </a:p>
          <a:p>
            <a:pPr marL="0" indent="0">
              <a:lnSpc>
                <a:spcPct val="80000"/>
              </a:lnSpc>
              <a:spcBef>
                <a:spcPct val="0"/>
              </a:spcBef>
              <a:buSzPct val="115000"/>
              <a:buFont typeface="Arial" charset="0"/>
              <a:buNone/>
            </a:pPr>
            <a:endParaRPr lang="en-US" sz="2000" smtClean="0"/>
          </a:p>
          <a:p>
            <a:pPr marL="0" indent="0" eaLnBrk="1" hangingPunct="1">
              <a:lnSpc>
                <a:spcPct val="80000"/>
              </a:lnSpc>
              <a:buFont typeface="Wingdings 2" pitchFamily="18" charset="2"/>
              <a:buNone/>
            </a:pPr>
            <a:r>
              <a:rPr lang="en-US" sz="2400" smtClean="0"/>
              <a:t>This retooling needs </a:t>
            </a:r>
            <a:r>
              <a:rPr lang="en-US" sz="2400" b="1" smtClean="0">
                <a:solidFill>
                  <a:srgbClr val="66FF33"/>
                </a:solidFill>
              </a:rPr>
              <a:t>to start with our frames of reference</a:t>
            </a:r>
            <a:r>
              <a:rPr lang="en-US" sz="2400" smtClean="0"/>
              <a:t>.</a:t>
            </a:r>
            <a:r>
              <a:rPr lang="en-US" sz="2000" smtClean="0"/>
              <a:t> </a:t>
            </a:r>
          </a:p>
          <a:p>
            <a:pPr marL="0" indent="0" eaLnBrk="1" hangingPunct="1">
              <a:lnSpc>
                <a:spcPct val="80000"/>
              </a:lnSpc>
              <a:buFont typeface="Wingdings 2" pitchFamily="18" charset="2"/>
              <a:buNone/>
            </a:pPr>
            <a:r>
              <a:rPr lang="en-US" sz="2000" smtClean="0"/>
              <a:t>We need to </a:t>
            </a:r>
            <a:r>
              <a:rPr lang="en-US" sz="2000" b="1" smtClean="0">
                <a:solidFill>
                  <a:srgbClr val="66FF33"/>
                </a:solidFill>
              </a:rPr>
              <a:t>create a new paradigm of education</a:t>
            </a:r>
            <a:r>
              <a:rPr lang="en-US" sz="2000" b="1" smtClean="0"/>
              <a:t> </a:t>
            </a:r>
            <a:r>
              <a:rPr lang="en-US" sz="2000" smtClean="0"/>
              <a:t>i to enable </a:t>
            </a:r>
            <a:r>
              <a:rPr lang="en-US" sz="2000" b="1" smtClean="0">
                <a:solidFill>
                  <a:srgbClr val="FFFF00"/>
                </a:solidFill>
              </a:rPr>
              <a:t>education to serve people’s needs </a:t>
            </a:r>
          </a:p>
          <a:p>
            <a:pPr marL="0" indent="0" eaLnBrk="1" hangingPunct="1">
              <a:lnSpc>
                <a:spcPct val="80000"/>
              </a:lnSpc>
              <a:buFont typeface="Wingdings 2" pitchFamily="18" charset="2"/>
              <a:buNone/>
            </a:pPr>
            <a:r>
              <a:rPr lang="en-US" sz="2000" smtClean="0"/>
              <a:t>and to have relevance in public service, social responsibility and sustainable governance and development.</a:t>
            </a:r>
            <a:endParaRPr lang="en-US" altLang="it-IT" sz="2800" smtClean="0">
              <a:latin typeface="Arial" charset="0"/>
              <a:cs typeface="Arial" charset="0"/>
            </a:endParaRPr>
          </a:p>
          <a:p>
            <a:pPr marL="0" indent="0" eaLnBrk="1" hangingPunct="1">
              <a:lnSpc>
                <a:spcPct val="80000"/>
              </a:lnSpc>
              <a:buFont typeface="Wingdings 2" pitchFamily="18" charset="2"/>
              <a:buNone/>
            </a:pPr>
            <a:endParaRPr lang="en-US" altLang="it-IT" sz="1800" b="1" smtClean="0"/>
          </a:p>
        </p:txBody>
      </p:sp>
      <p:sp>
        <p:nvSpPr>
          <p:cNvPr id="21506"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21507"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1509"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21510"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21513"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ubtitle 2"/>
          <p:cNvSpPr>
            <a:spLocks noGrp="1"/>
          </p:cNvSpPr>
          <p:nvPr>
            <p:ph type="body" idx="4294967295"/>
          </p:nvPr>
        </p:nvSpPr>
        <p:spPr>
          <a:xfrm>
            <a:off x="-609600" y="1096963"/>
            <a:ext cx="9448800" cy="4389437"/>
          </a:xfrm>
        </p:spPr>
        <p:txBody>
          <a:bodyPr lIns="0" rIns="18288"/>
          <a:lstStyle/>
          <a:p>
            <a:pPr marL="1143000" lvl="2" indent="-228600">
              <a:lnSpc>
                <a:spcPct val="70000"/>
              </a:lnSpc>
              <a:buFont typeface="Wingdings 2" pitchFamily="18" charset="2"/>
              <a:buNone/>
            </a:pPr>
            <a:r>
              <a:rPr lang="en-US" sz="2200" b="1" smtClean="0"/>
              <a:t>Our social construction of </a:t>
            </a:r>
            <a:r>
              <a:rPr lang="en-US" sz="2200" b="1" smtClean="0">
                <a:solidFill>
                  <a:srgbClr val="FFFF00"/>
                </a:solidFill>
              </a:rPr>
              <a:t>professional competence is largely obsolete</a:t>
            </a:r>
            <a:r>
              <a:rPr lang="en-US" sz="2200" b="1" smtClean="0"/>
              <a:t> since various professions are still construed by using the </a:t>
            </a:r>
            <a:r>
              <a:rPr lang="en-US" sz="2200" b="1" smtClean="0">
                <a:solidFill>
                  <a:srgbClr val="66FF33"/>
                </a:solidFill>
              </a:rPr>
              <a:t>outmoded mechanistic reductionist  divisions of the traditional fields of expertise.</a:t>
            </a:r>
          </a:p>
          <a:p>
            <a:pPr marL="1143000" lvl="2" indent="-228600">
              <a:lnSpc>
                <a:spcPct val="70000"/>
              </a:lnSpc>
              <a:buFont typeface="Wingdings 2" pitchFamily="18" charset="2"/>
              <a:buNone/>
            </a:pPr>
            <a:endParaRPr lang="en-US" sz="2200" b="1" smtClean="0">
              <a:solidFill>
                <a:srgbClr val="FFFF00"/>
              </a:solidFill>
            </a:endParaRPr>
          </a:p>
          <a:p>
            <a:pPr marL="1143000" lvl="2" indent="-228600">
              <a:lnSpc>
                <a:spcPct val="70000"/>
              </a:lnSpc>
              <a:buFont typeface="Wingdings 2" pitchFamily="18" charset="2"/>
              <a:buNone/>
            </a:pPr>
            <a:r>
              <a:rPr lang="en-US" sz="2200" b="1" smtClean="0">
                <a:solidFill>
                  <a:srgbClr val="FFFF00"/>
                </a:solidFill>
              </a:rPr>
              <a:t>This situation  reflects the limited knowledge  we had</a:t>
            </a:r>
            <a:r>
              <a:rPr lang="en-US" sz="2200" b="1" smtClean="0"/>
              <a:t> when the modern professional and scientific disciplines first emerged and continue to be stifled by the lines of jurisdiction in these traditional divisions of expert labor.</a:t>
            </a:r>
          </a:p>
          <a:p>
            <a:pPr marL="1143000" lvl="2" indent="-228600">
              <a:lnSpc>
                <a:spcPct val="70000"/>
              </a:lnSpc>
            </a:pPr>
            <a:endParaRPr lang="en-US" sz="2200" b="1" smtClean="0"/>
          </a:p>
          <a:p>
            <a:pPr marL="1143000" lvl="2" indent="-228600">
              <a:lnSpc>
                <a:spcPct val="70000"/>
              </a:lnSpc>
              <a:buFont typeface="Wingdings 2" pitchFamily="18" charset="2"/>
              <a:buNone/>
            </a:pPr>
            <a:r>
              <a:rPr lang="en-US" sz="2200" b="1" smtClean="0">
                <a:solidFill>
                  <a:srgbClr val="66FF33"/>
                </a:solidFill>
              </a:rPr>
              <a:t>This has  little to do with offering the best services to society</a:t>
            </a:r>
            <a:r>
              <a:rPr lang="en-US" sz="2200" b="1" smtClean="0"/>
              <a:t> and </a:t>
            </a:r>
            <a:r>
              <a:rPr lang="en-US" sz="2200" b="1" smtClean="0">
                <a:solidFill>
                  <a:srgbClr val="FFFF00"/>
                </a:solidFill>
              </a:rPr>
              <a:t>much to do with the power struggles among the competing professional corporations</a:t>
            </a:r>
            <a:r>
              <a:rPr lang="en-US" sz="2200" b="1" smtClean="0"/>
              <a:t> or guilds</a:t>
            </a:r>
          </a:p>
          <a:p>
            <a:pPr marL="1143000" lvl="2" indent="-228600">
              <a:lnSpc>
                <a:spcPct val="90000"/>
              </a:lnSpc>
              <a:buFont typeface="Wingdings 2" pitchFamily="18" charset="2"/>
              <a:buNone/>
            </a:pPr>
            <a:r>
              <a:rPr lang="en-US" sz="2200" b="1" smtClean="0"/>
              <a:t>                                                                                             (</a:t>
            </a:r>
            <a:r>
              <a:rPr lang="en-US" sz="2000" b="1" smtClean="0"/>
              <a:t>Andrew Abbott, 1988)</a:t>
            </a:r>
            <a:endParaRPr lang="en-US" altLang="it-IT" sz="2000" b="1" smtClean="0"/>
          </a:p>
        </p:txBody>
      </p:sp>
      <p:sp>
        <p:nvSpPr>
          <p:cNvPr id="23554"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23555"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3557"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23558"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23561"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2"/>
          <p:cNvSpPr>
            <a:spLocks noGrp="1"/>
          </p:cNvSpPr>
          <p:nvPr>
            <p:ph type="subTitle" idx="4294967295"/>
          </p:nvPr>
        </p:nvSpPr>
        <p:spPr>
          <a:xfrm>
            <a:off x="569913" y="685800"/>
            <a:ext cx="8345487" cy="5943600"/>
          </a:xfrm>
        </p:spPr>
        <p:txBody>
          <a:bodyPr lIns="0" rIns="18288"/>
          <a:lstStyle/>
          <a:p>
            <a:pPr marL="0" indent="0" algn="just">
              <a:spcBef>
                <a:spcPct val="0"/>
              </a:spcBef>
              <a:buFont typeface="Wingdings 2" pitchFamily="18" charset="2"/>
              <a:buNone/>
            </a:pPr>
            <a:r>
              <a:rPr lang="it-IT" altLang="en-US" sz="3800" b="1" smtClean="0">
                <a:solidFill>
                  <a:srgbClr val="66FF33"/>
                </a:solidFill>
              </a:rPr>
              <a:t>Person/Student Centered Education</a:t>
            </a:r>
          </a:p>
          <a:p>
            <a:pPr marL="0" indent="0" algn="just">
              <a:spcBef>
                <a:spcPct val="0"/>
              </a:spcBef>
              <a:buFont typeface="Wingdings 2" pitchFamily="18" charset="2"/>
              <a:buNone/>
            </a:pPr>
            <a:endParaRPr lang="it-IT" altLang="en-US" sz="1000" b="1" smtClean="0"/>
          </a:p>
          <a:p>
            <a:pPr marL="0" indent="0">
              <a:spcBef>
                <a:spcPct val="0"/>
              </a:spcBef>
              <a:buFont typeface="Wingdings 2" pitchFamily="18" charset="2"/>
              <a:buNone/>
            </a:pPr>
            <a:r>
              <a:rPr lang="it-IT" altLang="en-US" sz="3000" b="1" smtClean="0"/>
              <a:t>There is </a:t>
            </a:r>
            <a:r>
              <a:rPr lang="en-US" altLang="en-US" sz="3000" b="1" smtClean="0"/>
              <a:t>a large body of evidence with research assessing  the results of more than 13 millions of students from several countries </a:t>
            </a:r>
            <a:r>
              <a:rPr lang="it-IT" altLang="en-US" sz="3000" b="1" smtClean="0"/>
              <a:t>that follow Person/student centered approaches courses </a:t>
            </a:r>
            <a:r>
              <a:rPr lang="en-US" altLang="en-US" sz="1200" b="1" smtClean="0"/>
              <a:t>(Zucconi 2016).</a:t>
            </a:r>
            <a:endParaRPr lang="it-IT" altLang="en-US" sz="1200" b="1" smtClean="0"/>
          </a:p>
          <a:p>
            <a:pPr marL="0" indent="0" algn="just">
              <a:spcBef>
                <a:spcPct val="0"/>
              </a:spcBef>
              <a:buFont typeface="Wingdings 2" pitchFamily="18" charset="2"/>
              <a:buNone/>
            </a:pPr>
            <a:endParaRPr lang="it-IT" altLang="en-US" sz="700" b="1" smtClean="0"/>
          </a:p>
          <a:p>
            <a:pPr marL="0" indent="0" algn="just">
              <a:spcBef>
                <a:spcPct val="0"/>
              </a:spcBef>
            </a:pPr>
            <a:r>
              <a:rPr lang="it-IT" altLang="en-US" sz="3000" b="1" smtClean="0">
                <a:solidFill>
                  <a:srgbClr val="66FF33"/>
                </a:solidFill>
              </a:rPr>
              <a:t>enhance academic achievement </a:t>
            </a:r>
          </a:p>
          <a:p>
            <a:pPr marL="0" indent="0" algn="just">
              <a:spcBef>
                <a:spcPct val="0"/>
              </a:spcBef>
            </a:pPr>
            <a:r>
              <a:rPr lang="it-IT" altLang="en-US" sz="3000" b="1" smtClean="0">
                <a:solidFill>
                  <a:srgbClr val="66FF33"/>
                </a:solidFill>
              </a:rPr>
              <a:t>promote the development of important learning skills, </a:t>
            </a:r>
          </a:p>
          <a:p>
            <a:pPr marL="0" indent="0" algn="just">
              <a:spcBef>
                <a:spcPct val="0"/>
              </a:spcBef>
            </a:pPr>
            <a:r>
              <a:rPr lang="it-IT" altLang="en-US" sz="3000" b="1" smtClean="0">
                <a:solidFill>
                  <a:srgbClr val="66FF33"/>
                </a:solidFill>
              </a:rPr>
              <a:t>critical thinking, </a:t>
            </a:r>
          </a:p>
          <a:p>
            <a:pPr marL="0" indent="0" algn="just">
              <a:spcBef>
                <a:spcPct val="0"/>
              </a:spcBef>
            </a:pPr>
            <a:r>
              <a:rPr lang="it-IT" altLang="en-US" sz="3000" b="1" smtClean="0">
                <a:solidFill>
                  <a:srgbClr val="66FF33"/>
                </a:solidFill>
              </a:rPr>
              <a:t>problem solving, </a:t>
            </a:r>
          </a:p>
          <a:p>
            <a:pPr marL="0" indent="0" algn="just">
              <a:spcBef>
                <a:spcPct val="0"/>
              </a:spcBef>
            </a:pPr>
            <a:r>
              <a:rPr lang="it-IT" altLang="en-US" sz="3000" b="1" smtClean="0">
                <a:solidFill>
                  <a:srgbClr val="66FF33"/>
                </a:solidFill>
              </a:rPr>
              <a:t>work cooperatively with others</a:t>
            </a:r>
            <a:r>
              <a:rPr lang="it-IT" altLang="en-US" sz="2000" b="1" smtClean="0"/>
              <a:t> </a:t>
            </a:r>
            <a:endParaRPr lang="en-US" altLang="it-IT" sz="2000" b="1" smtClean="0"/>
          </a:p>
        </p:txBody>
      </p:sp>
      <p:sp>
        <p:nvSpPr>
          <p:cNvPr id="25602"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25603"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5605"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25606"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25609"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ubtitle 2"/>
          <p:cNvSpPr>
            <a:spLocks noGrp="1"/>
          </p:cNvSpPr>
          <p:nvPr>
            <p:ph type="subTitle" idx="4294967295"/>
          </p:nvPr>
        </p:nvSpPr>
        <p:spPr>
          <a:xfrm>
            <a:off x="569913" y="457200"/>
            <a:ext cx="8345487" cy="5562600"/>
          </a:xfrm>
        </p:spPr>
        <p:txBody>
          <a:bodyPr lIns="0" rIns="18288"/>
          <a:lstStyle/>
          <a:p>
            <a:pPr marL="0" indent="0" algn="ctr" eaLnBrk="1" hangingPunct="1">
              <a:lnSpc>
                <a:spcPct val="90000"/>
              </a:lnSpc>
              <a:buFont typeface="Wingdings 2" pitchFamily="18" charset="2"/>
              <a:buNone/>
            </a:pPr>
            <a:endParaRPr lang="en-US" altLang="it-IT" sz="500" b="1" smtClean="0"/>
          </a:p>
          <a:p>
            <a:pPr marL="0" indent="0" algn="ctr" eaLnBrk="1" hangingPunct="1">
              <a:lnSpc>
                <a:spcPct val="90000"/>
              </a:lnSpc>
              <a:buFont typeface="Wingdings 2" pitchFamily="18" charset="2"/>
              <a:buNone/>
            </a:pPr>
            <a:endParaRPr lang="en-US" altLang="it-IT" sz="600" b="1" smtClean="0"/>
          </a:p>
          <a:p>
            <a:pPr marL="0" indent="0" algn="just">
              <a:lnSpc>
                <a:spcPct val="90000"/>
              </a:lnSpc>
              <a:spcBef>
                <a:spcPct val="0"/>
              </a:spcBef>
              <a:buFont typeface="Wingdings 2" pitchFamily="18" charset="2"/>
              <a:buNone/>
            </a:pPr>
            <a:r>
              <a:rPr lang="en-US" altLang="en-US" sz="3100" b="1" smtClean="0">
                <a:solidFill>
                  <a:srgbClr val="66FF33"/>
                </a:solidFill>
              </a:rPr>
              <a:t>Benefits of the student-centered approach:</a:t>
            </a:r>
            <a:endParaRPr lang="en-US" altLang="en-US" sz="700" b="1" smtClean="0">
              <a:solidFill>
                <a:srgbClr val="66FF33"/>
              </a:solidFill>
            </a:endParaRPr>
          </a:p>
          <a:p>
            <a:pPr marL="0" indent="0" algn="just">
              <a:lnSpc>
                <a:spcPct val="90000"/>
              </a:lnSpc>
              <a:spcBef>
                <a:spcPct val="0"/>
              </a:spcBef>
              <a:buFont typeface="Wingdings 2" pitchFamily="18" charset="2"/>
              <a:buNone/>
            </a:pPr>
            <a:endParaRPr lang="en-US" altLang="en-US" sz="3100" b="1" smtClean="0">
              <a:solidFill>
                <a:srgbClr val="66FF33"/>
              </a:solidFill>
            </a:endParaRPr>
          </a:p>
          <a:p>
            <a:pPr marL="0" indent="0" algn="just">
              <a:lnSpc>
                <a:spcPct val="90000"/>
              </a:lnSpc>
              <a:spcBef>
                <a:spcPct val="0"/>
              </a:spcBef>
              <a:buFont typeface="Wingdings 2" pitchFamily="18" charset="2"/>
              <a:buNone/>
            </a:pPr>
            <a:r>
              <a:rPr lang="en-US" altLang="en-US" sz="2400" smtClean="0"/>
              <a:t>Every learner benefits from effective instruction, no matter how diverse their learning needs </a:t>
            </a:r>
            <a:r>
              <a:rPr lang="en-US" altLang="en-US" sz="2200" smtClean="0"/>
              <a:t>(Stuart, 1997).</a:t>
            </a:r>
            <a:r>
              <a:rPr lang="en-US" altLang="en-US" sz="2400" smtClean="0"/>
              <a:t> </a:t>
            </a:r>
          </a:p>
          <a:p>
            <a:pPr marL="0" indent="0" algn="just">
              <a:lnSpc>
                <a:spcPct val="90000"/>
              </a:lnSpc>
              <a:spcBef>
                <a:spcPct val="0"/>
              </a:spcBef>
              <a:buFont typeface="Wingdings 2" pitchFamily="18" charset="2"/>
              <a:buNone/>
            </a:pPr>
            <a:r>
              <a:rPr lang="en-US" altLang="en-US" sz="2400" smtClean="0"/>
              <a:t>Learner motivation and actual learning increase when learners have a stake in their own learning and are treated as co-creators in the learning</a:t>
            </a:r>
            <a:r>
              <a:rPr lang="en-US" altLang="en-US" sz="2400" b="1" smtClean="0"/>
              <a:t> </a:t>
            </a:r>
            <a:r>
              <a:rPr lang="en-US" altLang="en-US" sz="2400" smtClean="0"/>
              <a:t>process </a:t>
            </a:r>
            <a:r>
              <a:rPr lang="en-US" altLang="en-US" sz="1700" smtClean="0"/>
              <a:t>(McCombs &amp; Whistler, 1997). </a:t>
            </a:r>
          </a:p>
          <a:p>
            <a:pPr marL="0" indent="0" algn="just">
              <a:lnSpc>
                <a:spcPct val="90000"/>
              </a:lnSpc>
              <a:spcBef>
                <a:spcPct val="0"/>
              </a:spcBef>
              <a:buFont typeface="Wingdings 2" pitchFamily="18" charset="2"/>
              <a:buNone/>
            </a:pPr>
            <a:r>
              <a:rPr lang="en-US" altLang="en-US" sz="2400" smtClean="0"/>
              <a:t>Learners that experience success in taking new re-sponsibilities gain self-confidence and self-esteem </a:t>
            </a:r>
            <a:r>
              <a:rPr lang="en-US" altLang="en-US" sz="2200" smtClean="0"/>
              <a:t>(Aaronsohn, 1996).</a:t>
            </a:r>
            <a:r>
              <a:rPr lang="en-US" altLang="en-US" sz="2400" smtClean="0"/>
              <a:t> </a:t>
            </a:r>
            <a:r>
              <a:rPr lang="it-IT" altLang="en-US" sz="2200" smtClean="0"/>
              <a:t>National Research Council, &amp; Committee on Learning Research and Educational Practice. (2000). </a:t>
            </a:r>
            <a:r>
              <a:rPr lang="it-IT" altLang="en-US" sz="2200" i="1" smtClean="0"/>
              <a:t>How People Learn: Brain, mind, experience, and school</a:t>
            </a:r>
            <a:r>
              <a:rPr lang="it-IT" altLang="en-US" sz="2200" smtClean="0"/>
              <a:t> </a:t>
            </a:r>
          </a:p>
          <a:p>
            <a:pPr marL="0" indent="0" algn="just">
              <a:lnSpc>
                <a:spcPct val="90000"/>
              </a:lnSpc>
              <a:spcBef>
                <a:spcPct val="0"/>
              </a:spcBef>
              <a:buFont typeface="Wingdings 2" pitchFamily="18" charset="2"/>
              <a:buNone/>
            </a:pPr>
            <a:r>
              <a:rPr lang="en-US" altLang="en-US" sz="2400" smtClean="0"/>
              <a:t>Learners have higher achievement when they succeed thanks to their own abilities and efforts. </a:t>
            </a:r>
            <a:r>
              <a:rPr lang="en-US" altLang="en-US" sz="1600" smtClean="0"/>
              <a:t>North</a:t>
            </a:r>
            <a:r>
              <a:rPr lang="en-US" altLang="en-US" sz="1400" smtClean="0"/>
              <a:t> </a:t>
            </a:r>
            <a:r>
              <a:rPr lang="en-US" altLang="en-US" sz="1700" smtClean="0"/>
              <a:t>Central Regional Laboratory, 2000). </a:t>
            </a:r>
          </a:p>
          <a:p>
            <a:pPr marL="0" indent="0" algn="just">
              <a:lnSpc>
                <a:spcPct val="90000"/>
              </a:lnSpc>
              <a:spcBef>
                <a:spcPct val="0"/>
              </a:spcBef>
              <a:buFont typeface="Wingdings 2" pitchFamily="18" charset="2"/>
              <a:buNone/>
            </a:pPr>
            <a:r>
              <a:rPr lang="en-US" altLang="en-US" sz="1700" smtClean="0">
                <a:solidFill>
                  <a:srgbClr val="66FF33"/>
                </a:solidFill>
              </a:rPr>
              <a:t>For further research and information on Person Centered Education:</a:t>
            </a:r>
          </a:p>
          <a:p>
            <a:pPr marL="0" indent="0" algn="just">
              <a:lnSpc>
                <a:spcPct val="90000"/>
              </a:lnSpc>
              <a:spcBef>
                <a:spcPct val="0"/>
              </a:spcBef>
              <a:buFont typeface="Wingdings 2" pitchFamily="18" charset="2"/>
              <a:buNone/>
            </a:pPr>
            <a:r>
              <a:rPr lang="en-US" altLang="en-US" sz="1700" smtClean="0">
                <a:solidFill>
                  <a:srgbClr val="66FF33"/>
                </a:solidFill>
              </a:rPr>
              <a:t>Zucconi,A. (2016).  </a:t>
            </a:r>
            <a:r>
              <a:rPr lang="en-US" altLang="ko-KR" sz="1800" smtClean="0">
                <a:solidFill>
                  <a:srgbClr val="66FF33"/>
                </a:solidFill>
                <a:ea typeface="굴림"/>
                <a:cs typeface="굴림"/>
              </a:rPr>
              <a:t>The need for Person Centered Education. </a:t>
            </a:r>
            <a:r>
              <a:rPr lang="en-US" altLang="ko-KR" sz="1800" i="1" smtClean="0">
                <a:solidFill>
                  <a:srgbClr val="66FF33"/>
                </a:solidFill>
                <a:ea typeface="굴림"/>
                <a:cs typeface="굴림"/>
              </a:rPr>
              <a:t>Cadmus, </a:t>
            </a:r>
            <a:r>
              <a:rPr lang="it-IT" altLang="ko-KR" sz="1800" i="1" smtClean="0">
                <a:solidFill>
                  <a:srgbClr val="66FF33"/>
                </a:solidFill>
                <a:ea typeface="굴림"/>
                <a:cs typeface="굴림"/>
              </a:rPr>
              <a:t>Volume 3, No.1, October 2016, 1-26.  </a:t>
            </a:r>
            <a:endParaRPr lang="en-US" altLang="ko-KR" sz="1600" i="1" smtClean="0">
              <a:solidFill>
                <a:srgbClr val="66FF33"/>
              </a:solidFill>
              <a:ea typeface="굴림"/>
              <a:cs typeface="굴림"/>
            </a:endParaRPr>
          </a:p>
          <a:p>
            <a:pPr marL="0" indent="0" algn="just">
              <a:lnSpc>
                <a:spcPct val="90000"/>
              </a:lnSpc>
              <a:spcBef>
                <a:spcPct val="0"/>
              </a:spcBef>
              <a:buFont typeface="Wingdings 2" pitchFamily="18" charset="2"/>
              <a:buNone/>
            </a:pPr>
            <a:endParaRPr lang="en-US" altLang="it-IT" sz="1600" i="1" smtClean="0">
              <a:solidFill>
                <a:srgbClr val="66FF33"/>
              </a:solidFill>
            </a:endParaRPr>
          </a:p>
        </p:txBody>
      </p:sp>
      <p:sp>
        <p:nvSpPr>
          <p:cNvPr id="27650"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27651"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7653"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27654"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27657"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ubtitle 2"/>
          <p:cNvSpPr>
            <a:spLocks noGrp="1"/>
          </p:cNvSpPr>
          <p:nvPr>
            <p:ph type="subTitle" idx="4294967295"/>
          </p:nvPr>
        </p:nvSpPr>
        <p:spPr>
          <a:xfrm>
            <a:off x="152400" y="-76200"/>
            <a:ext cx="8915400" cy="5562600"/>
          </a:xfrm>
        </p:spPr>
        <p:txBody>
          <a:bodyPr lIns="0" rIns="18288"/>
          <a:lstStyle/>
          <a:p>
            <a:pPr marL="0" indent="0" algn="ctr" eaLnBrk="1" hangingPunct="1">
              <a:lnSpc>
                <a:spcPct val="80000"/>
              </a:lnSpc>
              <a:buFont typeface="Wingdings 2" pitchFamily="18" charset="2"/>
              <a:buNone/>
            </a:pPr>
            <a:endParaRPr lang="en-US" altLang="it-IT" sz="200" b="1" smtClean="0"/>
          </a:p>
          <a:p>
            <a:pPr marL="0" indent="0" algn="ctr" eaLnBrk="1" hangingPunct="1">
              <a:lnSpc>
                <a:spcPct val="80000"/>
              </a:lnSpc>
              <a:buFont typeface="Wingdings 2" pitchFamily="18" charset="2"/>
              <a:buNone/>
            </a:pPr>
            <a:endParaRPr lang="en-US" altLang="it-IT" sz="300" b="1" smtClean="0"/>
          </a:p>
          <a:p>
            <a:pPr marL="0" indent="0">
              <a:lnSpc>
                <a:spcPct val="80000"/>
              </a:lnSpc>
              <a:buFont typeface="Wingdings 2" pitchFamily="18" charset="2"/>
              <a:buNone/>
            </a:pPr>
            <a:r>
              <a:rPr lang="en-US" altLang="ko-KR" sz="2400" b="1" i="1" smtClean="0">
                <a:solidFill>
                  <a:srgbClr val="66FF33"/>
                </a:solidFill>
                <a:ea typeface="굴림"/>
                <a:cs typeface="굴림"/>
              </a:rPr>
              <a:t>“I never teach my students; I only attempt to provide the conditions in which they can learn.”</a:t>
            </a:r>
            <a:r>
              <a:rPr lang="en-US" altLang="ko-KR" sz="2400" smtClean="0">
                <a:ea typeface="굴림"/>
                <a:cs typeface="굴림"/>
              </a:rPr>
              <a:t>                     </a:t>
            </a:r>
            <a:r>
              <a:rPr lang="en-US" altLang="ko-KR" sz="2400" smtClean="0">
                <a:solidFill>
                  <a:srgbClr val="66FF33"/>
                </a:solidFill>
                <a:ea typeface="굴림"/>
                <a:cs typeface="굴림"/>
              </a:rPr>
              <a:t>Albert Einstein</a:t>
            </a:r>
            <a:endParaRPr lang="en-US" sz="2400" smtClean="0">
              <a:solidFill>
                <a:srgbClr val="66FF33"/>
              </a:solidFill>
            </a:endParaRPr>
          </a:p>
          <a:p>
            <a:pPr marL="0" indent="0" algn="ctr">
              <a:lnSpc>
                <a:spcPct val="80000"/>
              </a:lnSpc>
              <a:buFont typeface="Wingdings 2" pitchFamily="18" charset="2"/>
              <a:buNone/>
            </a:pPr>
            <a:endParaRPr lang="en-US" altLang="ko-KR" sz="2400" b="1" smtClean="0">
              <a:solidFill>
                <a:srgbClr val="FFFF00"/>
              </a:solidFill>
              <a:ea typeface="굴림"/>
              <a:cs typeface="굴림"/>
            </a:endParaRPr>
          </a:p>
          <a:p>
            <a:pPr marL="0" indent="0" algn="ctr">
              <a:lnSpc>
                <a:spcPct val="80000"/>
              </a:lnSpc>
              <a:buFont typeface="Wingdings 2" pitchFamily="18" charset="2"/>
              <a:buNone/>
            </a:pPr>
            <a:r>
              <a:rPr lang="en-US" altLang="ko-KR" sz="3200" b="1" smtClean="0">
                <a:solidFill>
                  <a:srgbClr val="FFFF00"/>
                </a:solidFill>
                <a:ea typeface="굴림"/>
                <a:cs typeface="굴림"/>
              </a:rPr>
              <a:t>Power redistribution</a:t>
            </a:r>
          </a:p>
          <a:p>
            <a:pPr marL="0" indent="0">
              <a:lnSpc>
                <a:spcPct val="80000"/>
              </a:lnSpc>
              <a:buFont typeface="Wingdings 2" pitchFamily="18" charset="2"/>
              <a:buNone/>
            </a:pPr>
            <a:r>
              <a:rPr lang="en-US" altLang="ko-KR" sz="2800" smtClean="0">
                <a:ea typeface="굴림"/>
                <a:cs typeface="굴림"/>
              </a:rPr>
              <a:t>Even if the research show clearly the effectiveness of person-student centered education at every level and grade,</a:t>
            </a:r>
            <a:r>
              <a:rPr lang="en-US" altLang="ko-KR" sz="2800" smtClean="0">
                <a:solidFill>
                  <a:srgbClr val="FFFF00"/>
                </a:solidFill>
                <a:ea typeface="굴림"/>
                <a:cs typeface="굴림"/>
              </a:rPr>
              <a:t> there are some barriers that have slowed the applications of this approach; </a:t>
            </a:r>
            <a:r>
              <a:rPr lang="en-US" altLang="ko-KR" sz="2800" b="1" smtClean="0">
                <a:solidFill>
                  <a:srgbClr val="FFFF00"/>
                </a:solidFill>
                <a:ea typeface="굴림"/>
                <a:cs typeface="굴림"/>
              </a:rPr>
              <a:t>the major obstacles are the so called power issues</a:t>
            </a:r>
            <a:r>
              <a:rPr lang="en-US" altLang="ko-KR" sz="2800" b="1" smtClean="0">
                <a:ea typeface="굴림"/>
                <a:cs typeface="굴림"/>
              </a:rPr>
              <a:t>:</a:t>
            </a:r>
            <a:r>
              <a:rPr lang="en-US" altLang="ko-KR" sz="2800" smtClean="0">
                <a:ea typeface="굴림"/>
                <a:cs typeface="굴림"/>
              </a:rPr>
              <a:t> </a:t>
            </a:r>
          </a:p>
          <a:p>
            <a:pPr marL="0" indent="0">
              <a:lnSpc>
                <a:spcPct val="80000"/>
              </a:lnSpc>
              <a:buFont typeface="Wingdings 2" pitchFamily="18" charset="2"/>
              <a:buNone/>
            </a:pPr>
            <a:r>
              <a:rPr lang="en-US" altLang="ko-KR" sz="2800" smtClean="0">
                <a:ea typeface="굴림"/>
                <a:cs typeface="굴림"/>
              </a:rPr>
              <a:t>Student centered learning is a process that requires power sharing and responsibilities sharing at the policy level, administrative level, curriculum development level, assessment and evaluation level, classroom management and relational level. </a:t>
            </a:r>
            <a:r>
              <a:rPr lang="it-IT" altLang="ko-KR" sz="2800" smtClean="0">
                <a:ea typeface="굴림"/>
                <a:cs typeface="굴림"/>
              </a:rPr>
              <a:t>The teachers have to become facilitators of learning and trained to be able to do so. The principal, teachers and amministrative personnel shold be respected and related as persons as well non only the students.</a:t>
            </a:r>
            <a:endParaRPr lang="en-US" altLang="it-IT" sz="2800" smtClean="0"/>
          </a:p>
        </p:txBody>
      </p:sp>
      <p:sp>
        <p:nvSpPr>
          <p:cNvPr id="29698" name="TextBox 4"/>
          <p:cNvSpPr txBox="1">
            <a:spLocks noChangeArrowheads="1"/>
          </p:cNvSpPr>
          <p:nvPr/>
        </p:nvSpPr>
        <p:spPr bwMode="auto">
          <a:xfrm>
            <a:off x="152400" y="5308600"/>
            <a:ext cx="8763000" cy="457200"/>
          </a:xfrm>
          <a:prstGeom prst="rect">
            <a:avLst/>
          </a:prstGeom>
          <a:noFill/>
          <a:ln w="9525">
            <a:noFill/>
            <a:miter lim="800000"/>
            <a:headEnd/>
            <a:tailEnd/>
          </a:ln>
        </p:spPr>
        <p:txBody>
          <a:bodyPr>
            <a:spAutoFit/>
          </a:bodyPr>
          <a:lstStyle/>
          <a:p>
            <a:pPr algn="ctr">
              <a:spcBef>
                <a:spcPct val="20000"/>
              </a:spcBef>
              <a:buClr>
                <a:srgbClr val="0BD0D9"/>
              </a:buClr>
              <a:buSzPct val="95000"/>
            </a:pPr>
            <a:r>
              <a:rPr lang="en-US" altLang="it-IT" sz="2400" b="1">
                <a:solidFill>
                  <a:schemeClr val="bg1"/>
                </a:solidFill>
                <a:latin typeface="Calibri" pitchFamily="34" charset="0"/>
              </a:rPr>
              <a:t> </a:t>
            </a:r>
            <a:endParaRPr lang="en-US" altLang="it-IT" sz="1800" b="1">
              <a:solidFill>
                <a:schemeClr val="bg1"/>
              </a:solidFill>
              <a:latin typeface="Calibri" pitchFamily="34" charset="0"/>
            </a:endParaRPr>
          </a:p>
        </p:txBody>
      </p:sp>
      <p:grpSp>
        <p:nvGrpSpPr>
          <p:cNvPr id="29699" name="Group 5"/>
          <p:cNvGrpSpPr>
            <a:grpSpLocks/>
          </p:cNvGrpSpPr>
          <p:nvPr/>
        </p:nvGrpSpPr>
        <p:grpSpPr bwMode="auto">
          <a:xfrm>
            <a:off x="0" y="6172200"/>
            <a:ext cx="9144000" cy="722313"/>
            <a:chOff x="0" y="6172200"/>
            <a:chExt cx="9144000" cy="722531"/>
          </a:xfrm>
        </p:grpSpPr>
        <p:sp>
          <p:nvSpPr>
            <p:cNvPr id="7" name="Rectangle 6"/>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9701" name="Picture 50"/>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29702" name="Picture 8"/>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29705" name="Picture 11"/>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7585</TotalTime>
  <Words>1958</Words>
  <Application>Microsoft Office PowerPoint</Application>
  <PresentationFormat>On-screen Show (4:3)</PresentationFormat>
  <Paragraphs>372</Paragraphs>
  <Slides>31</Slides>
  <Notes>25</Notes>
  <HiddenSlides>0</HiddenSlides>
  <MMClips>0</MMClips>
  <ScaleCrop>false</ScaleCrop>
  <HeadingPairs>
    <vt:vector size="6" baseType="variant">
      <vt:variant>
        <vt:lpstr>Caratteri utilizzati</vt:lpstr>
      </vt:variant>
      <vt:variant>
        <vt:i4>4</vt:i4>
      </vt:variant>
      <vt:variant>
        <vt:lpstr>Modello struttura</vt:lpstr>
      </vt:variant>
      <vt:variant>
        <vt:i4>4</vt:i4>
      </vt:variant>
      <vt:variant>
        <vt:lpstr>Titoli diapositive</vt:lpstr>
      </vt:variant>
      <vt:variant>
        <vt:i4>31</vt:i4>
      </vt:variant>
    </vt:vector>
  </HeadingPairs>
  <TitlesOfParts>
    <vt:vector size="39" baseType="lpstr">
      <vt:lpstr>Arial</vt:lpstr>
      <vt:lpstr>Calibri</vt:lpstr>
      <vt:lpstr>Wingdings 2</vt:lpstr>
      <vt:lpstr>굴림</vt:lpstr>
      <vt:lpstr>Flow</vt:lpstr>
      <vt:lpstr>Flow</vt:lpstr>
      <vt:lpstr>Flow</vt:lpstr>
      <vt:lpstr>Flow</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fully functioning person: a bio-psycho-social viewpoint</dc:title>
  <dc:creator>Irene Hawkins</dc:creator>
  <cp:lastModifiedBy>ALBERTO ZUCCONI</cp:lastModifiedBy>
  <cp:revision>240</cp:revision>
  <dcterms:created xsi:type="dcterms:W3CDTF">2012-06-04T15:12:07Z</dcterms:created>
  <dcterms:modified xsi:type="dcterms:W3CDTF">2016-11-02T15:56:19Z</dcterms:modified>
</cp:coreProperties>
</file>