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66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99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7B45D-BD73-40F9-88B5-5D351F0A951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29486-FF31-4DD9-8DEA-66E2159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49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779F-D993-45F9-857F-5A9364A3041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AAD79-EAEA-40E1-ABB4-619661B5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E4A7127D-B335-4254-A419-78334BF5BA38}" type="datetime1">
              <a:rPr lang="en-US" smtClean="0"/>
              <a:t>11/2/2016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67F6-762A-4025-AE9F-3EB710DBFAA0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4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081-221E-4E06-82A2-7EA8A863FA6F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9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60439"/>
            <a:ext cx="10972800" cy="2605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717926"/>
            <a:ext cx="10972800" cy="2606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07D3D47-FFA8-4E74-AB69-08A68FE305B9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9200" y="64579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7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60438"/>
            <a:ext cx="10972800" cy="5364162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3EB3B49-55B7-450C-AC5C-13E44BC0E4F5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4579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1"/>
            <a:ext cx="10972800" cy="5745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AF156FD-C295-430D-A82A-28CE256ACA1E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2060"/>
                </a:solidFill>
              </a:defRPr>
            </a:lvl2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FE81-7ED8-4E15-968F-89B726C966E2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2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6427-7A38-4522-8A20-1317FAAB2EB5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9429-E86E-4993-B984-B0487E1C871E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EF3782-48E7-4271-9165-78A7BEDB5D0A}" type="datetime1">
              <a:rPr lang="en-US" smtClean="0"/>
              <a:t>11/2/2016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6022F5D4-460E-477F-B200-E9401FDBAD71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5048-A0D4-4C9D-8A64-72984EF0B577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4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858A-DE88-4EC8-8D23-10A52388D3C0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046-7928-41D0-8343-85DB87784F6F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B29534-ADDA-4C5B-B05B-E578A8B5E1CD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0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Money, Social Power &amp;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262013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Garry Jacobs, Chief Executive Officer</a:t>
            </a:r>
          </a:p>
          <a:p>
            <a:endParaRPr lang="en-US" b="1" dirty="0"/>
          </a:p>
          <a:p>
            <a:r>
              <a:rPr lang="en-US" b="1" dirty="0"/>
              <a:t>World Academy of Art &amp; Science</a:t>
            </a:r>
          </a:p>
          <a:p>
            <a:r>
              <a:rPr lang="en-US" b="1" dirty="0"/>
              <a:t>World University Consortium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95" y="358230"/>
            <a:ext cx="2351797" cy="23517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999" y="378821"/>
            <a:ext cx="2371956" cy="233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as a Social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2194"/>
            <a:ext cx="10972800" cy="44666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i="1" dirty="0" smtClean="0"/>
              <a:t>Money is a remarkable human invention, a mental symbol, a social organization and a means for the application and transfer of social power for accomplishment.</a:t>
            </a: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7735"/>
            <a:ext cx="10972800" cy="1066800"/>
          </a:xfrm>
        </p:spPr>
        <p:txBody>
          <a:bodyPr/>
          <a:lstStyle/>
          <a:p>
            <a:r>
              <a:rPr lang="en-US" dirty="0" smtClean="0"/>
              <a:t>Sources of the Power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5288"/>
            <a:ext cx="10972800" cy="5452712"/>
          </a:xfrm>
        </p:spPr>
        <p:txBody>
          <a:bodyPr>
            <a:normAutofit/>
          </a:bodyPr>
          <a:lstStyle/>
          <a:p>
            <a:r>
              <a:rPr lang="en-US" dirty="0" smtClean="0"/>
              <a:t>Primary </a:t>
            </a:r>
            <a:r>
              <a:rPr lang="en-US" dirty="0" smtClean="0"/>
              <a:t>Powers -- exchange</a:t>
            </a:r>
            <a:endParaRPr lang="en-US" dirty="0" smtClean="0"/>
          </a:p>
          <a:p>
            <a:pPr lvl="1"/>
            <a:r>
              <a:rPr lang="en-US" dirty="0" smtClean="0"/>
              <a:t>Catalyst for exchange of goods and services between people</a:t>
            </a:r>
          </a:p>
          <a:p>
            <a:r>
              <a:rPr lang="en-US" dirty="0" smtClean="0"/>
              <a:t>Secondary </a:t>
            </a:r>
            <a:r>
              <a:rPr lang="en-US" dirty="0" smtClean="0"/>
              <a:t>Powers -- symbol </a:t>
            </a:r>
            <a:endParaRPr lang="en-US" dirty="0" smtClean="0"/>
          </a:p>
          <a:p>
            <a:pPr lvl="1"/>
            <a:r>
              <a:rPr lang="en-US" dirty="0" smtClean="0"/>
              <a:t>Money as a symbol</a:t>
            </a:r>
          </a:p>
          <a:p>
            <a:pPr lvl="1"/>
            <a:r>
              <a:rPr lang="en-US" dirty="0" smtClean="0"/>
              <a:t>Transferability of money in space and time</a:t>
            </a:r>
          </a:p>
          <a:p>
            <a:pPr lvl="1"/>
            <a:r>
              <a:rPr lang="en-US" dirty="0" smtClean="0"/>
              <a:t>Credit </a:t>
            </a:r>
            <a:r>
              <a:rPr lang="en-US" dirty="0" smtClean="0"/>
              <a:t>money based on a network of relationships and trust</a:t>
            </a:r>
          </a:p>
          <a:p>
            <a:pPr lvl="1"/>
            <a:r>
              <a:rPr lang="en-US" dirty="0" smtClean="0"/>
              <a:t>Capacity </a:t>
            </a:r>
            <a:r>
              <a:rPr lang="en-US" dirty="0" smtClean="0"/>
              <a:t>of the state for taxation and public debt creation</a:t>
            </a:r>
          </a:p>
          <a:p>
            <a:r>
              <a:rPr lang="en-US" dirty="0" smtClean="0"/>
              <a:t>Tertiary </a:t>
            </a:r>
            <a:r>
              <a:rPr lang="en-US" dirty="0" smtClean="0"/>
              <a:t>powers </a:t>
            </a:r>
            <a:r>
              <a:rPr lang="en-US" dirty="0" smtClean="0"/>
              <a:t>-- convertibility</a:t>
            </a:r>
            <a:endParaRPr lang="en-US" dirty="0" smtClean="0"/>
          </a:p>
          <a:p>
            <a:pPr lvl="1"/>
            <a:r>
              <a:rPr lang="en-US" dirty="0" smtClean="0"/>
              <a:t>Convertibility into other forms of social power</a:t>
            </a:r>
          </a:p>
          <a:p>
            <a:pPr lvl="2"/>
            <a:r>
              <a:rPr lang="en-US" dirty="0" smtClean="0"/>
              <a:t>Money as capital for investment </a:t>
            </a:r>
          </a:p>
          <a:p>
            <a:pPr lvl="1"/>
            <a:r>
              <a:rPr lang="en-US" dirty="0" smtClean="0"/>
              <a:t>Social status and prestige accorded to </a:t>
            </a:r>
            <a:r>
              <a:rPr lang="en-US" dirty="0" smtClean="0"/>
              <a:t>wealth</a:t>
            </a:r>
          </a:p>
          <a:p>
            <a:pPr lvl="1"/>
            <a:r>
              <a:rPr lang="en-US" dirty="0" smtClean="0"/>
              <a:t>Represents trust and confidence in society and in the future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3726"/>
            <a:ext cx="10972800" cy="984186"/>
          </a:xfrm>
        </p:spPr>
        <p:txBody>
          <a:bodyPr/>
          <a:lstStyle/>
          <a:p>
            <a:r>
              <a:rPr lang="en-US" dirty="0" smtClean="0"/>
              <a:t>Factors determining the Value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2784"/>
            <a:ext cx="10972800" cy="56452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Availability of goods and services for exchange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Peaceful climate to facilitate exchange</a:t>
            </a:r>
          </a:p>
          <a:p>
            <a:r>
              <a:rPr lang="en-US" dirty="0" smtClean="0"/>
              <a:t>Human relationships that are conducive to collaboration &amp; exchange</a:t>
            </a:r>
          </a:p>
          <a:p>
            <a:r>
              <a:rPr lang="en-US" dirty="0" smtClean="0"/>
              <a:t>Specialization of production that enhances opportunities for exchange</a:t>
            </a:r>
          </a:p>
          <a:p>
            <a:r>
              <a:rPr lang="en-US" dirty="0" smtClean="0"/>
              <a:t>Public acceptance of money as the medium – the wider, the greater</a:t>
            </a:r>
          </a:p>
          <a:p>
            <a:r>
              <a:rPr lang="en-US" dirty="0" smtClean="0"/>
              <a:t>Capacity for communication &amp; transportation over wider areas</a:t>
            </a:r>
          </a:p>
          <a:p>
            <a:r>
              <a:rPr lang="en-US" dirty="0" smtClean="0"/>
              <a:t>Velocity of circulation and transactions </a:t>
            </a:r>
          </a:p>
          <a:p>
            <a:r>
              <a:rPr lang="en-US" dirty="0" smtClean="0"/>
              <a:t>Trust </a:t>
            </a:r>
            <a:r>
              <a:rPr lang="en-US" dirty="0"/>
              <a:t>in </a:t>
            </a:r>
            <a:r>
              <a:rPr lang="en-US" dirty="0" smtClean="0"/>
              <a:t>persons, institutions &amp; law that create money &amp; credit</a:t>
            </a:r>
          </a:p>
          <a:p>
            <a:r>
              <a:rPr lang="en-US" dirty="0"/>
              <a:t>Trust in </a:t>
            </a:r>
            <a:r>
              <a:rPr lang="en-US" dirty="0" smtClean="0"/>
              <a:t>the society </a:t>
            </a:r>
            <a:r>
              <a:rPr lang="en-US" dirty="0"/>
              <a:t>issuing and backing the currency </a:t>
            </a:r>
          </a:p>
          <a:p>
            <a:r>
              <a:rPr lang="en-US" dirty="0"/>
              <a:t>Confidence in the future </a:t>
            </a:r>
            <a:endParaRPr lang="en-US" dirty="0" smtClean="0"/>
          </a:p>
          <a:p>
            <a:r>
              <a:rPr lang="en-US" dirty="0" smtClean="0"/>
              <a:t>The purpose for which money is used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value accorded to human beings and human dignity</a:t>
            </a:r>
          </a:p>
          <a:p>
            <a:r>
              <a:rPr lang="en-US" dirty="0" smtClean="0"/>
              <a:t>Aspiration</a:t>
            </a:r>
            <a:r>
              <a:rPr lang="en-US" dirty="0" smtClean="0"/>
              <a:t>, self-respect and personal values of each </a:t>
            </a:r>
            <a:r>
              <a:rPr lang="en-US" dirty="0"/>
              <a:t>Individual </a:t>
            </a:r>
            <a:endParaRPr lang="en-US" dirty="0" smtClean="0"/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A40000"/>
                </a:solidFill>
              </a:rPr>
              <a:t>The </a:t>
            </a:r>
            <a:r>
              <a:rPr lang="en-US" sz="3200" b="1" dirty="0" smtClean="0">
                <a:solidFill>
                  <a:srgbClr val="A40000"/>
                </a:solidFill>
              </a:rPr>
              <a:t>ultimate measure of the value of money is its human value</a:t>
            </a:r>
            <a:endParaRPr lang="en-US" sz="3200" b="1" dirty="0">
              <a:solidFill>
                <a:srgbClr val="A4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3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and Political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and law create money – property, IPR, liability, monopoly</a:t>
            </a:r>
          </a:p>
          <a:p>
            <a:r>
              <a:rPr lang="en-US" dirty="0" smtClean="0"/>
              <a:t>Control of inflation and interest rates is </a:t>
            </a:r>
            <a:r>
              <a:rPr lang="en-US" dirty="0" smtClean="0"/>
              <a:t>a political decision </a:t>
            </a:r>
            <a:endParaRPr lang="en-US" dirty="0" smtClean="0"/>
          </a:p>
          <a:p>
            <a:r>
              <a:rPr lang="en-US" dirty="0" smtClean="0"/>
              <a:t>Trade barriers and free trade </a:t>
            </a:r>
            <a:r>
              <a:rPr lang="en-US" dirty="0" smtClean="0"/>
              <a:t>treaties</a:t>
            </a:r>
            <a:endParaRPr lang="en-US" dirty="0" smtClean="0"/>
          </a:p>
          <a:p>
            <a:r>
              <a:rPr lang="en-US" dirty="0" smtClean="0"/>
              <a:t>Lobbying by business for favorable laws and policies</a:t>
            </a:r>
          </a:p>
          <a:p>
            <a:r>
              <a:rPr lang="en-US" dirty="0" smtClean="0"/>
              <a:t>Influence of money on elections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blue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bluered</Template>
  <TotalTime>1151</TotalTime>
  <Words>314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Sales Training bluered</vt:lpstr>
      <vt:lpstr>Money, Social Power &amp; Values</vt:lpstr>
      <vt:lpstr>Money as a Social Organization</vt:lpstr>
      <vt:lpstr>Sources of the Power of Money</vt:lpstr>
      <vt:lpstr>Factors determining the Value of Money</vt:lpstr>
      <vt:lpstr>Money and Political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Social Power</dc:title>
  <dc:creator>Garry Jacobs</dc:creator>
  <cp:lastModifiedBy>Garry Jacobs</cp:lastModifiedBy>
  <cp:revision>83</cp:revision>
  <dcterms:created xsi:type="dcterms:W3CDTF">2016-10-19T06:30:39Z</dcterms:created>
  <dcterms:modified xsi:type="dcterms:W3CDTF">2016-11-02T06:31:34Z</dcterms:modified>
</cp:coreProperties>
</file>