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62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0000"/>
    <a:srgbClr val="9999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7B45D-BD73-40F9-88B5-5D351F0A951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B29486-FF31-4DD9-8DEA-66E2159C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949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D779F-D993-45F9-857F-5A9364A3041E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AAD79-EAEA-40E1-ABB4-619661B53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957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E4A7127D-B335-4254-A419-78334BF5BA38}" type="datetime1">
              <a:rPr lang="en-US" smtClean="0"/>
              <a:t>11/2/2016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8461791-25D0-42D9-A432-23EC24C8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75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B67F6-762A-4025-AE9F-3EB710DBFAA0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791-25D0-42D9-A432-23EC24C8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74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D1081-221E-4E06-82A2-7EA8A863FA6F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791-25D0-42D9-A432-23EC24C8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90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960439"/>
            <a:ext cx="10972800" cy="26050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717926"/>
            <a:ext cx="10972800" cy="26066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907D3D47-FFA8-4E74-AB69-08A68FE305B9}" type="datetime1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839200" y="64579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88461791-25D0-42D9-A432-23EC24C8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475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960438"/>
            <a:ext cx="10972800" cy="5364162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63EB3B49-55B7-450C-AC5C-13E44BC0E4F5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9200" y="64579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88461791-25D0-42D9-A432-23EC24C8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285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381001"/>
            <a:ext cx="10972800" cy="57451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5AF156FD-C295-430D-A82A-28CE256ACA1E}" type="datetime1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88461791-25D0-42D9-A432-23EC24C8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34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002060"/>
                </a:solidFill>
              </a:defRPr>
            </a:lvl2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FE81-7ED8-4E15-968F-89B726C966E2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791-25D0-42D9-A432-23EC24C8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620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56427-7A38-4522-8A20-1317FAAB2EB5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791-25D0-42D9-A432-23EC24C8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409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9429-E86E-4993-B984-B0487E1C871E}" type="datetime1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791-25D0-42D9-A432-23EC24C8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654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EF3782-48E7-4271-9165-78A7BEDB5D0A}" type="datetime1">
              <a:rPr lang="en-US" smtClean="0"/>
              <a:t>11/2/2016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8461791-25D0-42D9-A432-23EC24C81D43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40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6022F5D4-460E-477F-B200-E9401FDBAD71}" type="datetime1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88461791-25D0-42D9-A432-23EC24C8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26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5048-A0D4-4C9D-8A64-72984EF0B577}" type="datetime1">
              <a:rPr lang="en-US" smtClean="0"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791-25D0-42D9-A432-23EC24C8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4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858A-DE88-4EC8-8D23-10A52388D3C0}" type="datetime1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791-25D0-42D9-A432-23EC24C8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2046-7928-41D0-8343-85DB87784F6F}" type="datetime1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791-25D0-42D9-A432-23EC24C8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74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5B29534-ADDA-4C5B-B05B-E578A8B5E1CD}" type="datetime1">
              <a:rPr lang="en-US" smtClean="0"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8461791-25D0-42D9-A432-23EC24C8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02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Strategies for the Redistribution of </a:t>
            </a:r>
            <a:r>
              <a:rPr lang="en-US" smtClean="0"/>
              <a:t>Power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262013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Garry Jacobs, Chief Executive Officer</a:t>
            </a:r>
          </a:p>
          <a:p>
            <a:endParaRPr lang="en-US" b="1" dirty="0"/>
          </a:p>
          <a:p>
            <a:r>
              <a:rPr lang="en-US" b="1" dirty="0"/>
              <a:t>World Academy of Art &amp; Science</a:t>
            </a:r>
          </a:p>
          <a:p>
            <a:r>
              <a:rPr lang="en-US" b="1" dirty="0"/>
              <a:t>World University Consortium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895" y="358230"/>
            <a:ext cx="2351797" cy="23517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999" y="378821"/>
            <a:ext cx="2371956" cy="233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29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5974"/>
            <a:ext cx="10972800" cy="1066800"/>
          </a:xfrm>
        </p:spPr>
        <p:txBody>
          <a:bodyPr/>
          <a:lstStyle/>
          <a:p>
            <a:r>
              <a:rPr lang="en-US" dirty="0" smtClean="0"/>
              <a:t>Strategies for the Redistribution of Economic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725" y="1193533"/>
            <a:ext cx="10972800" cy="5727029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Higher minimum wage – nationally &amp; internationally</a:t>
            </a:r>
          </a:p>
          <a:p>
            <a:r>
              <a:rPr lang="en-US" b="1" dirty="0" smtClean="0"/>
              <a:t>Tax </a:t>
            </a:r>
            <a:r>
              <a:rPr lang="en-US" b="1" dirty="0" smtClean="0"/>
              <a:t>on speculative </a:t>
            </a:r>
            <a:r>
              <a:rPr lang="en-US" b="1" dirty="0" smtClean="0"/>
              <a:t>short-term investments</a:t>
            </a:r>
          </a:p>
          <a:p>
            <a:r>
              <a:rPr lang="en-US" b="1" dirty="0" smtClean="0"/>
              <a:t>Lower interest rates</a:t>
            </a:r>
          </a:p>
          <a:p>
            <a:r>
              <a:rPr lang="en-US" b="1" dirty="0" smtClean="0"/>
              <a:t>Abolish tax havens </a:t>
            </a:r>
          </a:p>
          <a:p>
            <a:r>
              <a:rPr lang="en-US" b="1" dirty="0" smtClean="0"/>
              <a:t>Anti-monopoly enforcement against international M&amp;As</a:t>
            </a:r>
          </a:p>
          <a:p>
            <a:r>
              <a:rPr lang="en-US" b="1" dirty="0" smtClean="0"/>
              <a:t>Limit </a:t>
            </a:r>
            <a:r>
              <a:rPr lang="en-US" b="1" dirty="0" smtClean="0"/>
              <a:t>duration of protection under patent </a:t>
            </a:r>
            <a:r>
              <a:rPr lang="en-US" b="1" dirty="0" smtClean="0"/>
              <a:t>and copyright laws </a:t>
            </a:r>
          </a:p>
          <a:p>
            <a:r>
              <a:rPr lang="en-US" b="1" dirty="0" smtClean="0"/>
              <a:t>Curb WTO pressure for elimination of tariff barriers</a:t>
            </a:r>
          </a:p>
          <a:p>
            <a:r>
              <a:rPr lang="en-US" b="1" dirty="0" smtClean="0"/>
              <a:t>Uniform wealth tax </a:t>
            </a:r>
            <a:r>
              <a:rPr lang="en-US" b="1" dirty="0" smtClean="0"/>
              <a:t>within and between </a:t>
            </a:r>
            <a:r>
              <a:rPr lang="en-US" b="1" dirty="0" smtClean="0"/>
              <a:t>countries</a:t>
            </a:r>
          </a:p>
          <a:p>
            <a:r>
              <a:rPr lang="en-US" b="1" dirty="0" smtClean="0"/>
              <a:t>Reduce or abolish payroll tax</a:t>
            </a:r>
          </a:p>
          <a:p>
            <a:r>
              <a:rPr lang="en-US" b="1" dirty="0" smtClean="0"/>
              <a:t>Guarantee </a:t>
            </a:r>
            <a:r>
              <a:rPr lang="en-US" b="1" dirty="0" smtClean="0"/>
              <a:t>the right </a:t>
            </a:r>
            <a:r>
              <a:rPr lang="en-US" b="1" dirty="0" smtClean="0"/>
              <a:t>to employment</a:t>
            </a:r>
          </a:p>
          <a:p>
            <a:r>
              <a:rPr lang="en-US" b="1" dirty="0" smtClean="0"/>
              <a:t>Progressive taxation of income and capital gains</a:t>
            </a:r>
          </a:p>
          <a:p>
            <a:r>
              <a:rPr lang="en-US" b="1" dirty="0" smtClean="0"/>
              <a:t>Lower depreciation allowance to reduce bias for capital investment</a:t>
            </a:r>
          </a:p>
          <a:p>
            <a:r>
              <a:rPr lang="en-US" b="1" dirty="0" smtClean="0"/>
              <a:t>Eliminate energy subsidies to reduce bias for energy-intense technologies</a:t>
            </a:r>
          </a:p>
          <a:p>
            <a:r>
              <a:rPr lang="en-US" b="1" dirty="0" smtClean="0"/>
              <a:t>Basic income programs</a:t>
            </a:r>
          </a:p>
          <a:p>
            <a:r>
              <a:rPr lang="en-US" b="1" dirty="0" smtClean="0"/>
              <a:t>Establish a world currency and world central </a:t>
            </a:r>
            <a:r>
              <a:rPr lang="en-US" b="1" dirty="0" smtClean="0"/>
              <a:t>bank backed by global society</a:t>
            </a:r>
            <a:endParaRPr lang="en-US" b="1" dirty="0" smtClean="0"/>
          </a:p>
          <a:p>
            <a:pPr marL="109728" indent="0" algn="ctr">
              <a:spcBef>
                <a:spcPts val="1200"/>
              </a:spcBef>
              <a:buNone/>
            </a:pPr>
            <a:r>
              <a:rPr lang="en-US" b="1" dirty="0" smtClean="0">
                <a:solidFill>
                  <a:srgbClr val="A40000"/>
                </a:solidFill>
              </a:rPr>
              <a:t>Create more money to fully utilize global social potential &amp; protect the environment</a:t>
            </a:r>
            <a:endParaRPr lang="en-US" b="1" dirty="0">
              <a:solidFill>
                <a:srgbClr val="A4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791-25D0-42D9-A432-23EC24C81D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7357"/>
            <a:ext cx="10972800" cy="1066800"/>
          </a:xfrm>
        </p:spPr>
        <p:txBody>
          <a:bodyPr/>
          <a:lstStyle/>
          <a:p>
            <a:r>
              <a:rPr lang="en-US" dirty="0" smtClean="0"/>
              <a:t>Other Strategies for </a:t>
            </a:r>
            <a:r>
              <a:rPr lang="en-US" dirty="0"/>
              <a:t>Redistribution </a:t>
            </a:r>
            <a:r>
              <a:rPr lang="en-US" dirty="0" smtClean="0"/>
              <a:t>of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728" y="1559293"/>
            <a:ext cx="10972800" cy="4861239"/>
          </a:xfrm>
        </p:spPr>
        <p:txBody>
          <a:bodyPr>
            <a:normAutofit/>
          </a:bodyPr>
          <a:lstStyle/>
          <a:p>
            <a:r>
              <a:rPr lang="en-US" dirty="0" smtClean="0"/>
              <a:t>Tax resource consumption </a:t>
            </a:r>
          </a:p>
          <a:p>
            <a:r>
              <a:rPr lang="en-US" dirty="0" smtClean="0"/>
              <a:t>Increase public investment in education</a:t>
            </a:r>
          </a:p>
          <a:p>
            <a:r>
              <a:rPr lang="en-US" dirty="0" smtClean="0"/>
              <a:t>Limit concentration of power on the Internet &amp; WWW</a:t>
            </a:r>
          </a:p>
          <a:p>
            <a:r>
              <a:rPr lang="en-US" dirty="0" smtClean="0"/>
              <a:t>Affordable, accessible, quality of education for all globally</a:t>
            </a:r>
          </a:p>
          <a:p>
            <a:r>
              <a:rPr lang="en-US" dirty="0" smtClean="0"/>
              <a:t>Limit political donations and/or public funding of elections</a:t>
            </a:r>
          </a:p>
          <a:p>
            <a:r>
              <a:rPr lang="en-US" dirty="0" smtClean="0"/>
              <a:t>Limit musical chairs between government office &amp; lobbying firms</a:t>
            </a:r>
          </a:p>
          <a:p>
            <a:r>
              <a:rPr lang="en-US" dirty="0" smtClean="0"/>
              <a:t>Eliminate gerrymandering </a:t>
            </a:r>
          </a:p>
          <a:p>
            <a:r>
              <a:rPr lang="en-US" dirty="0" smtClean="0"/>
              <a:t>Abolish nuclear weapons</a:t>
            </a:r>
          </a:p>
          <a:p>
            <a:r>
              <a:rPr lang="en-US" dirty="0" smtClean="0"/>
              <a:t>Abolish veto in UNSC</a:t>
            </a:r>
          </a:p>
          <a:p>
            <a:r>
              <a:rPr lang="en-US" dirty="0" smtClean="0"/>
              <a:t>Strengthen global governance &amp; rule of law to replace force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791-25D0-42D9-A432-23EC24C81D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70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Intellectual Strategies to Redistribute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Debunk neoclassical interpretations in economic theory </a:t>
            </a:r>
          </a:p>
          <a:p>
            <a:r>
              <a:rPr lang="en-US" dirty="0" smtClean="0"/>
              <a:t>Make explicit the implicit biases in prevailing economic and political theory</a:t>
            </a:r>
          </a:p>
          <a:p>
            <a:r>
              <a:rPr lang="en-US" dirty="0" smtClean="0"/>
              <a:t>Evolve a value-based, human-centered theory of society and social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791-25D0-42D9-A432-23EC24C81D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5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es Training blue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Sales Training bluered</Template>
  <TotalTime>1012</TotalTime>
  <Words>243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Georgia</vt:lpstr>
      <vt:lpstr>Wingdings 2</vt:lpstr>
      <vt:lpstr>Sales Training bluered</vt:lpstr>
      <vt:lpstr>Strategies for the Redistribution of Power</vt:lpstr>
      <vt:lpstr>Strategies for the Redistribution of Economic Power</vt:lpstr>
      <vt:lpstr>Other Strategies for Redistribution of Power</vt:lpstr>
      <vt:lpstr>Intellectual Strategies to Redistribute Power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Social Power</dc:title>
  <dc:creator>Garry Jacobs</dc:creator>
  <cp:lastModifiedBy>Garry Jacobs</cp:lastModifiedBy>
  <cp:revision>70</cp:revision>
  <dcterms:created xsi:type="dcterms:W3CDTF">2016-10-19T06:30:39Z</dcterms:created>
  <dcterms:modified xsi:type="dcterms:W3CDTF">2016-11-02T06:36:04Z</dcterms:modified>
</cp:coreProperties>
</file>