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7" r:id="rId2"/>
    <p:sldId id="262" r:id="rId3"/>
    <p:sldId id="263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77D"/>
    <a:srgbClr val="014731"/>
    <a:srgbClr val="026E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255" autoAdjust="0"/>
  </p:normalViewPr>
  <p:slideViewPr>
    <p:cSldViewPr>
      <p:cViewPr>
        <p:scale>
          <a:sx n="134" d="100"/>
          <a:sy n="134" d="100"/>
        </p:scale>
        <p:origin x="-918" y="-6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3428371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dk2"/>
                </a:solidFill>
              </a:rPr>
              <a:pPr lvl="0" algn="r">
                <a:spcBef>
                  <a:spcPts val="0"/>
                </a:spcBef>
                <a:buNone/>
              </a:pPr>
              <a:t>‹#›</a:t>
            </a:fld>
            <a:endParaRPr lang="en-GB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 txBox="1">
            <a:spLocks noGrp="1"/>
          </p:cNvSpPr>
          <p:nvPr>
            <p:ph type="ctrTitle"/>
          </p:nvPr>
        </p:nvSpPr>
        <p:spPr>
          <a:xfrm>
            <a:off x="285720" y="1571618"/>
            <a:ext cx="8520600" cy="1477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50000"/>
              </a:lnSpc>
            </a:pPr>
            <a:r>
              <a:rPr lang="en-GB" sz="2400" b="1" smtClean="0">
                <a:solidFill>
                  <a:srgbClr val="026E4D"/>
                </a:solidFill>
                <a:latin typeface="Arial" pitchFamily="34" charset="0"/>
                <a:cs typeface="Arial" pitchFamily="34" charset="0"/>
              </a:rPr>
              <a:t>Individuality and Social Power</a:t>
            </a:r>
            <a:r>
              <a:rPr lang="en-GB" sz="2400" b="1" smtClean="0">
                <a:solidFill>
                  <a:srgbClr val="01473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b="1" smtClean="0">
                <a:solidFill>
                  <a:srgbClr val="014731"/>
                </a:solidFill>
                <a:latin typeface="Arial" pitchFamily="34" charset="0"/>
                <a:cs typeface="Arial" pitchFamily="34" charset="0"/>
              </a:rPr>
            </a:br>
            <a:r>
              <a:rPr lang="en-GB" sz="1600" smtClean="0">
                <a:solidFill>
                  <a:srgbClr val="014731"/>
                </a:solidFill>
                <a:latin typeface="Arial" pitchFamily="34" charset="0"/>
                <a:cs typeface="Arial" pitchFamily="34" charset="0"/>
              </a:rPr>
              <a:t>Inter-University Centre, Dubrovnik, Croatia</a:t>
            </a:r>
            <a:br>
              <a:rPr lang="en-GB" sz="1600" smtClean="0">
                <a:solidFill>
                  <a:srgbClr val="014731"/>
                </a:solidFill>
                <a:latin typeface="Arial" pitchFamily="34" charset="0"/>
                <a:cs typeface="Arial" pitchFamily="34" charset="0"/>
              </a:rPr>
            </a:br>
            <a:r>
              <a:rPr lang="en-GB" sz="1600" smtClean="0">
                <a:solidFill>
                  <a:srgbClr val="014731"/>
                </a:solidFill>
                <a:latin typeface="Arial" pitchFamily="34" charset="0"/>
                <a:cs typeface="Arial" pitchFamily="34" charset="0"/>
              </a:rPr>
              <a:t>31</a:t>
            </a:r>
            <a:r>
              <a:rPr lang="en-GB" sz="1600" baseline="30000" smtClean="0">
                <a:solidFill>
                  <a:srgbClr val="014731"/>
                </a:solidFill>
                <a:latin typeface="Arial" pitchFamily="34" charset="0"/>
                <a:cs typeface="Arial" pitchFamily="34" charset="0"/>
              </a:rPr>
              <a:t>st</a:t>
            </a:r>
            <a:r>
              <a:rPr lang="en-GB" sz="1600" smtClean="0">
                <a:solidFill>
                  <a:srgbClr val="014731"/>
                </a:solidFill>
                <a:latin typeface="Arial" pitchFamily="34" charset="0"/>
                <a:cs typeface="Arial" pitchFamily="34" charset="0"/>
              </a:rPr>
              <a:t> Oct – 2</a:t>
            </a:r>
            <a:r>
              <a:rPr lang="en-GB" sz="1600" baseline="30000" smtClean="0">
                <a:solidFill>
                  <a:srgbClr val="014731"/>
                </a:solidFill>
                <a:latin typeface="Arial" pitchFamily="34" charset="0"/>
                <a:cs typeface="Arial" pitchFamily="34" charset="0"/>
              </a:rPr>
              <a:t>nd</a:t>
            </a:r>
            <a:r>
              <a:rPr lang="en-GB" sz="1600" smtClean="0">
                <a:solidFill>
                  <a:srgbClr val="014731"/>
                </a:solidFill>
                <a:latin typeface="Arial" pitchFamily="34" charset="0"/>
                <a:cs typeface="Arial" pitchFamily="34" charset="0"/>
              </a:rPr>
              <a:t> Nov, 2016</a:t>
            </a:r>
            <a:endParaRPr lang="en-IN" sz="1600" dirty="0">
              <a:solidFill>
                <a:srgbClr val="01473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Subtitle 9"/>
          <p:cNvSpPr txBox="1">
            <a:spLocks noGrp="1"/>
          </p:cNvSpPr>
          <p:nvPr>
            <p:ph type="subTitle" idx="1"/>
          </p:nvPr>
        </p:nvSpPr>
        <p:spPr>
          <a:xfrm>
            <a:off x="357158" y="3758536"/>
            <a:ext cx="8520600" cy="1384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lnSpc>
                <a:spcPct val="150000"/>
              </a:lnSpc>
            </a:pPr>
            <a:r>
              <a:rPr lang="en-GB" sz="2000" dirty="0" err="1" smtClean="0">
                <a:solidFill>
                  <a:srgbClr val="026E4D"/>
                </a:solidFill>
                <a:latin typeface="Arial" pitchFamily="34" charset="0"/>
                <a:cs typeface="Arial" pitchFamily="34" charset="0"/>
              </a:rPr>
              <a:t>Janani</a:t>
            </a:r>
            <a:r>
              <a:rPr lang="en-GB" sz="2000" dirty="0" smtClean="0">
                <a:solidFill>
                  <a:srgbClr val="026E4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err="1" smtClean="0">
                <a:solidFill>
                  <a:srgbClr val="026E4D"/>
                </a:solidFill>
                <a:latin typeface="Arial" pitchFamily="34" charset="0"/>
                <a:cs typeface="Arial" pitchFamily="34" charset="0"/>
              </a:rPr>
              <a:t>Ramanathan</a:t>
            </a:r>
            <a:endParaRPr lang="en-GB" sz="2000" dirty="0" smtClean="0">
              <a:solidFill>
                <a:srgbClr val="026E4D"/>
              </a:solidFill>
              <a:latin typeface="Arial" pitchFamily="34" charset="0"/>
              <a:cs typeface="Arial" pitchFamily="34" charset="0"/>
            </a:endParaRPr>
          </a:p>
          <a:p>
            <a:pPr marR="0">
              <a:lnSpc>
                <a:spcPct val="150000"/>
              </a:lnSpc>
            </a:pPr>
            <a:r>
              <a:rPr lang="en-GB" sz="1600" dirty="0" smtClean="0">
                <a:solidFill>
                  <a:srgbClr val="014731"/>
                </a:solidFill>
                <a:latin typeface="Arial" pitchFamily="34" charset="0"/>
                <a:cs typeface="Arial" pitchFamily="34" charset="0"/>
              </a:rPr>
              <a:t>Associate Fellow, World Academy of Art and Science</a:t>
            </a:r>
          </a:p>
          <a:p>
            <a:pPr marR="0">
              <a:lnSpc>
                <a:spcPct val="150000"/>
              </a:lnSpc>
            </a:pPr>
            <a:r>
              <a:rPr lang="en-GB" sz="1600" dirty="0" smtClean="0">
                <a:solidFill>
                  <a:srgbClr val="014731"/>
                </a:solidFill>
                <a:latin typeface="Arial" pitchFamily="34" charset="0"/>
                <a:cs typeface="Arial" pitchFamily="34" charset="0"/>
              </a:rPr>
              <a:t>Research </a:t>
            </a:r>
            <a:r>
              <a:rPr lang="en-GB" sz="1600" smtClean="0">
                <a:solidFill>
                  <a:srgbClr val="014731"/>
                </a:solidFill>
                <a:latin typeface="Arial" pitchFamily="34" charset="0"/>
                <a:cs typeface="Arial" pitchFamily="34" charset="0"/>
              </a:rPr>
              <a:t>Associate, The </a:t>
            </a:r>
            <a:r>
              <a:rPr lang="en-GB" sz="1600" dirty="0" smtClean="0">
                <a:solidFill>
                  <a:srgbClr val="014731"/>
                </a:solidFill>
                <a:latin typeface="Arial" pitchFamily="34" charset="0"/>
                <a:cs typeface="Arial" pitchFamily="34" charset="0"/>
              </a:rPr>
              <a:t>Mother’s Service Society</a:t>
            </a:r>
            <a:endParaRPr lang="en-IN" sz="1600" dirty="0">
              <a:solidFill>
                <a:srgbClr val="01473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214296"/>
            <a:ext cx="70389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8"/>
          <p:cNvSpPr txBox="1">
            <a:spLocks/>
          </p:cNvSpPr>
          <p:nvPr/>
        </p:nvSpPr>
        <p:spPr>
          <a:xfrm>
            <a:off x="357158" y="214296"/>
            <a:ext cx="8520600" cy="73863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smtClean="0">
                <a:ln>
                  <a:noFill/>
                </a:ln>
                <a:solidFill>
                  <a:srgbClr val="026E4D"/>
                </a:solidFill>
                <a:effectLst/>
                <a:uLnTx/>
                <a:uFillTx/>
                <a:latin typeface="Arial" pitchFamily="34" charset="0"/>
                <a:ea typeface="Arial"/>
                <a:cs typeface="Arial" pitchFamily="34" charset="0"/>
                <a:sym typeface="Arial"/>
              </a:rPr>
              <a:t>Individuality and Social Power</a:t>
            </a:r>
            <a:endParaRPr kumimoji="0" lang="en-IN" sz="1600" b="0" i="0" u="none" strike="noStrike" kern="0" cap="none" spc="0" normalizeH="0" baseline="0" noProof="0" dirty="0">
              <a:ln>
                <a:noFill/>
              </a:ln>
              <a:solidFill>
                <a:srgbClr val="014731"/>
              </a:solidFill>
              <a:effectLst/>
              <a:uLnTx/>
              <a:uFillTx/>
              <a:latin typeface="Arial" pitchFamily="34" charset="0"/>
              <a:ea typeface="Arial"/>
              <a:cs typeface="Arial" pitchFamily="34" charset="0"/>
              <a:sym typeface="Arial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3429006"/>
            <a:ext cx="95939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500180"/>
            <a:ext cx="1075813" cy="139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/>
          <a:srcRect t="4918"/>
          <a:stretch>
            <a:fillRect/>
          </a:stretch>
        </p:blipFill>
        <p:spPr bwMode="auto">
          <a:xfrm>
            <a:off x="1857356" y="3143254"/>
            <a:ext cx="995156" cy="1381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5"/>
          <a:srcRect l="5102" r="13264"/>
          <a:stretch>
            <a:fillRect/>
          </a:stretch>
        </p:blipFill>
        <p:spPr bwMode="auto">
          <a:xfrm>
            <a:off x="2857488" y="1357304"/>
            <a:ext cx="1108028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6"/>
          <a:srcRect l="25000" t="7188" r="14286" b="35304"/>
          <a:stretch>
            <a:fillRect/>
          </a:stretch>
        </p:blipFill>
        <p:spPr bwMode="auto">
          <a:xfrm>
            <a:off x="6643702" y="1000114"/>
            <a:ext cx="1214446" cy="1469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7"/>
          <a:srcRect b="14027"/>
          <a:stretch>
            <a:fillRect/>
          </a:stretch>
        </p:blipFill>
        <p:spPr bwMode="auto">
          <a:xfrm>
            <a:off x="4643438" y="1785932"/>
            <a:ext cx="108881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42" name="Picture 18" descr="Image result"/>
          <p:cNvPicPr>
            <a:picLocks noChangeAspect="1" noChangeArrowheads="1"/>
          </p:cNvPicPr>
          <p:nvPr/>
        </p:nvPicPr>
        <p:blipFill>
          <a:blip r:embed="rId8"/>
          <a:srcRect l="8333" r="8333" b="16958"/>
          <a:stretch>
            <a:fillRect/>
          </a:stretch>
        </p:blipFill>
        <p:spPr bwMode="auto">
          <a:xfrm>
            <a:off x="5786446" y="3357568"/>
            <a:ext cx="1428760" cy="1357322"/>
          </a:xfrm>
          <a:prstGeom prst="rect">
            <a:avLst/>
          </a:prstGeom>
          <a:noFill/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9"/>
          <a:srcRect l="4894" t="7229" r="8768" b="20481"/>
          <a:stretch>
            <a:fillRect/>
          </a:stretch>
        </p:blipFill>
        <p:spPr bwMode="auto">
          <a:xfrm>
            <a:off x="7572396" y="2857502"/>
            <a:ext cx="1214446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Rectangle 16"/>
          <p:cNvSpPr/>
          <p:nvPr/>
        </p:nvSpPr>
        <p:spPr>
          <a:xfrm>
            <a:off x="571472" y="2928940"/>
            <a:ext cx="12378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mtClean="0"/>
              <a:t>Martin Luther</a:t>
            </a:r>
            <a:endParaRPr lang="en-IN"/>
          </a:p>
        </p:txBody>
      </p:sp>
      <p:sp>
        <p:nvSpPr>
          <p:cNvPr id="18" name="Rectangle 17"/>
          <p:cNvSpPr/>
          <p:nvPr/>
        </p:nvSpPr>
        <p:spPr>
          <a:xfrm>
            <a:off x="1571604" y="4572014"/>
            <a:ext cx="1556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mtClean="0"/>
              <a:t>Mahatma Gandhi</a:t>
            </a:r>
            <a:endParaRPr lang="en-IN"/>
          </a:p>
        </p:txBody>
      </p:sp>
      <p:sp>
        <p:nvSpPr>
          <p:cNvPr id="19" name="Rectangle 18"/>
          <p:cNvSpPr/>
          <p:nvPr/>
        </p:nvSpPr>
        <p:spPr>
          <a:xfrm>
            <a:off x="2857488" y="2714626"/>
            <a:ext cx="12186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mtClean="0"/>
              <a:t>Jean Monnet</a:t>
            </a:r>
            <a:endParaRPr lang="en-IN"/>
          </a:p>
        </p:txBody>
      </p:sp>
      <p:sp>
        <p:nvSpPr>
          <p:cNvPr id="20" name="Rectangle 19"/>
          <p:cNvSpPr/>
          <p:nvPr/>
        </p:nvSpPr>
        <p:spPr>
          <a:xfrm>
            <a:off x="3214678" y="4835723"/>
            <a:ext cx="18950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mtClean="0"/>
              <a:t>Martin Luther King Jr.</a:t>
            </a:r>
            <a:endParaRPr lang="en-IN"/>
          </a:p>
        </p:txBody>
      </p:sp>
      <p:sp>
        <p:nvSpPr>
          <p:cNvPr id="21" name="Rectangle 20"/>
          <p:cNvSpPr/>
          <p:nvPr/>
        </p:nvSpPr>
        <p:spPr>
          <a:xfrm>
            <a:off x="4643438" y="3143254"/>
            <a:ext cx="1111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mtClean="0"/>
              <a:t>Rosa Parks</a:t>
            </a:r>
            <a:endParaRPr lang="en-IN"/>
          </a:p>
        </p:txBody>
      </p:sp>
      <p:sp>
        <p:nvSpPr>
          <p:cNvPr id="22" name="Rectangle 21"/>
          <p:cNvSpPr/>
          <p:nvPr/>
        </p:nvSpPr>
        <p:spPr>
          <a:xfrm>
            <a:off x="6429388" y="2500312"/>
            <a:ext cx="16674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mtClean="0"/>
              <a:t>Mikhail Gorbachev</a:t>
            </a:r>
            <a:endParaRPr lang="en-IN"/>
          </a:p>
        </p:txBody>
      </p:sp>
      <p:sp>
        <p:nvSpPr>
          <p:cNvPr id="23" name="Rectangle 22"/>
          <p:cNvSpPr/>
          <p:nvPr/>
        </p:nvSpPr>
        <p:spPr>
          <a:xfrm>
            <a:off x="5643570" y="4692865"/>
            <a:ext cx="16866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mtClean="0"/>
              <a:t>Muhammad Yunus</a:t>
            </a:r>
            <a:endParaRPr lang="en-IN"/>
          </a:p>
        </p:txBody>
      </p:sp>
      <p:sp>
        <p:nvSpPr>
          <p:cNvPr id="24" name="Rectangle 23"/>
          <p:cNvSpPr/>
          <p:nvPr/>
        </p:nvSpPr>
        <p:spPr>
          <a:xfrm>
            <a:off x="7429520" y="4214824"/>
            <a:ext cx="15488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mtClean="0"/>
              <a:t>Malala Yousafzai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8"/>
          <p:cNvSpPr txBox="1">
            <a:spLocks/>
          </p:cNvSpPr>
          <p:nvPr/>
        </p:nvSpPr>
        <p:spPr>
          <a:xfrm>
            <a:off x="357158" y="214296"/>
            <a:ext cx="8520600" cy="73863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smtClean="0">
                <a:ln>
                  <a:noFill/>
                </a:ln>
                <a:solidFill>
                  <a:srgbClr val="026E4D"/>
                </a:solidFill>
                <a:effectLst/>
                <a:uLnTx/>
                <a:uFillTx/>
                <a:latin typeface="Arial" pitchFamily="34" charset="0"/>
                <a:ea typeface="Arial"/>
                <a:cs typeface="Arial" pitchFamily="34" charset="0"/>
                <a:sym typeface="Arial"/>
              </a:rPr>
              <a:t>Individuality and Social Power</a:t>
            </a:r>
            <a:endParaRPr kumimoji="0" lang="en-IN" sz="1600" b="0" i="0" u="none" strike="noStrike" kern="0" cap="none" spc="0" normalizeH="0" baseline="0" noProof="0" dirty="0">
              <a:ln>
                <a:noFill/>
              </a:ln>
              <a:solidFill>
                <a:srgbClr val="014731"/>
              </a:solidFill>
              <a:effectLst/>
              <a:uLnTx/>
              <a:uFillTx/>
              <a:latin typeface="Arial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2976" y="1214429"/>
            <a:ext cx="70009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sz="2000" smtClean="0"/>
              <a:t>All well-developed individuals –</a:t>
            </a:r>
          </a:p>
          <a:p>
            <a:pPr>
              <a:lnSpc>
                <a:spcPct val="150000"/>
              </a:lnSpc>
            </a:pPr>
            <a:endParaRPr lang="en-IN" sz="80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000" smtClean="0"/>
              <a:t>  Belong to society, and relate to it on equal terms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000" smtClean="0"/>
              <a:t>  Identify with the aspirations of all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000" smtClean="0"/>
              <a:t>  Look beyond their own self-interest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000" smtClean="0"/>
              <a:t>  Have a strategy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000" smtClean="0"/>
              <a:t>  Take an organized effort</a:t>
            </a:r>
            <a:endParaRPr lang="en-IN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1376</TotalTime>
  <Words>87</Words>
  <Application>Microsoft Office PowerPoint</Application>
  <PresentationFormat>On-screen Show (16:9)</PresentationFormat>
  <Paragraphs>21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simple-light-2</vt:lpstr>
      <vt:lpstr>Individuality and Social Power Inter-University Centre, Dubrovnik, Croatia 31st Oct – 2nd Nov, 2016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Values in Business</dc:title>
  <dc:creator>Jananiharish</dc:creator>
  <cp:lastModifiedBy>VS</cp:lastModifiedBy>
  <cp:revision>37</cp:revision>
  <dcterms:modified xsi:type="dcterms:W3CDTF">2016-11-08T14:00:41Z</dcterms:modified>
</cp:coreProperties>
</file>