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8"/>
  </p:normalViewPr>
  <p:slideViewPr>
    <p:cSldViewPr snapToGrid="0" snapToObjects="1">
      <p:cViewPr varScale="1">
        <p:scale>
          <a:sx n="87" d="100"/>
          <a:sy n="87" d="100"/>
        </p:scale>
        <p:origin x="904" y="200"/>
      </p:cViewPr>
      <p:guideLst/>
    </p:cSldViewPr>
  </p:slideViewPr>
  <p:outlineViewPr>
    <p:cViewPr>
      <p:scale>
        <a:sx n="33" d="100"/>
        <a:sy n="33" d="100"/>
      </p:scale>
      <p:origin x="0" y="-1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6372-A2E8-0E41-804B-0D48B08B997E}" type="datetimeFigureOut">
              <a:rPr lang="pt-BR" smtClean="0"/>
              <a:t>01/11/16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A0F37-F99A-D64D-96F5-1DB600CB6F9E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771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01DC1-A0C5-2B41-A56B-07B600568A43}" type="datetimeFigureOut">
              <a:rPr lang="pt-BR" smtClean="0"/>
              <a:t>01/11/16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7A96F-2CEA-4C4A-AF3B-38872B0D792D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363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F25F6-68C6-FC47-BC0C-7AC32DCE44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81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A96F-2CEA-4C4A-AF3B-38872B0D792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70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7A96F-2CEA-4C4A-AF3B-38872B0D792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66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‹n.º›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1121433"/>
            <a:ext cx="8511546" cy="401991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6700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LEGITIMACY &amp; LEGALITY</a:t>
            </a:r>
            <a:r>
              <a:rPr lang="pt-BR" sz="6700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sz="6700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pt-BR" sz="6700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             </a:t>
            </a:r>
            <a:r>
              <a:rPr lang="pt-BR" sz="4400" b="1" i="0" cap="none" dirty="0" err="1" smtClean="0">
                <a:latin typeface="Arial" charset="0"/>
                <a:ea typeface="Arial" charset="0"/>
                <a:cs typeface="Arial" charset="0"/>
              </a:rPr>
              <a:t>by</a:t>
            </a:r>
            <a:r>
              <a:rPr lang="pt-BR" sz="4400" b="1" i="0" cap="none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sz="4400" b="1" i="0" cap="none" dirty="0" smtClean="0">
                <a:latin typeface="Arial" charset="0"/>
                <a:ea typeface="Arial" charset="0"/>
                <a:cs typeface="Arial" charset="0"/>
              </a:rPr>
              <a:t>Saulo Casali Bahia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 smtClean="0">
                <a:latin typeface="Arial" charset="0"/>
                <a:ea typeface="Arial" charset="0"/>
                <a:cs typeface="Arial" charset="0"/>
              </a:rPr>
            </a:br>
            <a:r>
              <a:rPr lang="pt-BR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 smtClean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4011560"/>
            <a:ext cx="11143994" cy="2005782"/>
          </a:xfrm>
        </p:spPr>
        <p:txBody>
          <a:bodyPr>
            <a:normAutofit fontScale="92500" lnSpcReduction="10000"/>
          </a:bodyPr>
          <a:lstStyle/>
          <a:p>
            <a:endParaRPr lang="pt-BR" b="1" i="0" dirty="0" smtClean="0">
              <a:latin typeface="Arial" charset="0"/>
              <a:ea typeface="Arial" charset="0"/>
              <a:cs typeface="Arial" charset="0"/>
            </a:endParaRPr>
          </a:p>
          <a:p>
            <a:endParaRPr lang="pt-BR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Post-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Graduate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Certificate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Course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pt-BR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Social Power</a:t>
            </a:r>
          </a:p>
          <a:p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NOVEMBER 2, 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2016, 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InterUniversity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Centre, 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Dubrovnik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pt-BR" b="1" i="0" dirty="0" err="1" smtClean="0">
                <a:latin typeface="Arial" charset="0"/>
                <a:ea typeface="Arial" charset="0"/>
                <a:cs typeface="Arial" charset="0"/>
              </a:rPr>
              <a:t>Croatia</a:t>
            </a:r>
            <a:r>
              <a:rPr lang="pt-BR" b="1" i="0" dirty="0" smtClean="0">
                <a:latin typeface="Arial" charset="0"/>
                <a:ea typeface="Arial" charset="0"/>
                <a:cs typeface="Arial" charset="0"/>
              </a:rPr>
              <a:t> </a:t>
            </a:r>
            <a:br>
              <a:rPr lang="pt-BR" b="1" i="0" dirty="0" smtClean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1558" y="1977322"/>
            <a:ext cx="1422400" cy="1422400"/>
          </a:xfrm>
          <a:prstGeom prst="rect">
            <a:avLst/>
          </a:prstGeom>
        </p:spPr>
      </p:pic>
      <p:pic>
        <p:nvPicPr>
          <p:cNvPr id="5" name="Espaço Reservado para Conteúdo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6158" y="554922"/>
            <a:ext cx="14732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TOPICS</a:t>
            </a:r>
            <a:endParaRPr lang="pt-BR" b="1" i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+mj-lt"/>
              <a:buAutoNum type="arabicParenR"/>
            </a:pP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WHAT IS THE DIFFERENCE BETWEEN AUTHORIZED AND UNAUTHORIZED EXERCISE OF POWER?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pPr marL="457200" lvl="0" indent="-457200" algn="just">
              <a:buFont typeface="+mj-lt"/>
              <a:buAutoNum type="arabicParenR"/>
            </a:pP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WHAT IS THE ROLE OF ILLEGITIMATE FORMS OF SOCIAL POWER?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pPr marL="457200" lvl="0" indent="-457200" algn="just">
              <a:buFont typeface="+mj-lt"/>
              <a:buAutoNum type="arabicParenR"/>
            </a:pP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HOW DOES SOCIETY MITIGATE AND CONTROL THE USURPATION OF POWER?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4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LEGITIMACY AND LEGALITY</a:t>
            </a:r>
            <a:r>
              <a:rPr lang="pt-BR" b="1" i="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WRITTEN LEGAL RULES 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UNWRITTEN LEGAL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RULES</a:t>
            </a:r>
            <a:endParaRPr lang="pt-BR" sz="2800" b="1" dirty="0">
              <a:latin typeface="Arial" charset="0"/>
              <a:ea typeface="Arial" charset="0"/>
              <a:cs typeface="Arial" charset="0"/>
            </a:endParaRPr>
          </a:p>
          <a:p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LEGITIMATE LEGAL RULES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ILLEGITIMATE LEGAL RULES 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LEGITIMACY</a:t>
            </a:r>
            <a:r>
              <a:rPr lang="pt-BR" b="1" i="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6225" indent="-276225" algn="just"/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ACCEPTANCE BY RATIONAL ASSUMPTIONS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pPr marL="276225" indent="-276225" algn="just"/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CORRESPONDENCE WITH THE SOCIETY´S REAL WISHES AND NEEDS 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pPr marL="276225" indent="-276225" algn="just"/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UNFORCED CONSENT OF THE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GOVERNED</a:t>
            </a:r>
          </a:p>
          <a:p>
            <a:pPr marL="276225" indent="-276225" algn="just"/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GOAL FOR THE STATE POWER BRANCHES</a:t>
            </a:r>
          </a:p>
          <a:p>
            <a:pPr marL="276225" indent="-276225" algn="just"/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BASIS OF THE SOVEREIGNTY 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64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73394" y="501446"/>
            <a:ext cx="1061883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IDEAL: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1C1C1C"/>
                </a:solidFill>
                <a:latin typeface="Arial" charset="0"/>
                <a:ea typeface="Arial" charset="0"/>
                <a:cs typeface="Arial" charset="0"/>
              </a:rPr>
              <a:t>LEGAL RULES = LEGITIMATE RULES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1C1C1C"/>
                </a:solidFill>
                <a:latin typeface="Arial" charset="0"/>
                <a:ea typeface="Arial" charset="0"/>
                <a:cs typeface="Arial" charset="0"/>
              </a:rPr>
              <a:t>LEGAL EXERCISE OF POWER = LEGITIMATE </a:t>
            </a:r>
            <a:r>
              <a:rPr lang="en-US" sz="2800" b="1" dirty="0" smtClean="0">
                <a:solidFill>
                  <a:srgbClr val="1C1C1C"/>
                </a:solidFill>
                <a:latin typeface="Arial" charset="0"/>
                <a:ea typeface="Arial" charset="0"/>
                <a:cs typeface="Arial" charset="0"/>
              </a:rPr>
              <a:t>EP</a:t>
            </a:r>
          </a:p>
          <a:p>
            <a:endParaRPr lang="en-US" sz="2800" b="1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REALITY: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LEGAL 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RULES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LEGITIMATE RULES,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OR/AND</a:t>
            </a:r>
            <a:endParaRPr lang="pt-BR" sz="28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LEGAL RULES = ILLEGITIMATE RULES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0"/>
              </a:spcAft>
            </a:pPr>
            <a:endParaRPr lang="pt-BR" sz="28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GAP BETWEEN LAW AND FACTS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LEGAL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RULES AS AN UNDUE 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IMPOSITION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0"/>
              </a:spcAft>
            </a:pPr>
            <a:endParaRPr lang="pt-BR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9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697" y="383459"/>
            <a:ext cx="11577484" cy="1470296"/>
          </a:xfrm>
        </p:spPr>
        <p:txBody>
          <a:bodyPr>
            <a:normAutofit/>
          </a:bodyPr>
          <a:lstStyle/>
          <a:p>
            <a:pPr algn="ctr"/>
            <a:r>
              <a:rPr lang="en-US" b="1" i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SOLUTIONS</a:t>
            </a:r>
            <a:r>
              <a:rPr lang="en-US" b="1" i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i="0" dirty="0">
                <a:latin typeface="Arial" charset="0"/>
                <a:ea typeface="Arial" charset="0"/>
                <a:cs typeface="Arial" charset="0"/>
              </a:rPr>
              <a:t>(TO MOVE AWAY THE ILLEGIMATE </a:t>
            </a:r>
            <a:r>
              <a:rPr lang="en-US" sz="2400" b="1" i="0" dirty="0" smtClean="0">
                <a:latin typeface="Arial" charset="0"/>
                <a:ea typeface="Arial" charset="0"/>
                <a:cs typeface="Arial" charset="0"/>
              </a:rPr>
              <a:t>LEGAL </a:t>
            </a:r>
            <a:r>
              <a:rPr lang="en-US" sz="2400" b="1" i="0" dirty="0">
                <a:latin typeface="Arial" charset="0"/>
                <a:ea typeface="Arial" charset="0"/>
                <a:cs typeface="Arial" charset="0"/>
              </a:rPr>
              <a:t>RULE</a:t>
            </a:r>
            <a:r>
              <a:rPr lang="en-US" sz="2400" b="1" i="0" dirty="0" smtClean="0">
                <a:latin typeface="Arial" charset="0"/>
                <a:ea typeface="Arial" charset="0"/>
                <a:cs typeface="Arial" charset="0"/>
              </a:rPr>
              <a:t>)</a:t>
            </a:r>
            <a:r>
              <a:rPr lang="en-US" b="1" i="0" dirty="0" smtClean="0">
                <a:latin typeface="Arial" charset="0"/>
                <a:ea typeface="Arial" charset="0"/>
                <a:cs typeface="Arial" charset="0"/>
              </a:rPr>
              <a:t>:</a:t>
            </a:r>
            <a:br>
              <a:rPr lang="en-US" b="1" i="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1) WITHOUT LAW SYSTEM BREAK    </a:t>
            </a:r>
            <a:endParaRPr lang="pt-BR" b="1" i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3459" y="2015732"/>
            <a:ext cx="11474244" cy="414909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USE OF HERMENEUTICS </a:t>
            </a:r>
            <a:r>
              <a:rPr lang="en-US" sz="2600" b="1" i="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INTERPRETATION</a:t>
            </a:r>
            <a:endParaRPr lang="pt-BR" sz="2600" b="1" i="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2600" b="1" i="0" dirty="0">
                <a:latin typeface="Arial" charset="0"/>
                <a:ea typeface="Arial" charset="0"/>
                <a:cs typeface="Arial" charset="0"/>
              </a:rPr>
              <a:t>BY THE JUDICIARY, BY THE EXECUTIVE, BY THE </a:t>
            </a:r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LEGISLATIVE OR BY </a:t>
            </a:r>
            <a:r>
              <a:rPr lang="en-US" sz="2600" b="1" i="0" dirty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INDIVIDUAL </a:t>
            </a:r>
            <a:endParaRPr lang="pt-BR" sz="2600" b="1" i="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WITHOUT USURPATION OF POWER, BIG ROLE </a:t>
            </a:r>
            <a:r>
              <a:rPr lang="en-US" sz="2600" b="1" i="0" dirty="0">
                <a:latin typeface="Arial" charset="0"/>
                <a:ea typeface="Arial" charset="0"/>
                <a:cs typeface="Arial" charset="0"/>
              </a:rPr>
              <a:t>OF THE JUDICIARY </a:t>
            </a:r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BRANCH, JUDICIAL </a:t>
            </a:r>
            <a:r>
              <a:rPr lang="en-US" sz="2600" b="1" i="0" dirty="0">
                <a:latin typeface="Arial" charset="0"/>
                <a:ea typeface="Arial" charset="0"/>
                <a:cs typeface="Arial" charset="0"/>
              </a:rPr>
              <a:t>INDEPENDENCE</a:t>
            </a:r>
            <a:r>
              <a:rPr lang="en-US" sz="2600" b="1" i="0" dirty="0" smtClean="0">
                <a:latin typeface="Arial" charset="0"/>
                <a:ea typeface="Arial" charset="0"/>
                <a:cs typeface="Arial" charset="0"/>
              </a:rPr>
              <a:t>. CHECKS AND BALANCES.</a:t>
            </a:r>
          </a:p>
          <a:p>
            <a:pPr marL="228600" lvl="1" algn="just"/>
            <a:r>
              <a:rPr lang="en-US" sz="2600" b="1" dirty="0">
                <a:latin typeface="Arial" charset="0"/>
                <a:ea typeface="Arial" charset="0"/>
                <a:cs typeface="Arial" charset="0"/>
              </a:rPr>
              <a:t>USE OF A SUPERIOR NORM (CONSTITUTIONAL RULE OR PRINCIPLE. UNWRITTEN CUSTOM RULE. GENERAL LAW PRINCIPLE</a:t>
            </a:r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) OR OF EQUITY </a:t>
            </a:r>
          </a:p>
          <a:p>
            <a:pPr marL="228600" lvl="1" algn="just"/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US" sz="2600" b="1" dirty="0">
                <a:latin typeface="Arial" charset="0"/>
                <a:ea typeface="Arial" charset="0"/>
                <a:cs typeface="Arial" charset="0"/>
              </a:rPr>
              <a:t>MEANING FOR THE WRITTEN LAW, EXTRACTING FROM THE LITERALNESS OF THE RULE</a:t>
            </a:r>
            <a:endParaRPr lang="pt-BR" sz="2600" b="1" dirty="0">
              <a:latin typeface="Arial" charset="0"/>
              <a:ea typeface="Arial" charset="0"/>
              <a:cs typeface="Arial" charset="0"/>
            </a:endParaRPr>
          </a:p>
          <a:p>
            <a:endParaRPr lang="pt-BR" sz="2600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8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7703" y="804519"/>
            <a:ext cx="10627151" cy="1049235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2) WITH LAW SYSTEM BREAK </a:t>
            </a:r>
            <a:r>
              <a:rPr lang="en-US" b="1" i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BY AUTHORIZED </a:t>
            </a:r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MEANS</a:t>
            </a:r>
            <a:r>
              <a:rPr lang="pt-BR" b="1" i="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7703" y="2015732"/>
            <a:ext cx="11430000" cy="4842268"/>
          </a:xfrm>
        </p:spPr>
        <p:txBody>
          <a:bodyPr/>
          <a:lstStyle/>
          <a:p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LEGISLATIVE CHANGE BY </a:t>
            </a: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PARLIAMENT</a:t>
            </a:r>
          </a:p>
          <a:p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USE </a:t>
            </a: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OF DEMOCRATIC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MEANS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DEMOCRACY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WITHOUT USURPATION OF POWER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WITHOUT ILLEGITIMATE FORMS OF SOCIAL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POWER</a:t>
            </a:r>
            <a:endParaRPr lang="pt-BR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36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943" y="804519"/>
            <a:ext cx="11017044" cy="1049235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3) WITH LAW SYSTEM BREAK </a:t>
            </a:r>
            <a:r>
              <a:rPr lang="en-US" b="1" i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BY UNAUTHORIZED </a:t>
            </a:r>
            <a:r>
              <a:rPr lang="en-US" b="1" i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MEANS</a:t>
            </a:r>
            <a:r>
              <a:rPr lang="pt-BR" b="1" i="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pt-BR" b="1" i="0" dirty="0">
                <a:latin typeface="Arial" charset="0"/>
                <a:ea typeface="Arial" charset="0"/>
                <a:cs typeface="Arial" charset="0"/>
              </a:rPr>
            </a:br>
            <a:endParaRPr lang="pt-BR" b="1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0943" y="1853754"/>
            <a:ext cx="11017044" cy="4252078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EXERCISE </a:t>
            </a:r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OF UNAUTHORIZED POWER WILL BE CONSIDERED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LEGITIMATE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JURIDICAL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REVOLUTION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USE OF THE CONSTITUENT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POWER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i="0" dirty="0">
                <a:latin typeface="Arial" charset="0"/>
                <a:ea typeface="Arial" charset="0"/>
                <a:cs typeface="Arial" charset="0"/>
              </a:rPr>
              <a:t>NOT LEGAL BUT </a:t>
            </a:r>
            <a:r>
              <a:rPr lang="en-US" sz="2800" b="1" i="0" dirty="0" smtClean="0">
                <a:latin typeface="Arial" charset="0"/>
                <a:ea typeface="Arial" charset="0"/>
                <a:cs typeface="Arial" charset="0"/>
              </a:rPr>
              <a:t>LEGITIMATE</a:t>
            </a:r>
          </a:p>
          <a:p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GAP BETWEEN LAW AND FACTS</a:t>
            </a:r>
            <a:endParaRPr lang="pt-BR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FACT´S </a:t>
            </a:r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REBELLION AGAINST THE </a:t>
            </a:r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CODES</a:t>
            </a:r>
            <a:endParaRPr lang="en-US" sz="2800" b="1" i="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GOAL: LEGITIMACY, TOOL: LEGALITY (REBUILT)</a:t>
            </a:r>
            <a:endParaRPr lang="pt-BR" sz="2800" b="1" i="0" dirty="0">
              <a:latin typeface="Arial" charset="0"/>
              <a:ea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18697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Galeria</Template>
  <TotalTime>59</TotalTime>
  <Words>299</Words>
  <Application>Microsoft Macintosh PowerPoint</Application>
  <PresentationFormat>Widescreen</PresentationFormat>
  <Paragraphs>54</Paragraphs>
  <Slides>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Times New Roman</vt:lpstr>
      <vt:lpstr>Arial</vt:lpstr>
      <vt:lpstr>Galeria</vt:lpstr>
      <vt:lpstr>                 LEGITIMACY &amp; LEGALITY               by Saulo Casali Bahia   </vt:lpstr>
      <vt:lpstr>TOPICS</vt:lpstr>
      <vt:lpstr>LEGITIMACY AND LEGALITY </vt:lpstr>
      <vt:lpstr>LEGITIMACY </vt:lpstr>
      <vt:lpstr>Apresentação do PowerPoint</vt:lpstr>
      <vt:lpstr>SOLUTIONS (TO MOVE AWAY THE ILLEGIMATE LEGAL RULE):  1) WITHOUT LAW SYSTEM BREAK    </vt:lpstr>
      <vt:lpstr>2) WITH LAW SYSTEM BREAK BY AUTHORIZED MEANS </vt:lpstr>
      <vt:lpstr>3) WITH LAW SYSTEM BREAK BY UNAUTHORIZED MEANS 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LEGITIMACY &amp; LEGALITY                by Saulo Casali Bahia   </dc:title>
  <dc:creator>Saulo Bahia</dc:creator>
  <cp:lastModifiedBy>Saulo Bahia</cp:lastModifiedBy>
  <cp:revision>7</cp:revision>
  <dcterms:created xsi:type="dcterms:W3CDTF">2016-11-01T20:24:14Z</dcterms:created>
  <dcterms:modified xsi:type="dcterms:W3CDTF">2016-11-01T21:23:36Z</dcterms:modified>
</cp:coreProperties>
</file>